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60" r:id="rId18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2" d="100"/>
          <a:sy n="52" d="100"/>
        </p:scale>
        <p:origin x="-5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C72A8-DD40-4431-802D-92AED2FA7462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75F43-FE73-4695-B6E8-E75A2EC9FD05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460612830"/>
      </p:ext>
    </p:extLst>
  </p:cSld>
  <p:clrMapOvr>
    <a:masterClrMapping/>
  </p:clrMapOvr>
  <p:transition spd="slow" advClick="0" advTm="1000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14FFC-332E-4EAA-A6D7-580BCA012FB5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F4157-571D-4F1E-B892-93C743722331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659563105"/>
      </p:ext>
    </p:extLst>
  </p:cSld>
  <p:clrMapOvr>
    <a:masterClrMapping/>
  </p:clrMapOvr>
  <p:transition spd="slow" advClick="0" advTm="1000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26A0C-C4BC-4C23-B31C-CEF564D6BCA6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E33D8-7FED-4D5B-975B-5F6D2F372C01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071627624"/>
      </p:ext>
    </p:extLst>
  </p:cSld>
  <p:clrMapOvr>
    <a:masterClrMapping/>
  </p:clrMapOvr>
  <p:transition spd="slow" advClick="0" advTm="1000">
    <p:pull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02/12/2014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57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02/12/2014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0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02/12/2014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25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02/12/2014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754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02/12/2014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96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02/12/2014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0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02/12/2014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0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02/12/2014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9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8882F-A656-4DFF-957C-76D09387D615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F5AEF-93FA-41B7-A78C-836394EFF2DB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430834791"/>
      </p:ext>
    </p:extLst>
  </p:cSld>
  <p:clrMapOvr>
    <a:masterClrMapping/>
  </p:clrMapOvr>
  <p:transition spd="slow" advClick="0" advTm="1000">
    <p:pull dir="l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02/12/2014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18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02/12/2014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22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02/12/2014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7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A4DC0-AC32-47AF-93AB-DA91150F17F4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3913E-BF36-4885-AEF4-B428C03E7AD2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63079986"/>
      </p:ext>
    </p:extLst>
  </p:cSld>
  <p:clrMapOvr>
    <a:masterClrMapping/>
  </p:clrMapOvr>
  <p:transition spd="slow" advClick="0" advTm="1000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AC8AF-CB8D-4BD7-AADC-27D5E78AC2AE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5FE47-453B-489B-9D9A-7AA71D40F43B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377471382"/>
      </p:ext>
    </p:extLst>
  </p:cSld>
  <p:clrMapOvr>
    <a:masterClrMapping/>
  </p:clrMapOvr>
  <p:transition spd="slow" advClick="0" advTm="1000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F72E-64E0-456D-808D-7501C01854D6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40045-DDA4-4E8D-BD7E-F9AF3110E84E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750862531"/>
      </p:ext>
    </p:extLst>
  </p:cSld>
  <p:clrMapOvr>
    <a:masterClrMapping/>
  </p:clrMapOvr>
  <p:transition spd="slow" advClick="0" advTm="1000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88B49-0BC7-4276-9B94-DDF641BFDA0A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7A722-C68E-44A0-AB4C-C4A884879F1C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06782121"/>
      </p:ext>
    </p:extLst>
  </p:cSld>
  <p:clrMapOvr>
    <a:masterClrMapping/>
  </p:clrMapOvr>
  <p:transition spd="slow" advClick="0" advTm="1000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579DF-445C-458B-B95F-F9BBC0A9F76A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AAEA3-B122-414A-A17F-157376662025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51115162"/>
      </p:ext>
    </p:extLst>
  </p:cSld>
  <p:clrMapOvr>
    <a:masterClrMapping/>
  </p:clrMapOvr>
  <p:transition spd="slow" advClick="0" advTm="1000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B9152-F37A-4E86-8C42-6658C77E82C9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96F0B-75B1-49EC-910D-793DDBC5026E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253374752"/>
      </p:ext>
    </p:extLst>
  </p:cSld>
  <p:clrMapOvr>
    <a:masterClrMapping/>
  </p:clrMapOvr>
  <p:transition spd="slow" advClick="0" advTm="1000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23652-B90F-4516-922E-D94796817EF5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FD093-C4F5-4F69-9EE5-536E5FD14978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62242270"/>
      </p:ext>
    </p:extLst>
  </p:cSld>
  <p:clrMapOvr>
    <a:masterClrMapping/>
  </p:clrMapOvr>
  <p:transition spd="slow" advClick="0" advTm="1000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título del patrón</a:t>
            </a:r>
            <a:endParaRPr lang="es-SV" altLang="es-SV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texto del patrón</a:t>
            </a:r>
          </a:p>
          <a:p>
            <a:pPr lvl="1"/>
            <a:r>
              <a:rPr lang="es-ES" altLang="es-SV" smtClean="0"/>
              <a:t>Segundo nivel</a:t>
            </a:r>
          </a:p>
          <a:p>
            <a:pPr lvl="2"/>
            <a:r>
              <a:rPr lang="es-ES" altLang="es-SV" smtClean="0"/>
              <a:t>Tercer nivel</a:t>
            </a:r>
          </a:p>
          <a:p>
            <a:pPr lvl="3"/>
            <a:r>
              <a:rPr lang="es-ES" altLang="es-SV" smtClean="0"/>
              <a:t>Cuarto nivel</a:t>
            </a:r>
          </a:p>
          <a:p>
            <a:pPr lvl="4"/>
            <a:r>
              <a:rPr lang="es-ES" altLang="es-SV" smtClean="0"/>
              <a:t>Quinto nivel</a:t>
            </a:r>
            <a:endParaRPr lang="es-SV" altLang="es-SV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CE4700-0DE1-4868-AB0C-F4AD7E579423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D1D201-5FD5-4AB1-A4DF-FF220F7E36A0}" type="slidenum">
              <a:rPr lang="es-SV" altLang="es-SV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SV" altLang="es-SV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52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000">
    <p:pull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D522B-734C-4158-AF22-ECD53C53620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02/12/2014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0B0C4-AC0F-4D01-B69D-A22F61CAFCB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90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pelsalvador.com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http://www.facebook.com/MCPES200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23501" y="333375"/>
            <a:ext cx="1634067" cy="431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SV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SV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 bwMode="auto">
          <a:xfrm>
            <a:off x="1968500" y="1657350"/>
            <a:ext cx="7681384" cy="431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es-SV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630" name="AutoShape 6" descr="data:image/jpeg;base64,/9j/4AAQSkZJRgABAQAAAQABAAD/2wCEAAkGBw8QDxANEA4QDQ8PDw8PDQ0PDw8ODQ0MFBEWFxQRFBUYHCggGholHRQUITEhJSkrLi4uFx8zODMsNygtLisBCgoKDg0OFxAQFywcFRwsLCwsLCwuKywsLCwsLCwsLCwsLCwsLSwsNywsLCwuLDcsLCwsLCwsLDcsNzcsLDcsLP/AABEIAMgAyAMBEQACEQEDEQH/xAAcAAACAgMBAQAAAAAAAAAAAAAAAQUHAgMGBAj/xABLEAABAgMBCAwMBAYABwAAAAABAAIDBBEhBQYSMTJRsbIHExQWM0FxcnORktEiIzVSYWJjZIGjweIkNFSCFUJEU5OhJUOzw+Hw8f/EABoBAQADAQEBAAAAAAAAAAAAAAABAgQFAwb/xAApEQEAAQMBBwUBAQEBAAAAAAAAAQIDETEEEhMUITNRBTJBQmEigVIj/9oADAMBAAIRAxEAPwC8UAgSCPn7sy8Gx8QYXmN8J3UvSi1XXpCk10wh4t+TBkwHO9LnhmgFaOTq+Zec3ohr35+7fO+xTyc+UcePA35+7/O+xOSnycePA35+7/O+xOSnycf8G/P3f532JyU+Tj/g35+7/O+xOSnycf8ABvz93+d9iclPk4/4N+fu/wA77E5KfJx/wb8/d/nfYnJT5OP+Dfn7v877E5KfJx/wb8/d/nfYnJT5OP8Ag35+7/O+xOSnycf8G/P3f532JyU+Tj/g35+7/O+xOSnycf8ABvz93+d9iclPk4/4N+fu3zvsTk58nHhshX5MOXAc0Z2vD/oFWdjq8p48JiQuzLx7GRBheY7wXdS8K7NdOsPSmumUgvNc1AFIECKDi74L5nEmDAOC0VDooNHOPGG5gt9jZoxvVM9y58QgpeUe+3JB4yLT8ONapriNHhiZe1kgwZ3cp4vgvOa5lbdiGZl4QxtaPjRRmo6Mdqg5mdpTmpPQbVBzM7SZqOg2qDmZ2kzUdBtUHMztJmo6DaoOZnaTNR0G1QczO0majoNqg5mdpM1HQbVBzM7SZqOg2qDmZ2kzUdBtUHMztJmo6DaoOZnaTNR0G1QczO0majoNqg5mdpM1HRk2XhHE1p5DVN6oxDB9z2HFVvprVTvybsPFHk3stHhAcYsI+Cvv7ymMJ69++ZzS2DHOE0mjYptc05jnCy3tnjG9S97d34l2YKwNBoEg5q/K6phwxAYaPi1LiDa2GMfX9CtOy2t6czo8bteOjl7nyooIjv2giymcrbcr+IeGMvVNTQYM7jib3qtNOUz0RUaae7GaegWBe0UxCkzlpqrYQKoCqAqgKoCqAqgKoCqAqgKoCqAqgKoCqYMt0Gae3E74G0Ku7CYqSspNh4sscMbV41UzEr5y8t0pb/mNHOHFTOr0T5Vqj5dTebdUxWGA81fCpgk2l0M931WLabW7OY0aLVeYw6VZXsxcbEFZ3fjmNNxBjo4Q2+gD/wBK6tmN2hjuTmp640QMaXcQFgzniCrEZlMziEFEiFxLjaTjWiIw85ljVSgVQFUBVAVQFUBVAVQFUBVAVRBtBJAAJJxACpKicRrKcZSUC4M2+0QHgZ3UZpXlN+3HyvFuZexl6M4eKG3lf3Lzna6IW4FTZvOms8LtHuTm6DgSxdefN+yP7z3JzlBwJQ09KvgxHQn0D20rQ1FoqveiqKo3oec04lphxC0hwxi1WnrCIlOwogiMrxOFCM2deFXSXo8l70wYU3DtxuMM8hs0gKb8b1stzipZrSuU2NUwaNKCsIds08+0iH4gldaPZDFrVLK68XJb+46O9TahFSNqvVUVQFUBVAVQFUBVAVQFUBVAVQSl79yHTcQtDsCGyhiPpU0OJo9JoV4Xr0W4/Xpbo3uqxLnXMgwG4MKGG2WuxvdynjXMruVVdZlqimIe1VWJAIBBWd9x/Gxv2aoXV2btsd33Ieq93kkrjxcpnIR9fovK5C9LA1E0zpYRHJhBKu3KY9y0pc1aCuQ2sJvJKmBWEA/ionPi6SurHbhij3S1XXPjBzRpKtb0RU8VV6qiqAqgKoCqAqgKoCqAqgKoMobXOIa0Vc4hrRncTQBVqmI6kRnota4lzWy0FsIWnHEdiw4hxlce5c36sttFO7GEgqLhAIBAIKwvwP42N+zUC6uzduGO77kNVaHm91yD4w806QvO5otS2Rj+Kh8+FrBUn2Sn7QtCVyQuS2lN5JUwKsgH8VE58XSV1Y7cMX2lruufGDmjSVa3orU8NV6oFUBVAVQOqAqgKoBA6oCqIdDeNKCJN4RFRBYX/vrQaSsu1VYox5e1mP6WQFy2s1IECJQQc3fZJw3FhiF5Fh2tpcAeVe9OzXJjOHnVdph5jfvJ5ovY/wDKvylavHpcVfBPsjzMSMyuC7BphChsbQ2LbZommnEvCuqJnKOqvZR7rkHxh5p0hedzRanVtjH8VD58LWCpPslP2hacrkBcltKbySpgVVAP4uJz42krqx24YvtLXdg+M/aNJV7eitTwVXoqKoCqB1QOqAqpBVAAoGgSDtdjZlsy7oW65XP22dIabEau4WFoCAUDmL/bouhS7YTTR0dxaSDQiG0VdpA+K17LRFVXX4eV6cQrmq6bHoKp0Cqh1FUHtuOfGHmnSF53NFqdW2MfxcPnwtYKk+yU/aFrSuQFyW4pvIPIVMIUjKzsQT8dtajbpiw22YZXXjtwx/Mtl2bptEUBwI8AWi0YyrW46K1NMOaY7E8H40K9MKt1UwCqBgqAVQFVIdUBVTOuEFhjOOsJ0TgYYzjrChDudjR1RNW1tg6Hrn7b7oadnnpLt1haQgSDgtkt9IksK/yRT/ti37FHSWa+4zDGcda3M4wxnHWpDwv/ALxKBqiTTG43DSUwN1x7pNMUhoJ8A2mwYwqXI6LUtUzORDPwG4WCNtl6gZsNuNVntyt9oXdK5AXHbSm8kpAomD5Rj9NM65XYjtwxfMvPfCPGjmDSVe3orUjKL2VbYcVzcTiOQmiD0MuhFHGHcoUYG9l1Dxs+IKYG5t0mZnDqTA2NnoXnU5QQmBsE3DP84TCJZbc3zm9YSTwuwScL+1D7De5cHeq8uhER4G44X9qH2G9yb1XlOI8NkKC1tcFrW1x4IAr1KJmZMNihIQKiDCJAY7KY11MWE0GnWpiZjRExEsNxwv7UPsN7k3qvJux4G44X9qH2G9yb1XkxClNkCy6Mw0WNBZRosaPAHEF2Nl624mWK77nN0WhRJ3vDxp5h0heV3Ral6Io/4hA6aW12qk9uU/aF6yuQFxm4pvJKQKKgj/iEfppnXK7EduGKNZee+AeNHMGkq9vRWpG0XsqEDCkOiBphBpgCnAThYkj6SC+cdGDRIQCAQCAQCBIKP2QvKczys/6YXZ2XtwxXfc5wrS80le/wp5h0heV3RanV6I3lCB00trtXnPblP2hekrkBcZuKbyT8UgUVA8oR+mmdcrsx24Yo90tF8HCjmDSVe1orUjV7KhAwgyClAQNSgAJgDhYonQfSAXzjpRoaJJA0AgEAoApCQUhsg+U5nlZqBdrZO1DFd9znCtDzSVwOFPMOkLyu6LUavRF8oQOmltdqpPblP2hecrkBcVuKbyT8UgUZA8oR+mmdcrsx24YvtLRfBwo5g0lelrRWpGL1VNEGFIaBoCilBgJgOimEQ9f8Umf1Ux/ni968uFT4Wmuryf8AFJn9VMf54vep4VHg36vKwdieaixBN7ZFiRaGXptj3PwaiJWlcWJc7b6aaZjENWz1TKwVz2gIEgrfZXm4sOLKCHFiQgYcbCEOI9gJDmUrQ2410dhoiqJyzX6piYw4T+KTX6qY/wA8XvXQ4VHhn36vI/is1+qmP88XvUTaozob8vLGiue4ve5z3HG5xLnHlJtV4pxHREzlrKCSuBwp5h0heV3RejVvjeUIHSy2u1ec9uU/aF5yuQFxW4pvJKQKMheUI/SzOuV2Y7cMP2lovg4UcwaSvS1orUjV7KmgalBgIHRA1KDQFFOA6JgFEwLG2IP6zll9ERcv1H3UtWzaSsZc1qCBIKy2X+FlOjj60NdT0/2yybTrCv10WYqKEkQgSCSuBwp5h0heV3RehvjeUIHSy2uF5z25T9oXlK5AXEbym8kpAo2D5Qj9NM65XaiP/OGH7S0XwcKOYNJXpa0VqRq9lcmiMmApGSYQKJgOiB0UwBSHRAUQWNsQ4pzll9ERcr1HWlq2bSVirmtQQCCstl3hZTo4+tDXU9P0qZNp1hX5C6WGYlGAJgIhQlI3A4U8w6QvK7ovQ3xfKEDpZbXavOe3KftC8ZXIC4jeJvJKmBRkLyhH6aZ13LtR24YftLTfBwo5g0lXtaK1I1eyjIBA1IYCIOikCBgIGAgasBBYuxH/AFnLL/8AcXJ9R1patm0lYi5rUEAgrLZd4WU6OPrQ11fTtKmTadYcCuizEgRCgJEpK4HCnmHSF5XdF6G6N5QgdLL67V5T25T9oXhK5AXElvE3klIFHQfKEfppjXK7cduGH7S0Xf4UcwaSr2tFakaF7KMkDVkGgYCBqwaBgIgUUhoLD2I8U5yy+iIuR6lrS17NpKxFzWoIEgrTZc4WU6OPrMXV9N9tTJtOsOBXTZRRQlioCIQSVweFPMOkLyu6L0at0b8/A6WX12rzq7UrfeF3yuQFwm8pvJKCj4P5+P00xrlduO3DD9paLvcKOYNJV7WitSOXsoyUoAUjIBIDU4DopDoiDU4DomAUTAsPYkxTnLL6Ii5PqWtLXs2krDXMaggSCtdlvhZTo42sxdX0321Mm06w4Ki6bKSjCWJTASgSNwOFPMOkLyu6L0at8X8/B6WX1wvOrtSt9oXdK5AXCbxN5JQUdB/Px+mmNdy7cduGGfdLTd4eNHMGkr0taKVI5eyhgIGpGQUwGpQyUgogYClB0QFESsPYlxTnLA0RFyPUtaf9a9m0lYS5jUECQVtstcLKdHG1mLq+m+2pk2nWHBLqMpUUJY0SQlUSNweFPMOkLyu6L0at0X8/B6WX1wvOrtSt9oXdK5AXCbymskpAo9hwboRQeOPGHxLiu5R24YZ6VMr4YWRE5WnSPqrWvCtcIZe6ksgpQyCBhWgMKUGEGQUhhEBSGgsLYm/q+WBoiLkep60/617NpKwVy2sIEgrbZZ4WU6ONrMXW9N9tTJtOsODK6bKSgYoEq4Sl73oWW/isaNJ+i8L3heiGAqboQ+OkxBA9ADmlRXiLUpj3rwlckci4LoHMCrSPQgpK+2AYE894swiIreIekf6XY2Wrft4Y70YqSMxBEVhbWxwBBzHiKtTOJRMZhysWE5ji1woRjWqJy8ZjBKyGQUjJTCDUhhBkFIYUgRBqRYWxR/V8sDREXH9T91P+tezaSsBctrCBIK32WeFlOjjazF1vTNKmTadYcEV1GUlUIoZOFCLnBrRUk2KszhMRl08CE2FDDeJgJJznjKyTO9L3jpCPvRljGnWOP8pMV1lLSbP9lRtdW7bwi1Ga11y48Eci4rczIsQV9f8A3FMRuG0eGypb6QcbVp2W7w6sfDyu0ZjLj7jXQFBBecVjHE2H1SurXT9oZaaviXun5FsUW2OFgdx8hVKa5hMxlATMnEhnwm2cTha0rTTVEvKYw0hXQyCnCDCnAyTCDCmIDCnAak6GmB77m3WmJbC2iKYWHTDoGnCpWmMekryuWLdyY3oyvRcmnSXt323Q/VP7LO5eXJWf+U8avyW+26H6p/ZZ3JyVn/lPGr8kb7bofqn9lnco5Kz/AMo41flH3TurHmS10eKYpYCGkhooDSuIegL1t2aLfSmFaq5q6zLwlXwqxKJhvlpKJEPgts842NXnNcQtFOU9IyLYQs8Jxxu+gWau5MvSIwj7tTwoYLDXieRi5qvbpx1lFU56Q7K8G4xhtw3Dw30LvQOILlbVe4lfTSGuzRiMu/aKLK9Qg8d0ZQRGkJkVPfFe25j3RIbcZJczP6Qujs21YjdqZrlrPWEXLXViQ/BiAuFlMLwXAfVbpppq6xLwzNPSYScG6kFwy8HOHAhUm3VGi29DIiWdb4o146tBUxFaOhbRK+y7Q71OazEGIErmhdsd6n+0YhltEt7LtDvU5rOg2mW9n2h3pms/k9plvZ9od6nerP5PaZb2fab3qd6tH8stolvZdod6b1Z/J7RLez7Q703riP5IwJb2XaHem9Wn+S2mW9l2h3pvVnRjtMt7PtDvUb1aY3RtMt7LtDvUZrI3S2mW9l2h3p/Z0FJZtvihTjq0qv8AZ0YxbpwWjKwsdA0E4k4dUrb0IyaunEi1YxpaDxNqXn48Svu00RmZV3pq6Qlb3b3HPe18QYiCGY6HOVz9p2ve/mnR727PzK1rnyghtAXNaXsUgQCDxTkg2ILQg5e6V7QPEHDMRVWiuqnSUTGXPx7021yKclQtFO13Y+XnNmmWreqPMd1lTztxHApMXqjzXdZTnbhwKRvVHmu6ynO3DgUjesPNd1lTztxHBpPeuPNd1lOeunApG9j1T1lTz104FJ72PVd1lOeup4FA3s+q7rKc/dOXoPe16p6yp5+6jgUDez6p6yo5+6nl6C3seq7rKc9dOXoLex6p6ynPXUcCkb1/Vd1lOeunApLesPNd1lRztw4NI3rDzHdZU87dTwaW2BeoK5FeUkqk7Xdn5TFmnLoLmXtAUsoPQKLwm5VVPWXpERHw6iSkWwxYF5pexSBAIBAIEWoNboDTxIFuZuZAbmZmQG5mZkBuZmZAbmZmQG5mZkBuZmZAbmZmQG5mZkBuZmZAbmZmQG5mZkBuZmZAbmZmQG5m5ggYgNzBBsAogaAQCD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SV" altLang="es-SV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4631" name="AutoShape 8" descr="data:image/jpeg;base64,/9j/4AAQSkZJRgABAQAAAQABAAD/2wCEAAkGBw8QDxANEA4QDQ8PDw8PDQ0PDw8ODQ0MFBEWFxQRFBUYHCggGholHRQUITEhJSkrLi4uFx8zODMsNygtLisBCgoKDg0OFxAQFywcFRwsLCwsLCwuKywsLCwsLCwsLCwsLCwsLSwsNywsLCwuLDcsLCwsLCwsLDcsNzcsLDcsLP/AABEIAMgAyAMBEQACEQEDEQH/xAAcAAACAgMBAQAAAAAAAAAAAAAAAQUHAgMGBAj/xABLEAABAgMBCAwMBAYABwAAAAABAAIDBBEhBQYSMTJRsbIHExQWM0FxcnORktEiIzVSYWJjZIGjweIkNFSCFUJEU5OhJUOzw+Hw8f/EABoBAQADAQEBAAAAAAAAAAAAAAABAgQFAwb/xAApEQEAAQMBBwUBAQEBAAAAAAAAAQIDETEEEhMUITNRBTJBQmEigVIj/9oADAMBAAIRAxEAPwC8UAgSCPn7sy8Gx8QYXmN8J3UvSi1XXpCk10wh4t+TBkwHO9LnhmgFaOTq+Zec3ohr35+7fO+xTyc+UcePA35+7/O+xOSnycePA35+7/O+xOSnycf8G/P3f532JyU+Tj/g35+7/O+xOSnycf8ABvz93+d9iclPk4/4N+fu/wA77E5KfJx/wb8/d/nfYnJT5OP+Dfn7v877E5KfJx/wb8/d/nfYnJT5OP8Ag35+7/O+xOSnycf8G/P3f532JyU+Tj/g35+7/O+xOSnycf8ABvz93+d9iclPk4/4N+fu3zvsTk58nHhshX5MOXAc0Z2vD/oFWdjq8p48JiQuzLx7GRBheY7wXdS8K7NdOsPSmumUgvNc1AFIECKDi74L5nEmDAOC0VDooNHOPGG5gt9jZoxvVM9y58QgpeUe+3JB4yLT8ONapriNHhiZe1kgwZ3cp4vgvOa5lbdiGZl4QxtaPjRRmo6Mdqg5mdpTmpPQbVBzM7SZqOg2qDmZ2kzUdBtUHMztJmo6DaoOZnaTNR0G1QczO0majoNqg5mdpM1HQbVBzM7SZqOg2qDmZ2kzUdBtUHMztJmo6DaoOZnaTNR0G1QczO0majoNqg5mdpM1HRk2XhHE1p5DVN6oxDB9z2HFVvprVTvybsPFHk3stHhAcYsI+Cvv7ymMJ69++ZzS2DHOE0mjYptc05jnCy3tnjG9S97d34l2YKwNBoEg5q/K6phwxAYaPi1LiDa2GMfX9CtOy2t6czo8bteOjl7nyooIjv2giymcrbcr+IeGMvVNTQYM7jib3qtNOUz0RUaae7GaegWBe0UxCkzlpqrYQKoCqAqgKoCqAqgKoCqAqgKoCqAqgKoCqYMt0Gae3E74G0Ku7CYqSspNh4sscMbV41UzEr5y8t0pb/mNHOHFTOr0T5Vqj5dTebdUxWGA81fCpgk2l0M931WLabW7OY0aLVeYw6VZXsxcbEFZ3fjmNNxBjo4Q2+gD/wBK6tmN2hjuTmp640QMaXcQFgzniCrEZlMziEFEiFxLjaTjWiIw85ljVSgVQFUBVAVQFUBVAVQFUBVAVRBtBJAAJJxACpKicRrKcZSUC4M2+0QHgZ3UZpXlN+3HyvFuZexl6M4eKG3lf3Lzna6IW4FTZvOms8LtHuTm6DgSxdefN+yP7z3JzlBwJQ09KvgxHQn0D20rQ1FoqveiqKo3oec04lphxC0hwxi1WnrCIlOwogiMrxOFCM2deFXSXo8l70wYU3DtxuMM8hs0gKb8b1stzipZrSuU2NUwaNKCsIds08+0iH4gldaPZDFrVLK68XJb+46O9TahFSNqvVUVQFUBVAVQFUBVAVQFUBVAVQSl79yHTcQtDsCGyhiPpU0OJo9JoV4Xr0W4/Xpbo3uqxLnXMgwG4MKGG2WuxvdynjXMruVVdZlqimIe1VWJAIBBWd9x/Gxv2aoXV2btsd33Ieq93kkrjxcpnIR9fovK5C9LA1E0zpYRHJhBKu3KY9y0pc1aCuQ2sJvJKmBWEA/ionPi6SurHbhij3S1XXPjBzRpKtb0RU8VV6qiqAqgKoCqAqgKoCqAqgKoMobXOIa0Vc4hrRncTQBVqmI6kRnota4lzWy0FsIWnHEdiw4hxlce5c36sttFO7GEgqLhAIBAIKwvwP42N+zUC6uzduGO77kNVaHm91yD4w806QvO5otS2Rj+Kh8+FrBUn2Sn7QtCVyQuS2lN5JUwKsgH8VE58XSV1Y7cMX2lruufGDmjSVa3orU8NV6oFUBVAVQOqAqgKoBA6oCqIdDeNKCJN4RFRBYX/vrQaSsu1VYox5e1mP6WQFy2s1IECJQQc3fZJw3FhiF5Fh2tpcAeVe9OzXJjOHnVdph5jfvJ5ovY/wDKvylavHpcVfBPsjzMSMyuC7BphChsbQ2LbZommnEvCuqJnKOqvZR7rkHxh5p0hedzRanVtjH8VD58LWCpPslP2hacrkBcltKbySpgVVAP4uJz42krqx24YvtLXdg+M/aNJV7eitTwVXoqKoCqB1QOqAqpBVAAoGgSDtdjZlsy7oW65XP22dIabEau4WFoCAUDmL/bouhS7YTTR0dxaSDQiG0VdpA+K17LRFVXX4eV6cQrmq6bHoKp0Cqh1FUHtuOfGHmnSF53NFqdW2MfxcPnwtYKk+yU/aFrSuQFyW4pvIPIVMIUjKzsQT8dtajbpiw22YZXXjtwx/Mtl2bptEUBwI8AWi0YyrW46K1NMOaY7E8H40K9MKt1UwCqBgqAVQFVIdUBVTOuEFhjOOsJ0TgYYzjrChDudjR1RNW1tg6Hrn7b7oadnnpLt1haQgSDgtkt9IksK/yRT/ti37FHSWa+4zDGcda3M4wxnHWpDwv/ALxKBqiTTG43DSUwN1x7pNMUhoJ8A2mwYwqXI6LUtUzORDPwG4WCNtl6gZsNuNVntyt9oXdK5AXHbSm8kpAomD5Rj9NM65XYjtwxfMvPfCPGjmDSVe3orUjKL2VbYcVzcTiOQmiD0MuhFHGHcoUYG9l1Dxs+IKYG5t0mZnDqTA2NnoXnU5QQmBsE3DP84TCJZbc3zm9YSTwuwScL+1D7De5cHeq8uhER4G44X9qH2G9yb1XlOI8NkKC1tcFrW1x4IAr1KJmZMNihIQKiDCJAY7KY11MWE0GnWpiZjRExEsNxwv7UPsN7k3qvJux4G44X9qH2G9yb1XkxClNkCy6Mw0WNBZRosaPAHEF2Nl624mWK77nN0WhRJ3vDxp5h0heV3Ral6Io/4hA6aW12qk9uU/aF6yuQFxm4pvJKQKKgj/iEfppnXK7EduGKNZee+AeNHMGkq9vRWpG0XsqEDCkOiBphBpgCnAThYkj6SC+cdGDRIQCAQCAQCBIKP2QvKczys/6YXZ2XtwxXfc5wrS80le/wp5h0heV3RanV6I3lCB00trtXnPblP2hekrkBcZuKbyT8UgUVA8oR+mmdcrsx24Yo90tF8HCjmDSVe1orUjV7KhAwgyClAQNSgAJgDhYonQfSAXzjpRoaJJA0AgEAoApCQUhsg+U5nlZqBdrZO1DFd9znCtDzSVwOFPMOkLyu6LUavRF8oQOmltdqpPblP2hecrkBcVuKbyT8UgUZA8oR+mmdcrsx24YvtLRfBwo5g0lelrRWpGL1VNEGFIaBoCilBgJgOimEQ9f8Umf1Ux/ni968uFT4Wmuryf8AFJn9VMf54vep4VHg36vKwdieaixBN7ZFiRaGXptj3PwaiJWlcWJc7b6aaZjENWz1TKwVz2gIEgrfZXm4sOLKCHFiQgYcbCEOI9gJDmUrQ2410dhoiqJyzX6piYw4T+KTX6qY/wA8XvXQ4VHhn36vI/is1+qmP88XvUTaozob8vLGiue4ve5z3HG5xLnHlJtV4pxHREzlrKCSuBwp5h0heV3RejVvjeUIHSy2u1ec9uU/aF5yuQFxW4pvJKQKMheUI/SzOuV2Y7cMP2lovg4UcwaSvS1orUjV7KmgalBgIHRA1KDQFFOA6JgFEwLG2IP6zll9ERcv1H3UtWzaSsZc1qCBIKy2X+FlOjj60NdT0/2yybTrCv10WYqKEkQgSCSuBwp5h0heV3RehvjeUIHSy2uF5z25T9oXlK5AXEbym8kpAo2D5Qj9NM65XaiP/OGH7S0XwcKOYNJXpa0VqRq9lcmiMmApGSYQKJgOiB0UwBSHRAUQWNsQ4pzll9ERcr1HWlq2bSVirmtQQCCstl3hZTo4+tDXU9P0qZNp1hX5C6WGYlGAJgIhQlI3A4U8w6QvK7ovQ3xfKEDpZbXavOe3KftC8ZXIC4jeJvJKmBRkLyhH6aZ13LtR24YftLTfBwo5g0lXtaK1I1eyjIBA1IYCIOikCBgIGAgasBBYuxH/AFnLL/8AcXJ9R1patm0lYi5rUEAgrLZd4WU6OPrQ11fTtKmTadYcCuizEgRCgJEpK4HCnmHSF5XdF6G6N5QgdLL67V5T25T9oXhK5AXElvE3klIFHQfKEfppjXK7cduGH7S0Xf4UcwaSr2tFakaF7KMkDVkGgYCBqwaBgIgUUhoLD2I8U5yy+iIuR6lrS17NpKxFzWoIEgrTZc4WU6OPrMXV9N9tTJtOsOBXTZRRQlioCIQSVweFPMOkLyu6L0at0b8/A6WX12rzq7UrfeF3yuQFwm8pvJKCj4P5+P00xrlduO3DD9paLvcKOYNJV7WitSOXsoyUoAUjIBIDU4DopDoiDU4DomAUTAsPYkxTnLL6Ii5PqWtLXs2krDXMaggSCtdlvhZTo42sxdX0321Mm06w4Ki6bKSjCWJTASgSNwOFPMOkLyu6L0at8X8/B6WX1wvOrtSt9oXdK5AXCbxN5JQUdB/Px+mmNdy7cduGGfdLTd4eNHMGkr0taKVI5eyhgIGpGQUwGpQyUgogYClB0QFESsPYlxTnLA0RFyPUtaf9a9m0lYS5jUECQVtstcLKdHG1mLq+m+2pk2nWHBLqMpUUJY0SQlUSNweFPMOkLyu6L0at0X8/B6WX1wvOrtSt9oXdK5AXCbymskpAo9hwboRQeOPGHxLiu5R24YZ6VMr4YWRE5WnSPqrWvCtcIZe6ksgpQyCBhWgMKUGEGQUhhEBSGgsLYm/q+WBoiLkep60/617NpKwVy2sIEgrbZZ4WU6ONrMXW9N9tTJtOsODK6bKSgYoEq4Sl73oWW/isaNJ+i8L3heiGAqboQ+OkxBA9ADmlRXiLUpj3rwlckci4LoHMCrSPQgpK+2AYE894swiIreIekf6XY2Wrft4Y70YqSMxBEVhbWxwBBzHiKtTOJRMZhysWE5ji1woRjWqJy8ZjBKyGQUjJTCDUhhBkFIYUgRBqRYWxR/V8sDREXH9T91P+tezaSsBctrCBIK32WeFlOjjazF1vTNKmTadYcEV1GUlUIoZOFCLnBrRUk2KszhMRl08CE2FDDeJgJJznjKyTO9L3jpCPvRljGnWOP8pMV1lLSbP9lRtdW7bwi1Ga11y48Eci4rczIsQV9f8A3FMRuG0eGypb6QcbVp2W7w6sfDyu0ZjLj7jXQFBBecVjHE2H1SurXT9oZaaviXun5FsUW2OFgdx8hVKa5hMxlATMnEhnwm2cTha0rTTVEvKYw0hXQyCnCDCnAyTCDCmIDCnAak6GmB77m3WmJbC2iKYWHTDoGnCpWmMekryuWLdyY3oyvRcmnSXt323Q/VP7LO5eXJWf+U8avyW+26H6p/ZZ3JyVn/lPGr8kb7bofqn9lnco5Kz/AMo41flH3TurHmS10eKYpYCGkhooDSuIegL1t2aLfSmFaq5q6zLwlXwqxKJhvlpKJEPgts842NXnNcQtFOU9IyLYQs8Jxxu+gWau5MvSIwj7tTwoYLDXieRi5qvbpx1lFU56Q7K8G4xhtw3Dw30LvQOILlbVe4lfTSGuzRiMu/aKLK9Qg8d0ZQRGkJkVPfFe25j3RIbcZJczP6Qujs21YjdqZrlrPWEXLXViQ/BiAuFlMLwXAfVbpppq6xLwzNPSYScG6kFwy8HOHAhUm3VGi29DIiWdb4o146tBUxFaOhbRK+y7Q71OazEGIErmhdsd6n+0YhltEt7LtDvU5rOg2mW9n2h3pms/k9plvZ9od6nerP5PaZb2fab3qd6tH8stolvZdod6b1Z/J7RLez7Q703riP5IwJb2XaHem9Wn+S2mW9l2h3pvVnRjtMt7PtDvUb1aY3RtMt7LtDvUZrI3S2mW9l2h3p/Z0FJZtvihTjq0qv8AZ0YxbpwWjKwsdA0E4k4dUrb0IyaunEi1YxpaDxNqXn48Svu00RmZV3pq6Qlb3b3HPe18QYiCGY6HOVz9p2ve/mnR727PzK1rnyghtAXNaXsUgQCDxTkg2ILQg5e6V7QPEHDMRVWiuqnSUTGXPx7021yKclQtFO13Y+XnNmmWreqPMd1lTztxHApMXqjzXdZTnbhwKRvVHmu6ynO3DgUjesPNd1lTztxHBpPeuPNd1lOeunApG9j1T1lTz104FJ72PVd1lOeup4FA3s+q7rKc/dOXoPe16p6yp5+6jgUDez6p6yo5+6nl6C3seq7rKc9dOXoLex6p6ynPXUcCkb1/Vd1lOeunApLesPNd1lRztw4NI3rDzHdZU87dTwaW2BeoK5FeUkqk7Xdn5TFmnLoLmXtAUsoPQKLwm5VVPWXpERHw6iSkWwxYF5pexSBAIBAIEWoNboDTxIFuZuZAbmZmQG5mZkBuZmZAbmZmQG5mZkBuZmZAbmZmQG5mZkBuZmZAbmZmQG5mZkBuZmZAbmZmQG5m5ggYgNzBBsAogaAQCD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SV" altLang="es-SV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4634" name="1 Rectángulo"/>
          <p:cNvSpPr>
            <a:spLocks noChangeArrowheads="1"/>
          </p:cNvSpPr>
          <p:nvPr/>
        </p:nvSpPr>
        <p:spPr bwMode="auto">
          <a:xfrm>
            <a:off x="1153584" y="1535152"/>
            <a:ext cx="951441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SV" sz="6600" dirty="0">
                <a:latin typeface="Berlin Sans FB Demi" pitchFamily="34" charset="0"/>
                <a:cs typeface="Aharoni" pitchFamily="2" charset="-79"/>
              </a:rPr>
              <a:t>Retos para el 2015</a:t>
            </a:r>
            <a:endParaRPr lang="es-ES" altLang="es-SV" sz="4800" b="1" dirty="0" smtClean="0">
              <a:solidFill>
                <a:srgbClr val="000000"/>
              </a:solidFill>
              <a:latin typeface="Berlin Sans FB Demi" pitchFamily="34" charset="0"/>
              <a:cs typeface="Aharoni" pitchFamily="2" charset="-79"/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1338792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SV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Presentado por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SV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Sr.  William Hernández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SV" dirty="0" smtClean="0">
                <a:solidFill>
                  <a:sysClr val="windowText" lastClr="000000"/>
                </a:solidFill>
                <a:latin typeface="Calibri"/>
              </a:rPr>
              <a:t>Presidente</a:t>
            </a:r>
            <a:endParaRPr kumimoji="0" lang="es-SV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SV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 diciembre 2014</a:t>
            </a:r>
            <a:endParaRPr kumimoji="0" lang="es-SV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418567"/>
      </p:ext>
    </p:extLst>
  </p:cSld>
  <p:clrMapOvr>
    <a:masterClrMapping/>
  </p:clrMapOvr>
  <p:transition spd="slow" advClick="0" advTm="1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82880" y="680589"/>
            <a:ext cx="11795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dirty="0" smtClean="0"/>
              <a:t>9. Promover </a:t>
            </a:r>
            <a:r>
              <a:rPr lang="es-SV" sz="2800" dirty="0"/>
              <a:t> el interés de los miembros en la respuesta nacional de Malaria y TB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3" t="9925" r="14266" b="16799"/>
          <a:stretch/>
        </p:blipFill>
        <p:spPr>
          <a:xfrm>
            <a:off x="6080760" y="1336326"/>
            <a:ext cx="5942077" cy="4186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" t="9924" r="2667" b="4266"/>
          <a:stretch/>
        </p:blipFill>
        <p:spPr>
          <a:xfrm>
            <a:off x="182880" y="2212848"/>
            <a:ext cx="6340401" cy="4425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037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815415" y="1555782"/>
            <a:ext cx="4608512" cy="4465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SV" dirty="0" smtClean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82880" y="680589"/>
            <a:ext cx="11795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dirty="0" smtClean="0"/>
              <a:t>10. Promover </a:t>
            </a:r>
            <a:r>
              <a:rPr lang="es-SV" sz="2800" dirty="0"/>
              <a:t>la comunicación efectiva entre los representantes y los sectores constituyentes.</a:t>
            </a:r>
            <a:endParaRPr lang="es-SV" sz="28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5" r="22040" b="3229"/>
          <a:stretch/>
        </p:blipFill>
        <p:spPr>
          <a:xfrm>
            <a:off x="182880" y="2560319"/>
            <a:ext cx="5587491" cy="4141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354" y="1634696"/>
            <a:ext cx="6077285" cy="405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204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815415" y="1555782"/>
            <a:ext cx="4608512" cy="4465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SV" dirty="0" smtClean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82880" y="680589"/>
            <a:ext cx="11795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dirty="0" smtClean="0"/>
              <a:t>11. Procurar </a:t>
            </a:r>
            <a:r>
              <a:rPr lang="es-SV" sz="2800" dirty="0"/>
              <a:t>una mayor participación de los representantes en las comisiones permanentes. 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3" t="22686" r="2467" b="24533"/>
          <a:stretch/>
        </p:blipFill>
        <p:spPr>
          <a:xfrm>
            <a:off x="5423927" y="1634696"/>
            <a:ext cx="6217920" cy="2740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6" b="14133"/>
          <a:stretch/>
        </p:blipFill>
        <p:spPr>
          <a:xfrm>
            <a:off x="669079" y="3788535"/>
            <a:ext cx="5559552" cy="2586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464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815415" y="1555782"/>
            <a:ext cx="4608512" cy="4465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SV" dirty="0" smtClean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82880" y="942199"/>
            <a:ext cx="11795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dirty="0" smtClean="0"/>
              <a:t>12. Fortalecer </a:t>
            </a:r>
            <a:r>
              <a:rPr lang="es-SV" sz="2800" dirty="0"/>
              <a:t>los </a:t>
            </a:r>
            <a:r>
              <a:rPr lang="es-SV" sz="2800" dirty="0" smtClean="0"/>
              <a:t>mecanismos </a:t>
            </a:r>
            <a:r>
              <a:rPr lang="es-SV" sz="2800" dirty="0"/>
              <a:t>de </a:t>
            </a:r>
            <a:r>
              <a:rPr lang="es-SV" sz="2800" dirty="0" smtClean="0"/>
              <a:t>Monitoreo Estratégico</a:t>
            </a:r>
            <a:endParaRPr lang="es-SV" sz="28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0" b="12727"/>
          <a:stretch/>
        </p:blipFill>
        <p:spPr>
          <a:xfrm>
            <a:off x="1208532" y="1906488"/>
            <a:ext cx="100584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07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815415" y="1555782"/>
            <a:ext cx="4608512" cy="4465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SV" dirty="0" smtClean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82880" y="680589"/>
            <a:ext cx="11795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dirty="0" smtClean="0"/>
              <a:t>13. Establecer </a:t>
            </a:r>
            <a:r>
              <a:rPr lang="es-SV" sz="2800" dirty="0"/>
              <a:t>mecanismos para la presentación de propuestas regionales.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9" b="17091"/>
          <a:stretch/>
        </p:blipFill>
        <p:spPr>
          <a:xfrm>
            <a:off x="952500" y="1938528"/>
            <a:ext cx="10058400" cy="3621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4036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815415" y="1555782"/>
            <a:ext cx="4608512" cy="4465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SV" dirty="0" smtClean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82880" y="680589"/>
            <a:ext cx="11795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dirty="0" smtClean="0"/>
              <a:t>14. Promover </a:t>
            </a:r>
            <a:r>
              <a:rPr lang="es-SV" sz="2800" dirty="0"/>
              <a:t>la implementación de los planes de trabajo de los sectores. </a:t>
            </a:r>
          </a:p>
          <a:p>
            <a:pPr algn="ctr"/>
            <a:r>
              <a:rPr lang="es-SV" sz="2800" dirty="0" smtClean="0"/>
              <a:t>.</a:t>
            </a:r>
            <a:endParaRPr lang="es-SV" sz="2800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22686" r="6267" b="14933"/>
          <a:stretch/>
        </p:blipFill>
        <p:spPr>
          <a:xfrm>
            <a:off x="1965960" y="1743198"/>
            <a:ext cx="8229600" cy="427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23501" y="333375"/>
            <a:ext cx="1634067" cy="431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SV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SV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 bwMode="auto">
          <a:xfrm>
            <a:off x="1968500" y="1657350"/>
            <a:ext cx="7681384" cy="431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es-SV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628" name="4 CuadroTexto"/>
          <p:cNvSpPr txBox="1">
            <a:spLocks noChangeArrowheads="1"/>
          </p:cNvSpPr>
          <p:nvPr/>
        </p:nvSpPr>
        <p:spPr bwMode="auto">
          <a:xfrm>
            <a:off x="2525187" y="3917950"/>
            <a:ext cx="72009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SV" altLang="es-SV" sz="2400" b="1" smtClean="0">
                <a:solidFill>
                  <a:srgbClr val="000000"/>
                </a:solidFill>
                <a:latin typeface="Arial" charset="0"/>
                <a:cs typeface="Arial" charset="0"/>
                <a:hlinkClick r:id="rId3"/>
              </a:rPr>
              <a:t>www.mcpelsalvador.com.org</a:t>
            </a:r>
            <a:r>
              <a:rPr lang="es-SV" altLang="es-SV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54629" name="5 CuadroTexto"/>
          <p:cNvSpPr txBox="1">
            <a:spLocks noChangeArrowheads="1"/>
          </p:cNvSpPr>
          <p:nvPr/>
        </p:nvSpPr>
        <p:spPr bwMode="auto">
          <a:xfrm>
            <a:off x="4047073" y="4662488"/>
            <a:ext cx="357027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SV" altLang="es-SV" sz="1800" smtClean="0">
                <a:solidFill>
                  <a:srgbClr val="000000"/>
                </a:solidFill>
                <a:latin typeface="Arial" charset="0"/>
                <a:cs typeface="Arial" charset="0"/>
                <a:hlinkClick r:id="rId4"/>
              </a:rPr>
              <a:t>www.facebook.com/MCPES2002</a:t>
            </a:r>
            <a:endParaRPr lang="es-SV" altLang="es-SV" sz="18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SV" altLang="es-SV" sz="18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SV" altLang="es-SV" sz="18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SV" altLang="es-SV" sz="1800" smtClean="0">
                <a:solidFill>
                  <a:srgbClr val="000000"/>
                </a:solidFill>
                <a:latin typeface="Arial" charset="0"/>
                <a:cs typeface="Arial" charset="0"/>
              </a:rPr>
              <a:t>@MCPElSalvador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SV" altLang="es-SV" sz="1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4630" name="AutoShape 6" descr="data:image/jpeg;base64,/9j/4AAQSkZJRgABAQAAAQABAAD/2wCEAAkGBw8QDxANEA4QDQ8PDw8PDQ0PDw8ODQ0MFBEWFxQRFBUYHCggGholHRQUITEhJSkrLi4uFx8zODMsNygtLisBCgoKDg0OFxAQFywcFRwsLCwsLCwuKywsLCwsLCwsLCwsLCwsLSwsNywsLCwuLDcsLCwsLCwsLDcsNzcsLDcsLP/AABEIAMgAyAMBEQACEQEDEQH/xAAcAAACAgMBAQAAAAAAAAAAAAAAAQUHAgMGBAj/xABLEAABAgMBCAwMBAYABwAAAAABAAIDBBEhBQYSMTJRsbIHExQWM0FxcnORktEiIzVSYWJjZIGjweIkNFSCFUJEU5OhJUOzw+Hw8f/EABoBAQADAQEBAAAAAAAAAAAAAAABAgQFAwb/xAApEQEAAQMBBwUBAQEBAAAAAAAAAQIDETEEEhMUITNRBTJBQmEigVIj/9oADAMBAAIRAxEAPwC8UAgSCPn7sy8Gx8QYXmN8J3UvSi1XXpCk10wh4t+TBkwHO9LnhmgFaOTq+Zec3ohr35+7fO+xTyc+UcePA35+7/O+xOSnycePA35+7/O+xOSnycf8G/P3f532JyU+Tj/g35+7/O+xOSnycf8ABvz93+d9iclPk4/4N+fu/wA77E5KfJx/wb8/d/nfYnJT5OP+Dfn7v877E5KfJx/wb8/d/nfYnJT5OP8Ag35+7/O+xOSnycf8G/P3f532JyU+Tj/g35+7/O+xOSnycf8ABvz93+d9iclPk4/4N+fu3zvsTk58nHhshX5MOXAc0Z2vD/oFWdjq8p48JiQuzLx7GRBheY7wXdS8K7NdOsPSmumUgvNc1AFIECKDi74L5nEmDAOC0VDooNHOPGG5gt9jZoxvVM9y58QgpeUe+3JB4yLT8ONapriNHhiZe1kgwZ3cp4vgvOa5lbdiGZl4QxtaPjRRmo6Mdqg5mdpTmpPQbVBzM7SZqOg2qDmZ2kzUdBtUHMztJmo6DaoOZnaTNR0G1QczO0majoNqg5mdpM1HQbVBzM7SZqOg2qDmZ2kzUdBtUHMztJmo6DaoOZnaTNR0G1QczO0majoNqg5mdpM1HRk2XhHE1p5DVN6oxDB9z2HFVvprVTvybsPFHk3stHhAcYsI+Cvv7ymMJ69++ZzS2DHOE0mjYptc05jnCy3tnjG9S97d34l2YKwNBoEg5q/K6phwxAYaPi1LiDa2GMfX9CtOy2t6czo8bteOjl7nyooIjv2giymcrbcr+IeGMvVNTQYM7jib3qtNOUz0RUaae7GaegWBe0UxCkzlpqrYQKoCqAqgKoCqAqgKoCqAqgKoCqAqgKoCqYMt0Gae3E74G0Ku7CYqSspNh4sscMbV41UzEr5y8t0pb/mNHOHFTOr0T5Vqj5dTebdUxWGA81fCpgk2l0M931WLabW7OY0aLVeYw6VZXsxcbEFZ3fjmNNxBjo4Q2+gD/wBK6tmN2hjuTmp640QMaXcQFgzniCrEZlMziEFEiFxLjaTjWiIw85ljVSgVQFUBVAVQFUBVAVQFUBVAVRBtBJAAJJxACpKicRrKcZSUC4M2+0QHgZ3UZpXlN+3HyvFuZexl6M4eKG3lf3Lzna6IW4FTZvOms8LtHuTm6DgSxdefN+yP7z3JzlBwJQ09KvgxHQn0D20rQ1FoqveiqKo3oec04lphxC0hwxi1WnrCIlOwogiMrxOFCM2deFXSXo8l70wYU3DtxuMM8hs0gKb8b1stzipZrSuU2NUwaNKCsIds08+0iH4gldaPZDFrVLK68XJb+46O9TahFSNqvVUVQFUBVAVQFUBVAVQFUBVAVQSl79yHTcQtDsCGyhiPpU0OJo9JoV4Xr0W4/Xpbo3uqxLnXMgwG4MKGG2WuxvdynjXMruVVdZlqimIe1VWJAIBBWd9x/Gxv2aoXV2btsd33Ieq93kkrjxcpnIR9fovK5C9LA1E0zpYRHJhBKu3KY9y0pc1aCuQ2sJvJKmBWEA/ionPi6SurHbhij3S1XXPjBzRpKtb0RU8VV6qiqAqgKoCqAqgKoCqAqgKoMobXOIa0Vc4hrRncTQBVqmI6kRnota4lzWy0FsIWnHEdiw4hxlce5c36sttFO7GEgqLhAIBAIKwvwP42N+zUC6uzduGO77kNVaHm91yD4w806QvO5otS2Rj+Kh8+FrBUn2Sn7QtCVyQuS2lN5JUwKsgH8VE58XSV1Y7cMX2lruufGDmjSVa3orU8NV6oFUBVAVQOqAqgKoBA6oCqIdDeNKCJN4RFRBYX/vrQaSsu1VYox5e1mP6WQFy2s1IECJQQc3fZJw3FhiF5Fh2tpcAeVe9OzXJjOHnVdph5jfvJ5ovY/wDKvylavHpcVfBPsjzMSMyuC7BphChsbQ2LbZommnEvCuqJnKOqvZR7rkHxh5p0hedzRanVtjH8VD58LWCpPslP2hacrkBcltKbySpgVVAP4uJz42krqx24YvtLXdg+M/aNJV7eitTwVXoqKoCqB1QOqAqpBVAAoGgSDtdjZlsy7oW65XP22dIabEau4WFoCAUDmL/bouhS7YTTR0dxaSDQiG0VdpA+K17LRFVXX4eV6cQrmq6bHoKp0Cqh1FUHtuOfGHmnSF53NFqdW2MfxcPnwtYKk+yU/aFrSuQFyW4pvIPIVMIUjKzsQT8dtajbpiw22YZXXjtwx/Mtl2bptEUBwI8AWi0YyrW46K1NMOaY7E8H40K9MKt1UwCqBgqAVQFVIdUBVTOuEFhjOOsJ0TgYYzjrChDudjR1RNW1tg6Hrn7b7oadnnpLt1haQgSDgtkt9IksK/yRT/ti37FHSWa+4zDGcda3M4wxnHWpDwv/ALxKBqiTTG43DSUwN1x7pNMUhoJ8A2mwYwqXI6LUtUzORDPwG4WCNtl6gZsNuNVntyt9oXdK5AXHbSm8kpAomD5Rj9NM65XYjtwxfMvPfCPGjmDSVe3orUjKL2VbYcVzcTiOQmiD0MuhFHGHcoUYG9l1Dxs+IKYG5t0mZnDqTA2NnoXnU5QQmBsE3DP84TCJZbc3zm9YSTwuwScL+1D7De5cHeq8uhER4G44X9qH2G9yb1XlOI8NkKC1tcFrW1x4IAr1KJmZMNihIQKiDCJAY7KY11MWE0GnWpiZjRExEsNxwv7UPsN7k3qvJux4G44X9qH2G9yb1XkxClNkCy6Mw0WNBZRosaPAHEF2Nl624mWK77nN0WhRJ3vDxp5h0heV3Ral6Io/4hA6aW12qk9uU/aF6yuQFxm4pvJKQKKgj/iEfppnXK7EduGKNZee+AeNHMGkq9vRWpG0XsqEDCkOiBphBpgCnAThYkj6SC+cdGDRIQCAQCAQCBIKP2QvKczys/6YXZ2XtwxXfc5wrS80le/wp5h0heV3RanV6I3lCB00trtXnPblP2hekrkBcZuKbyT8UgUVA8oR+mmdcrsx24Yo90tF8HCjmDSVe1orUjV7KhAwgyClAQNSgAJgDhYonQfSAXzjpRoaJJA0AgEAoApCQUhsg+U5nlZqBdrZO1DFd9znCtDzSVwOFPMOkLyu6LUavRF8oQOmltdqpPblP2hecrkBcVuKbyT8UgUZA8oR+mmdcrsx24YvtLRfBwo5g0lelrRWpGL1VNEGFIaBoCilBgJgOimEQ9f8Umf1Ux/ni968uFT4Wmuryf8AFJn9VMf54vep4VHg36vKwdieaixBN7ZFiRaGXptj3PwaiJWlcWJc7b6aaZjENWz1TKwVz2gIEgrfZXm4sOLKCHFiQgYcbCEOI9gJDmUrQ2410dhoiqJyzX6piYw4T+KTX6qY/wA8XvXQ4VHhn36vI/is1+qmP88XvUTaozob8vLGiue4ve5z3HG5xLnHlJtV4pxHREzlrKCSuBwp5h0heV3RejVvjeUIHSy2u1ec9uU/aF5yuQFxW4pvJKQKMheUI/SzOuV2Y7cMP2lovg4UcwaSvS1orUjV7KmgalBgIHRA1KDQFFOA6JgFEwLG2IP6zll9ERcv1H3UtWzaSsZc1qCBIKy2X+FlOjj60NdT0/2yybTrCv10WYqKEkQgSCSuBwp5h0heV3RehvjeUIHSy2uF5z25T9oXlK5AXEbym8kpAo2D5Qj9NM65XaiP/OGH7S0XwcKOYNJXpa0VqRq9lcmiMmApGSYQKJgOiB0UwBSHRAUQWNsQ4pzll9ERcr1HWlq2bSVirmtQQCCstl3hZTo4+tDXU9P0qZNp1hX5C6WGYlGAJgIhQlI3A4U8w6QvK7ovQ3xfKEDpZbXavOe3KftC8ZXIC4jeJvJKmBRkLyhH6aZ13LtR24YftLTfBwo5g0lXtaK1I1eyjIBA1IYCIOikCBgIGAgasBBYuxH/AFnLL/8AcXJ9R1patm0lYi5rUEAgrLZd4WU6OPrQ11fTtKmTadYcCuizEgRCgJEpK4HCnmHSF5XdF6G6N5QgdLL67V5T25T9oXhK5AXElvE3klIFHQfKEfppjXK7cduGH7S0Xf4UcwaSr2tFakaF7KMkDVkGgYCBqwaBgIgUUhoLD2I8U5yy+iIuR6lrS17NpKxFzWoIEgrTZc4WU6OPrMXV9N9tTJtOsOBXTZRRQlioCIQSVweFPMOkLyu6L0at0b8/A6WX12rzq7UrfeF3yuQFwm8pvJKCj4P5+P00xrlduO3DD9paLvcKOYNJV7WitSOXsoyUoAUjIBIDU4DopDoiDU4DomAUTAsPYkxTnLL6Ii5PqWtLXs2krDXMaggSCtdlvhZTo42sxdX0321Mm06w4Ki6bKSjCWJTASgSNwOFPMOkLyu6L0at8X8/B6WX1wvOrtSt9oXdK5AXCbxN5JQUdB/Px+mmNdy7cduGGfdLTd4eNHMGkr0taKVI5eyhgIGpGQUwGpQyUgogYClB0QFESsPYlxTnLA0RFyPUtaf9a9m0lYS5jUECQVtstcLKdHG1mLq+m+2pk2nWHBLqMpUUJY0SQlUSNweFPMOkLyu6L0at0X8/B6WX1wvOrtSt9oXdK5AXCbymskpAo9hwboRQeOPGHxLiu5R24YZ6VMr4YWRE5WnSPqrWvCtcIZe6ksgpQyCBhWgMKUGEGQUhhEBSGgsLYm/q+WBoiLkep60/617NpKwVy2sIEgrbZZ4WU6ONrMXW9N9tTJtOsODK6bKSgYoEq4Sl73oWW/isaNJ+i8L3heiGAqboQ+OkxBA9ADmlRXiLUpj3rwlckci4LoHMCrSPQgpK+2AYE894swiIreIekf6XY2Wrft4Y70YqSMxBEVhbWxwBBzHiKtTOJRMZhysWE5ji1woRjWqJy8ZjBKyGQUjJTCDUhhBkFIYUgRBqRYWxR/V8sDREXH9T91P+tezaSsBctrCBIK32WeFlOjjazF1vTNKmTadYcEV1GUlUIoZOFCLnBrRUk2KszhMRl08CE2FDDeJgJJznjKyTO9L3jpCPvRljGnWOP8pMV1lLSbP9lRtdW7bwi1Ga11y48Eci4rczIsQV9f8A3FMRuG0eGypb6QcbVp2W7w6sfDyu0ZjLj7jXQFBBecVjHE2H1SurXT9oZaaviXun5FsUW2OFgdx8hVKa5hMxlATMnEhnwm2cTha0rTTVEvKYw0hXQyCnCDCnAyTCDCmIDCnAak6GmB77m3WmJbC2iKYWHTDoGnCpWmMekryuWLdyY3oyvRcmnSXt323Q/VP7LO5eXJWf+U8avyW+26H6p/ZZ3JyVn/lPGr8kb7bofqn9lnco5Kz/AMo41flH3TurHmS10eKYpYCGkhooDSuIegL1t2aLfSmFaq5q6zLwlXwqxKJhvlpKJEPgts842NXnNcQtFOU9IyLYQs8Jxxu+gWau5MvSIwj7tTwoYLDXieRi5qvbpx1lFU56Q7K8G4xhtw3Dw30LvQOILlbVe4lfTSGuzRiMu/aKLK9Qg8d0ZQRGkJkVPfFe25j3RIbcZJczP6Qujs21YjdqZrlrPWEXLXViQ/BiAuFlMLwXAfVbpppq6xLwzNPSYScG6kFwy8HOHAhUm3VGi29DIiWdb4o146tBUxFaOhbRK+y7Q71OazEGIErmhdsd6n+0YhltEt7LtDvU5rOg2mW9n2h3pms/k9plvZ9od6nerP5PaZb2fab3qd6tH8stolvZdod6b1Z/J7RLez7Q703riP5IwJb2XaHem9Wn+S2mW9l2h3pvVnRjtMt7PtDvUb1aY3RtMt7LtDvUZrI3S2mW9l2h3p/Z0FJZtvihTjq0qv8AZ0YxbpwWjKwsdA0E4k4dUrb0IyaunEi1YxpaDxNqXn48Svu00RmZV3pq6Qlb3b3HPe18QYiCGY6HOVz9p2ve/mnR727PzK1rnyghtAXNaXsUgQCDxTkg2ILQg5e6V7QPEHDMRVWiuqnSUTGXPx7021yKclQtFO13Y+XnNmmWreqPMd1lTztxHApMXqjzXdZTnbhwKRvVHmu6ynO3DgUjesPNd1lTztxHBpPeuPNd1lOeunApG9j1T1lTz104FJ72PVd1lOeup4FA3s+q7rKc/dOXoPe16p6yp5+6jgUDez6p6yo5+6nl6C3seq7rKc9dOXoLex6p6ynPXUcCkb1/Vd1lOeunApLesPNd1lRztw4NI3rDzHdZU87dTwaW2BeoK5FeUkqk7Xdn5TFmnLoLmXtAUsoPQKLwm5VVPWXpERHw6iSkWwxYF5pexSBAIBAIEWoNboDTxIFuZuZAbmZmQG5mZkBuZmZAbmZmQG5mZkBuZmZAbmZmQG5mZkBuZmZAbmZmQG5mZkBuZmZAbmZmQG5m5ggYgNzBBsAogaAQCD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SV" altLang="es-SV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4631" name="AutoShape 8" descr="data:image/jpeg;base64,/9j/4AAQSkZJRgABAQAAAQABAAD/2wCEAAkGBw8QDxANEA4QDQ8PDw8PDQ0PDw8ODQ0MFBEWFxQRFBUYHCggGholHRQUITEhJSkrLi4uFx8zODMsNygtLisBCgoKDg0OFxAQFywcFRwsLCwsLCwuKywsLCwsLCwsLCwsLCwsLSwsNywsLCwuLDcsLCwsLCwsLDcsNzcsLDcsLP/AABEIAMgAyAMBEQACEQEDEQH/xAAcAAACAgMBAQAAAAAAAAAAAAAAAQUHAgMGBAj/xABLEAABAgMBCAwMBAYABwAAAAABAAIDBBEhBQYSMTJRsbIHExQWM0FxcnORktEiIzVSYWJjZIGjweIkNFSCFUJEU5OhJUOzw+Hw8f/EABoBAQADAQEBAAAAAAAAAAAAAAABAgQFAwb/xAApEQEAAQMBBwUBAQEBAAAAAAAAAQIDETEEEhMUITNRBTJBQmEigVIj/9oADAMBAAIRAxEAPwC8UAgSCPn7sy8Gx8QYXmN8J3UvSi1XXpCk10wh4t+TBkwHO9LnhmgFaOTq+Zec3ohr35+7fO+xTyc+UcePA35+7/O+xOSnycePA35+7/O+xOSnycf8G/P3f532JyU+Tj/g35+7/O+xOSnycf8ABvz93+d9iclPk4/4N+fu/wA77E5KfJx/wb8/d/nfYnJT5OP+Dfn7v877E5KfJx/wb8/d/nfYnJT5OP8Ag35+7/O+xOSnycf8G/P3f532JyU+Tj/g35+7/O+xOSnycf8ABvz93+d9iclPk4/4N+fu3zvsTk58nHhshX5MOXAc0Z2vD/oFWdjq8p48JiQuzLx7GRBheY7wXdS8K7NdOsPSmumUgvNc1AFIECKDi74L5nEmDAOC0VDooNHOPGG5gt9jZoxvVM9y58QgpeUe+3JB4yLT8ONapriNHhiZe1kgwZ3cp4vgvOa5lbdiGZl4QxtaPjRRmo6Mdqg5mdpTmpPQbVBzM7SZqOg2qDmZ2kzUdBtUHMztJmo6DaoOZnaTNR0G1QczO0majoNqg5mdpM1HQbVBzM7SZqOg2qDmZ2kzUdBtUHMztJmo6DaoOZnaTNR0G1QczO0majoNqg5mdpM1HRk2XhHE1p5DVN6oxDB9z2HFVvprVTvybsPFHk3stHhAcYsI+Cvv7ymMJ69++ZzS2DHOE0mjYptc05jnCy3tnjG9S97d34l2YKwNBoEg5q/K6phwxAYaPi1LiDa2GMfX9CtOy2t6czo8bteOjl7nyooIjv2giymcrbcr+IeGMvVNTQYM7jib3qtNOUz0RUaae7GaegWBe0UxCkzlpqrYQKoCqAqgKoCqAqgKoCqAqgKoCqAqgKoCqYMt0Gae3E74G0Ku7CYqSspNh4sscMbV41UzEr5y8t0pb/mNHOHFTOr0T5Vqj5dTebdUxWGA81fCpgk2l0M931WLabW7OY0aLVeYw6VZXsxcbEFZ3fjmNNxBjo4Q2+gD/wBK6tmN2hjuTmp640QMaXcQFgzniCrEZlMziEFEiFxLjaTjWiIw85ljVSgVQFUBVAVQFUBVAVQFUBVAVRBtBJAAJJxACpKicRrKcZSUC4M2+0QHgZ3UZpXlN+3HyvFuZexl6M4eKG3lf3Lzna6IW4FTZvOms8LtHuTm6DgSxdefN+yP7z3JzlBwJQ09KvgxHQn0D20rQ1FoqveiqKo3oec04lphxC0hwxi1WnrCIlOwogiMrxOFCM2deFXSXo8l70wYU3DtxuMM8hs0gKb8b1stzipZrSuU2NUwaNKCsIds08+0iH4gldaPZDFrVLK68XJb+46O9TahFSNqvVUVQFUBVAVQFUBVAVQFUBVAVQSl79yHTcQtDsCGyhiPpU0OJo9JoV4Xr0W4/Xpbo3uqxLnXMgwG4MKGG2WuxvdynjXMruVVdZlqimIe1VWJAIBBWd9x/Gxv2aoXV2btsd33Ieq93kkrjxcpnIR9fovK5C9LA1E0zpYRHJhBKu3KY9y0pc1aCuQ2sJvJKmBWEA/ionPi6SurHbhij3S1XXPjBzRpKtb0RU8VV6qiqAqgKoCqAqgKoCqAqgKoMobXOIa0Vc4hrRncTQBVqmI6kRnota4lzWy0FsIWnHEdiw4hxlce5c36sttFO7GEgqLhAIBAIKwvwP42N+zUC6uzduGO77kNVaHm91yD4w806QvO5otS2Rj+Kh8+FrBUn2Sn7QtCVyQuS2lN5JUwKsgH8VE58XSV1Y7cMX2lruufGDmjSVa3orU8NV6oFUBVAVQOqAqgKoBA6oCqIdDeNKCJN4RFRBYX/vrQaSsu1VYox5e1mP6WQFy2s1IECJQQc3fZJw3FhiF5Fh2tpcAeVe9OzXJjOHnVdph5jfvJ5ovY/wDKvylavHpcVfBPsjzMSMyuC7BphChsbQ2LbZommnEvCuqJnKOqvZR7rkHxh5p0hedzRanVtjH8VD58LWCpPslP2hacrkBcltKbySpgVVAP4uJz42krqx24YvtLXdg+M/aNJV7eitTwVXoqKoCqB1QOqAqpBVAAoGgSDtdjZlsy7oW65XP22dIabEau4WFoCAUDmL/bouhS7YTTR0dxaSDQiG0VdpA+K17LRFVXX4eV6cQrmq6bHoKp0Cqh1FUHtuOfGHmnSF53NFqdW2MfxcPnwtYKk+yU/aFrSuQFyW4pvIPIVMIUjKzsQT8dtajbpiw22YZXXjtwx/Mtl2bptEUBwI8AWi0YyrW46K1NMOaY7E8H40K9MKt1UwCqBgqAVQFVIdUBVTOuEFhjOOsJ0TgYYzjrChDudjR1RNW1tg6Hrn7b7oadnnpLt1haQgSDgtkt9IksK/yRT/ti37FHSWa+4zDGcda3M4wxnHWpDwv/ALxKBqiTTG43DSUwN1x7pNMUhoJ8A2mwYwqXI6LUtUzORDPwG4WCNtl6gZsNuNVntyt9oXdK5AXHbSm8kpAomD5Rj9NM65XYjtwxfMvPfCPGjmDSVe3orUjKL2VbYcVzcTiOQmiD0MuhFHGHcoUYG9l1Dxs+IKYG5t0mZnDqTA2NnoXnU5QQmBsE3DP84TCJZbc3zm9YSTwuwScL+1D7De5cHeq8uhER4G44X9qH2G9yb1XlOI8NkKC1tcFrW1x4IAr1KJmZMNihIQKiDCJAY7KY11MWE0GnWpiZjRExEsNxwv7UPsN7k3qvJux4G44X9qH2G9yb1XkxClNkCy6Mw0WNBZRosaPAHEF2Nl624mWK77nN0WhRJ3vDxp5h0heV3Ral6Io/4hA6aW12qk9uU/aF6yuQFxm4pvJKQKKgj/iEfppnXK7EduGKNZee+AeNHMGkq9vRWpG0XsqEDCkOiBphBpgCnAThYkj6SC+cdGDRIQCAQCAQCBIKP2QvKczys/6YXZ2XtwxXfc5wrS80le/wp5h0heV3RanV6I3lCB00trtXnPblP2hekrkBcZuKbyT8UgUVA8oR+mmdcrsx24Yo90tF8HCjmDSVe1orUjV7KhAwgyClAQNSgAJgDhYonQfSAXzjpRoaJJA0AgEAoApCQUhsg+U5nlZqBdrZO1DFd9znCtDzSVwOFPMOkLyu6LUavRF8oQOmltdqpPblP2hecrkBcVuKbyT8UgUZA8oR+mmdcrsx24YvtLRfBwo5g0lelrRWpGL1VNEGFIaBoCilBgJgOimEQ9f8Umf1Ux/ni968uFT4Wmuryf8AFJn9VMf54vep4VHg36vKwdieaixBN7ZFiRaGXptj3PwaiJWlcWJc7b6aaZjENWz1TKwVz2gIEgrfZXm4sOLKCHFiQgYcbCEOI9gJDmUrQ2410dhoiqJyzX6piYw4T+KTX6qY/wA8XvXQ4VHhn36vI/is1+qmP88XvUTaozob8vLGiue4ve5z3HG5xLnHlJtV4pxHREzlrKCSuBwp5h0heV3RejVvjeUIHSy2u1ec9uU/aF5yuQFxW4pvJKQKMheUI/SzOuV2Y7cMP2lovg4UcwaSvS1orUjV7KmgalBgIHRA1KDQFFOA6JgFEwLG2IP6zll9ERcv1H3UtWzaSsZc1qCBIKy2X+FlOjj60NdT0/2yybTrCv10WYqKEkQgSCSuBwp5h0heV3RehvjeUIHSy2uF5z25T9oXlK5AXEbym8kpAo2D5Qj9NM65XaiP/OGH7S0XwcKOYNJXpa0VqRq9lcmiMmApGSYQKJgOiB0UwBSHRAUQWNsQ4pzll9ERcr1HWlq2bSVirmtQQCCstl3hZTo4+tDXU9P0qZNp1hX5C6WGYlGAJgIhQlI3A4U8w6QvK7ovQ3xfKEDpZbXavOe3KftC8ZXIC4jeJvJKmBRkLyhH6aZ13LtR24YftLTfBwo5g0lXtaK1I1eyjIBA1IYCIOikCBgIGAgasBBYuxH/AFnLL/8AcXJ9R1patm0lYi5rUEAgrLZd4WU6OPrQ11fTtKmTadYcCuizEgRCgJEpK4HCnmHSF5XdF6G6N5QgdLL67V5T25T9oXhK5AXElvE3klIFHQfKEfppjXK7cduGH7S0Xf4UcwaSr2tFakaF7KMkDVkGgYCBqwaBgIgUUhoLD2I8U5yy+iIuR6lrS17NpKxFzWoIEgrTZc4WU6OPrMXV9N9tTJtOsOBXTZRRQlioCIQSVweFPMOkLyu6L0at0b8/A6WX12rzq7UrfeF3yuQFwm8pvJKCj4P5+P00xrlduO3DD9paLvcKOYNJV7WitSOXsoyUoAUjIBIDU4DopDoiDU4DomAUTAsPYkxTnLL6Ii5PqWtLXs2krDXMaggSCtdlvhZTo42sxdX0321Mm06w4Ki6bKSjCWJTASgSNwOFPMOkLyu6L0at8X8/B6WX1wvOrtSt9oXdK5AXCbxN5JQUdB/Px+mmNdy7cduGGfdLTd4eNHMGkr0taKVI5eyhgIGpGQUwGpQyUgogYClB0QFESsPYlxTnLA0RFyPUtaf9a9m0lYS5jUECQVtstcLKdHG1mLq+m+2pk2nWHBLqMpUUJY0SQlUSNweFPMOkLyu6L0at0X8/B6WX1wvOrtSt9oXdK5AXCbymskpAo9hwboRQeOPGHxLiu5R24YZ6VMr4YWRE5WnSPqrWvCtcIZe6ksgpQyCBhWgMKUGEGQUhhEBSGgsLYm/q+WBoiLkep60/617NpKwVy2sIEgrbZZ4WU6ONrMXW9N9tTJtOsODK6bKSgYoEq4Sl73oWW/isaNJ+i8L3heiGAqboQ+OkxBA9ADmlRXiLUpj3rwlckci4LoHMCrSPQgpK+2AYE894swiIreIekf6XY2Wrft4Y70YqSMxBEVhbWxwBBzHiKtTOJRMZhysWE5ji1woRjWqJy8ZjBKyGQUjJTCDUhhBkFIYUgRBqRYWxR/V8sDREXH9T91P+tezaSsBctrCBIK32WeFlOjjazF1vTNKmTadYcEV1GUlUIoZOFCLnBrRUk2KszhMRl08CE2FDDeJgJJznjKyTO9L3jpCPvRljGnWOP8pMV1lLSbP9lRtdW7bwi1Ga11y48Eci4rczIsQV9f8A3FMRuG0eGypb6QcbVp2W7w6sfDyu0ZjLj7jXQFBBecVjHE2H1SurXT9oZaaviXun5FsUW2OFgdx8hVKa5hMxlATMnEhnwm2cTha0rTTVEvKYw0hXQyCnCDCnAyTCDCmIDCnAak6GmB77m3WmJbC2iKYWHTDoGnCpWmMekryuWLdyY3oyvRcmnSXt323Q/VP7LO5eXJWf+U8avyW+26H6p/ZZ3JyVn/lPGr8kb7bofqn9lnco5Kz/AMo41flH3TurHmS10eKYpYCGkhooDSuIegL1t2aLfSmFaq5q6zLwlXwqxKJhvlpKJEPgts842NXnNcQtFOU9IyLYQs8Jxxu+gWau5MvSIwj7tTwoYLDXieRi5qvbpx1lFU56Q7K8G4xhtw3Dw30LvQOILlbVe4lfTSGuzRiMu/aKLK9Qg8d0ZQRGkJkVPfFe25j3RIbcZJczP6Qujs21YjdqZrlrPWEXLXViQ/BiAuFlMLwXAfVbpppq6xLwzNPSYScG6kFwy8HOHAhUm3VGi29DIiWdb4o146tBUxFaOhbRK+y7Q71OazEGIErmhdsd6n+0YhltEt7LtDvU5rOg2mW9n2h3pms/k9plvZ9od6nerP5PaZb2fab3qd6tH8stolvZdod6b1Z/J7RLez7Q703riP5IwJb2XaHem9Wn+S2mW9l2h3pvVnRjtMt7PtDvUb1aY3RtMt7LtDvUZrI3S2mW9l2h3p/Z0FJZtvihTjq0qv8AZ0YxbpwWjKwsdA0E4k4dUrb0IyaunEi1YxpaDxNqXn48Svu00RmZV3pq6Qlb3b3HPe18QYiCGY6HOVz9p2ve/mnR727PzK1rnyghtAXNaXsUgQCDxTkg2ILQg5e6V7QPEHDMRVWiuqnSUTGXPx7021yKclQtFO13Y+XnNmmWreqPMd1lTztxHApMXqjzXdZTnbhwKRvVHmu6ynO3DgUjesPNd1lTztxHBpPeuPNd1lOeunApG9j1T1lTz104FJ72PVd1lOeup4FA3s+q7rKc/dOXoPe16p6yp5+6jgUDez6p6yo5+6nl6C3seq7rKc9dOXoLex6p6ynPXUcCkb1/Vd1lOeunApLesPNd1lRztw4NI3rDzHdZU87dTwaW2BeoK5FeUkqk7Xdn5TFmnLoLmXtAUsoPQKLwm5VVPWXpERHw6iSkWwxYF5pexSBAIBAIEWoNboDTxIFuZuZAbmZmQG5mZkBuZmZAbmZmQG5mZkBuZmZAbmZmQG5mZkBuZmZAbmZmQG5mZkBuZmZAbmZmQG5m5ggYgNzBBsAogaAQCD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SV" altLang="es-SV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54632" name="8 Imagen" descr="facebbo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6" y="4489459"/>
            <a:ext cx="110701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33" name="9 Imagen" descr="twitte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7" y="5319722"/>
            <a:ext cx="984249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34" name="1 Rectángulo"/>
          <p:cNvSpPr>
            <a:spLocks noChangeArrowheads="1"/>
          </p:cNvSpPr>
          <p:nvPr/>
        </p:nvSpPr>
        <p:spPr bwMode="auto">
          <a:xfrm>
            <a:off x="1051984" y="1052513"/>
            <a:ext cx="951441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SV" sz="3600" b="1" smtClean="0">
                <a:solidFill>
                  <a:srgbClr val="000000"/>
                </a:solidFill>
                <a:latin typeface="Arial Black" pitchFamily="34" charset="0"/>
                <a:cs typeface="Arial" charset="0"/>
              </a:rPr>
              <a:t>MCP-ES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altLang="es-SV" sz="2400" b="1" smtClean="0">
              <a:solidFill>
                <a:srgbClr val="000000"/>
              </a:solidFill>
              <a:latin typeface="Arial Black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SV" sz="2400" b="1" smtClean="0">
                <a:solidFill>
                  <a:srgbClr val="000000"/>
                </a:solidFill>
                <a:latin typeface="Arial Black" pitchFamily="34" charset="0"/>
                <a:cs typeface="Arial" charset="0"/>
              </a:rPr>
              <a:t>Contribuyendo a la reducción significativa y sostenible del VIH Sida,  Tuberculosis y Malaria a través de las subvenciones del Fondo Mundial </a:t>
            </a:r>
          </a:p>
        </p:txBody>
      </p:sp>
    </p:spTree>
    <p:extLst>
      <p:ext uri="{BB962C8B-B14F-4D97-AF65-F5344CB8AC3E}">
        <p14:creationId xmlns:p14="http://schemas.microsoft.com/office/powerpoint/2010/main" val="2189520815"/>
      </p:ext>
    </p:extLst>
  </p:cSld>
  <p:clrMapOvr>
    <a:masterClrMapping/>
  </p:clrMapOvr>
  <p:transition spd="slow" advClick="0" advTm="1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815415" y="1555782"/>
            <a:ext cx="4608512" cy="4465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SV" dirty="0" smtClean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82880" y="728046"/>
            <a:ext cx="11795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dirty="0" smtClean="0"/>
              <a:t>1. El </a:t>
            </a:r>
            <a:r>
              <a:rPr lang="es-SV" sz="2800" dirty="0"/>
              <a:t>MCP- ES deberá acompañar al Receptor Principal en el proceso de Negociación de Nota Conceptual de TB a implementar del 2016-2018 </a:t>
            </a:r>
            <a:endParaRPr lang="en-US" sz="2800" dirty="0"/>
          </a:p>
        </p:txBody>
      </p:sp>
      <p:pic>
        <p:nvPicPr>
          <p:cNvPr id="1026" name="Picture 2" descr="E:\Fotografias 2014\Objetivo 1 Monitoreo Estratégico\1.9 Fotografias Comité de Propuestas\Fotos CP01-2014\01071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t="28800" r="12267" b="2067"/>
          <a:stretch/>
        </p:blipFill>
        <p:spPr bwMode="auto">
          <a:xfrm>
            <a:off x="2724912" y="2098324"/>
            <a:ext cx="6967728" cy="4124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4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815415" y="1555782"/>
            <a:ext cx="4608512" cy="4465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SV" dirty="0" smtClean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82880" y="728046"/>
            <a:ext cx="11795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dirty="0" smtClean="0"/>
              <a:t>2. Como </a:t>
            </a:r>
            <a:r>
              <a:rPr lang="es-SV" sz="2800" dirty="0"/>
              <a:t>parte de sus funciones </a:t>
            </a:r>
            <a:r>
              <a:rPr lang="es-SV" sz="2800" dirty="0" smtClean="0"/>
              <a:t>esenciales, </a:t>
            </a:r>
            <a:r>
              <a:rPr lang="es-SV" sz="2800" dirty="0"/>
              <a:t>el MCP-ES tendrá una </a:t>
            </a:r>
            <a:r>
              <a:rPr lang="es-SV" sz="2800" dirty="0" smtClean="0"/>
              <a:t>participación </a:t>
            </a:r>
            <a:r>
              <a:rPr lang="es-SV" sz="2800" dirty="0"/>
              <a:t>activa en la  </a:t>
            </a:r>
            <a:r>
              <a:rPr lang="es-SV" sz="2800" dirty="0" smtClean="0"/>
              <a:t>Evaluación </a:t>
            </a:r>
            <a:r>
              <a:rPr lang="es-SV" sz="2800" dirty="0"/>
              <a:t>y </a:t>
            </a:r>
            <a:r>
              <a:rPr lang="es-SV" sz="2800" dirty="0" smtClean="0"/>
              <a:t>Elaboración </a:t>
            </a:r>
            <a:r>
              <a:rPr lang="es-SV" sz="2800" dirty="0"/>
              <a:t>del  Plan Estratégico de Malaria y de </a:t>
            </a:r>
            <a:r>
              <a:rPr lang="es-SV" sz="2800" dirty="0" smtClean="0"/>
              <a:t>VIH.</a:t>
            </a:r>
            <a:endParaRPr lang="es-SV" sz="28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2" r="22585" b="17676"/>
          <a:stretch/>
        </p:blipFill>
        <p:spPr>
          <a:xfrm>
            <a:off x="2278873" y="1898478"/>
            <a:ext cx="7603774" cy="4682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7454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815415" y="1555782"/>
            <a:ext cx="4608512" cy="4465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SV" dirty="0" smtClean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82880" y="680589"/>
            <a:ext cx="11795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dirty="0" smtClean="0"/>
              <a:t>3. Tendrá </a:t>
            </a:r>
            <a:r>
              <a:rPr lang="es-SV" sz="2800" dirty="0"/>
              <a:t>durante el 2015 la responsabilidad de </a:t>
            </a:r>
            <a:r>
              <a:rPr lang="es-SV" sz="2800" dirty="0" smtClean="0"/>
              <a:t>coordinar </a:t>
            </a:r>
            <a:r>
              <a:rPr lang="es-SV" sz="2800" dirty="0"/>
              <a:t>el desarrollo y presentación de la </a:t>
            </a:r>
            <a:r>
              <a:rPr lang="es-SV" sz="2800" dirty="0" smtClean="0"/>
              <a:t>Propuesta Nacional </a:t>
            </a:r>
            <a:r>
              <a:rPr lang="es-SV" sz="2800" dirty="0"/>
              <a:t>para el C</a:t>
            </a:r>
            <a:r>
              <a:rPr lang="es-SV" sz="2800" dirty="0" smtClean="0"/>
              <a:t>omponente </a:t>
            </a:r>
            <a:r>
              <a:rPr lang="es-SV" sz="2800" dirty="0"/>
              <a:t>de </a:t>
            </a:r>
            <a:r>
              <a:rPr lang="es-SV" sz="2800" dirty="0" smtClean="0"/>
              <a:t>Malaria</a:t>
            </a:r>
            <a:r>
              <a:rPr lang="es-SV" sz="2800" dirty="0" smtClean="0"/>
              <a:t>.</a:t>
            </a:r>
            <a:endParaRPr lang="es-SV" sz="28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7" b="14636"/>
          <a:stretch/>
        </p:blipFill>
        <p:spPr>
          <a:xfrm>
            <a:off x="1485900" y="1890728"/>
            <a:ext cx="9189720" cy="45646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8077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815415" y="1555782"/>
            <a:ext cx="4608512" cy="4465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SV" dirty="0" smtClean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82880" y="680589"/>
            <a:ext cx="11795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dirty="0" smtClean="0"/>
              <a:t>4. Deberá </a:t>
            </a:r>
            <a:r>
              <a:rPr lang="es-SV" sz="2800" dirty="0"/>
              <a:t>llevar un proceso transparente y documentado para Designar el Receptor Principal de la Nota Conceptual de Malaria.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8" t="6296" r="11182" b="33513"/>
          <a:stretch/>
        </p:blipFill>
        <p:spPr>
          <a:xfrm>
            <a:off x="2139696" y="1985138"/>
            <a:ext cx="7845552" cy="4036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723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815415" y="1555782"/>
            <a:ext cx="4608512" cy="4465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SV" dirty="0" smtClean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82880" y="680589"/>
            <a:ext cx="11795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dirty="0" smtClean="0"/>
              <a:t>5. Deberá supervisar </a:t>
            </a:r>
            <a:r>
              <a:rPr lang="es-SV" sz="2800" dirty="0"/>
              <a:t>la implementación de la </a:t>
            </a:r>
            <a:r>
              <a:rPr lang="es-SV" sz="2800" dirty="0" smtClean="0"/>
              <a:t>Subvención </a:t>
            </a:r>
            <a:r>
              <a:rPr lang="es-SV" sz="2800" dirty="0"/>
              <a:t>del Nuevo Modelo de Financiamiento de VIH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t="14933" r="7067" b="12200"/>
          <a:stretch/>
        </p:blipFill>
        <p:spPr>
          <a:xfrm>
            <a:off x="100584" y="1555782"/>
            <a:ext cx="5980176" cy="4005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67" r="17066"/>
          <a:stretch/>
        </p:blipFill>
        <p:spPr>
          <a:xfrm>
            <a:off x="6080760" y="2907792"/>
            <a:ext cx="5920194" cy="3797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376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815415" y="1555782"/>
            <a:ext cx="4608512" cy="4465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SV" dirty="0" smtClean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82880" y="680589"/>
            <a:ext cx="11795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dirty="0" smtClean="0"/>
              <a:t>6. Aprobar </a:t>
            </a:r>
            <a:r>
              <a:rPr lang="es-SV" sz="2800" dirty="0"/>
              <a:t>toda reprogramación y presentar las solicitudes para la continuación del financiamiento.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1" b="24727"/>
          <a:stretch/>
        </p:blipFill>
        <p:spPr>
          <a:xfrm>
            <a:off x="1051560" y="2529582"/>
            <a:ext cx="10058400" cy="3491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064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815415" y="1555782"/>
            <a:ext cx="4608512" cy="4465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SV" dirty="0" smtClean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82880" y="680589"/>
            <a:ext cx="11795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dirty="0" smtClean="0"/>
              <a:t>7. Asegurar </a:t>
            </a:r>
            <a:r>
              <a:rPr lang="es-SV" sz="2800" dirty="0"/>
              <a:t>la vinculación y coherencia entre las subvenciones del Fondo Mundial y los demás </a:t>
            </a:r>
            <a:r>
              <a:rPr lang="es-SV" sz="2800" dirty="0" smtClean="0"/>
              <a:t>Programas Nacionales </a:t>
            </a:r>
            <a:r>
              <a:rPr lang="es-SV" sz="2800" dirty="0"/>
              <a:t>de </a:t>
            </a:r>
            <a:r>
              <a:rPr lang="es-SV" sz="2800" dirty="0" smtClean="0"/>
              <a:t>Salud </a:t>
            </a:r>
            <a:r>
              <a:rPr lang="es-SV" sz="2800" dirty="0"/>
              <a:t>y </a:t>
            </a:r>
            <a:r>
              <a:rPr lang="es-SV" sz="2800" dirty="0" smtClean="0"/>
              <a:t>Desarrollo</a:t>
            </a:r>
            <a:r>
              <a:rPr lang="es-SV" sz="2800" dirty="0"/>
              <a:t>.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64"/>
          <a:stretch/>
        </p:blipFill>
        <p:spPr>
          <a:xfrm>
            <a:off x="1051560" y="1792224"/>
            <a:ext cx="10058400" cy="4736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3297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815415" y="1555782"/>
            <a:ext cx="4608512" cy="4465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SV" dirty="0" smtClean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82880" y="680589"/>
            <a:ext cx="11795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dirty="0" smtClean="0"/>
              <a:t>8. Contribución </a:t>
            </a:r>
            <a:r>
              <a:rPr lang="es-SV" sz="2800" dirty="0"/>
              <a:t>a la sostenibilidad de la Respuesta Nacional de los componentes  VIH, TB y Malaria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2" t="22811" r="26704" b="4434"/>
          <a:stretch/>
        </p:blipFill>
        <p:spPr>
          <a:xfrm>
            <a:off x="3888068" y="1634696"/>
            <a:ext cx="4171951" cy="2893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0" b="12368"/>
          <a:stretch/>
        </p:blipFill>
        <p:spPr>
          <a:xfrm>
            <a:off x="6080760" y="3913150"/>
            <a:ext cx="5606030" cy="2667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7" t="5438" b="30907"/>
          <a:stretch/>
        </p:blipFill>
        <p:spPr>
          <a:xfrm>
            <a:off x="394093" y="3837694"/>
            <a:ext cx="5029834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91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259</Words>
  <Application>Microsoft Office PowerPoint</Application>
  <PresentationFormat>Personalizado</PresentationFormat>
  <Paragraphs>28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18" baseType="lpstr"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Retos para el 2015</dc:title>
  <dc:creator>Marta Alicia Magana</dc:creator>
  <cp:lastModifiedBy>123</cp:lastModifiedBy>
  <cp:revision>15</cp:revision>
  <dcterms:created xsi:type="dcterms:W3CDTF">2014-11-27T21:11:21Z</dcterms:created>
  <dcterms:modified xsi:type="dcterms:W3CDTF">2014-12-02T21:11:19Z</dcterms:modified>
</cp:coreProperties>
</file>