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23"/>
  </p:notesMasterIdLst>
  <p:sldIdLst>
    <p:sldId id="256" r:id="rId2"/>
    <p:sldId id="291" r:id="rId3"/>
    <p:sldId id="260" r:id="rId4"/>
    <p:sldId id="292" r:id="rId5"/>
    <p:sldId id="258" r:id="rId6"/>
    <p:sldId id="293" r:id="rId7"/>
    <p:sldId id="259" r:id="rId8"/>
    <p:sldId id="283" r:id="rId9"/>
    <p:sldId id="284" r:id="rId10"/>
    <p:sldId id="288" r:id="rId11"/>
    <p:sldId id="289" r:id="rId12"/>
    <p:sldId id="286" r:id="rId13"/>
    <p:sldId id="290" r:id="rId14"/>
    <p:sldId id="257" r:id="rId15"/>
    <p:sldId id="262" r:id="rId16"/>
    <p:sldId id="264" r:id="rId17"/>
    <p:sldId id="265" r:id="rId18"/>
    <p:sldId id="266" r:id="rId19"/>
    <p:sldId id="268" r:id="rId20"/>
    <p:sldId id="287" r:id="rId21"/>
    <p:sldId id="33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54882-E130-4D9F-95B3-739AB59438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A7028098-F2C3-4DC3-BFD9-253EEFAD9AA8}">
      <dgm:prSet phldrT="[Texto]" custT="1"/>
      <dgm:spPr/>
      <dgm:t>
        <a:bodyPr/>
        <a:lstStyle/>
        <a:p>
          <a:r>
            <a:rPr lang="es-SV" sz="2400" dirty="0">
              <a:solidFill>
                <a:schemeClr val="tx1"/>
              </a:solidFill>
            </a:rPr>
            <a:t>- TB Y CRONICAS: DIABETES E IRC, CON EXPANSION NIVEL NACIONAL.</a:t>
          </a:r>
          <a:endParaRPr lang="es-ES" sz="2400" dirty="0">
            <a:solidFill>
              <a:schemeClr val="tx1"/>
            </a:solidFill>
          </a:endParaRPr>
        </a:p>
      </dgm:t>
    </dgm:pt>
    <dgm:pt modelId="{48AFC123-7FAF-4CBC-961C-47A1B43F940D}" type="parTrans" cxnId="{16ED7E26-9664-4DAB-AF5B-A06FCA8109E0}">
      <dgm:prSet/>
      <dgm:spPr/>
      <dgm:t>
        <a:bodyPr/>
        <a:lstStyle/>
        <a:p>
          <a:endParaRPr lang="es-ES">
            <a:solidFill>
              <a:schemeClr val="tx1"/>
            </a:solidFill>
          </a:endParaRPr>
        </a:p>
      </dgm:t>
    </dgm:pt>
    <dgm:pt modelId="{EE0C4992-D874-4760-92E4-4B673FB73C44}" type="sibTrans" cxnId="{16ED7E26-9664-4DAB-AF5B-A06FCA8109E0}">
      <dgm:prSet/>
      <dgm:spPr/>
      <dgm:t>
        <a:bodyPr/>
        <a:lstStyle/>
        <a:p>
          <a:endParaRPr lang="es-ES">
            <a:solidFill>
              <a:schemeClr val="tx1"/>
            </a:solidFill>
          </a:endParaRPr>
        </a:p>
      </dgm:t>
    </dgm:pt>
    <dgm:pt modelId="{10CAD698-34EC-40B0-9F5F-4977FF4E0F65}">
      <dgm:prSet phldrT="[Texto]" custT="1"/>
      <dgm:spPr/>
      <dgm:t>
        <a:bodyPr/>
        <a:lstStyle/>
        <a:p>
          <a:r>
            <a:rPr lang="es-SV" sz="2400" dirty="0">
              <a:solidFill>
                <a:schemeClr val="tx1"/>
              </a:solidFill>
            </a:rPr>
            <a:t>Basado en la evidencia de investigaciones realizadas en el país. </a:t>
          </a:r>
          <a:endParaRPr lang="es-ES" sz="2800" dirty="0">
            <a:solidFill>
              <a:schemeClr val="tx1"/>
            </a:solidFill>
          </a:endParaRPr>
        </a:p>
      </dgm:t>
    </dgm:pt>
    <dgm:pt modelId="{2F613CE3-6752-4E34-89B5-E9715C89D55E}" type="parTrans" cxnId="{9138D7DE-482F-4760-B348-87FA2DED2E17}">
      <dgm:prSet/>
      <dgm:spPr/>
      <dgm:t>
        <a:bodyPr/>
        <a:lstStyle/>
        <a:p>
          <a:endParaRPr lang="es-ES">
            <a:solidFill>
              <a:schemeClr val="tx1"/>
            </a:solidFill>
          </a:endParaRPr>
        </a:p>
      </dgm:t>
    </dgm:pt>
    <dgm:pt modelId="{1BD8AD9A-8B1C-4AE6-AE3F-88E48B236B69}" type="sibTrans" cxnId="{9138D7DE-482F-4760-B348-87FA2DED2E17}">
      <dgm:prSet/>
      <dgm:spPr/>
      <dgm:t>
        <a:bodyPr/>
        <a:lstStyle/>
        <a:p>
          <a:endParaRPr lang="es-ES">
            <a:solidFill>
              <a:schemeClr val="tx1"/>
            </a:solidFill>
          </a:endParaRPr>
        </a:p>
      </dgm:t>
    </dgm:pt>
    <dgm:pt modelId="{24679F7F-7EB2-4864-B158-567720F2C65E}">
      <dgm:prSet phldrT="[Texto]" custT="1"/>
      <dgm:spPr/>
      <dgm:t>
        <a:bodyPr/>
        <a:lstStyle/>
        <a:p>
          <a:r>
            <a:rPr lang="es-SV" sz="2400" dirty="0">
              <a:solidFill>
                <a:schemeClr val="tx1"/>
              </a:solidFill>
            </a:rPr>
            <a:t>- TUBERCULOSIS EN SISTEMA PENITENCIARIO</a:t>
          </a:r>
          <a:endParaRPr lang="es-ES" sz="2400" dirty="0">
            <a:solidFill>
              <a:schemeClr val="tx1"/>
            </a:solidFill>
          </a:endParaRPr>
        </a:p>
      </dgm:t>
    </dgm:pt>
    <dgm:pt modelId="{401E39E8-860E-4D82-A27E-C72E4B798402}" type="parTrans" cxnId="{CBAF0105-0CA3-4A18-BD4B-B53A7D15B8C9}">
      <dgm:prSet/>
      <dgm:spPr/>
      <dgm:t>
        <a:bodyPr/>
        <a:lstStyle/>
        <a:p>
          <a:endParaRPr lang="es-ES">
            <a:solidFill>
              <a:schemeClr val="tx1"/>
            </a:solidFill>
          </a:endParaRPr>
        </a:p>
      </dgm:t>
    </dgm:pt>
    <dgm:pt modelId="{30AF2C08-B57C-4227-9FE6-0E496A3D9AD5}" type="sibTrans" cxnId="{CBAF0105-0CA3-4A18-BD4B-B53A7D15B8C9}">
      <dgm:prSet/>
      <dgm:spPr/>
      <dgm:t>
        <a:bodyPr/>
        <a:lstStyle/>
        <a:p>
          <a:endParaRPr lang="es-ES">
            <a:solidFill>
              <a:schemeClr val="tx1"/>
            </a:solidFill>
          </a:endParaRPr>
        </a:p>
      </dgm:t>
    </dgm:pt>
    <dgm:pt modelId="{67C30829-CD38-428A-878D-FF9E475D11F7}">
      <dgm:prSet phldrT="[Texto]"/>
      <dgm:spPr/>
      <dgm:t>
        <a:bodyPr/>
        <a:lstStyle/>
        <a:p>
          <a:r>
            <a:rPr lang="es-SV" dirty="0">
              <a:solidFill>
                <a:schemeClr val="tx1"/>
              </a:solidFill>
            </a:rPr>
            <a:t>Tamizaje al ingreso de PPL; tratamiento de la ILTB en contactos de RR y MDR; actividades de ACMS y tamizaje en contactos de casos familiares.</a:t>
          </a:r>
          <a:endParaRPr lang="es-ES" dirty="0">
            <a:solidFill>
              <a:schemeClr val="tx1"/>
            </a:solidFill>
          </a:endParaRPr>
        </a:p>
      </dgm:t>
    </dgm:pt>
    <dgm:pt modelId="{85A2E218-BD4D-4A7B-971A-6307BC7857A2}" type="parTrans" cxnId="{43EE2AEA-9924-4381-9AC2-F039C8BF9B0B}">
      <dgm:prSet/>
      <dgm:spPr/>
      <dgm:t>
        <a:bodyPr/>
        <a:lstStyle/>
        <a:p>
          <a:endParaRPr lang="es-ES">
            <a:solidFill>
              <a:schemeClr val="tx1"/>
            </a:solidFill>
          </a:endParaRPr>
        </a:p>
      </dgm:t>
    </dgm:pt>
    <dgm:pt modelId="{5A5447A5-0AB5-4250-AE9F-E8D21359EE82}" type="sibTrans" cxnId="{43EE2AEA-9924-4381-9AC2-F039C8BF9B0B}">
      <dgm:prSet/>
      <dgm:spPr/>
      <dgm:t>
        <a:bodyPr/>
        <a:lstStyle/>
        <a:p>
          <a:endParaRPr lang="es-ES">
            <a:solidFill>
              <a:schemeClr val="tx1"/>
            </a:solidFill>
          </a:endParaRPr>
        </a:p>
      </dgm:t>
    </dgm:pt>
    <dgm:pt modelId="{124D9A5C-479A-498E-BFA2-152389B2288D}" type="pres">
      <dgm:prSet presAssocID="{5D354882-E130-4D9F-95B3-739AB5943820}" presName="linear" presStyleCnt="0">
        <dgm:presLayoutVars>
          <dgm:animLvl val="lvl"/>
          <dgm:resizeHandles val="exact"/>
        </dgm:presLayoutVars>
      </dgm:prSet>
      <dgm:spPr/>
    </dgm:pt>
    <dgm:pt modelId="{F31F9282-82A9-4705-BBC8-1A7D841DB9C4}" type="pres">
      <dgm:prSet presAssocID="{A7028098-F2C3-4DC3-BFD9-253EEFAD9AA8}" presName="parentText" presStyleLbl="node1" presStyleIdx="0" presStyleCnt="2" custLinFactNeighborY="-2792">
        <dgm:presLayoutVars>
          <dgm:chMax val="0"/>
          <dgm:bulletEnabled val="1"/>
        </dgm:presLayoutVars>
      </dgm:prSet>
      <dgm:spPr/>
    </dgm:pt>
    <dgm:pt modelId="{858E92AF-3F76-40CB-8A60-38E22D8A07CC}" type="pres">
      <dgm:prSet presAssocID="{A7028098-F2C3-4DC3-BFD9-253EEFAD9AA8}" presName="childText" presStyleLbl="revTx" presStyleIdx="0" presStyleCnt="2">
        <dgm:presLayoutVars>
          <dgm:bulletEnabled val="1"/>
        </dgm:presLayoutVars>
      </dgm:prSet>
      <dgm:spPr/>
    </dgm:pt>
    <dgm:pt modelId="{1D4EBFE1-B0E4-4AB3-A1AB-C098B8A1B6FC}" type="pres">
      <dgm:prSet presAssocID="{24679F7F-7EB2-4864-B158-567720F2C65E}" presName="parentText" presStyleLbl="node1" presStyleIdx="1" presStyleCnt="2">
        <dgm:presLayoutVars>
          <dgm:chMax val="0"/>
          <dgm:bulletEnabled val="1"/>
        </dgm:presLayoutVars>
      </dgm:prSet>
      <dgm:spPr/>
    </dgm:pt>
    <dgm:pt modelId="{808DEB34-07F7-4221-9B31-96BD58F1DA8D}" type="pres">
      <dgm:prSet presAssocID="{24679F7F-7EB2-4864-B158-567720F2C65E}" presName="childText" presStyleLbl="revTx" presStyleIdx="1" presStyleCnt="2">
        <dgm:presLayoutVars>
          <dgm:bulletEnabled val="1"/>
        </dgm:presLayoutVars>
      </dgm:prSet>
      <dgm:spPr/>
    </dgm:pt>
  </dgm:ptLst>
  <dgm:cxnLst>
    <dgm:cxn modelId="{F27E1101-9AA1-4FAA-94AD-EF7575C4E787}" type="presOf" srcId="{5D354882-E130-4D9F-95B3-739AB5943820}" destId="{124D9A5C-479A-498E-BFA2-152389B2288D}" srcOrd="0" destOrd="0" presId="urn:microsoft.com/office/officeart/2005/8/layout/vList2"/>
    <dgm:cxn modelId="{CBAF0105-0CA3-4A18-BD4B-B53A7D15B8C9}" srcId="{5D354882-E130-4D9F-95B3-739AB5943820}" destId="{24679F7F-7EB2-4864-B158-567720F2C65E}" srcOrd="1" destOrd="0" parTransId="{401E39E8-860E-4D82-A27E-C72E4B798402}" sibTransId="{30AF2C08-B57C-4227-9FE6-0E496A3D9AD5}"/>
    <dgm:cxn modelId="{16ED7E26-9664-4DAB-AF5B-A06FCA8109E0}" srcId="{5D354882-E130-4D9F-95B3-739AB5943820}" destId="{A7028098-F2C3-4DC3-BFD9-253EEFAD9AA8}" srcOrd="0" destOrd="0" parTransId="{48AFC123-7FAF-4CBC-961C-47A1B43F940D}" sibTransId="{EE0C4992-D874-4760-92E4-4B673FB73C44}"/>
    <dgm:cxn modelId="{82D9E889-0D18-4EC2-859B-EA76F99C93BB}" type="presOf" srcId="{67C30829-CD38-428A-878D-FF9E475D11F7}" destId="{808DEB34-07F7-4221-9B31-96BD58F1DA8D}" srcOrd="0" destOrd="0" presId="urn:microsoft.com/office/officeart/2005/8/layout/vList2"/>
    <dgm:cxn modelId="{599527C0-59D4-4513-B560-D271B0DB500B}" type="presOf" srcId="{24679F7F-7EB2-4864-B158-567720F2C65E}" destId="{1D4EBFE1-B0E4-4AB3-A1AB-C098B8A1B6FC}" srcOrd="0" destOrd="0" presId="urn:microsoft.com/office/officeart/2005/8/layout/vList2"/>
    <dgm:cxn modelId="{FE2C8FC4-68A5-47F2-8752-82B0413E6E08}" type="presOf" srcId="{10CAD698-34EC-40B0-9F5F-4977FF4E0F65}" destId="{858E92AF-3F76-40CB-8A60-38E22D8A07CC}" srcOrd="0" destOrd="0" presId="urn:microsoft.com/office/officeart/2005/8/layout/vList2"/>
    <dgm:cxn modelId="{9138D7DE-482F-4760-B348-87FA2DED2E17}" srcId="{A7028098-F2C3-4DC3-BFD9-253EEFAD9AA8}" destId="{10CAD698-34EC-40B0-9F5F-4977FF4E0F65}" srcOrd="0" destOrd="0" parTransId="{2F613CE3-6752-4E34-89B5-E9715C89D55E}" sibTransId="{1BD8AD9A-8B1C-4AE6-AE3F-88E48B236B69}"/>
    <dgm:cxn modelId="{43EE2AEA-9924-4381-9AC2-F039C8BF9B0B}" srcId="{24679F7F-7EB2-4864-B158-567720F2C65E}" destId="{67C30829-CD38-428A-878D-FF9E475D11F7}" srcOrd="0" destOrd="0" parTransId="{85A2E218-BD4D-4A7B-971A-6307BC7857A2}" sibTransId="{5A5447A5-0AB5-4250-AE9F-E8D21359EE82}"/>
    <dgm:cxn modelId="{4F84E6EA-F8EB-4328-A259-C28D19E9AB27}" type="presOf" srcId="{A7028098-F2C3-4DC3-BFD9-253EEFAD9AA8}" destId="{F31F9282-82A9-4705-BBC8-1A7D841DB9C4}" srcOrd="0" destOrd="0" presId="urn:microsoft.com/office/officeart/2005/8/layout/vList2"/>
    <dgm:cxn modelId="{1E508FBF-F3E5-4A34-B514-205A66FA7931}" type="presParOf" srcId="{124D9A5C-479A-498E-BFA2-152389B2288D}" destId="{F31F9282-82A9-4705-BBC8-1A7D841DB9C4}" srcOrd="0" destOrd="0" presId="urn:microsoft.com/office/officeart/2005/8/layout/vList2"/>
    <dgm:cxn modelId="{BB15D562-D0DA-4D5C-AF5F-4A02FC576DA9}" type="presParOf" srcId="{124D9A5C-479A-498E-BFA2-152389B2288D}" destId="{858E92AF-3F76-40CB-8A60-38E22D8A07CC}" srcOrd="1" destOrd="0" presId="urn:microsoft.com/office/officeart/2005/8/layout/vList2"/>
    <dgm:cxn modelId="{2360775B-6A93-469E-B29D-E54F501DD5BE}" type="presParOf" srcId="{124D9A5C-479A-498E-BFA2-152389B2288D}" destId="{1D4EBFE1-B0E4-4AB3-A1AB-C098B8A1B6FC}" srcOrd="2" destOrd="0" presId="urn:microsoft.com/office/officeart/2005/8/layout/vList2"/>
    <dgm:cxn modelId="{D6476926-CA85-487C-8EFA-D3DECCD88C0D}" type="presParOf" srcId="{124D9A5C-479A-498E-BFA2-152389B2288D}" destId="{808DEB34-07F7-4221-9B31-96BD58F1DA8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354882-E130-4D9F-95B3-739AB59438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24679F7F-7EB2-4864-B158-567720F2C65E}">
      <dgm:prSet phldrT="[Texto]" custT="1"/>
      <dgm:spPr/>
      <dgm:t>
        <a:bodyPr/>
        <a:lstStyle/>
        <a:p>
          <a:r>
            <a:rPr lang="es-SV" sz="2400" kern="1200" dirty="0">
              <a:solidFill>
                <a:schemeClr val="tx1"/>
              </a:solidFill>
            </a:rPr>
            <a:t>- D</a:t>
          </a:r>
          <a:r>
            <a:rPr lang="es-SV" sz="2400" kern="1200" dirty="0">
              <a:solidFill>
                <a:srgbClr val="2E5369">
                  <a:hueOff val="0"/>
                  <a:satOff val="0"/>
                  <a:lumOff val="0"/>
                  <a:alphaOff val="0"/>
                </a:srgbClr>
              </a:solidFill>
              <a:latin typeface="Century Gothic" panose="020B0502020202020204"/>
              <a:ea typeface="+mn-ea"/>
              <a:cs typeface="+mn-cs"/>
            </a:rPr>
            <a:t>iagnostico y </a:t>
          </a:r>
          <a:r>
            <a:rPr lang="es-SV" sz="2400" kern="1200" dirty="0"/>
            <a:t>tratamiento de la infección tuberculosa latente (ILTB) en grupos de mayor riesgo.</a:t>
          </a:r>
          <a:endParaRPr lang="es-ES" sz="2400" kern="1200" dirty="0">
            <a:solidFill>
              <a:schemeClr val="tx1"/>
            </a:solidFill>
          </a:endParaRPr>
        </a:p>
      </dgm:t>
    </dgm:pt>
    <dgm:pt modelId="{401E39E8-860E-4D82-A27E-C72E4B798402}" type="parTrans" cxnId="{CBAF0105-0CA3-4A18-BD4B-B53A7D15B8C9}">
      <dgm:prSet/>
      <dgm:spPr/>
      <dgm:t>
        <a:bodyPr/>
        <a:lstStyle/>
        <a:p>
          <a:endParaRPr lang="es-ES">
            <a:solidFill>
              <a:schemeClr val="tx1"/>
            </a:solidFill>
          </a:endParaRPr>
        </a:p>
      </dgm:t>
    </dgm:pt>
    <dgm:pt modelId="{30AF2C08-B57C-4227-9FE6-0E496A3D9AD5}" type="sibTrans" cxnId="{CBAF0105-0CA3-4A18-BD4B-B53A7D15B8C9}">
      <dgm:prSet/>
      <dgm:spPr/>
      <dgm:t>
        <a:bodyPr/>
        <a:lstStyle/>
        <a:p>
          <a:endParaRPr lang="es-ES">
            <a:solidFill>
              <a:schemeClr val="tx1"/>
            </a:solidFill>
          </a:endParaRPr>
        </a:p>
      </dgm:t>
    </dgm:pt>
    <dgm:pt modelId="{868A4CCE-DFB3-4A77-BDDC-DACBD3862080}">
      <dgm:prSet phldrT="[Texto]" custT="1"/>
      <dgm:spPr/>
      <dgm:t>
        <a:bodyPr/>
        <a:lstStyle/>
        <a:p>
          <a:r>
            <a:rPr lang="es-SV" sz="2400" dirty="0"/>
            <a:t>- Coinfección TB/VIH y control de infecciones: </a:t>
          </a:r>
          <a:endParaRPr lang="es-ES" sz="2400" dirty="0">
            <a:solidFill>
              <a:schemeClr val="tx1"/>
            </a:solidFill>
          </a:endParaRPr>
        </a:p>
      </dgm:t>
    </dgm:pt>
    <dgm:pt modelId="{F068CD44-AF15-4352-ADDB-7765FB7AD3B9}" type="parTrans" cxnId="{C2060875-41F5-4042-AA57-95E36E61ECA9}">
      <dgm:prSet/>
      <dgm:spPr/>
      <dgm:t>
        <a:bodyPr/>
        <a:lstStyle/>
        <a:p>
          <a:endParaRPr lang="es-ES"/>
        </a:p>
      </dgm:t>
    </dgm:pt>
    <dgm:pt modelId="{96C828EB-DE5A-4E9B-8CD6-B854446C6255}" type="sibTrans" cxnId="{C2060875-41F5-4042-AA57-95E36E61ECA9}">
      <dgm:prSet/>
      <dgm:spPr/>
      <dgm:t>
        <a:bodyPr/>
        <a:lstStyle/>
        <a:p>
          <a:endParaRPr lang="es-ES"/>
        </a:p>
      </dgm:t>
    </dgm:pt>
    <dgm:pt modelId="{124D9A5C-479A-498E-BFA2-152389B2288D}" type="pres">
      <dgm:prSet presAssocID="{5D354882-E130-4D9F-95B3-739AB5943820}" presName="linear" presStyleCnt="0">
        <dgm:presLayoutVars>
          <dgm:animLvl val="lvl"/>
          <dgm:resizeHandles val="exact"/>
        </dgm:presLayoutVars>
      </dgm:prSet>
      <dgm:spPr/>
    </dgm:pt>
    <dgm:pt modelId="{1D4EBFE1-B0E4-4AB3-A1AB-C098B8A1B6FC}" type="pres">
      <dgm:prSet presAssocID="{24679F7F-7EB2-4864-B158-567720F2C65E}" presName="parentText" presStyleLbl="node1" presStyleIdx="0" presStyleCnt="2">
        <dgm:presLayoutVars>
          <dgm:chMax val="0"/>
          <dgm:bulletEnabled val="1"/>
        </dgm:presLayoutVars>
      </dgm:prSet>
      <dgm:spPr/>
    </dgm:pt>
    <dgm:pt modelId="{19F437B4-7D16-45A7-A238-02A351FE7EC3}" type="pres">
      <dgm:prSet presAssocID="{30AF2C08-B57C-4227-9FE6-0E496A3D9AD5}" presName="spacer" presStyleCnt="0"/>
      <dgm:spPr/>
    </dgm:pt>
    <dgm:pt modelId="{52E3C29C-7D79-46D6-9FDC-9583866B1201}" type="pres">
      <dgm:prSet presAssocID="{868A4CCE-DFB3-4A77-BDDC-DACBD3862080}" presName="parentText" presStyleLbl="node1" presStyleIdx="1" presStyleCnt="2" custLinFactNeighborY="-2792">
        <dgm:presLayoutVars>
          <dgm:chMax val="0"/>
          <dgm:bulletEnabled val="1"/>
        </dgm:presLayoutVars>
      </dgm:prSet>
      <dgm:spPr/>
    </dgm:pt>
  </dgm:ptLst>
  <dgm:cxnLst>
    <dgm:cxn modelId="{F27E1101-9AA1-4FAA-94AD-EF7575C4E787}" type="presOf" srcId="{5D354882-E130-4D9F-95B3-739AB5943820}" destId="{124D9A5C-479A-498E-BFA2-152389B2288D}" srcOrd="0" destOrd="0" presId="urn:microsoft.com/office/officeart/2005/8/layout/vList2"/>
    <dgm:cxn modelId="{CBAF0105-0CA3-4A18-BD4B-B53A7D15B8C9}" srcId="{5D354882-E130-4D9F-95B3-739AB5943820}" destId="{24679F7F-7EB2-4864-B158-567720F2C65E}" srcOrd="0" destOrd="0" parTransId="{401E39E8-860E-4D82-A27E-C72E4B798402}" sibTransId="{30AF2C08-B57C-4227-9FE6-0E496A3D9AD5}"/>
    <dgm:cxn modelId="{C2060875-41F5-4042-AA57-95E36E61ECA9}" srcId="{5D354882-E130-4D9F-95B3-739AB5943820}" destId="{868A4CCE-DFB3-4A77-BDDC-DACBD3862080}" srcOrd="1" destOrd="0" parTransId="{F068CD44-AF15-4352-ADDB-7765FB7AD3B9}" sibTransId="{96C828EB-DE5A-4E9B-8CD6-B854446C6255}"/>
    <dgm:cxn modelId="{C2D93F7F-9B47-43B5-9369-48E1354CB0BE}" type="presOf" srcId="{868A4CCE-DFB3-4A77-BDDC-DACBD3862080}" destId="{52E3C29C-7D79-46D6-9FDC-9583866B1201}" srcOrd="0" destOrd="0" presId="urn:microsoft.com/office/officeart/2005/8/layout/vList2"/>
    <dgm:cxn modelId="{599527C0-59D4-4513-B560-D271B0DB500B}" type="presOf" srcId="{24679F7F-7EB2-4864-B158-567720F2C65E}" destId="{1D4EBFE1-B0E4-4AB3-A1AB-C098B8A1B6FC}" srcOrd="0" destOrd="0" presId="urn:microsoft.com/office/officeart/2005/8/layout/vList2"/>
    <dgm:cxn modelId="{2360775B-6A93-469E-B29D-E54F501DD5BE}" type="presParOf" srcId="{124D9A5C-479A-498E-BFA2-152389B2288D}" destId="{1D4EBFE1-B0E4-4AB3-A1AB-C098B8A1B6FC}" srcOrd="0" destOrd="0" presId="urn:microsoft.com/office/officeart/2005/8/layout/vList2"/>
    <dgm:cxn modelId="{67041217-B551-41F9-96A8-2CB41F358200}" type="presParOf" srcId="{124D9A5C-479A-498E-BFA2-152389B2288D}" destId="{19F437B4-7D16-45A7-A238-02A351FE7EC3}" srcOrd="1" destOrd="0" presId="urn:microsoft.com/office/officeart/2005/8/layout/vList2"/>
    <dgm:cxn modelId="{49CBD1F1-908B-4E33-8FC6-FEDFD02ED0C1}" type="presParOf" srcId="{124D9A5C-479A-498E-BFA2-152389B2288D}" destId="{52E3C29C-7D79-46D6-9FDC-9583866B120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354882-E130-4D9F-95B3-739AB59438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A7028098-F2C3-4DC3-BFD9-253EEFAD9AA8}">
      <dgm:prSet phldrT="[Texto]" custT="1"/>
      <dgm:spPr/>
      <dgm:t>
        <a:bodyPr/>
        <a:lstStyle/>
        <a:p>
          <a:r>
            <a:rPr lang="es-SV" sz="2400" dirty="0"/>
            <a:t>- Descarte de tuberculosis y tratamiento de la infección latente y enfermedad TB en población infantil</a:t>
          </a:r>
          <a:endParaRPr lang="es-ES" sz="2400" dirty="0">
            <a:solidFill>
              <a:schemeClr val="tx1"/>
            </a:solidFill>
          </a:endParaRPr>
        </a:p>
      </dgm:t>
    </dgm:pt>
    <dgm:pt modelId="{48AFC123-7FAF-4CBC-961C-47A1B43F940D}" type="parTrans" cxnId="{16ED7E26-9664-4DAB-AF5B-A06FCA8109E0}">
      <dgm:prSet/>
      <dgm:spPr/>
      <dgm:t>
        <a:bodyPr/>
        <a:lstStyle/>
        <a:p>
          <a:endParaRPr lang="es-ES" dirty="0">
            <a:solidFill>
              <a:schemeClr val="tx1"/>
            </a:solidFill>
          </a:endParaRPr>
        </a:p>
      </dgm:t>
    </dgm:pt>
    <dgm:pt modelId="{EE0C4992-D874-4760-92E4-4B673FB73C44}" type="sibTrans" cxnId="{16ED7E26-9664-4DAB-AF5B-A06FCA8109E0}">
      <dgm:prSet/>
      <dgm:spPr/>
      <dgm:t>
        <a:bodyPr/>
        <a:lstStyle/>
        <a:p>
          <a:endParaRPr lang="es-ES" dirty="0">
            <a:solidFill>
              <a:schemeClr val="tx1"/>
            </a:solidFill>
          </a:endParaRPr>
        </a:p>
      </dgm:t>
    </dgm:pt>
    <dgm:pt modelId="{24679F7F-7EB2-4864-B158-567720F2C65E}">
      <dgm:prSet phldrT="[Texto]" custT="1"/>
      <dgm:spPr/>
      <dgm:t>
        <a:bodyPr/>
        <a:lstStyle/>
        <a:p>
          <a:r>
            <a:rPr lang="es-SV" sz="2400" kern="1200" dirty="0"/>
            <a:t>- Diagnostico y tratamiento precoz de la TB en personas en situación de calle</a:t>
          </a:r>
          <a:endParaRPr lang="es-ES" sz="2400" kern="1200" dirty="0">
            <a:solidFill>
              <a:schemeClr val="tx1"/>
            </a:solidFill>
          </a:endParaRPr>
        </a:p>
      </dgm:t>
    </dgm:pt>
    <dgm:pt modelId="{401E39E8-860E-4D82-A27E-C72E4B798402}" type="parTrans" cxnId="{CBAF0105-0CA3-4A18-BD4B-B53A7D15B8C9}">
      <dgm:prSet/>
      <dgm:spPr/>
      <dgm:t>
        <a:bodyPr/>
        <a:lstStyle/>
        <a:p>
          <a:endParaRPr lang="es-ES" dirty="0">
            <a:solidFill>
              <a:schemeClr val="tx1"/>
            </a:solidFill>
          </a:endParaRPr>
        </a:p>
      </dgm:t>
    </dgm:pt>
    <dgm:pt modelId="{30AF2C08-B57C-4227-9FE6-0E496A3D9AD5}" type="sibTrans" cxnId="{CBAF0105-0CA3-4A18-BD4B-B53A7D15B8C9}">
      <dgm:prSet/>
      <dgm:spPr/>
      <dgm:t>
        <a:bodyPr/>
        <a:lstStyle/>
        <a:p>
          <a:endParaRPr lang="es-ES" dirty="0">
            <a:solidFill>
              <a:schemeClr val="tx1"/>
            </a:solidFill>
          </a:endParaRPr>
        </a:p>
      </dgm:t>
    </dgm:pt>
    <dgm:pt modelId="{124D9A5C-479A-498E-BFA2-152389B2288D}" type="pres">
      <dgm:prSet presAssocID="{5D354882-E130-4D9F-95B3-739AB5943820}" presName="linear" presStyleCnt="0">
        <dgm:presLayoutVars>
          <dgm:animLvl val="lvl"/>
          <dgm:resizeHandles val="exact"/>
        </dgm:presLayoutVars>
      </dgm:prSet>
      <dgm:spPr/>
    </dgm:pt>
    <dgm:pt modelId="{F31F9282-82A9-4705-BBC8-1A7D841DB9C4}" type="pres">
      <dgm:prSet presAssocID="{A7028098-F2C3-4DC3-BFD9-253EEFAD9AA8}" presName="parentText" presStyleLbl="node1" presStyleIdx="0" presStyleCnt="2" custLinFactNeighborY="-2792">
        <dgm:presLayoutVars>
          <dgm:chMax val="0"/>
          <dgm:bulletEnabled val="1"/>
        </dgm:presLayoutVars>
      </dgm:prSet>
      <dgm:spPr/>
    </dgm:pt>
    <dgm:pt modelId="{7A3B6827-32F6-4884-B2EE-758DE95B7339}" type="pres">
      <dgm:prSet presAssocID="{EE0C4992-D874-4760-92E4-4B673FB73C44}" presName="spacer" presStyleCnt="0"/>
      <dgm:spPr/>
    </dgm:pt>
    <dgm:pt modelId="{1D4EBFE1-B0E4-4AB3-A1AB-C098B8A1B6FC}" type="pres">
      <dgm:prSet presAssocID="{24679F7F-7EB2-4864-B158-567720F2C65E}" presName="parentText" presStyleLbl="node1" presStyleIdx="1" presStyleCnt="2">
        <dgm:presLayoutVars>
          <dgm:chMax val="0"/>
          <dgm:bulletEnabled val="1"/>
        </dgm:presLayoutVars>
      </dgm:prSet>
      <dgm:spPr/>
    </dgm:pt>
  </dgm:ptLst>
  <dgm:cxnLst>
    <dgm:cxn modelId="{F27E1101-9AA1-4FAA-94AD-EF7575C4E787}" type="presOf" srcId="{5D354882-E130-4D9F-95B3-739AB5943820}" destId="{124D9A5C-479A-498E-BFA2-152389B2288D}" srcOrd="0" destOrd="0" presId="urn:microsoft.com/office/officeart/2005/8/layout/vList2"/>
    <dgm:cxn modelId="{CBAF0105-0CA3-4A18-BD4B-B53A7D15B8C9}" srcId="{5D354882-E130-4D9F-95B3-739AB5943820}" destId="{24679F7F-7EB2-4864-B158-567720F2C65E}" srcOrd="1" destOrd="0" parTransId="{401E39E8-860E-4D82-A27E-C72E4B798402}" sibTransId="{30AF2C08-B57C-4227-9FE6-0E496A3D9AD5}"/>
    <dgm:cxn modelId="{16ED7E26-9664-4DAB-AF5B-A06FCA8109E0}" srcId="{5D354882-E130-4D9F-95B3-739AB5943820}" destId="{A7028098-F2C3-4DC3-BFD9-253EEFAD9AA8}" srcOrd="0" destOrd="0" parTransId="{48AFC123-7FAF-4CBC-961C-47A1B43F940D}" sibTransId="{EE0C4992-D874-4760-92E4-4B673FB73C44}"/>
    <dgm:cxn modelId="{599527C0-59D4-4513-B560-D271B0DB500B}" type="presOf" srcId="{24679F7F-7EB2-4864-B158-567720F2C65E}" destId="{1D4EBFE1-B0E4-4AB3-A1AB-C098B8A1B6FC}" srcOrd="0" destOrd="0" presId="urn:microsoft.com/office/officeart/2005/8/layout/vList2"/>
    <dgm:cxn modelId="{4F84E6EA-F8EB-4328-A259-C28D19E9AB27}" type="presOf" srcId="{A7028098-F2C3-4DC3-BFD9-253EEFAD9AA8}" destId="{F31F9282-82A9-4705-BBC8-1A7D841DB9C4}" srcOrd="0" destOrd="0" presId="urn:microsoft.com/office/officeart/2005/8/layout/vList2"/>
    <dgm:cxn modelId="{1E508FBF-F3E5-4A34-B514-205A66FA7931}" type="presParOf" srcId="{124D9A5C-479A-498E-BFA2-152389B2288D}" destId="{F31F9282-82A9-4705-BBC8-1A7D841DB9C4}" srcOrd="0" destOrd="0" presId="urn:microsoft.com/office/officeart/2005/8/layout/vList2"/>
    <dgm:cxn modelId="{14255FB0-277D-489D-97F1-4CF3A8793D33}" type="presParOf" srcId="{124D9A5C-479A-498E-BFA2-152389B2288D}" destId="{7A3B6827-32F6-4884-B2EE-758DE95B7339}" srcOrd="1" destOrd="0" presId="urn:microsoft.com/office/officeart/2005/8/layout/vList2"/>
    <dgm:cxn modelId="{2360775B-6A93-469E-B29D-E54F501DD5BE}" type="presParOf" srcId="{124D9A5C-479A-498E-BFA2-152389B2288D}" destId="{1D4EBFE1-B0E4-4AB3-A1AB-C098B8A1B6F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354882-E130-4D9F-95B3-739AB59438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A7028098-F2C3-4DC3-BFD9-253EEFAD9AA8}">
      <dgm:prSet phldrT="[Texto]" custT="1"/>
      <dgm:spPr/>
      <dgm:t>
        <a:bodyPr/>
        <a:lstStyle/>
        <a:p>
          <a:r>
            <a:rPr lang="es-SV" sz="2400" kern="1200" dirty="0">
              <a:solidFill>
                <a:srgbClr val="2E5369">
                  <a:hueOff val="0"/>
                  <a:satOff val="0"/>
                  <a:lumOff val="0"/>
                  <a:alphaOff val="0"/>
                </a:srgbClr>
              </a:solidFill>
              <a:latin typeface="Century Gothic" panose="020B0502020202020204"/>
              <a:ea typeface="+mn-ea"/>
              <a:cs typeface="+mn-cs"/>
            </a:rPr>
            <a:t>- Fortalecimiento de red de diagnostico con </a:t>
          </a:r>
          <a:r>
            <a:rPr lang="es-SV" sz="2400" kern="1200" dirty="0" err="1">
              <a:solidFill>
                <a:srgbClr val="2E5369">
                  <a:hueOff val="0"/>
                  <a:satOff val="0"/>
                  <a:lumOff val="0"/>
                  <a:alphaOff val="0"/>
                </a:srgbClr>
              </a:solidFill>
              <a:latin typeface="Century Gothic" panose="020B0502020202020204"/>
              <a:ea typeface="+mn-ea"/>
              <a:cs typeface="+mn-cs"/>
            </a:rPr>
            <a:t>genotype</a:t>
          </a:r>
          <a:r>
            <a:rPr lang="es-SV" sz="2400" kern="1200" dirty="0">
              <a:solidFill>
                <a:srgbClr val="2E5369">
                  <a:hueOff val="0"/>
                  <a:satOff val="0"/>
                  <a:lumOff val="0"/>
                  <a:alphaOff val="0"/>
                </a:srgbClr>
              </a:solidFill>
              <a:latin typeface="Century Gothic" panose="020B0502020202020204"/>
              <a:ea typeface="+mn-ea"/>
              <a:cs typeface="+mn-cs"/>
            </a:rPr>
            <a:t> – </a:t>
          </a:r>
          <a:r>
            <a:rPr lang="es-SV" sz="2400" kern="1200" dirty="0" err="1">
              <a:solidFill>
                <a:srgbClr val="2E5369">
                  <a:hueOff val="0"/>
                  <a:satOff val="0"/>
                  <a:lumOff val="0"/>
                  <a:alphaOff val="0"/>
                </a:srgbClr>
              </a:solidFill>
              <a:latin typeface="Century Gothic" panose="020B0502020202020204"/>
              <a:ea typeface="+mn-ea"/>
              <a:cs typeface="+mn-cs"/>
            </a:rPr>
            <a:t>mgit</a:t>
          </a:r>
          <a:r>
            <a:rPr lang="es-SV" sz="2400" kern="1200" dirty="0">
              <a:solidFill>
                <a:srgbClr val="2E5369">
                  <a:hueOff val="0"/>
                  <a:satOff val="0"/>
                  <a:lumOff val="0"/>
                  <a:alphaOff val="0"/>
                </a:srgbClr>
              </a:solidFill>
              <a:latin typeface="Century Gothic" panose="020B0502020202020204"/>
              <a:ea typeface="+mn-ea"/>
              <a:cs typeface="+mn-cs"/>
            </a:rPr>
            <a:t> – </a:t>
          </a:r>
          <a:r>
            <a:rPr lang="es-SV" sz="2400" kern="1200" dirty="0" err="1">
              <a:solidFill>
                <a:srgbClr val="2E5369">
                  <a:hueOff val="0"/>
                  <a:satOff val="0"/>
                  <a:lumOff val="0"/>
                  <a:alphaOff val="0"/>
                </a:srgbClr>
              </a:solidFill>
              <a:latin typeface="Century Gothic" panose="020B0502020202020204"/>
              <a:ea typeface="+mn-ea"/>
              <a:cs typeface="+mn-cs"/>
            </a:rPr>
            <a:t>xpert</a:t>
          </a:r>
          <a:r>
            <a:rPr lang="es-SV" sz="2400" kern="1200" dirty="0">
              <a:solidFill>
                <a:srgbClr val="2E5369">
                  <a:hueOff val="0"/>
                  <a:satOff val="0"/>
                  <a:lumOff val="0"/>
                  <a:alphaOff val="0"/>
                </a:srgbClr>
              </a:solidFill>
              <a:latin typeface="Century Gothic" panose="020B0502020202020204"/>
              <a:ea typeface="+mn-ea"/>
              <a:cs typeface="+mn-cs"/>
            </a:rPr>
            <a:t> ultra y otras metodologías recomendadas por </a:t>
          </a:r>
          <a:r>
            <a:rPr lang="es-SV" sz="2400" kern="1200" dirty="0" err="1">
              <a:solidFill>
                <a:srgbClr val="2E5369">
                  <a:hueOff val="0"/>
                  <a:satOff val="0"/>
                  <a:lumOff val="0"/>
                  <a:alphaOff val="0"/>
                </a:srgbClr>
              </a:solidFill>
              <a:latin typeface="Century Gothic" panose="020B0502020202020204"/>
              <a:ea typeface="+mn-ea"/>
              <a:cs typeface="+mn-cs"/>
            </a:rPr>
            <a:t>ops</a:t>
          </a:r>
          <a:r>
            <a:rPr lang="es-SV" sz="2400" kern="1200" dirty="0">
              <a:solidFill>
                <a:srgbClr val="2E5369">
                  <a:hueOff val="0"/>
                  <a:satOff val="0"/>
                  <a:lumOff val="0"/>
                  <a:alphaOff val="0"/>
                </a:srgbClr>
              </a:solidFill>
              <a:latin typeface="Century Gothic" panose="020B0502020202020204"/>
              <a:ea typeface="+mn-ea"/>
              <a:cs typeface="+mn-cs"/>
            </a:rPr>
            <a:t>/</a:t>
          </a:r>
          <a:r>
            <a:rPr lang="es-SV" sz="2400" kern="1200" dirty="0" err="1">
              <a:solidFill>
                <a:srgbClr val="2E5369">
                  <a:hueOff val="0"/>
                  <a:satOff val="0"/>
                  <a:lumOff val="0"/>
                  <a:alphaOff val="0"/>
                </a:srgbClr>
              </a:solidFill>
              <a:latin typeface="Century Gothic" panose="020B0502020202020204"/>
              <a:ea typeface="+mn-ea"/>
              <a:cs typeface="+mn-cs"/>
            </a:rPr>
            <a:t>oms</a:t>
          </a:r>
          <a:br>
            <a:rPr lang="es-ES" sz="2400" kern="1200" dirty="0"/>
          </a:br>
          <a:br>
            <a:rPr lang="es-ES" sz="2400" b="1" kern="1200" dirty="0">
              <a:solidFill>
                <a:schemeClr val="tx1"/>
              </a:solidFill>
            </a:rPr>
          </a:br>
          <a:endParaRPr lang="es-ES" sz="2400" kern="1200" dirty="0">
            <a:solidFill>
              <a:schemeClr val="tx1"/>
            </a:solidFill>
          </a:endParaRPr>
        </a:p>
      </dgm:t>
    </dgm:pt>
    <dgm:pt modelId="{48AFC123-7FAF-4CBC-961C-47A1B43F940D}" type="parTrans" cxnId="{16ED7E26-9664-4DAB-AF5B-A06FCA8109E0}">
      <dgm:prSet/>
      <dgm:spPr/>
      <dgm:t>
        <a:bodyPr/>
        <a:lstStyle/>
        <a:p>
          <a:endParaRPr lang="es-ES" dirty="0">
            <a:solidFill>
              <a:schemeClr val="tx1"/>
            </a:solidFill>
          </a:endParaRPr>
        </a:p>
      </dgm:t>
    </dgm:pt>
    <dgm:pt modelId="{EE0C4992-D874-4760-92E4-4B673FB73C44}" type="sibTrans" cxnId="{16ED7E26-9664-4DAB-AF5B-A06FCA8109E0}">
      <dgm:prSet/>
      <dgm:spPr/>
      <dgm:t>
        <a:bodyPr/>
        <a:lstStyle/>
        <a:p>
          <a:endParaRPr lang="es-ES" dirty="0">
            <a:solidFill>
              <a:schemeClr val="tx1"/>
            </a:solidFill>
          </a:endParaRPr>
        </a:p>
      </dgm:t>
    </dgm:pt>
    <dgm:pt modelId="{C94EB2A3-BED4-4D91-8BF2-7B381DA0FF75}">
      <dgm:prSet phldrT="[Texto]" custT="1"/>
      <dgm:spPr/>
      <dgm:t>
        <a:bodyPr/>
        <a:lstStyle/>
        <a:p>
          <a:pPr>
            <a:buFont typeface="+mj-lt"/>
            <a:buAutoNum type="arabicPeriod"/>
          </a:pPr>
          <a:r>
            <a:rPr lang="es-SV" sz="2400" dirty="0"/>
            <a:t>- Fortalecimiento de manejo de bioinfecciosos en red de laboratorio, bioseguridad </a:t>
          </a:r>
          <a:endParaRPr lang="es-ES" sz="2400" dirty="0">
            <a:solidFill>
              <a:schemeClr val="tx1"/>
            </a:solidFill>
          </a:endParaRPr>
        </a:p>
      </dgm:t>
    </dgm:pt>
    <dgm:pt modelId="{5F6909AD-A05B-408D-AD67-C215FEA21D67}" type="parTrans" cxnId="{33779AC2-0AF3-4E2D-8A96-292F8A6B5408}">
      <dgm:prSet/>
      <dgm:spPr/>
      <dgm:t>
        <a:bodyPr/>
        <a:lstStyle/>
        <a:p>
          <a:endParaRPr lang="es-ES" dirty="0"/>
        </a:p>
      </dgm:t>
    </dgm:pt>
    <dgm:pt modelId="{76232126-5D54-4B7D-A7EC-F49533526374}" type="sibTrans" cxnId="{33779AC2-0AF3-4E2D-8A96-292F8A6B5408}">
      <dgm:prSet/>
      <dgm:spPr/>
      <dgm:t>
        <a:bodyPr/>
        <a:lstStyle/>
        <a:p>
          <a:endParaRPr lang="es-ES" dirty="0"/>
        </a:p>
      </dgm:t>
    </dgm:pt>
    <dgm:pt modelId="{124D9A5C-479A-498E-BFA2-152389B2288D}" type="pres">
      <dgm:prSet presAssocID="{5D354882-E130-4D9F-95B3-739AB5943820}" presName="linear" presStyleCnt="0">
        <dgm:presLayoutVars>
          <dgm:animLvl val="lvl"/>
          <dgm:resizeHandles val="exact"/>
        </dgm:presLayoutVars>
      </dgm:prSet>
      <dgm:spPr/>
    </dgm:pt>
    <dgm:pt modelId="{F31F9282-82A9-4705-BBC8-1A7D841DB9C4}" type="pres">
      <dgm:prSet presAssocID="{A7028098-F2C3-4DC3-BFD9-253EEFAD9AA8}" presName="parentText" presStyleLbl="node1" presStyleIdx="0" presStyleCnt="2" custLinFactNeighborY="-2792">
        <dgm:presLayoutVars>
          <dgm:chMax val="0"/>
          <dgm:bulletEnabled val="1"/>
        </dgm:presLayoutVars>
      </dgm:prSet>
      <dgm:spPr/>
    </dgm:pt>
    <dgm:pt modelId="{0F8FE045-5F1C-45C4-A525-08EFC51EFD9A}" type="pres">
      <dgm:prSet presAssocID="{EE0C4992-D874-4760-92E4-4B673FB73C44}" presName="spacer" presStyleCnt="0"/>
      <dgm:spPr/>
    </dgm:pt>
    <dgm:pt modelId="{B070141A-5EC5-4B33-BAC7-2AB3C241AD51}" type="pres">
      <dgm:prSet presAssocID="{C94EB2A3-BED4-4D91-8BF2-7B381DA0FF75}" presName="parentText" presStyleLbl="node1" presStyleIdx="1" presStyleCnt="2">
        <dgm:presLayoutVars>
          <dgm:chMax val="0"/>
          <dgm:bulletEnabled val="1"/>
        </dgm:presLayoutVars>
      </dgm:prSet>
      <dgm:spPr/>
    </dgm:pt>
  </dgm:ptLst>
  <dgm:cxnLst>
    <dgm:cxn modelId="{F27E1101-9AA1-4FAA-94AD-EF7575C4E787}" type="presOf" srcId="{5D354882-E130-4D9F-95B3-739AB5943820}" destId="{124D9A5C-479A-498E-BFA2-152389B2288D}" srcOrd="0" destOrd="0" presId="urn:microsoft.com/office/officeart/2005/8/layout/vList2"/>
    <dgm:cxn modelId="{16ED7E26-9664-4DAB-AF5B-A06FCA8109E0}" srcId="{5D354882-E130-4D9F-95B3-739AB5943820}" destId="{A7028098-F2C3-4DC3-BFD9-253EEFAD9AA8}" srcOrd="0" destOrd="0" parTransId="{48AFC123-7FAF-4CBC-961C-47A1B43F940D}" sibTransId="{EE0C4992-D874-4760-92E4-4B673FB73C44}"/>
    <dgm:cxn modelId="{9A0EB767-F37E-4492-B2CB-1F756475E246}" type="presOf" srcId="{C94EB2A3-BED4-4D91-8BF2-7B381DA0FF75}" destId="{B070141A-5EC5-4B33-BAC7-2AB3C241AD51}" srcOrd="0" destOrd="0" presId="urn:microsoft.com/office/officeart/2005/8/layout/vList2"/>
    <dgm:cxn modelId="{33779AC2-0AF3-4E2D-8A96-292F8A6B5408}" srcId="{5D354882-E130-4D9F-95B3-739AB5943820}" destId="{C94EB2A3-BED4-4D91-8BF2-7B381DA0FF75}" srcOrd="1" destOrd="0" parTransId="{5F6909AD-A05B-408D-AD67-C215FEA21D67}" sibTransId="{76232126-5D54-4B7D-A7EC-F49533526374}"/>
    <dgm:cxn modelId="{4F84E6EA-F8EB-4328-A259-C28D19E9AB27}" type="presOf" srcId="{A7028098-F2C3-4DC3-BFD9-253EEFAD9AA8}" destId="{F31F9282-82A9-4705-BBC8-1A7D841DB9C4}" srcOrd="0" destOrd="0" presId="urn:microsoft.com/office/officeart/2005/8/layout/vList2"/>
    <dgm:cxn modelId="{1E508FBF-F3E5-4A34-B514-205A66FA7931}" type="presParOf" srcId="{124D9A5C-479A-498E-BFA2-152389B2288D}" destId="{F31F9282-82A9-4705-BBC8-1A7D841DB9C4}" srcOrd="0" destOrd="0" presId="urn:microsoft.com/office/officeart/2005/8/layout/vList2"/>
    <dgm:cxn modelId="{4331704A-A328-49ED-BE3B-C68B9A1D355D}" type="presParOf" srcId="{124D9A5C-479A-498E-BFA2-152389B2288D}" destId="{0F8FE045-5F1C-45C4-A525-08EFC51EFD9A}" srcOrd="1" destOrd="0" presId="urn:microsoft.com/office/officeart/2005/8/layout/vList2"/>
    <dgm:cxn modelId="{5061874E-09DC-48B5-B74E-CA9097FC3954}" type="presParOf" srcId="{124D9A5C-479A-498E-BFA2-152389B2288D}" destId="{B070141A-5EC5-4B33-BAC7-2AB3C241AD5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354882-E130-4D9F-95B3-739AB59438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A7028098-F2C3-4DC3-BFD9-253EEFAD9AA8}">
      <dgm:prSet phldrT="[Texto]" custT="1"/>
      <dgm:spPr/>
      <dgm:t>
        <a:bodyPr/>
        <a:lstStyle/>
        <a:p>
          <a:r>
            <a:rPr lang="es-SV" sz="2800" kern="1200" dirty="0">
              <a:solidFill>
                <a:srgbClr val="2E5369">
                  <a:hueOff val="0"/>
                  <a:satOff val="0"/>
                  <a:lumOff val="0"/>
                  <a:alphaOff val="0"/>
                </a:srgbClr>
              </a:solidFill>
              <a:latin typeface="Century Gothic" panose="020B0502020202020204"/>
              <a:ea typeface="+mn-ea"/>
              <a:cs typeface="+mn-cs"/>
            </a:rPr>
            <a:t>- Estrategia de Abordaje de la TB ENGAGE TB </a:t>
          </a:r>
        </a:p>
        <a:p>
          <a:r>
            <a:rPr lang="es-SV" sz="2800" kern="1200" dirty="0">
              <a:solidFill>
                <a:srgbClr val="2E5369">
                  <a:hueOff val="0"/>
                  <a:satOff val="0"/>
                  <a:lumOff val="0"/>
                  <a:alphaOff val="0"/>
                </a:srgbClr>
              </a:solidFill>
              <a:latin typeface="Century Gothic" panose="020B0502020202020204"/>
              <a:ea typeface="+mn-ea"/>
              <a:cs typeface="+mn-cs"/>
            </a:rPr>
            <a:t>- Fortalecimiento del sistema de salud en el componente comunicacional</a:t>
          </a:r>
        </a:p>
        <a:p>
          <a:r>
            <a:rPr lang="es-SV" sz="2800" kern="1200" dirty="0">
              <a:solidFill>
                <a:srgbClr val="2E5369">
                  <a:hueOff val="0"/>
                  <a:satOff val="0"/>
                  <a:lumOff val="0"/>
                  <a:alphaOff val="0"/>
                </a:srgbClr>
              </a:solidFill>
              <a:latin typeface="Century Gothic" panose="020B0502020202020204"/>
              <a:ea typeface="+mn-ea"/>
              <a:cs typeface="+mn-cs"/>
            </a:rPr>
            <a:t>- Alianzas público privadas</a:t>
          </a:r>
        </a:p>
        <a:p>
          <a:endParaRPr lang="es-ES" sz="2800" kern="1200" dirty="0">
            <a:solidFill>
              <a:srgbClr val="2E5369">
                <a:hueOff val="0"/>
                <a:satOff val="0"/>
                <a:lumOff val="0"/>
                <a:alphaOff val="0"/>
              </a:srgbClr>
            </a:solidFill>
            <a:latin typeface="Century Gothic" panose="020B0502020202020204"/>
            <a:ea typeface="+mn-ea"/>
            <a:cs typeface="+mn-cs"/>
          </a:endParaRPr>
        </a:p>
      </dgm:t>
    </dgm:pt>
    <dgm:pt modelId="{EE0C4992-D874-4760-92E4-4B673FB73C44}" type="sibTrans" cxnId="{16ED7E26-9664-4DAB-AF5B-A06FCA8109E0}">
      <dgm:prSet/>
      <dgm:spPr/>
      <dgm:t>
        <a:bodyPr/>
        <a:lstStyle/>
        <a:p>
          <a:endParaRPr lang="es-ES" sz="2000">
            <a:solidFill>
              <a:schemeClr val="tx1"/>
            </a:solidFill>
          </a:endParaRPr>
        </a:p>
      </dgm:t>
    </dgm:pt>
    <dgm:pt modelId="{48AFC123-7FAF-4CBC-961C-47A1B43F940D}" type="parTrans" cxnId="{16ED7E26-9664-4DAB-AF5B-A06FCA8109E0}">
      <dgm:prSet/>
      <dgm:spPr/>
      <dgm:t>
        <a:bodyPr/>
        <a:lstStyle/>
        <a:p>
          <a:endParaRPr lang="es-ES" sz="2000">
            <a:solidFill>
              <a:schemeClr val="tx1"/>
            </a:solidFill>
          </a:endParaRPr>
        </a:p>
      </dgm:t>
    </dgm:pt>
    <dgm:pt modelId="{10CAD698-34EC-40B0-9F5F-4977FF4E0F65}">
      <dgm:prSet phldrT="[Texto]" custT="1"/>
      <dgm:spPr/>
      <dgm:t>
        <a:bodyPr/>
        <a:lstStyle/>
        <a:p>
          <a:endParaRPr lang="es-ES" sz="3200" dirty="0">
            <a:solidFill>
              <a:schemeClr val="tx1"/>
            </a:solidFill>
          </a:endParaRPr>
        </a:p>
      </dgm:t>
    </dgm:pt>
    <dgm:pt modelId="{1BD8AD9A-8B1C-4AE6-AE3F-88E48B236B69}" type="sibTrans" cxnId="{9138D7DE-482F-4760-B348-87FA2DED2E17}">
      <dgm:prSet/>
      <dgm:spPr/>
      <dgm:t>
        <a:bodyPr/>
        <a:lstStyle/>
        <a:p>
          <a:endParaRPr lang="es-ES" sz="2000">
            <a:solidFill>
              <a:schemeClr val="tx1"/>
            </a:solidFill>
          </a:endParaRPr>
        </a:p>
      </dgm:t>
    </dgm:pt>
    <dgm:pt modelId="{2F613CE3-6752-4E34-89B5-E9715C89D55E}" type="parTrans" cxnId="{9138D7DE-482F-4760-B348-87FA2DED2E17}">
      <dgm:prSet/>
      <dgm:spPr/>
      <dgm:t>
        <a:bodyPr/>
        <a:lstStyle/>
        <a:p>
          <a:endParaRPr lang="es-ES" sz="2000">
            <a:solidFill>
              <a:schemeClr val="tx1"/>
            </a:solidFill>
          </a:endParaRPr>
        </a:p>
      </dgm:t>
    </dgm:pt>
    <dgm:pt modelId="{124D9A5C-479A-498E-BFA2-152389B2288D}" type="pres">
      <dgm:prSet presAssocID="{5D354882-E130-4D9F-95B3-739AB5943820}" presName="linear" presStyleCnt="0">
        <dgm:presLayoutVars>
          <dgm:animLvl val="lvl"/>
          <dgm:resizeHandles val="exact"/>
        </dgm:presLayoutVars>
      </dgm:prSet>
      <dgm:spPr/>
    </dgm:pt>
    <dgm:pt modelId="{F31F9282-82A9-4705-BBC8-1A7D841DB9C4}" type="pres">
      <dgm:prSet presAssocID="{A7028098-F2C3-4DC3-BFD9-253EEFAD9AA8}" presName="parentText" presStyleLbl="node1" presStyleIdx="0" presStyleCnt="1" custLinFactNeighborY="-2792">
        <dgm:presLayoutVars>
          <dgm:chMax val="0"/>
          <dgm:bulletEnabled val="1"/>
        </dgm:presLayoutVars>
      </dgm:prSet>
      <dgm:spPr/>
    </dgm:pt>
    <dgm:pt modelId="{858E92AF-3F76-40CB-8A60-38E22D8A07CC}" type="pres">
      <dgm:prSet presAssocID="{A7028098-F2C3-4DC3-BFD9-253EEFAD9AA8}" presName="childText" presStyleLbl="revTx" presStyleIdx="0" presStyleCnt="1">
        <dgm:presLayoutVars>
          <dgm:bulletEnabled val="1"/>
        </dgm:presLayoutVars>
      </dgm:prSet>
      <dgm:spPr/>
    </dgm:pt>
  </dgm:ptLst>
  <dgm:cxnLst>
    <dgm:cxn modelId="{F27E1101-9AA1-4FAA-94AD-EF7575C4E787}" type="presOf" srcId="{5D354882-E130-4D9F-95B3-739AB5943820}" destId="{124D9A5C-479A-498E-BFA2-152389B2288D}" srcOrd="0" destOrd="0" presId="urn:microsoft.com/office/officeart/2005/8/layout/vList2"/>
    <dgm:cxn modelId="{16ED7E26-9664-4DAB-AF5B-A06FCA8109E0}" srcId="{5D354882-E130-4D9F-95B3-739AB5943820}" destId="{A7028098-F2C3-4DC3-BFD9-253EEFAD9AA8}" srcOrd="0" destOrd="0" parTransId="{48AFC123-7FAF-4CBC-961C-47A1B43F940D}" sibTransId="{EE0C4992-D874-4760-92E4-4B673FB73C44}"/>
    <dgm:cxn modelId="{FE2C8FC4-68A5-47F2-8752-82B0413E6E08}" type="presOf" srcId="{10CAD698-34EC-40B0-9F5F-4977FF4E0F65}" destId="{858E92AF-3F76-40CB-8A60-38E22D8A07CC}" srcOrd="0" destOrd="0" presId="urn:microsoft.com/office/officeart/2005/8/layout/vList2"/>
    <dgm:cxn modelId="{9138D7DE-482F-4760-B348-87FA2DED2E17}" srcId="{A7028098-F2C3-4DC3-BFD9-253EEFAD9AA8}" destId="{10CAD698-34EC-40B0-9F5F-4977FF4E0F65}" srcOrd="0" destOrd="0" parTransId="{2F613CE3-6752-4E34-89B5-E9715C89D55E}" sibTransId="{1BD8AD9A-8B1C-4AE6-AE3F-88E48B236B69}"/>
    <dgm:cxn modelId="{4F84E6EA-F8EB-4328-A259-C28D19E9AB27}" type="presOf" srcId="{A7028098-F2C3-4DC3-BFD9-253EEFAD9AA8}" destId="{F31F9282-82A9-4705-BBC8-1A7D841DB9C4}" srcOrd="0" destOrd="0" presId="urn:microsoft.com/office/officeart/2005/8/layout/vList2"/>
    <dgm:cxn modelId="{1E508FBF-F3E5-4A34-B514-205A66FA7931}" type="presParOf" srcId="{124D9A5C-479A-498E-BFA2-152389B2288D}" destId="{F31F9282-82A9-4705-BBC8-1A7D841DB9C4}" srcOrd="0" destOrd="0" presId="urn:microsoft.com/office/officeart/2005/8/layout/vList2"/>
    <dgm:cxn modelId="{BB15D562-D0DA-4D5C-AF5F-4A02FC576DA9}" type="presParOf" srcId="{124D9A5C-479A-498E-BFA2-152389B2288D}" destId="{858E92AF-3F76-40CB-8A60-38E22D8A07C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354882-E130-4D9F-95B3-739AB59438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A7028098-F2C3-4DC3-BFD9-253EEFAD9AA8}">
      <dgm:prSet phldrT="[Texto]" custT="1"/>
      <dgm:spPr/>
      <dgm:t>
        <a:bodyPr/>
        <a:lstStyle/>
        <a:p>
          <a:pPr marL="0" lvl="0" indent="0" algn="l" defTabSz="1066800">
            <a:lnSpc>
              <a:spcPct val="90000"/>
            </a:lnSpc>
            <a:spcBef>
              <a:spcPct val="0"/>
            </a:spcBef>
            <a:spcAft>
              <a:spcPct val="35000"/>
            </a:spcAft>
            <a:buNone/>
          </a:pPr>
          <a:r>
            <a:rPr lang="es-SV" sz="2000" kern="1200" dirty="0">
              <a:solidFill>
                <a:srgbClr val="2E5369">
                  <a:hueOff val="0"/>
                  <a:satOff val="0"/>
                  <a:lumOff val="0"/>
                  <a:alphaOff val="0"/>
                </a:srgbClr>
              </a:solidFill>
              <a:latin typeface="Century Gothic" panose="020B0502020202020204"/>
              <a:ea typeface="+mn-ea"/>
              <a:cs typeface="+mn-cs"/>
            </a:rPr>
            <a:t>- Agenda nacional de investigación en salud con énfasis en Tuberculosis.</a:t>
          </a:r>
          <a:endParaRPr lang="es-ES" sz="2000" kern="1200" dirty="0">
            <a:solidFill>
              <a:srgbClr val="2E5369">
                <a:hueOff val="0"/>
                <a:satOff val="0"/>
                <a:lumOff val="0"/>
                <a:alphaOff val="0"/>
              </a:srgbClr>
            </a:solidFill>
            <a:latin typeface="Century Gothic" panose="020B0502020202020204"/>
            <a:ea typeface="+mn-ea"/>
            <a:cs typeface="+mn-cs"/>
          </a:endParaRPr>
        </a:p>
      </dgm:t>
    </dgm:pt>
    <dgm:pt modelId="{EE0C4992-D874-4760-92E4-4B673FB73C44}" type="sibTrans" cxnId="{16ED7E26-9664-4DAB-AF5B-A06FCA8109E0}">
      <dgm:prSet/>
      <dgm:spPr/>
      <dgm:t>
        <a:bodyPr/>
        <a:lstStyle/>
        <a:p>
          <a:endParaRPr lang="es-ES" sz="1200">
            <a:solidFill>
              <a:schemeClr val="tx1"/>
            </a:solidFill>
          </a:endParaRPr>
        </a:p>
      </dgm:t>
    </dgm:pt>
    <dgm:pt modelId="{48AFC123-7FAF-4CBC-961C-47A1B43F940D}" type="parTrans" cxnId="{16ED7E26-9664-4DAB-AF5B-A06FCA8109E0}">
      <dgm:prSet/>
      <dgm:spPr/>
      <dgm:t>
        <a:bodyPr/>
        <a:lstStyle/>
        <a:p>
          <a:endParaRPr lang="es-ES" sz="1200">
            <a:solidFill>
              <a:schemeClr val="tx1"/>
            </a:solidFill>
          </a:endParaRPr>
        </a:p>
      </dgm:t>
    </dgm:pt>
    <dgm:pt modelId="{0347C76A-FE24-436B-9C5D-771A412723D8}">
      <dgm:prSet phldrT="[Texto]" custT="1"/>
      <dgm:spPr/>
      <dgm:t>
        <a:bodyPr/>
        <a:lstStyle/>
        <a:p>
          <a:r>
            <a:rPr lang="es-SV" sz="2000" kern="1200" dirty="0">
              <a:solidFill>
                <a:srgbClr val="2E5369">
                  <a:hueOff val="0"/>
                  <a:satOff val="0"/>
                  <a:lumOff val="0"/>
                  <a:alphaOff val="0"/>
                </a:srgbClr>
              </a:solidFill>
              <a:latin typeface="Century Gothic" panose="020B0502020202020204"/>
              <a:ea typeface="+mn-ea"/>
              <a:cs typeface="+mn-cs"/>
            </a:rPr>
            <a:t>- Consolidar el sistema de información en línea, con enfoque intersectorial</a:t>
          </a:r>
          <a:endParaRPr lang="es-ES" sz="2000" kern="1200" dirty="0">
            <a:solidFill>
              <a:srgbClr val="2E5369">
                <a:hueOff val="0"/>
                <a:satOff val="0"/>
                <a:lumOff val="0"/>
                <a:alphaOff val="0"/>
              </a:srgbClr>
            </a:solidFill>
            <a:latin typeface="Century Gothic" panose="020B0502020202020204"/>
            <a:ea typeface="+mn-ea"/>
            <a:cs typeface="+mn-cs"/>
          </a:endParaRPr>
        </a:p>
      </dgm:t>
    </dgm:pt>
    <dgm:pt modelId="{683C63ED-C4B0-43E1-8C7A-039CAA57DF22}" type="parTrans" cxnId="{94082500-CD06-4CEA-A0E9-3D738308D0C1}">
      <dgm:prSet/>
      <dgm:spPr/>
      <dgm:t>
        <a:bodyPr/>
        <a:lstStyle/>
        <a:p>
          <a:endParaRPr lang="es-ES" sz="1200"/>
        </a:p>
      </dgm:t>
    </dgm:pt>
    <dgm:pt modelId="{02ACD9FE-EA72-495B-A692-DEB31A0B9D76}" type="sibTrans" cxnId="{94082500-CD06-4CEA-A0E9-3D738308D0C1}">
      <dgm:prSet/>
      <dgm:spPr/>
      <dgm:t>
        <a:bodyPr/>
        <a:lstStyle/>
        <a:p>
          <a:endParaRPr lang="es-ES" sz="1200"/>
        </a:p>
      </dgm:t>
    </dgm:pt>
    <dgm:pt modelId="{A68BE1E8-9F64-467A-B68B-B0A07FA8AA14}">
      <dgm:prSet phldrT="[Texto]" custT="1"/>
      <dgm:spPr/>
      <dgm:t>
        <a:bodyPr/>
        <a:lstStyle/>
        <a:p>
          <a:pPr marL="0" lvl="0" indent="0" algn="l" defTabSz="1066800">
            <a:lnSpc>
              <a:spcPct val="90000"/>
            </a:lnSpc>
            <a:spcBef>
              <a:spcPct val="0"/>
            </a:spcBef>
            <a:spcAft>
              <a:spcPct val="35000"/>
            </a:spcAft>
            <a:buNone/>
          </a:pPr>
          <a:r>
            <a:rPr lang="es-SV" sz="2000" kern="1200" dirty="0">
              <a:solidFill>
                <a:srgbClr val="2E5369">
                  <a:hueOff val="0"/>
                  <a:satOff val="0"/>
                  <a:lumOff val="0"/>
                  <a:alphaOff val="0"/>
                </a:srgbClr>
              </a:solidFill>
              <a:latin typeface="Century Gothic" panose="020B0502020202020204"/>
              <a:ea typeface="+mn-ea"/>
              <a:cs typeface="+mn-cs"/>
            </a:rPr>
            <a:t>- Fortalecimiento de la vigilancia en grupos de mayor riesgo y vulnerabilidad.</a:t>
          </a:r>
          <a:endParaRPr lang="es-ES" sz="2000" kern="1200" dirty="0">
            <a:solidFill>
              <a:srgbClr val="2E5369">
                <a:hueOff val="0"/>
                <a:satOff val="0"/>
                <a:lumOff val="0"/>
                <a:alphaOff val="0"/>
              </a:srgbClr>
            </a:solidFill>
            <a:latin typeface="Century Gothic" panose="020B0502020202020204"/>
            <a:ea typeface="+mn-ea"/>
            <a:cs typeface="+mn-cs"/>
          </a:endParaRPr>
        </a:p>
      </dgm:t>
    </dgm:pt>
    <dgm:pt modelId="{91FE7C59-D742-4005-9001-4EFCC4EB7728}" type="parTrans" cxnId="{9199AF3D-7499-4BB7-AFBB-6A1445510B86}">
      <dgm:prSet/>
      <dgm:spPr/>
      <dgm:t>
        <a:bodyPr/>
        <a:lstStyle/>
        <a:p>
          <a:endParaRPr lang="es-ES" sz="1200"/>
        </a:p>
      </dgm:t>
    </dgm:pt>
    <dgm:pt modelId="{9DA27BB9-09DE-4F50-908D-F056C058C0AB}" type="sibTrans" cxnId="{9199AF3D-7499-4BB7-AFBB-6A1445510B86}">
      <dgm:prSet/>
      <dgm:spPr/>
      <dgm:t>
        <a:bodyPr/>
        <a:lstStyle/>
        <a:p>
          <a:endParaRPr lang="es-ES" sz="1200"/>
        </a:p>
      </dgm:t>
    </dgm:pt>
    <dgm:pt modelId="{940078C9-FA50-442B-B946-C90696274CED}">
      <dgm:prSet phldrT="[Texto]" custT="1"/>
      <dgm:spPr/>
      <dgm:t>
        <a:bodyPr/>
        <a:lstStyle/>
        <a:p>
          <a:pPr marL="0" lvl="0" indent="0" algn="l" defTabSz="1066800">
            <a:lnSpc>
              <a:spcPct val="90000"/>
            </a:lnSpc>
            <a:spcBef>
              <a:spcPct val="0"/>
            </a:spcBef>
            <a:spcAft>
              <a:spcPct val="35000"/>
            </a:spcAft>
            <a:buNone/>
          </a:pPr>
          <a:r>
            <a:rPr lang="es-SV" sz="2000" kern="1200" dirty="0">
              <a:solidFill>
                <a:srgbClr val="2E5369">
                  <a:hueOff val="0"/>
                  <a:satOff val="0"/>
                  <a:lumOff val="0"/>
                  <a:alphaOff val="0"/>
                </a:srgbClr>
              </a:solidFill>
              <a:latin typeface="Century Gothic" panose="020B0502020202020204"/>
              <a:ea typeface="+mn-ea"/>
              <a:cs typeface="+mn-cs"/>
            </a:rPr>
            <a:t>- Formación de recursos humanos en metodología de investigación y Manejo clínico y Programático de la TB</a:t>
          </a:r>
          <a:endParaRPr lang="es-ES" sz="2000" kern="1200" dirty="0">
            <a:solidFill>
              <a:srgbClr val="2E5369">
                <a:hueOff val="0"/>
                <a:satOff val="0"/>
                <a:lumOff val="0"/>
                <a:alphaOff val="0"/>
              </a:srgbClr>
            </a:solidFill>
            <a:latin typeface="Century Gothic" panose="020B0502020202020204"/>
            <a:ea typeface="+mn-ea"/>
            <a:cs typeface="+mn-cs"/>
          </a:endParaRPr>
        </a:p>
      </dgm:t>
    </dgm:pt>
    <dgm:pt modelId="{84254CDF-D2E3-4F38-AD67-E2F3B22E7A52}" type="parTrans" cxnId="{C1DCB1E6-C410-4055-9A62-E7CD9A026A0C}">
      <dgm:prSet/>
      <dgm:spPr/>
      <dgm:t>
        <a:bodyPr/>
        <a:lstStyle/>
        <a:p>
          <a:endParaRPr lang="es-ES" sz="1200"/>
        </a:p>
      </dgm:t>
    </dgm:pt>
    <dgm:pt modelId="{3C6A58B0-14C2-463B-894F-4B90C42221E8}" type="sibTrans" cxnId="{C1DCB1E6-C410-4055-9A62-E7CD9A026A0C}">
      <dgm:prSet/>
      <dgm:spPr/>
      <dgm:t>
        <a:bodyPr/>
        <a:lstStyle/>
        <a:p>
          <a:endParaRPr lang="es-ES" sz="1200"/>
        </a:p>
      </dgm:t>
    </dgm:pt>
    <dgm:pt modelId="{124D9A5C-479A-498E-BFA2-152389B2288D}" type="pres">
      <dgm:prSet presAssocID="{5D354882-E130-4D9F-95B3-739AB5943820}" presName="linear" presStyleCnt="0">
        <dgm:presLayoutVars>
          <dgm:animLvl val="lvl"/>
          <dgm:resizeHandles val="exact"/>
        </dgm:presLayoutVars>
      </dgm:prSet>
      <dgm:spPr/>
    </dgm:pt>
    <dgm:pt modelId="{F31F9282-82A9-4705-BBC8-1A7D841DB9C4}" type="pres">
      <dgm:prSet presAssocID="{A7028098-F2C3-4DC3-BFD9-253EEFAD9AA8}" presName="parentText" presStyleLbl="node1" presStyleIdx="0" presStyleCnt="4" custLinFactNeighborY="-2792">
        <dgm:presLayoutVars>
          <dgm:chMax val="0"/>
          <dgm:bulletEnabled val="1"/>
        </dgm:presLayoutVars>
      </dgm:prSet>
      <dgm:spPr/>
    </dgm:pt>
    <dgm:pt modelId="{755B0214-7D6A-44F9-9F10-AD5078B5C108}" type="pres">
      <dgm:prSet presAssocID="{EE0C4992-D874-4760-92E4-4B673FB73C44}" presName="spacer" presStyleCnt="0"/>
      <dgm:spPr/>
    </dgm:pt>
    <dgm:pt modelId="{7C6C3BB7-0598-4ACB-A491-D361D28957F1}" type="pres">
      <dgm:prSet presAssocID="{0347C76A-FE24-436B-9C5D-771A412723D8}" presName="parentText" presStyleLbl="node1" presStyleIdx="1" presStyleCnt="4">
        <dgm:presLayoutVars>
          <dgm:chMax val="0"/>
          <dgm:bulletEnabled val="1"/>
        </dgm:presLayoutVars>
      </dgm:prSet>
      <dgm:spPr/>
    </dgm:pt>
    <dgm:pt modelId="{ABFCBB84-E7DC-49E8-BE55-FAA69069D43C}" type="pres">
      <dgm:prSet presAssocID="{02ACD9FE-EA72-495B-A692-DEB31A0B9D76}" presName="spacer" presStyleCnt="0"/>
      <dgm:spPr/>
    </dgm:pt>
    <dgm:pt modelId="{9D12721A-ACC4-4B05-B09B-319187045736}" type="pres">
      <dgm:prSet presAssocID="{A68BE1E8-9F64-467A-B68B-B0A07FA8AA14}" presName="parentText" presStyleLbl="node1" presStyleIdx="2" presStyleCnt="4">
        <dgm:presLayoutVars>
          <dgm:chMax val="0"/>
          <dgm:bulletEnabled val="1"/>
        </dgm:presLayoutVars>
      </dgm:prSet>
      <dgm:spPr/>
    </dgm:pt>
    <dgm:pt modelId="{29D0B6FF-1DAB-420A-BFB1-EA3E914A195F}" type="pres">
      <dgm:prSet presAssocID="{9DA27BB9-09DE-4F50-908D-F056C058C0AB}" presName="spacer" presStyleCnt="0"/>
      <dgm:spPr/>
    </dgm:pt>
    <dgm:pt modelId="{6540EAC7-C48D-4A01-A71E-91D9444CE562}" type="pres">
      <dgm:prSet presAssocID="{940078C9-FA50-442B-B946-C90696274CED}" presName="parentText" presStyleLbl="node1" presStyleIdx="3" presStyleCnt="4">
        <dgm:presLayoutVars>
          <dgm:chMax val="0"/>
          <dgm:bulletEnabled val="1"/>
        </dgm:presLayoutVars>
      </dgm:prSet>
      <dgm:spPr/>
    </dgm:pt>
  </dgm:ptLst>
  <dgm:cxnLst>
    <dgm:cxn modelId="{94082500-CD06-4CEA-A0E9-3D738308D0C1}" srcId="{5D354882-E130-4D9F-95B3-739AB5943820}" destId="{0347C76A-FE24-436B-9C5D-771A412723D8}" srcOrd="1" destOrd="0" parTransId="{683C63ED-C4B0-43E1-8C7A-039CAA57DF22}" sibTransId="{02ACD9FE-EA72-495B-A692-DEB31A0B9D76}"/>
    <dgm:cxn modelId="{F27E1101-9AA1-4FAA-94AD-EF7575C4E787}" type="presOf" srcId="{5D354882-E130-4D9F-95B3-739AB5943820}" destId="{124D9A5C-479A-498E-BFA2-152389B2288D}" srcOrd="0" destOrd="0" presId="urn:microsoft.com/office/officeart/2005/8/layout/vList2"/>
    <dgm:cxn modelId="{16ED7E26-9664-4DAB-AF5B-A06FCA8109E0}" srcId="{5D354882-E130-4D9F-95B3-739AB5943820}" destId="{A7028098-F2C3-4DC3-BFD9-253EEFAD9AA8}" srcOrd="0" destOrd="0" parTransId="{48AFC123-7FAF-4CBC-961C-47A1B43F940D}" sibTransId="{EE0C4992-D874-4760-92E4-4B673FB73C44}"/>
    <dgm:cxn modelId="{2B01A527-513D-492A-A465-9790D9DED29A}" type="presOf" srcId="{0347C76A-FE24-436B-9C5D-771A412723D8}" destId="{7C6C3BB7-0598-4ACB-A491-D361D28957F1}" srcOrd="0" destOrd="0" presId="urn:microsoft.com/office/officeart/2005/8/layout/vList2"/>
    <dgm:cxn modelId="{9199AF3D-7499-4BB7-AFBB-6A1445510B86}" srcId="{5D354882-E130-4D9F-95B3-739AB5943820}" destId="{A68BE1E8-9F64-467A-B68B-B0A07FA8AA14}" srcOrd="2" destOrd="0" parTransId="{91FE7C59-D742-4005-9001-4EFCC4EB7728}" sibTransId="{9DA27BB9-09DE-4F50-908D-F056C058C0AB}"/>
    <dgm:cxn modelId="{8D817A5C-22F8-4D1E-AD52-151735E5A2FA}" type="presOf" srcId="{A68BE1E8-9F64-467A-B68B-B0A07FA8AA14}" destId="{9D12721A-ACC4-4B05-B09B-319187045736}" srcOrd="0" destOrd="0" presId="urn:microsoft.com/office/officeart/2005/8/layout/vList2"/>
    <dgm:cxn modelId="{3632A0B8-FEA2-4A75-94AB-C4182D6F7B38}" type="presOf" srcId="{940078C9-FA50-442B-B946-C90696274CED}" destId="{6540EAC7-C48D-4A01-A71E-91D9444CE562}" srcOrd="0" destOrd="0" presId="urn:microsoft.com/office/officeart/2005/8/layout/vList2"/>
    <dgm:cxn modelId="{C1DCB1E6-C410-4055-9A62-E7CD9A026A0C}" srcId="{5D354882-E130-4D9F-95B3-739AB5943820}" destId="{940078C9-FA50-442B-B946-C90696274CED}" srcOrd="3" destOrd="0" parTransId="{84254CDF-D2E3-4F38-AD67-E2F3B22E7A52}" sibTransId="{3C6A58B0-14C2-463B-894F-4B90C42221E8}"/>
    <dgm:cxn modelId="{4F84E6EA-F8EB-4328-A259-C28D19E9AB27}" type="presOf" srcId="{A7028098-F2C3-4DC3-BFD9-253EEFAD9AA8}" destId="{F31F9282-82A9-4705-BBC8-1A7D841DB9C4}" srcOrd="0" destOrd="0" presId="urn:microsoft.com/office/officeart/2005/8/layout/vList2"/>
    <dgm:cxn modelId="{1E508FBF-F3E5-4A34-B514-205A66FA7931}" type="presParOf" srcId="{124D9A5C-479A-498E-BFA2-152389B2288D}" destId="{F31F9282-82A9-4705-BBC8-1A7D841DB9C4}" srcOrd="0" destOrd="0" presId="urn:microsoft.com/office/officeart/2005/8/layout/vList2"/>
    <dgm:cxn modelId="{1A2C92EA-46E0-47BE-85FD-35FC509C61A3}" type="presParOf" srcId="{124D9A5C-479A-498E-BFA2-152389B2288D}" destId="{755B0214-7D6A-44F9-9F10-AD5078B5C108}" srcOrd="1" destOrd="0" presId="urn:microsoft.com/office/officeart/2005/8/layout/vList2"/>
    <dgm:cxn modelId="{60E11051-B425-48A2-B9F1-66E1C622A51F}" type="presParOf" srcId="{124D9A5C-479A-498E-BFA2-152389B2288D}" destId="{7C6C3BB7-0598-4ACB-A491-D361D28957F1}" srcOrd="2" destOrd="0" presId="urn:microsoft.com/office/officeart/2005/8/layout/vList2"/>
    <dgm:cxn modelId="{11F24F83-3E17-46E6-882F-185F87673826}" type="presParOf" srcId="{124D9A5C-479A-498E-BFA2-152389B2288D}" destId="{ABFCBB84-E7DC-49E8-BE55-FAA69069D43C}" srcOrd="3" destOrd="0" presId="urn:microsoft.com/office/officeart/2005/8/layout/vList2"/>
    <dgm:cxn modelId="{6D878F3C-10E3-4876-A83F-7FFC570FDB02}" type="presParOf" srcId="{124D9A5C-479A-498E-BFA2-152389B2288D}" destId="{9D12721A-ACC4-4B05-B09B-319187045736}" srcOrd="4" destOrd="0" presId="urn:microsoft.com/office/officeart/2005/8/layout/vList2"/>
    <dgm:cxn modelId="{286E45A4-595F-4EF8-AEC1-72C8D08C1070}" type="presParOf" srcId="{124D9A5C-479A-498E-BFA2-152389B2288D}" destId="{29D0B6FF-1DAB-420A-BFB1-EA3E914A195F}" srcOrd="5" destOrd="0" presId="urn:microsoft.com/office/officeart/2005/8/layout/vList2"/>
    <dgm:cxn modelId="{D4593189-1C0C-4D83-9637-6E35125E4C5A}" type="presParOf" srcId="{124D9A5C-479A-498E-BFA2-152389B2288D}" destId="{6540EAC7-C48D-4A01-A71E-91D9444CE5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354882-E130-4D9F-95B3-739AB59438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A7028098-F2C3-4DC3-BFD9-253EEFAD9AA8}">
      <dgm:prSet phldrT="[Texto]" custT="1"/>
      <dgm:spPr/>
      <dgm:t>
        <a:bodyPr/>
        <a:lstStyle/>
        <a:p>
          <a:pPr marL="0" lvl="0" indent="0" algn="l" defTabSz="1066800">
            <a:lnSpc>
              <a:spcPct val="90000"/>
            </a:lnSpc>
            <a:spcBef>
              <a:spcPct val="0"/>
            </a:spcBef>
            <a:spcAft>
              <a:spcPct val="35000"/>
            </a:spcAft>
            <a:buNone/>
          </a:pPr>
          <a:r>
            <a:rPr lang="es-SV" sz="1800" kern="1200" dirty="0">
              <a:solidFill>
                <a:srgbClr val="2E5369">
                  <a:hueOff val="0"/>
                  <a:satOff val="0"/>
                  <a:lumOff val="0"/>
                  <a:alphaOff val="0"/>
                </a:srgbClr>
              </a:solidFill>
              <a:latin typeface="Century Gothic" panose="020B0502020202020204"/>
              <a:ea typeface="+mn-ea"/>
              <a:cs typeface="+mn-cs"/>
            </a:rPr>
            <a:t>- Asegurar que los procesos  e intervenciones desarrollados para la prevención y control de la TB en el país,  financiadas con la cooperación , sean asumidas por el estado con el apoyo de la </a:t>
          </a:r>
          <a:r>
            <a:rPr lang="es-SV" sz="1800" kern="1200" dirty="0" err="1">
              <a:solidFill>
                <a:srgbClr val="2E5369">
                  <a:hueOff val="0"/>
                  <a:satOff val="0"/>
                  <a:lumOff val="0"/>
                  <a:alphaOff val="0"/>
                </a:srgbClr>
              </a:solidFill>
              <a:latin typeface="Century Gothic" panose="020B0502020202020204"/>
              <a:ea typeface="+mn-ea"/>
              <a:cs typeface="+mn-cs"/>
            </a:rPr>
            <a:t>multisectorialidad</a:t>
          </a:r>
          <a:r>
            <a:rPr lang="es-SV" sz="1800" kern="1200" dirty="0">
              <a:solidFill>
                <a:srgbClr val="2E5369">
                  <a:hueOff val="0"/>
                  <a:satOff val="0"/>
                  <a:lumOff val="0"/>
                  <a:alphaOff val="0"/>
                </a:srgbClr>
              </a:solidFill>
              <a:latin typeface="Century Gothic" panose="020B0502020202020204"/>
              <a:ea typeface="+mn-ea"/>
              <a:cs typeface="+mn-cs"/>
            </a:rPr>
            <a:t>.  (Capacidad instalada sostenible con recursos del estado y Organizaciones de la Sociedad Civil (OSC)).</a:t>
          </a:r>
        </a:p>
      </dgm:t>
    </dgm:pt>
    <dgm:pt modelId="{EE0C4992-D874-4760-92E4-4B673FB73C44}" type="sibTrans" cxnId="{16ED7E26-9664-4DAB-AF5B-A06FCA8109E0}">
      <dgm:prSet/>
      <dgm:spPr/>
      <dgm:t>
        <a:bodyPr/>
        <a:lstStyle/>
        <a:p>
          <a:endParaRPr lang="es-ES" sz="1400">
            <a:solidFill>
              <a:schemeClr val="tx1"/>
            </a:solidFill>
          </a:endParaRPr>
        </a:p>
      </dgm:t>
    </dgm:pt>
    <dgm:pt modelId="{48AFC123-7FAF-4CBC-961C-47A1B43F940D}" type="parTrans" cxnId="{16ED7E26-9664-4DAB-AF5B-A06FCA8109E0}">
      <dgm:prSet/>
      <dgm:spPr/>
      <dgm:t>
        <a:bodyPr/>
        <a:lstStyle/>
        <a:p>
          <a:endParaRPr lang="es-ES" sz="1400">
            <a:solidFill>
              <a:schemeClr val="tx1"/>
            </a:solidFill>
          </a:endParaRPr>
        </a:p>
      </dgm:t>
    </dgm:pt>
    <dgm:pt modelId="{10CAD698-34EC-40B0-9F5F-4977FF4E0F65}">
      <dgm:prSet phldrT="[Texto]" custT="1"/>
      <dgm:spPr/>
      <dgm:t>
        <a:bodyPr/>
        <a:lstStyle/>
        <a:p>
          <a:endParaRPr lang="es-ES" sz="2000" dirty="0">
            <a:solidFill>
              <a:schemeClr val="tx1"/>
            </a:solidFill>
          </a:endParaRPr>
        </a:p>
      </dgm:t>
    </dgm:pt>
    <dgm:pt modelId="{1BD8AD9A-8B1C-4AE6-AE3F-88E48B236B69}" type="sibTrans" cxnId="{9138D7DE-482F-4760-B348-87FA2DED2E17}">
      <dgm:prSet/>
      <dgm:spPr/>
      <dgm:t>
        <a:bodyPr/>
        <a:lstStyle/>
        <a:p>
          <a:endParaRPr lang="es-ES" sz="1400">
            <a:solidFill>
              <a:schemeClr val="tx1"/>
            </a:solidFill>
          </a:endParaRPr>
        </a:p>
      </dgm:t>
    </dgm:pt>
    <dgm:pt modelId="{2F613CE3-6752-4E34-89B5-E9715C89D55E}" type="parTrans" cxnId="{9138D7DE-482F-4760-B348-87FA2DED2E17}">
      <dgm:prSet/>
      <dgm:spPr/>
      <dgm:t>
        <a:bodyPr/>
        <a:lstStyle/>
        <a:p>
          <a:endParaRPr lang="es-ES" sz="1400">
            <a:solidFill>
              <a:schemeClr val="tx1"/>
            </a:solidFill>
          </a:endParaRPr>
        </a:p>
      </dgm:t>
    </dgm:pt>
    <dgm:pt modelId="{124D9A5C-479A-498E-BFA2-152389B2288D}" type="pres">
      <dgm:prSet presAssocID="{5D354882-E130-4D9F-95B3-739AB5943820}" presName="linear" presStyleCnt="0">
        <dgm:presLayoutVars>
          <dgm:animLvl val="lvl"/>
          <dgm:resizeHandles val="exact"/>
        </dgm:presLayoutVars>
      </dgm:prSet>
      <dgm:spPr/>
    </dgm:pt>
    <dgm:pt modelId="{F31F9282-82A9-4705-BBC8-1A7D841DB9C4}" type="pres">
      <dgm:prSet presAssocID="{A7028098-F2C3-4DC3-BFD9-253EEFAD9AA8}" presName="parentText" presStyleLbl="node1" presStyleIdx="0" presStyleCnt="1" custLinFactNeighborY="27270">
        <dgm:presLayoutVars>
          <dgm:chMax val="0"/>
          <dgm:bulletEnabled val="1"/>
        </dgm:presLayoutVars>
      </dgm:prSet>
      <dgm:spPr/>
    </dgm:pt>
    <dgm:pt modelId="{858E92AF-3F76-40CB-8A60-38E22D8A07CC}" type="pres">
      <dgm:prSet presAssocID="{A7028098-F2C3-4DC3-BFD9-253EEFAD9AA8}" presName="childText" presStyleLbl="revTx" presStyleIdx="0" presStyleCnt="1">
        <dgm:presLayoutVars>
          <dgm:bulletEnabled val="1"/>
        </dgm:presLayoutVars>
      </dgm:prSet>
      <dgm:spPr/>
    </dgm:pt>
  </dgm:ptLst>
  <dgm:cxnLst>
    <dgm:cxn modelId="{F27E1101-9AA1-4FAA-94AD-EF7575C4E787}" type="presOf" srcId="{5D354882-E130-4D9F-95B3-739AB5943820}" destId="{124D9A5C-479A-498E-BFA2-152389B2288D}" srcOrd="0" destOrd="0" presId="urn:microsoft.com/office/officeart/2005/8/layout/vList2"/>
    <dgm:cxn modelId="{16ED7E26-9664-4DAB-AF5B-A06FCA8109E0}" srcId="{5D354882-E130-4D9F-95B3-739AB5943820}" destId="{A7028098-F2C3-4DC3-BFD9-253EEFAD9AA8}" srcOrd="0" destOrd="0" parTransId="{48AFC123-7FAF-4CBC-961C-47A1B43F940D}" sibTransId="{EE0C4992-D874-4760-92E4-4B673FB73C44}"/>
    <dgm:cxn modelId="{FE2C8FC4-68A5-47F2-8752-82B0413E6E08}" type="presOf" srcId="{10CAD698-34EC-40B0-9F5F-4977FF4E0F65}" destId="{858E92AF-3F76-40CB-8A60-38E22D8A07CC}" srcOrd="0" destOrd="0" presId="urn:microsoft.com/office/officeart/2005/8/layout/vList2"/>
    <dgm:cxn modelId="{9138D7DE-482F-4760-B348-87FA2DED2E17}" srcId="{A7028098-F2C3-4DC3-BFD9-253EEFAD9AA8}" destId="{10CAD698-34EC-40B0-9F5F-4977FF4E0F65}" srcOrd="0" destOrd="0" parTransId="{2F613CE3-6752-4E34-89B5-E9715C89D55E}" sibTransId="{1BD8AD9A-8B1C-4AE6-AE3F-88E48B236B69}"/>
    <dgm:cxn modelId="{4F84E6EA-F8EB-4328-A259-C28D19E9AB27}" type="presOf" srcId="{A7028098-F2C3-4DC3-BFD9-253EEFAD9AA8}" destId="{F31F9282-82A9-4705-BBC8-1A7D841DB9C4}" srcOrd="0" destOrd="0" presId="urn:microsoft.com/office/officeart/2005/8/layout/vList2"/>
    <dgm:cxn modelId="{1E508FBF-F3E5-4A34-B514-205A66FA7931}" type="presParOf" srcId="{124D9A5C-479A-498E-BFA2-152389B2288D}" destId="{F31F9282-82A9-4705-BBC8-1A7D841DB9C4}" srcOrd="0" destOrd="0" presId="urn:microsoft.com/office/officeart/2005/8/layout/vList2"/>
    <dgm:cxn modelId="{BB15D562-D0DA-4D5C-AF5F-4A02FC576DA9}" type="presParOf" srcId="{124D9A5C-479A-498E-BFA2-152389B2288D}" destId="{858E92AF-3F76-40CB-8A60-38E22D8A07C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354882-E130-4D9F-95B3-739AB594382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s-ES"/>
        </a:p>
      </dgm:t>
    </dgm:pt>
    <dgm:pt modelId="{A7028098-F2C3-4DC3-BFD9-253EEFAD9AA8}">
      <dgm:prSet phldrT="[Texto]" custT="1"/>
      <dgm:spPr/>
      <dgm:t>
        <a:bodyPr/>
        <a:lstStyle/>
        <a:p>
          <a:r>
            <a:rPr lang="es-SV" sz="1800" kern="1200" dirty="0">
              <a:solidFill>
                <a:srgbClr val="2E5369">
                  <a:hueOff val="0"/>
                  <a:satOff val="0"/>
                  <a:lumOff val="0"/>
                  <a:alphaOff val="0"/>
                </a:srgbClr>
              </a:solidFill>
              <a:latin typeface="+mj-lt"/>
              <a:ea typeface="+mn-ea"/>
              <a:cs typeface="+mn-cs"/>
            </a:rPr>
            <a:t>- Fortalecimiento De La Estrategia De Tuberculosis En Grandes Ciudades Y Salud Urbana</a:t>
          </a:r>
          <a:br>
            <a:rPr lang="es-ES" sz="1800" kern="1200" dirty="0">
              <a:solidFill>
                <a:srgbClr val="2E5369">
                  <a:hueOff val="0"/>
                  <a:satOff val="0"/>
                  <a:lumOff val="0"/>
                  <a:alphaOff val="0"/>
                </a:srgbClr>
              </a:solidFill>
              <a:latin typeface="+mj-lt"/>
              <a:ea typeface="+mn-ea"/>
              <a:cs typeface="+mn-cs"/>
            </a:rPr>
          </a:br>
          <a:endParaRPr lang="es-ES" sz="1800" kern="1200" dirty="0">
            <a:solidFill>
              <a:srgbClr val="2E5369">
                <a:hueOff val="0"/>
                <a:satOff val="0"/>
                <a:lumOff val="0"/>
                <a:alphaOff val="0"/>
              </a:srgbClr>
            </a:solidFill>
            <a:latin typeface="+mj-lt"/>
            <a:ea typeface="+mn-ea"/>
            <a:cs typeface="+mn-cs"/>
          </a:endParaRPr>
        </a:p>
      </dgm:t>
    </dgm:pt>
    <dgm:pt modelId="{48AFC123-7FAF-4CBC-961C-47A1B43F940D}" type="parTrans" cxnId="{16ED7E26-9664-4DAB-AF5B-A06FCA8109E0}">
      <dgm:prSet/>
      <dgm:spPr/>
      <dgm:t>
        <a:bodyPr/>
        <a:lstStyle/>
        <a:p>
          <a:endParaRPr lang="es-ES" sz="1400" dirty="0">
            <a:solidFill>
              <a:schemeClr val="tx1"/>
            </a:solidFill>
            <a:latin typeface="+mj-lt"/>
          </a:endParaRPr>
        </a:p>
      </dgm:t>
    </dgm:pt>
    <dgm:pt modelId="{EE0C4992-D874-4760-92E4-4B673FB73C44}" type="sibTrans" cxnId="{16ED7E26-9664-4DAB-AF5B-A06FCA8109E0}">
      <dgm:prSet/>
      <dgm:spPr/>
      <dgm:t>
        <a:bodyPr/>
        <a:lstStyle/>
        <a:p>
          <a:endParaRPr lang="es-ES" sz="1400" dirty="0">
            <a:solidFill>
              <a:schemeClr val="tx1"/>
            </a:solidFill>
            <a:latin typeface="+mj-lt"/>
          </a:endParaRPr>
        </a:p>
      </dgm:t>
    </dgm:pt>
    <dgm:pt modelId="{10CAD698-34EC-40B0-9F5F-4977FF4E0F65}">
      <dgm:prSet phldrT="[Texto]" custT="1"/>
      <dgm:spPr/>
      <dgm:t>
        <a:bodyPr/>
        <a:lstStyle/>
        <a:p>
          <a:endParaRPr lang="es-ES" sz="2000" dirty="0">
            <a:solidFill>
              <a:schemeClr val="tx1"/>
            </a:solidFill>
            <a:latin typeface="+mj-lt"/>
          </a:endParaRPr>
        </a:p>
      </dgm:t>
    </dgm:pt>
    <dgm:pt modelId="{2F613CE3-6752-4E34-89B5-E9715C89D55E}" type="parTrans" cxnId="{9138D7DE-482F-4760-B348-87FA2DED2E17}">
      <dgm:prSet/>
      <dgm:spPr/>
      <dgm:t>
        <a:bodyPr/>
        <a:lstStyle/>
        <a:p>
          <a:endParaRPr lang="es-ES" sz="1400" dirty="0">
            <a:solidFill>
              <a:schemeClr val="tx1"/>
            </a:solidFill>
            <a:latin typeface="+mj-lt"/>
          </a:endParaRPr>
        </a:p>
      </dgm:t>
    </dgm:pt>
    <dgm:pt modelId="{1BD8AD9A-8B1C-4AE6-AE3F-88E48B236B69}" type="sibTrans" cxnId="{9138D7DE-482F-4760-B348-87FA2DED2E17}">
      <dgm:prSet/>
      <dgm:spPr/>
      <dgm:t>
        <a:bodyPr/>
        <a:lstStyle/>
        <a:p>
          <a:endParaRPr lang="es-ES" sz="1400" dirty="0">
            <a:solidFill>
              <a:schemeClr val="tx1"/>
            </a:solidFill>
            <a:latin typeface="+mj-lt"/>
          </a:endParaRPr>
        </a:p>
      </dgm:t>
    </dgm:pt>
    <dgm:pt modelId="{24679F7F-7EB2-4864-B158-567720F2C65E}">
      <dgm:prSet phldrT="[Texto]" custT="1"/>
      <dgm:spPr/>
      <dgm:t>
        <a:bodyPr/>
        <a:lstStyle/>
        <a:p>
          <a:r>
            <a:rPr lang="es-SV" sz="1800" kern="1200" dirty="0">
              <a:solidFill>
                <a:srgbClr val="2E5369">
                  <a:hueOff val="0"/>
                  <a:satOff val="0"/>
                  <a:lumOff val="0"/>
                  <a:alphaOff val="0"/>
                </a:srgbClr>
              </a:solidFill>
              <a:latin typeface="+mj-lt"/>
              <a:ea typeface="+mn-ea"/>
              <a:cs typeface="+mn-cs"/>
            </a:rPr>
            <a:t>Instrumentos Técnicos Jurídicos, Protección Social).</a:t>
          </a:r>
          <a:endParaRPr lang="es-ES" sz="1800" kern="1200" dirty="0">
            <a:solidFill>
              <a:srgbClr val="2E5369">
                <a:hueOff val="0"/>
                <a:satOff val="0"/>
                <a:lumOff val="0"/>
                <a:alphaOff val="0"/>
              </a:srgbClr>
            </a:solidFill>
            <a:latin typeface="+mj-lt"/>
            <a:ea typeface="+mn-ea"/>
            <a:cs typeface="+mn-cs"/>
          </a:endParaRPr>
        </a:p>
      </dgm:t>
    </dgm:pt>
    <dgm:pt modelId="{401E39E8-860E-4D82-A27E-C72E4B798402}" type="parTrans" cxnId="{CBAF0105-0CA3-4A18-BD4B-B53A7D15B8C9}">
      <dgm:prSet/>
      <dgm:spPr/>
      <dgm:t>
        <a:bodyPr/>
        <a:lstStyle/>
        <a:p>
          <a:endParaRPr lang="es-ES" sz="1400" dirty="0">
            <a:solidFill>
              <a:schemeClr val="tx1"/>
            </a:solidFill>
            <a:latin typeface="+mj-lt"/>
          </a:endParaRPr>
        </a:p>
      </dgm:t>
    </dgm:pt>
    <dgm:pt modelId="{30AF2C08-B57C-4227-9FE6-0E496A3D9AD5}" type="sibTrans" cxnId="{CBAF0105-0CA3-4A18-BD4B-B53A7D15B8C9}">
      <dgm:prSet/>
      <dgm:spPr/>
      <dgm:t>
        <a:bodyPr/>
        <a:lstStyle/>
        <a:p>
          <a:endParaRPr lang="es-ES" sz="1400" dirty="0">
            <a:solidFill>
              <a:schemeClr val="tx1"/>
            </a:solidFill>
            <a:latin typeface="+mj-lt"/>
          </a:endParaRPr>
        </a:p>
      </dgm:t>
    </dgm:pt>
    <dgm:pt modelId="{67C30829-CD38-428A-878D-FF9E475D11F7}">
      <dgm:prSet phldrT="[Texto]" custT="1"/>
      <dgm:spPr/>
      <dgm:t>
        <a:bodyPr/>
        <a:lstStyle/>
        <a:p>
          <a:endParaRPr lang="es-ES" sz="200" dirty="0">
            <a:solidFill>
              <a:schemeClr val="tx1"/>
            </a:solidFill>
            <a:latin typeface="+mj-lt"/>
          </a:endParaRPr>
        </a:p>
      </dgm:t>
    </dgm:pt>
    <dgm:pt modelId="{85A2E218-BD4D-4A7B-971A-6307BC7857A2}" type="parTrans" cxnId="{43EE2AEA-9924-4381-9AC2-F039C8BF9B0B}">
      <dgm:prSet/>
      <dgm:spPr/>
      <dgm:t>
        <a:bodyPr/>
        <a:lstStyle/>
        <a:p>
          <a:endParaRPr lang="es-ES" sz="1400" dirty="0">
            <a:solidFill>
              <a:schemeClr val="tx1"/>
            </a:solidFill>
            <a:latin typeface="+mj-lt"/>
          </a:endParaRPr>
        </a:p>
      </dgm:t>
    </dgm:pt>
    <dgm:pt modelId="{5A5447A5-0AB5-4250-AE9F-E8D21359EE82}" type="sibTrans" cxnId="{43EE2AEA-9924-4381-9AC2-F039C8BF9B0B}">
      <dgm:prSet/>
      <dgm:spPr/>
      <dgm:t>
        <a:bodyPr/>
        <a:lstStyle/>
        <a:p>
          <a:endParaRPr lang="es-ES" sz="1400" dirty="0">
            <a:solidFill>
              <a:schemeClr val="tx1"/>
            </a:solidFill>
            <a:latin typeface="+mj-lt"/>
          </a:endParaRPr>
        </a:p>
      </dgm:t>
    </dgm:pt>
    <dgm:pt modelId="{E988BFF8-759B-4783-9666-CDEEBED3AC17}">
      <dgm:prSet phldrT="[Texto]" custT="1"/>
      <dgm:spPr>
        <a:solidFill>
          <a:prstClr val="white">
            <a:hueOff val="0"/>
            <a:satOff val="0"/>
            <a:lumOff val="0"/>
            <a:alphaOff val="0"/>
          </a:prstClr>
        </a:solidFill>
        <a:ln w="15875" cap="rnd" cmpd="sng" algn="ctr">
          <a:solidFill>
            <a:srgbClr val="2E5369">
              <a:shade val="80000"/>
              <a:hueOff val="0"/>
              <a:satOff val="0"/>
              <a:lumOff val="0"/>
              <a:alphaOff val="0"/>
            </a:srgbClr>
          </a:solidFill>
          <a:prstDash val="solid"/>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SV" sz="1800" kern="1200" dirty="0">
              <a:solidFill>
                <a:srgbClr val="2E5369">
                  <a:hueOff val="0"/>
                  <a:satOff val="0"/>
                  <a:lumOff val="0"/>
                  <a:alphaOff val="0"/>
                </a:srgbClr>
              </a:solidFill>
              <a:latin typeface="+mj-lt"/>
              <a:ea typeface="+mn-ea"/>
              <a:cs typeface="+mn-cs"/>
            </a:rPr>
            <a:t>- Ley De Tb, </a:t>
          </a:r>
          <a:r>
            <a:rPr lang="es-SV" sz="1800" kern="1200" dirty="0" err="1">
              <a:solidFill>
                <a:srgbClr val="2E5369">
                  <a:hueOff val="0"/>
                  <a:satOff val="0"/>
                  <a:lumOff val="0"/>
                  <a:alphaOff val="0"/>
                </a:srgbClr>
              </a:solidFill>
              <a:latin typeface="+mj-lt"/>
              <a:ea typeface="+mn-ea"/>
              <a:cs typeface="+mn-cs"/>
            </a:rPr>
            <a:t>Humanizacion</a:t>
          </a:r>
          <a:r>
            <a:rPr lang="es-SV" sz="1800" kern="1200" dirty="0">
              <a:solidFill>
                <a:srgbClr val="2E5369">
                  <a:hueOff val="0"/>
                  <a:satOff val="0"/>
                  <a:lumOff val="0"/>
                  <a:alphaOff val="0"/>
                </a:srgbClr>
              </a:solidFill>
              <a:latin typeface="+mj-lt"/>
              <a:ea typeface="+mn-ea"/>
              <a:cs typeface="+mn-cs"/>
            </a:rPr>
            <a:t>, Genero Y Derechos Humanos En Tb. </a:t>
          </a:r>
          <a:endParaRPr lang="es-ES" sz="1800" kern="1200" dirty="0">
            <a:solidFill>
              <a:srgbClr val="2E5369">
                <a:hueOff val="0"/>
                <a:satOff val="0"/>
                <a:lumOff val="0"/>
                <a:alphaOff val="0"/>
              </a:srgbClr>
            </a:solidFill>
            <a:latin typeface="+mj-lt"/>
            <a:ea typeface="+mn-ea"/>
            <a:cs typeface="+mn-cs"/>
          </a:endParaRPr>
        </a:p>
      </dgm:t>
    </dgm:pt>
    <dgm:pt modelId="{F3E469C3-BE54-438F-A4B1-0B8F8A83459C}" type="parTrans" cxnId="{571F2BF9-6935-436F-8CA8-302077C567EA}">
      <dgm:prSet/>
      <dgm:spPr/>
      <dgm:t>
        <a:bodyPr/>
        <a:lstStyle/>
        <a:p>
          <a:endParaRPr lang="es-ES" sz="1400" dirty="0">
            <a:latin typeface="+mj-lt"/>
          </a:endParaRPr>
        </a:p>
      </dgm:t>
    </dgm:pt>
    <dgm:pt modelId="{EC096531-9DCB-4736-951B-CDC2BA50C6A0}" type="sibTrans" cxnId="{571F2BF9-6935-436F-8CA8-302077C567EA}">
      <dgm:prSet/>
      <dgm:spPr/>
      <dgm:t>
        <a:bodyPr/>
        <a:lstStyle/>
        <a:p>
          <a:endParaRPr lang="es-ES" sz="1400" dirty="0">
            <a:latin typeface="+mj-lt"/>
          </a:endParaRPr>
        </a:p>
      </dgm:t>
    </dgm:pt>
    <dgm:pt modelId="{124D9A5C-479A-498E-BFA2-152389B2288D}" type="pres">
      <dgm:prSet presAssocID="{5D354882-E130-4D9F-95B3-739AB5943820}" presName="linear" presStyleCnt="0">
        <dgm:presLayoutVars>
          <dgm:animLvl val="lvl"/>
          <dgm:resizeHandles val="exact"/>
        </dgm:presLayoutVars>
      </dgm:prSet>
      <dgm:spPr/>
    </dgm:pt>
    <dgm:pt modelId="{F31F9282-82A9-4705-BBC8-1A7D841DB9C4}" type="pres">
      <dgm:prSet presAssocID="{A7028098-F2C3-4DC3-BFD9-253EEFAD9AA8}" presName="parentText" presStyleLbl="node1" presStyleIdx="0" presStyleCnt="3" custLinFactNeighborX="-4503" custLinFactNeighborY="-32813">
        <dgm:presLayoutVars>
          <dgm:chMax val="0"/>
          <dgm:bulletEnabled val="1"/>
        </dgm:presLayoutVars>
      </dgm:prSet>
      <dgm:spPr/>
    </dgm:pt>
    <dgm:pt modelId="{858E92AF-3F76-40CB-8A60-38E22D8A07CC}" type="pres">
      <dgm:prSet presAssocID="{A7028098-F2C3-4DC3-BFD9-253EEFAD9AA8}" presName="childText" presStyleLbl="revTx" presStyleIdx="0" presStyleCnt="2">
        <dgm:presLayoutVars>
          <dgm:bulletEnabled val="1"/>
        </dgm:presLayoutVars>
      </dgm:prSet>
      <dgm:spPr/>
    </dgm:pt>
    <dgm:pt modelId="{1D4EBFE1-B0E4-4AB3-A1AB-C098B8A1B6FC}" type="pres">
      <dgm:prSet presAssocID="{24679F7F-7EB2-4864-B158-567720F2C65E}" presName="parentText" presStyleLbl="node1" presStyleIdx="1" presStyleCnt="3">
        <dgm:presLayoutVars>
          <dgm:chMax val="0"/>
          <dgm:bulletEnabled val="1"/>
        </dgm:presLayoutVars>
      </dgm:prSet>
      <dgm:spPr/>
    </dgm:pt>
    <dgm:pt modelId="{808DEB34-07F7-4221-9B31-96BD58F1DA8D}" type="pres">
      <dgm:prSet presAssocID="{24679F7F-7EB2-4864-B158-567720F2C65E}" presName="childText" presStyleLbl="revTx" presStyleIdx="1" presStyleCnt="2">
        <dgm:presLayoutVars>
          <dgm:bulletEnabled val="1"/>
        </dgm:presLayoutVars>
      </dgm:prSet>
      <dgm:spPr/>
    </dgm:pt>
    <dgm:pt modelId="{0C242A3C-5B85-4151-8593-1A5626EF2642}" type="pres">
      <dgm:prSet presAssocID="{E988BFF8-759B-4783-9666-CDEEBED3AC17}" presName="parentText" presStyleLbl="node1" presStyleIdx="2" presStyleCnt="3" custLinFactNeighborX="-3276" custLinFactNeighborY="77524">
        <dgm:presLayoutVars>
          <dgm:chMax val="0"/>
          <dgm:bulletEnabled val="1"/>
        </dgm:presLayoutVars>
      </dgm:prSet>
      <dgm:spPr>
        <a:xfrm>
          <a:off x="0" y="2763925"/>
          <a:ext cx="8915400" cy="954719"/>
        </a:xfrm>
        <a:prstGeom prst="roundRect">
          <a:avLst/>
        </a:prstGeom>
      </dgm:spPr>
    </dgm:pt>
  </dgm:ptLst>
  <dgm:cxnLst>
    <dgm:cxn modelId="{F27E1101-9AA1-4FAA-94AD-EF7575C4E787}" type="presOf" srcId="{5D354882-E130-4D9F-95B3-739AB5943820}" destId="{124D9A5C-479A-498E-BFA2-152389B2288D}" srcOrd="0" destOrd="0" presId="urn:microsoft.com/office/officeart/2005/8/layout/vList2"/>
    <dgm:cxn modelId="{CBAF0105-0CA3-4A18-BD4B-B53A7D15B8C9}" srcId="{5D354882-E130-4D9F-95B3-739AB5943820}" destId="{24679F7F-7EB2-4864-B158-567720F2C65E}" srcOrd="1" destOrd="0" parTransId="{401E39E8-860E-4D82-A27E-C72E4B798402}" sibTransId="{30AF2C08-B57C-4227-9FE6-0E496A3D9AD5}"/>
    <dgm:cxn modelId="{16ED7E26-9664-4DAB-AF5B-A06FCA8109E0}" srcId="{5D354882-E130-4D9F-95B3-739AB5943820}" destId="{A7028098-F2C3-4DC3-BFD9-253EEFAD9AA8}" srcOrd="0" destOrd="0" parTransId="{48AFC123-7FAF-4CBC-961C-47A1B43F940D}" sibTransId="{EE0C4992-D874-4760-92E4-4B673FB73C44}"/>
    <dgm:cxn modelId="{82D9E889-0D18-4EC2-859B-EA76F99C93BB}" type="presOf" srcId="{67C30829-CD38-428A-878D-FF9E475D11F7}" destId="{808DEB34-07F7-4221-9B31-96BD58F1DA8D}" srcOrd="0" destOrd="0" presId="urn:microsoft.com/office/officeart/2005/8/layout/vList2"/>
    <dgm:cxn modelId="{E862E692-ADDE-4C53-8A2B-D620372FBDC1}" type="presOf" srcId="{E988BFF8-759B-4783-9666-CDEEBED3AC17}" destId="{0C242A3C-5B85-4151-8593-1A5626EF2642}" srcOrd="0" destOrd="0" presId="urn:microsoft.com/office/officeart/2005/8/layout/vList2"/>
    <dgm:cxn modelId="{599527C0-59D4-4513-B560-D271B0DB500B}" type="presOf" srcId="{24679F7F-7EB2-4864-B158-567720F2C65E}" destId="{1D4EBFE1-B0E4-4AB3-A1AB-C098B8A1B6FC}" srcOrd="0" destOrd="0" presId="urn:microsoft.com/office/officeart/2005/8/layout/vList2"/>
    <dgm:cxn modelId="{FE2C8FC4-68A5-47F2-8752-82B0413E6E08}" type="presOf" srcId="{10CAD698-34EC-40B0-9F5F-4977FF4E0F65}" destId="{858E92AF-3F76-40CB-8A60-38E22D8A07CC}" srcOrd="0" destOrd="0" presId="urn:microsoft.com/office/officeart/2005/8/layout/vList2"/>
    <dgm:cxn modelId="{9138D7DE-482F-4760-B348-87FA2DED2E17}" srcId="{A7028098-F2C3-4DC3-BFD9-253EEFAD9AA8}" destId="{10CAD698-34EC-40B0-9F5F-4977FF4E0F65}" srcOrd="0" destOrd="0" parTransId="{2F613CE3-6752-4E34-89B5-E9715C89D55E}" sibTransId="{1BD8AD9A-8B1C-4AE6-AE3F-88E48B236B69}"/>
    <dgm:cxn modelId="{43EE2AEA-9924-4381-9AC2-F039C8BF9B0B}" srcId="{24679F7F-7EB2-4864-B158-567720F2C65E}" destId="{67C30829-CD38-428A-878D-FF9E475D11F7}" srcOrd="0" destOrd="0" parTransId="{85A2E218-BD4D-4A7B-971A-6307BC7857A2}" sibTransId="{5A5447A5-0AB5-4250-AE9F-E8D21359EE82}"/>
    <dgm:cxn modelId="{4F84E6EA-F8EB-4328-A259-C28D19E9AB27}" type="presOf" srcId="{A7028098-F2C3-4DC3-BFD9-253EEFAD9AA8}" destId="{F31F9282-82A9-4705-BBC8-1A7D841DB9C4}" srcOrd="0" destOrd="0" presId="urn:microsoft.com/office/officeart/2005/8/layout/vList2"/>
    <dgm:cxn modelId="{571F2BF9-6935-436F-8CA8-302077C567EA}" srcId="{5D354882-E130-4D9F-95B3-739AB5943820}" destId="{E988BFF8-759B-4783-9666-CDEEBED3AC17}" srcOrd="2" destOrd="0" parTransId="{F3E469C3-BE54-438F-A4B1-0B8F8A83459C}" sibTransId="{EC096531-9DCB-4736-951B-CDC2BA50C6A0}"/>
    <dgm:cxn modelId="{1E508FBF-F3E5-4A34-B514-205A66FA7931}" type="presParOf" srcId="{124D9A5C-479A-498E-BFA2-152389B2288D}" destId="{F31F9282-82A9-4705-BBC8-1A7D841DB9C4}" srcOrd="0" destOrd="0" presId="urn:microsoft.com/office/officeart/2005/8/layout/vList2"/>
    <dgm:cxn modelId="{BB15D562-D0DA-4D5C-AF5F-4A02FC576DA9}" type="presParOf" srcId="{124D9A5C-479A-498E-BFA2-152389B2288D}" destId="{858E92AF-3F76-40CB-8A60-38E22D8A07CC}" srcOrd="1" destOrd="0" presId="urn:microsoft.com/office/officeart/2005/8/layout/vList2"/>
    <dgm:cxn modelId="{2360775B-6A93-469E-B29D-E54F501DD5BE}" type="presParOf" srcId="{124D9A5C-479A-498E-BFA2-152389B2288D}" destId="{1D4EBFE1-B0E4-4AB3-A1AB-C098B8A1B6FC}" srcOrd="2" destOrd="0" presId="urn:microsoft.com/office/officeart/2005/8/layout/vList2"/>
    <dgm:cxn modelId="{D6476926-CA85-487C-8EFA-D3DECCD88C0D}" type="presParOf" srcId="{124D9A5C-479A-498E-BFA2-152389B2288D}" destId="{808DEB34-07F7-4221-9B31-96BD58F1DA8D}" srcOrd="3" destOrd="0" presId="urn:microsoft.com/office/officeart/2005/8/layout/vList2"/>
    <dgm:cxn modelId="{779820C6-8694-48C5-A921-E9E20ABA0D0D}" type="presParOf" srcId="{124D9A5C-479A-498E-BFA2-152389B2288D}" destId="{0C242A3C-5B85-4151-8593-1A5626EF2642}"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9282-82A9-4705-BBC8-1A7D841DB9C4}">
      <dsp:nvSpPr>
        <dsp:cNvPr id="0" name=""/>
        <dsp:cNvSpPr/>
      </dsp:nvSpPr>
      <dsp:spPr>
        <a:xfrm>
          <a:off x="0" y="0"/>
          <a:ext cx="8915400" cy="961155"/>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SV" sz="2400" kern="1200" dirty="0">
              <a:solidFill>
                <a:schemeClr val="tx1"/>
              </a:solidFill>
            </a:rPr>
            <a:t>- TB Y CRONICAS: DIABETES E IRC, CON EXPANSION NIVEL NACIONAL.</a:t>
          </a:r>
          <a:endParaRPr lang="es-ES" sz="2400" kern="1200" dirty="0">
            <a:solidFill>
              <a:schemeClr val="tx1"/>
            </a:solidFill>
          </a:endParaRPr>
        </a:p>
      </dsp:txBody>
      <dsp:txXfrm>
        <a:off x="46920" y="46920"/>
        <a:ext cx="8821560" cy="867315"/>
      </dsp:txXfrm>
    </dsp:sp>
    <dsp:sp modelId="{858E92AF-3F76-40CB-8A60-38E22D8A07CC}">
      <dsp:nvSpPr>
        <dsp:cNvPr id="0" name=""/>
        <dsp:cNvSpPr/>
      </dsp:nvSpPr>
      <dsp:spPr>
        <a:xfrm>
          <a:off x="0" y="974702"/>
          <a:ext cx="8915400" cy="737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SV" sz="2400" kern="1200" dirty="0">
              <a:solidFill>
                <a:schemeClr val="tx1"/>
              </a:solidFill>
            </a:rPr>
            <a:t>Basado en la evidencia de investigaciones realizadas en el país. </a:t>
          </a:r>
          <a:endParaRPr lang="es-ES" sz="2800" kern="1200" dirty="0">
            <a:solidFill>
              <a:schemeClr val="tx1"/>
            </a:solidFill>
          </a:endParaRPr>
        </a:p>
      </dsp:txBody>
      <dsp:txXfrm>
        <a:off x="0" y="974702"/>
        <a:ext cx="8915400" cy="737954"/>
      </dsp:txXfrm>
    </dsp:sp>
    <dsp:sp modelId="{1D4EBFE1-B0E4-4AB3-A1AB-C098B8A1B6FC}">
      <dsp:nvSpPr>
        <dsp:cNvPr id="0" name=""/>
        <dsp:cNvSpPr/>
      </dsp:nvSpPr>
      <dsp:spPr>
        <a:xfrm>
          <a:off x="0" y="1712657"/>
          <a:ext cx="8915400" cy="961155"/>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SV" sz="2400" kern="1200" dirty="0">
              <a:solidFill>
                <a:schemeClr val="tx1"/>
              </a:solidFill>
            </a:rPr>
            <a:t>- TUBERCULOSIS EN SISTEMA PENITENCIARIO</a:t>
          </a:r>
          <a:endParaRPr lang="es-ES" sz="2400" kern="1200" dirty="0">
            <a:solidFill>
              <a:schemeClr val="tx1"/>
            </a:solidFill>
          </a:endParaRPr>
        </a:p>
      </dsp:txBody>
      <dsp:txXfrm>
        <a:off x="46920" y="1759577"/>
        <a:ext cx="8821560" cy="867315"/>
      </dsp:txXfrm>
    </dsp:sp>
    <dsp:sp modelId="{808DEB34-07F7-4221-9B31-96BD58F1DA8D}">
      <dsp:nvSpPr>
        <dsp:cNvPr id="0" name=""/>
        <dsp:cNvSpPr/>
      </dsp:nvSpPr>
      <dsp:spPr>
        <a:xfrm>
          <a:off x="0" y="2673812"/>
          <a:ext cx="8915400" cy="1090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s-SV" sz="2400" kern="1200" dirty="0">
              <a:solidFill>
                <a:schemeClr val="tx1"/>
              </a:solidFill>
            </a:rPr>
            <a:t>Tamizaje al ingreso de PPL; tratamiento de la ILTB en contactos de RR y MDR; actividades de ACMS y tamizaje en contactos de casos familiares.</a:t>
          </a:r>
          <a:endParaRPr lang="es-ES" sz="2400" kern="1200" dirty="0">
            <a:solidFill>
              <a:schemeClr val="tx1"/>
            </a:solidFill>
          </a:endParaRPr>
        </a:p>
      </dsp:txBody>
      <dsp:txXfrm>
        <a:off x="0" y="2673812"/>
        <a:ext cx="8915400" cy="1090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EBFE1-B0E4-4AB3-A1AB-C098B8A1B6FC}">
      <dsp:nvSpPr>
        <dsp:cNvPr id="0" name=""/>
        <dsp:cNvSpPr/>
      </dsp:nvSpPr>
      <dsp:spPr>
        <a:xfrm>
          <a:off x="0" y="470553"/>
          <a:ext cx="9101655" cy="121680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SV" sz="2400" kern="1200" dirty="0">
              <a:solidFill>
                <a:schemeClr val="tx1"/>
              </a:solidFill>
            </a:rPr>
            <a:t>- D</a:t>
          </a:r>
          <a:r>
            <a:rPr lang="es-SV" sz="2400" kern="1200" dirty="0">
              <a:solidFill>
                <a:srgbClr val="2E5369">
                  <a:hueOff val="0"/>
                  <a:satOff val="0"/>
                  <a:lumOff val="0"/>
                  <a:alphaOff val="0"/>
                </a:srgbClr>
              </a:solidFill>
              <a:latin typeface="Century Gothic" panose="020B0502020202020204"/>
              <a:ea typeface="+mn-ea"/>
              <a:cs typeface="+mn-cs"/>
            </a:rPr>
            <a:t>iagnostico y </a:t>
          </a:r>
          <a:r>
            <a:rPr lang="es-SV" sz="2400" kern="1200" dirty="0"/>
            <a:t>tratamiento de la infección tuberculosa latente (ILTB) en grupos de mayor riesgo.</a:t>
          </a:r>
          <a:endParaRPr lang="es-ES" sz="2400" kern="1200" dirty="0">
            <a:solidFill>
              <a:schemeClr val="tx1"/>
            </a:solidFill>
          </a:endParaRPr>
        </a:p>
      </dsp:txBody>
      <dsp:txXfrm>
        <a:off x="59399" y="529952"/>
        <a:ext cx="8982857" cy="1098002"/>
      </dsp:txXfrm>
    </dsp:sp>
    <dsp:sp modelId="{52E3C29C-7D79-46D6-9FDC-9583866B1201}">
      <dsp:nvSpPr>
        <dsp:cNvPr id="0" name=""/>
        <dsp:cNvSpPr/>
      </dsp:nvSpPr>
      <dsp:spPr>
        <a:xfrm>
          <a:off x="0" y="1869326"/>
          <a:ext cx="9101655" cy="121680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SV" sz="2400" kern="1200" dirty="0"/>
            <a:t>- Coinfección TB/VIH y control de infecciones: </a:t>
          </a:r>
          <a:endParaRPr lang="es-ES" sz="2400" kern="1200" dirty="0">
            <a:solidFill>
              <a:schemeClr val="tx1"/>
            </a:solidFill>
          </a:endParaRPr>
        </a:p>
      </dsp:txBody>
      <dsp:txXfrm>
        <a:off x="59399" y="1928725"/>
        <a:ext cx="8982857"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9282-82A9-4705-BBC8-1A7D841DB9C4}">
      <dsp:nvSpPr>
        <dsp:cNvPr id="0" name=""/>
        <dsp:cNvSpPr/>
      </dsp:nvSpPr>
      <dsp:spPr>
        <a:xfrm>
          <a:off x="0" y="573498"/>
          <a:ext cx="8915400" cy="121680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SV" sz="2400" kern="1200" dirty="0"/>
            <a:t>- Descarte de tuberculosis y tratamiento de la infección latente y enfermedad TB en población infantil</a:t>
          </a:r>
          <a:endParaRPr lang="es-ES" sz="2400" kern="1200" dirty="0">
            <a:solidFill>
              <a:schemeClr val="tx1"/>
            </a:solidFill>
          </a:endParaRPr>
        </a:p>
      </dsp:txBody>
      <dsp:txXfrm>
        <a:off x="59399" y="632897"/>
        <a:ext cx="8796602" cy="1098002"/>
      </dsp:txXfrm>
    </dsp:sp>
    <dsp:sp modelId="{1D4EBFE1-B0E4-4AB3-A1AB-C098B8A1B6FC}">
      <dsp:nvSpPr>
        <dsp:cNvPr id="0" name=""/>
        <dsp:cNvSpPr/>
      </dsp:nvSpPr>
      <dsp:spPr>
        <a:xfrm>
          <a:off x="0" y="1982725"/>
          <a:ext cx="8915400" cy="121680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SV" sz="2400" kern="1200" dirty="0"/>
            <a:t>- Diagnostico y tratamiento precoz de la TB en personas en situación de calle</a:t>
          </a:r>
          <a:endParaRPr lang="es-ES" sz="2400" kern="1200" dirty="0">
            <a:solidFill>
              <a:schemeClr val="tx1"/>
            </a:solidFill>
          </a:endParaRPr>
        </a:p>
      </dsp:txBody>
      <dsp:txXfrm>
        <a:off x="59399" y="2042124"/>
        <a:ext cx="87966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9282-82A9-4705-BBC8-1A7D841DB9C4}">
      <dsp:nvSpPr>
        <dsp:cNvPr id="0" name=""/>
        <dsp:cNvSpPr/>
      </dsp:nvSpPr>
      <dsp:spPr>
        <a:xfrm>
          <a:off x="0" y="347"/>
          <a:ext cx="8915400" cy="1881323"/>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SV" sz="2400" kern="1200" dirty="0">
              <a:solidFill>
                <a:srgbClr val="2E5369">
                  <a:hueOff val="0"/>
                  <a:satOff val="0"/>
                  <a:lumOff val="0"/>
                  <a:alphaOff val="0"/>
                </a:srgbClr>
              </a:solidFill>
              <a:latin typeface="Century Gothic" panose="020B0502020202020204"/>
              <a:ea typeface="+mn-ea"/>
              <a:cs typeface="+mn-cs"/>
            </a:rPr>
            <a:t>- Fortalecimiento de red de diagnostico con </a:t>
          </a:r>
          <a:r>
            <a:rPr lang="es-SV" sz="2400" kern="1200" dirty="0" err="1">
              <a:solidFill>
                <a:srgbClr val="2E5369">
                  <a:hueOff val="0"/>
                  <a:satOff val="0"/>
                  <a:lumOff val="0"/>
                  <a:alphaOff val="0"/>
                </a:srgbClr>
              </a:solidFill>
              <a:latin typeface="Century Gothic" panose="020B0502020202020204"/>
              <a:ea typeface="+mn-ea"/>
              <a:cs typeface="+mn-cs"/>
            </a:rPr>
            <a:t>genotype</a:t>
          </a:r>
          <a:r>
            <a:rPr lang="es-SV" sz="2400" kern="1200" dirty="0">
              <a:solidFill>
                <a:srgbClr val="2E5369">
                  <a:hueOff val="0"/>
                  <a:satOff val="0"/>
                  <a:lumOff val="0"/>
                  <a:alphaOff val="0"/>
                </a:srgbClr>
              </a:solidFill>
              <a:latin typeface="Century Gothic" panose="020B0502020202020204"/>
              <a:ea typeface="+mn-ea"/>
              <a:cs typeface="+mn-cs"/>
            </a:rPr>
            <a:t> – </a:t>
          </a:r>
          <a:r>
            <a:rPr lang="es-SV" sz="2400" kern="1200" dirty="0" err="1">
              <a:solidFill>
                <a:srgbClr val="2E5369">
                  <a:hueOff val="0"/>
                  <a:satOff val="0"/>
                  <a:lumOff val="0"/>
                  <a:alphaOff val="0"/>
                </a:srgbClr>
              </a:solidFill>
              <a:latin typeface="Century Gothic" panose="020B0502020202020204"/>
              <a:ea typeface="+mn-ea"/>
              <a:cs typeface="+mn-cs"/>
            </a:rPr>
            <a:t>mgit</a:t>
          </a:r>
          <a:r>
            <a:rPr lang="es-SV" sz="2400" kern="1200" dirty="0">
              <a:solidFill>
                <a:srgbClr val="2E5369">
                  <a:hueOff val="0"/>
                  <a:satOff val="0"/>
                  <a:lumOff val="0"/>
                  <a:alphaOff val="0"/>
                </a:srgbClr>
              </a:solidFill>
              <a:latin typeface="Century Gothic" panose="020B0502020202020204"/>
              <a:ea typeface="+mn-ea"/>
              <a:cs typeface="+mn-cs"/>
            </a:rPr>
            <a:t> – </a:t>
          </a:r>
          <a:r>
            <a:rPr lang="es-SV" sz="2400" kern="1200" dirty="0" err="1">
              <a:solidFill>
                <a:srgbClr val="2E5369">
                  <a:hueOff val="0"/>
                  <a:satOff val="0"/>
                  <a:lumOff val="0"/>
                  <a:alphaOff val="0"/>
                </a:srgbClr>
              </a:solidFill>
              <a:latin typeface="Century Gothic" panose="020B0502020202020204"/>
              <a:ea typeface="+mn-ea"/>
              <a:cs typeface="+mn-cs"/>
            </a:rPr>
            <a:t>xpert</a:t>
          </a:r>
          <a:r>
            <a:rPr lang="es-SV" sz="2400" kern="1200" dirty="0">
              <a:solidFill>
                <a:srgbClr val="2E5369">
                  <a:hueOff val="0"/>
                  <a:satOff val="0"/>
                  <a:lumOff val="0"/>
                  <a:alphaOff val="0"/>
                </a:srgbClr>
              </a:solidFill>
              <a:latin typeface="Century Gothic" panose="020B0502020202020204"/>
              <a:ea typeface="+mn-ea"/>
              <a:cs typeface="+mn-cs"/>
            </a:rPr>
            <a:t> ultra y otras metodologías recomendadas por </a:t>
          </a:r>
          <a:r>
            <a:rPr lang="es-SV" sz="2400" kern="1200" dirty="0" err="1">
              <a:solidFill>
                <a:srgbClr val="2E5369">
                  <a:hueOff val="0"/>
                  <a:satOff val="0"/>
                  <a:lumOff val="0"/>
                  <a:alphaOff val="0"/>
                </a:srgbClr>
              </a:solidFill>
              <a:latin typeface="Century Gothic" panose="020B0502020202020204"/>
              <a:ea typeface="+mn-ea"/>
              <a:cs typeface="+mn-cs"/>
            </a:rPr>
            <a:t>ops</a:t>
          </a:r>
          <a:r>
            <a:rPr lang="es-SV" sz="2400" kern="1200" dirty="0">
              <a:solidFill>
                <a:srgbClr val="2E5369">
                  <a:hueOff val="0"/>
                  <a:satOff val="0"/>
                  <a:lumOff val="0"/>
                  <a:alphaOff val="0"/>
                </a:srgbClr>
              </a:solidFill>
              <a:latin typeface="Century Gothic" panose="020B0502020202020204"/>
              <a:ea typeface="+mn-ea"/>
              <a:cs typeface="+mn-cs"/>
            </a:rPr>
            <a:t>/</a:t>
          </a:r>
          <a:r>
            <a:rPr lang="es-SV" sz="2400" kern="1200" dirty="0" err="1">
              <a:solidFill>
                <a:srgbClr val="2E5369">
                  <a:hueOff val="0"/>
                  <a:satOff val="0"/>
                  <a:lumOff val="0"/>
                  <a:alphaOff val="0"/>
                </a:srgbClr>
              </a:solidFill>
              <a:latin typeface="Century Gothic" panose="020B0502020202020204"/>
              <a:ea typeface="+mn-ea"/>
              <a:cs typeface="+mn-cs"/>
            </a:rPr>
            <a:t>oms</a:t>
          </a:r>
          <a:br>
            <a:rPr lang="es-ES" sz="2400" kern="1200" dirty="0"/>
          </a:br>
          <a:br>
            <a:rPr lang="es-ES" sz="2400" b="1" kern="1200" dirty="0">
              <a:solidFill>
                <a:schemeClr val="tx1"/>
              </a:solidFill>
            </a:rPr>
          </a:br>
          <a:endParaRPr lang="es-ES" sz="2400" kern="1200" dirty="0">
            <a:solidFill>
              <a:schemeClr val="tx1"/>
            </a:solidFill>
          </a:endParaRPr>
        </a:p>
      </dsp:txBody>
      <dsp:txXfrm>
        <a:off x="91839" y="92186"/>
        <a:ext cx="8731722" cy="1697645"/>
      </dsp:txXfrm>
    </dsp:sp>
    <dsp:sp modelId="{B070141A-5EC5-4B33-BAC7-2AB3C241AD51}">
      <dsp:nvSpPr>
        <dsp:cNvPr id="0" name=""/>
        <dsp:cNvSpPr/>
      </dsp:nvSpPr>
      <dsp:spPr>
        <a:xfrm>
          <a:off x="0" y="1896184"/>
          <a:ext cx="8915400" cy="1881323"/>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mj-lt"/>
            <a:buNone/>
          </a:pPr>
          <a:r>
            <a:rPr lang="es-SV" sz="2400" kern="1200" dirty="0"/>
            <a:t>- Fortalecimiento de manejo de bioinfecciosos en red de laboratorio, bioseguridad </a:t>
          </a:r>
          <a:endParaRPr lang="es-ES" sz="2400" kern="1200" dirty="0">
            <a:solidFill>
              <a:schemeClr val="tx1"/>
            </a:solidFill>
          </a:endParaRPr>
        </a:p>
      </dsp:txBody>
      <dsp:txXfrm>
        <a:off x="91839" y="1988023"/>
        <a:ext cx="8731722" cy="1697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9282-82A9-4705-BBC8-1A7D841DB9C4}">
      <dsp:nvSpPr>
        <dsp:cNvPr id="0" name=""/>
        <dsp:cNvSpPr/>
      </dsp:nvSpPr>
      <dsp:spPr>
        <a:xfrm>
          <a:off x="0" y="0"/>
          <a:ext cx="8915400" cy="292383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SV" sz="2800" kern="1200" dirty="0">
              <a:solidFill>
                <a:srgbClr val="2E5369">
                  <a:hueOff val="0"/>
                  <a:satOff val="0"/>
                  <a:lumOff val="0"/>
                  <a:alphaOff val="0"/>
                </a:srgbClr>
              </a:solidFill>
              <a:latin typeface="Century Gothic" panose="020B0502020202020204"/>
              <a:ea typeface="+mn-ea"/>
              <a:cs typeface="+mn-cs"/>
            </a:rPr>
            <a:t>- Estrategia de Abordaje de la TB ENGAGE TB </a:t>
          </a:r>
        </a:p>
        <a:p>
          <a:pPr marL="0" lvl="0" indent="0" algn="l" defTabSz="1244600">
            <a:lnSpc>
              <a:spcPct val="90000"/>
            </a:lnSpc>
            <a:spcBef>
              <a:spcPct val="0"/>
            </a:spcBef>
            <a:spcAft>
              <a:spcPct val="35000"/>
            </a:spcAft>
            <a:buNone/>
          </a:pPr>
          <a:r>
            <a:rPr lang="es-SV" sz="2800" kern="1200" dirty="0">
              <a:solidFill>
                <a:srgbClr val="2E5369">
                  <a:hueOff val="0"/>
                  <a:satOff val="0"/>
                  <a:lumOff val="0"/>
                  <a:alphaOff val="0"/>
                </a:srgbClr>
              </a:solidFill>
              <a:latin typeface="Century Gothic" panose="020B0502020202020204"/>
              <a:ea typeface="+mn-ea"/>
              <a:cs typeface="+mn-cs"/>
            </a:rPr>
            <a:t>- Fortalecimiento del sistema de salud en el componente comunicacional</a:t>
          </a:r>
        </a:p>
        <a:p>
          <a:pPr marL="0" lvl="0" indent="0" algn="l" defTabSz="1244600">
            <a:lnSpc>
              <a:spcPct val="90000"/>
            </a:lnSpc>
            <a:spcBef>
              <a:spcPct val="0"/>
            </a:spcBef>
            <a:spcAft>
              <a:spcPct val="35000"/>
            </a:spcAft>
            <a:buNone/>
          </a:pPr>
          <a:r>
            <a:rPr lang="es-SV" sz="2800" kern="1200" dirty="0">
              <a:solidFill>
                <a:srgbClr val="2E5369">
                  <a:hueOff val="0"/>
                  <a:satOff val="0"/>
                  <a:lumOff val="0"/>
                  <a:alphaOff val="0"/>
                </a:srgbClr>
              </a:solidFill>
              <a:latin typeface="Century Gothic" panose="020B0502020202020204"/>
              <a:ea typeface="+mn-ea"/>
              <a:cs typeface="+mn-cs"/>
            </a:rPr>
            <a:t>- Alianzas público privadas</a:t>
          </a:r>
        </a:p>
        <a:p>
          <a:pPr marL="0" lvl="0" indent="0" algn="l" defTabSz="1244600">
            <a:lnSpc>
              <a:spcPct val="90000"/>
            </a:lnSpc>
            <a:spcBef>
              <a:spcPct val="0"/>
            </a:spcBef>
            <a:spcAft>
              <a:spcPct val="35000"/>
            </a:spcAft>
            <a:buNone/>
          </a:pPr>
          <a:endParaRPr lang="es-ES" sz="2800" kern="1200" dirty="0">
            <a:solidFill>
              <a:srgbClr val="2E5369">
                <a:hueOff val="0"/>
                <a:satOff val="0"/>
                <a:lumOff val="0"/>
                <a:alphaOff val="0"/>
              </a:srgbClr>
            </a:solidFill>
            <a:latin typeface="Century Gothic" panose="020B0502020202020204"/>
            <a:ea typeface="+mn-ea"/>
            <a:cs typeface="+mn-cs"/>
          </a:endParaRPr>
        </a:p>
      </dsp:txBody>
      <dsp:txXfrm>
        <a:off x="142730" y="142730"/>
        <a:ext cx="8629940" cy="2638370"/>
      </dsp:txXfrm>
    </dsp:sp>
    <dsp:sp modelId="{858E92AF-3F76-40CB-8A60-38E22D8A07CC}">
      <dsp:nvSpPr>
        <dsp:cNvPr id="0" name=""/>
        <dsp:cNvSpPr/>
      </dsp:nvSpPr>
      <dsp:spPr>
        <a:xfrm>
          <a:off x="0" y="2928760"/>
          <a:ext cx="891540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s-ES" sz="3200" kern="1200" dirty="0">
            <a:solidFill>
              <a:schemeClr val="tx1"/>
            </a:solidFill>
          </a:endParaRPr>
        </a:p>
      </dsp:txBody>
      <dsp:txXfrm>
        <a:off x="0" y="2928760"/>
        <a:ext cx="8915400" cy="844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9282-82A9-4705-BBC8-1A7D841DB9C4}">
      <dsp:nvSpPr>
        <dsp:cNvPr id="0" name=""/>
        <dsp:cNvSpPr/>
      </dsp:nvSpPr>
      <dsp:spPr>
        <a:xfrm>
          <a:off x="0" y="8800"/>
          <a:ext cx="8947112" cy="110448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s-SV" sz="2000" kern="1200" dirty="0">
              <a:solidFill>
                <a:srgbClr val="2E5369">
                  <a:hueOff val="0"/>
                  <a:satOff val="0"/>
                  <a:lumOff val="0"/>
                  <a:alphaOff val="0"/>
                </a:srgbClr>
              </a:solidFill>
              <a:latin typeface="Century Gothic" panose="020B0502020202020204"/>
              <a:ea typeface="+mn-ea"/>
              <a:cs typeface="+mn-cs"/>
            </a:rPr>
            <a:t>- Agenda nacional de investigación en salud con énfasis en Tuberculosis.</a:t>
          </a:r>
          <a:endParaRPr lang="es-ES" sz="2000" kern="1200" dirty="0">
            <a:solidFill>
              <a:srgbClr val="2E5369">
                <a:hueOff val="0"/>
                <a:satOff val="0"/>
                <a:lumOff val="0"/>
                <a:alphaOff val="0"/>
              </a:srgbClr>
            </a:solidFill>
            <a:latin typeface="Century Gothic" panose="020B0502020202020204"/>
            <a:ea typeface="+mn-ea"/>
            <a:cs typeface="+mn-cs"/>
          </a:endParaRPr>
        </a:p>
      </dsp:txBody>
      <dsp:txXfrm>
        <a:off x="53916" y="62716"/>
        <a:ext cx="8839280" cy="996648"/>
      </dsp:txXfrm>
    </dsp:sp>
    <dsp:sp modelId="{7C6C3BB7-0598-4ACB-A491-D361D28957F1}">
      <dsp:nvSpPr>
        <dsp:cNvPr id="0" name=""/>
        <dsp:cNvSpPr/>
      </dsp:nvSpPr>
      <dsp:spPr>
        <a:xfrm>
          <a:off x="0" y="1287945"/>
          <a:ext cx="8947112" cy="110448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SV" sz="2000" kern="1200" dirty="0">
              <a:solidFill>
                <a:srgbClr val="2E5369">
                  <a:hueOff val="0"/>
                  <a:satOff val="0"/>
                  <a:lumOff val="0"/>
                  <a:alphaOff val="0"/>
                </a:srgbClr>
              </a:solidFill>
              <a:latin typeface="Century Gothic" panose="020B0502020202020204"/>
              <a:ea typeface="+mn-ea"/>
              <a:cs typeface="+mn-cs"/>
            </a:rPr>
            <a:t>- Consolidar el sistema de información en línea, con enfoque intersectorial</a:t>
          </a:r>
          <a:endParaRPr lang="es-ES" sz="2000" kern="1200" dirty="0">
            <a:solidFill>
              <a:srgbClr val="2E5369">
                <a:hueOff val="0"/>
                <a:satOff val="0"/>
                <a:lumOff val="0"/>
                <a:alphaOff val="0"/>
              </a:srgbClr>
            </a:solidFill>
            <a:latin typeface="Century Gothic" panose="020B0502020202020204"/>
            <a:ea typeface="+mn-ea"/>
            <a:cs typeface="+mn-cs"/>
          </a:endParaRPr>
        </a:p>
      </dsp:txBody>
      <dsp:txXfrm>
        <a:off x="53916" y="1341861"/>
        <a:ext cx="8839280" cy="996648"/>
      </dsp:txXfrm>
    </dsp:sp>
    <dsp:sp modelId="{9D12721A-ACC4-4B05-B09B-319187045736}">
      <dsp:nvSpPr>
        <dsp:cNvPr id="0" name=""/>
        <dsp:cNvSpPr/>
      </dsp:nvSpPr>
      <dsp:spPr>
        <a:xfrm>
          <a:off x="0" y="2562345"/>
          <a:ext cx="8947112" cy="110448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s-SV" sz="2000" kern="1200" dirty="0">
              <a:solidFill>
                <a:srgbClr val="2E5369">
                  <a:hueOff val="0"/>
                  <a:satOff val="0"/>
                  <a:lumOff val="0"/>
                  <a:alphaOff val="0"/>
                </a:srgbClr>
              </a:solidFill>
              <a:latin typeface="Century Gothic" panose="020B0502020202020204"/>
              <a:ea typeface="+mn-ea"/>
              <a:cs typeface="+mn-cs"/>
            </a:rPr>
            <a:t>- Fortalecimiento de la vigilancia en grupos de mayor riesgo y vulnerabilidad.</a:t>
          </a:r>
          <a:endParaRPr lang="es-ES" sz="2000" kern="1200" dirty="0">
            <a:solidFill>
              <a:srgbClr val="2E5369">
                <a:hueOff val="0"/>
                <a:satOff val="0"/>
                <a:lumOff val="0"/>
                <a:alphaOff val="0"/>
              </a:srgbClr>
            </a:solidFill>
            <a:latin typeface="Century Gothic" panose="020B0502020202020204"/>
            <a:ea typeface="+mn-ea"/>
            <a:cs typeface="+mn-cs"/>
          </a:endParaRPr>
        </a:p>
      </dsp:txBody>
      <dsp:txXfrm>
        <a:off x="53916" y="2616261"/>
        <a:ext cx="8839280" cy="996648"/>
      </dsp:txXfrm>
    </dsp:sp>
    <dsp:sp modelId="{6540EAC7-C48D-4A01-A71E-91D9444CE562}">
      <dsp:nvSpPr>
        <dsp:cNvPr id="0" name=""/>
        <dsp:cNvSpPr/>
      </dsp:nvSpPr>
      <dsp:spPr>
        <a:xfrm>
          <a:off x="0" y="3836744"/>
          <a:ext cx="8947112" cy="110448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1066800">
            <a:lnSpc>
              <a:spcPct val="90000"/>
            </a:lnSpc>
            <a:spcBef>
              <a:spcPct val="0"/>
            </a:spcBef>
            <a:spcAft>
              <a:spcPct val="35000"/>
            </a:spcAft>
            <a:buNone/>
          </a:pPr>
          <a:r>
            <a:rPr lang="es-SV" sz="2000" kern="1200" dirty="0">
              <a:solidFill>
                <a:srgbClr val="2E5369">
                  <a:hueOff val="0"/>
                  <a:satOff val="0"/>
                  <a:lumOff val="0"/>
                  <a:alphaOff val="0"/>
                </a:srgbClr>
              </a:solidFill>
              <a:latin typeface="Century Gothic" panose="020B0502020202020204"/>
              <a:ea typeface="+mn-ea"/>
              <a:cs typeface="+mn-cs"/>
            </a:rPr>
            <a:t>- Formación de recursos humanos en metodología de investigación y Manejo clínico y Programático de la TB</a:t>
          </a:r>
          <a:endParaRPr lang="es-ES" sz="2000" kern="1200" dirty="0">
            <a:solidFill>
              <a:srgbClr val="2E5369">
                <a:hueOff val="0"/>
                <a:satOff val="0"/>
                <a:lumOff val="0"/>
                <a:alphaOff val="0"/>
              </a:srgbClr>
            </a:solidFill>
            <a:latin typeface="Century Gothic" panose="020B0502020202020204"/>
            <a:ea typeface="+mn-ea"/>
            <a:cs typeface="+mn-cs"/>
          </a:endParaRPr>
        </a:p>
      </dsp:txBody>
      <dsp:txXfrm>
        <a:off x="53916" y="3890660"/>
        <a:ext cx="8839280" cy="996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9282-82A9-4705-BBC8-1A7D841DB9C4}">
      <dsp:nvSpPr>
        <dsp:cNvPr id="0" name=""/>
        <dsp:cNvSpPr/>
      </dsp:nvSpPr>
      <dsp:spPr>
        <a:xfrm>
          <a:off x="0" y="588607"/>
          <a:ext cx="9372414" cy="1292850"/>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066800">
            <a:lnSpc>
              <a:spcPct val="90000"/>
            </a:lnSpc>
            <a:spcBef>
              <a:spcPct val="0"/>
            </a:spcBef>
            <a:spcAft>
              <a:spcPct val="35000"/>
            </a:spcAft>
            <a:buNone/>
          </a:pPr>
          <a:r>
            <a:rPr lang="es-SV" sz="1800" kern="1200" dirty="0">
              <a:solidFill>
                <a:srgbClr val="2E5369">
                  <a:hueOff val="0"/>
                  <a:satOff val="0"/>
                  <a:lumOff val="0"/>
                  <a:alphaOff val="0"/>
                </a:srgbClr>
              </a:solidFill>
              <a:latin typeface="Century Gothic" panose="020B0502020202020204"/>
              <a:ea typeface="+mn-ea"/>
              <a:cs typeface="+mn-cs"/>
            </a:rPr>
            <a:t>- Asegurar que los procesos  e intervenciones desarrollados para la prevención y control de la TB en el país,  financiadas con la cooperación , sean asumidas por el estado con el apoyo de la </a:t>
          </a:r>
          <a:r>
            <a:rPr lang="es-SV" sz="1800" kern="1200" dirty="0" err="1">
              <a:solidFill>
                <a:srgbClr val="2E5369">
                  <a:hueOff val="0"/>
                  <a:satOff val="0"/>
                  <a:lumOff val="0"/>
                  <a:alphaOff val="0"/>
                </a:srgbClr>
              </a:solidFill>
              <a:latin typeface="Century Gothic" panose="020B0502020202020204"/>
              <a:ea typeface="+mn-ea"/>
              <a:cs typeface="+mn-cs"/>
            </a:rPr>
            <a:t>multisectorialidad</a:t>
          </a:r>
          <a:r>
            <a:rPr lang="es-SV" sz="1800" kern="1200" dirty="0">
              <a:solidFill>
                <a:srgbClr val="2E5369">
                  <a:hueOff val="0"/>
                  <a:satOff val="0"/>
                  <a:lumOff val="0"/>
                  <a:alphaOff val="0"/>
                </a:srgbClr>
              </a:solidFill>
              <a:latin typeface="Century Gothic" panose="020B0502020202020204"/>
              <a:ea typeface="+mn-ea"/>
              <a:cs typeface="+mn-cs"/>
            </a:rPr>
            <a:t>.  (Capacidad instalada sostenible con recursos del estado y Organizaciones de la Sociedad Civil (OSC)).</a:t>
          </a:r>
        </a:p>
      </dsp:txBody>
      <dsp:txXfrm>
        <a:off x="63112" y="651719"/>
        <a:ext cx="9246190" cy="1166626"/>
      </dsp:txXfrm>
    </dsp:sp>
    <dsp:sp modelId="{858E92AF-3F76-40CB-8A60-38E22D8A07CC}">
      <dsp:nvSpPr>
        <dsp:cNvPr id="0" name=""/>
        <dsp:cNvSpPr/>
      </dsp:nvSpPr>
      <dsp:spPr>
        <a:xfrm>
          <a:off x="0" y="1587923"/>
          <a:ext cx="937241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574"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S" sz="2000" kern="1200" dirty="0">
            <a:solidFill>
              <a:schemeClr val="tx1"/>
            </a:solidFill>
          </a:endParaRPr>
        </a:p>
      </dsp:txBody>
      <dsp:txXfrm>
        <a:off x="0" y="1587923"/>
        <a:ext cx="9372414" cy="1076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F9282-82A9-4705-BBC8-1A7D841DB9C4}">
      <dsp:nvSpPr>
        <dsp:cNvPr id="0" name=""/>
        <dsp:cNvSpPr/>
      </dsp:nvSpPr>
      <dsp:spPr>
        <a:xfrm>
          <a:off x="0" y="0"/>
          <a:ext cx="9287354" cy="891233"/>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SV" sz="1800" kern="1200" dirty="0">
              <a:solidFill>
                <a:srgbClr val="2E5369">
                  <a:hueOff val="0"/>
                  <a:satOff val="0"/>
                  <a:lumOff val="0"/>
                  <a:alphaOff val="0"/>
                </a:srgbClr>
              </a:solidFill>
              <a:latin typeface="+mj-lt"/>
              <a:ea typeface="+mn-ea"/>
              <a:cs typeface="+mn-cs"/>
            </a:rPr>
            <a:t>- Fortalecimiento De La Estrategia De Tuberculosis En Grandes Ciudades Y Salud Urbana</a:t>
          </a:r>
          <a:br>
            <a:rPr lang="es-ES" sz="1800" kern="1200" dirty="0">
              <a:solidFill>
                <a:srgbClr val="2E5369">
                  <a:hueOff val="0"/>
                  <a:satOff val="0"/>
                  <a:lumOff val="0"/>
                  <a:alphaOff val="0"/>
                </a:srgbClr>
              </a:solidFill>
              <a:latin typeface="+mj-lt"/>
              <a:ea typeface="+mn-ea"/>
              <a:cs typeface="+mn-cs"/>
            </a:rPr>
          </a:br>
          <a:endParaRPr lang="es-ES" sz="1800" kern="1200" dirty="0">
            <a:solidFill>
              <a:srgbClr val="2E5369">
                <a:hueOff val="0"/>
                <a:satOff val="0"/>
                <a:lumOff val="0"/>
                <a:alphaOff val="0"/>
              </a:srgbClr>
            </a:solidFill>
            <a:latin typeface="+mj-lt"/>
            <a:ea typeface="+mn-ea"/>
            <a:cs typeface="+mn-cs"/>
          </a:endParaRPr>
        </a:p>
      </dsp:txBody>
      <dsp:txXfrm>
        <a:off x="43506" y="43506"/>
        <a:ext cx="9200342" cy="804221"/>
      </dsp:txXfrm>
    </dsp:sp>
    <dsp:sp modelId="{858E92AF-3F76-40CB-8A60-38E22D8A07CC}">
      <dsp:nvSpPr>
        <dsp:cNvPr id="0" name=""/>
        <dsp:cNvSpPr/>
      </dsp:nvSpPr>
      <dsp:spPr>
        <a:xfrm>
          <a:off x="0" y="892515"/>
          <a:ext cx="9287354" cy="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873"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S" sz="2000" kern="1200" dirty="0">
            <a:solidFill>
              <a:schemeClr val="tx1"/>
            </a:solidFill>
            <a:latin typeface="+mj-lt"/>
          </a:endParaRPr>
        </a:p>
      </dsp:txBody>
      <dsp:txXfrm>
        <a:off x="0" y="892515"/>
        <a:ext cx="9287354" cy="73339"/>
      </dsp:txXfrm>
    </dsp:sp>
    <dsp:sp modelId="{1D4EBFE1-B0E4-4AB3-A1AB-C098B8A1B6FC}">
      <dsp:nvSpPr>
        <dsp:cNvPr id="0" name=""/>
        <dsp:cNvSpPr/>
      </dsp:nvSpPr>
      <dsp:spPr>
        <a:xfrm>
          <a:off x="0" y="965855"/>
          <a:ext cx="9287354" cy="891233"/>
        </a:xfrm>
        <a:prstGeom prst="roundRect">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SV" sz="1800" kern="1200" dirty="0">
              <a:solidFill>
                <a:srgbClr val="2E5369">
                  <a:hueOff val="0"/>
                  <a:satOff val="0"/>
                  <a:lumOff val="0"/>
                  <a:alphaOff val="0"/>
                </a:srgbClr>
              </a:solidFill>
              <a:latin typeface="+mj-lt"/>
              <a:ea typeface="+mn-ea"/>
              <a:cs typeface="+mn-cs"/>
            </a:rPr>
            <a:t>Instrumentos Técnicos Jurídicos, Protección Social).</a:t>
          </a:r>
          <a:endParaRPr lang="es-ES" sz="1800" kern="1200" dirty="0">
            <a:solidFill>
              <a:srgbClr val="2E5369">
                <a:hueOff val="0"/>
                <a:satOff val="0"/>
                <a:lumOff val="0"/>
                <a:alphaOff val="0"/>
              </a:srgbClr>
            </a:solidFill>
            <a:latin typeface="+mj-lt"/>
            <a:ea typeface="+mn-ea"/>
            <a:cs typeface="+mn-cs"/>
          </a:endParaRPr>
        </a:p>
      </dsp:txBody>
      <dsp:txXfrm>
        <a:off x="43506" y="1009361"/>
        <a:ext cx="9200342" cy="804221"/>
      </dsp:txXfrm>
    </dsp:sp>
    <dsp:sp modelId="{808DEB34-07F7-4221-9B31-96BD58F1DA8D}">
      <dsp:nvSpPr>
        <dsp:cNvPr id="0" name=""/>
        <dsp:cNvSpPr/>
      </dsp:nvSpPr>
      <dsp:spPr>
        <a:xfrm>
          <a:off x="0" y="1857088"/>
          <a:ext cx="9287354" cy="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873" tIns="2540" rIns="14224" bIns="2540" numCol="1" spcCol="1270" anchor="t" anchorCtr="0">
          <a:noAutofit/>
        </a:bodyPr>
        <a:lstStyle/>
        <a:p>
          <a:pPr marL="57150" lvl="1" indent="-57150" algn="l" defTabSz="88900">
            <a:lnSpc>
              <a:spcPct val="90000"/>
            </a:lnSpc>
            <a:spcBef>
              <a:spcPct val="0"/>
            </a:spcBef>
            <a:spcAft>
              <a:spcPct val="20000"/>
            </a:spcAft>
            <a:buChar char="•"/>
          </a:pPr>
          <a:endParaRPr lang="es-ES" sz="200" kern="1200" dirty="0">
            <a:solidFill>
              <a:schemeClr val="tx1"/>
            </a:solidFill>
            <a:latin typeface="+mj-lt"/>
          </a:endParaRPr>
        </a:p>
      </dsp:txBody>
      <dsp:txXfrm>
        <a:off x="0" y="1857088"/>
        <a:ext cx="9287354" cy="73339"/>
      </dsp:txXfrm>
    </dsp:sp>
    <dsp:sp modelId="{0C242A3C-5B85-4151-8593-1A5626EF2642}">
      <dsp:nvSpPr>
        <dsp:cNvPr id="0" name=""/>
        <dsp:cNvSpPr/>
      </dsp:nvSpPr>
      <dsp:spPr>
        <a:xfrm>
          <a:off x="0" y="1931710"/>
          <a:ext cx="9287354" cy="891233"/>
        </a:xfrm>
        <a:prstGeom prst="roundRect">
          <a:avLst/>
        </a:prstGeom>
        <a:solidFill>
          <a:prstClr val="white">
            <a:hueOff val="0"/>
            <a:satOff val="0"/>
            <a:lumOff val="0"/>
            <a:alphaOff val="0"/>
          </a:prstClr>
        </a:solidFill>
        <a:ln w="15875" cap="rnd" cmpd="sng" algn="ctr">
          <a:solidFill>
            <a:srgbClr val="2E536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SV" sz="1800" kern="1200" dirty="0">
              <a:solidFill>
                <a:srgbClr val="2E5369">
                  <a:hueOff val="0"/>
                  <a:satOff val="0"/>
                  <a:lumOff val="0"/>
                  <a:alphaOff val="0"/>
                </a:srgbClr>
              </a:solidFill>
              <a:latin typeface="+mj-lt"/>
              <a:ea typeface="+mn-ea"/>
              <a:cs typeface="+mn-cs"/>
            </a:rPr>
            <a:t>- Ley De Tb, </a:t>
          </a:r>
          <a:r>
            <a:rPr lang="es-SV" sz="1800" kern="1200" dirty="0" err="1">
              <a:solidFill>
                <a:srgbClr val="2E5369">
                  <a:hueOff val="0"/>
                  <a:satOff val="0"/>
                  <a:lumOff val="0"/>
                  <a:alphaOff val="0"/>
                </a:srgbClr>
              </a:solidFill>
              <a:latin typeface="+mj-lt"/>
              <a:ea typeface="+mn-ea"/>
              <a:cs typeface="+mn-cs"/>
            </a:rPr>
            <a:t>Humanizacion</a:t>
          </a:r>
          <a:r>
            <a:rPr lang="es-SV" sz="1800" kern="1200" dirty="0">
              <a:solidFill>
                <a:srgbClr val="2E5369">
                  <a:hueOff val="0"/>
                  <a:satOff val="0"/>
                  <a:lumOff val="0"/>
                  <a:alphaOff val="0"/>
                </a:srgbClr>
              </a:solidFill>
              <a:latin typeface="+mj-lt"/>
              <a:ea typeface="+mn-ea"/>
              <a:cs typeface="+mn-cs"/>
            </a:rPr>
            <a:t>, Genero Y Derechos Humanos En Tb. </a:t>
          </a:r>
          <a:endParaRPr lang="es-ES" sz="1800" kern="1200" dirty="0">
            <a:solidFill>
              <a:srgbClr val="2E5369">
                <a:hueOff val="0"/>
                <a:satOff val="0"/>
                <a:lumOff val="0"/>
                <a:alphaOff val="0"/>
              </a:srgbClr>
            </a:solidFill>
            <a:latin typeface="+mj-lt"/>
            <a:ea typeface="+mn-ea"/>
            <a:cs typeface="+mn-cs"/>
          </a:endParaRPr>
        </a:p>
      </dsp:txBody>
      <dsp:txXfrm>
        <a:off x="43506" y="1975216"/>
        <a:ext cx="9200342" cy="8042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38B5B-A9CA-48D1-9E89-9D3A27363D29}" type="datetimeFigureOut">
              <a:rPr lang="es-ES" smtClean="0"/>
              <a:t>20/02/2020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A3B03-DD55-431B-83E9-8D0F726E7F7A}" type="slidenum">
              <a:rPr lang="es-ES" smtClean="0"/>
              <a:t>‹Nº›</a:t>
            </a:fld>
            <a:endParaRPr lang="es-ES"/>
          </a:p>
        </p:txBody>
      </p:sp>
    </p:spTree>
    <p:extLst>
      <p:ext uri="{BB962C8B-B14F-4D97-AF65-F5344CB8AC3E}">
        <p14:creationId xmlns:p14="http://schemas.microsoft.com/office/powerpoint/2010/main" val="326863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kern="1200" dirty="0">
                <a:solidFill>
                  <a:schemeClr val="tx1"/>
                </a:solidFill>
                <a:effectLst/>
                <a:latin typeface="+mn-lt"/>
                <a:ea typeface="+mn-ea"/>
                <a:cs typeface="+mn-cs"/>
              </a:rPr>
              <a:t>La facilitación y coordinación de una verdadera colaboración multisectorial a nivel nacional y sub nacional, pueden requerir el establecimiento de un mecanismo coordinador nacional de alto nivel.</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Diseñar y desplegar una respuesta nacional eficaz para poner fin de la epidemia de TB, la cual debe fundarse en sólidas evaluaciones de la situación inicial que incluyan una cartografía de la epidemia, la preparación del sistema de salud y del programa de TB, así como los recursos necesarios para esa ambiciosa tarea.</a:t>
            </a:r>
          </a:p>
          <a:p>
            <a:endParaRPr lang="es-CO" dirty="0"/>
          </a:p>
        </p:txBody>
      </p:sp>
      <p:sp>
        <p:nvSpPr>
          <p:cNvPr id="4" name="3 Marcador de número de diapositiva"/>
          <p:cNvSpPr>
            <a:spLocks noGrp="1"/>
          </p:cNvSpPr>
          <p:nvPr>
            <p:ph type="sldNum" sz="quarter" idx="10"/>
          </p:nvPr>
        </p:nvSpPr>
        <p:spPr/>
        <p:txBody>
          <a:bodyPr/>
          <a:lstStyle/>
          <a:p>
            <a:fld id="{2EF6AF7B-6ACF-42F7-AF4C-90509ECF45F0}" type="slidenum">
              <a:rPr lang="es-CO" smtClean="0"/>
              <a:t>8</a:t>
            </a:fld>
            <a:endParaRPr lang="es-CO"/>
          </a:p>
        </p:txBody>
      </p:sp>
    </p:spTree>
    <p:extLst>
      <p:ext uri="{BB962C8B-B14F-4D97-AF65-F5344CB8AC3E}">
        <p14:creationId xmlns:p14="http://schemas.microsoft.com/office/powerpoint/2010/main" val="268788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kern="1200" dirty="0">
                <a:solidFill>
                  <a:schemeClr val="tx1"/>
                </a:solidFill>
                <a:effectLst/>
                <a:latin typeface="+mn-lt"/>
                <a:ea typeface="+mn-ea"/>
                <a:cs typeface="+mn-cs"/>
              </a:rPr>
              <a:t>La facilitación y coordinación de una verdadera colaboración multisectorial a nivel nacional y sub nacional, pueden requerir el establecimiento de un mecanismo coordinador nacional de alto nivel.</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Diseñar y desplegar una respuesta nacional eficaz para poner fin de la epidemia de TB, la cual debe fundarse en sólidas evaluaciones de la situación inicial que incluyan una cartografía de la epidemia, la preparación del sistema de salud y del programa de TB, así como los recursos necesarios para esa ambiciosa tarea.</a:t>
            </a:r>
          </a:p>
          <a:p>
            <a:endParaRPr lang="es-CO" dirty="0"/>
          </a:p>
        </p:txBody>
      </p:sp>
      <p:sp>
        <p:nvSpPr>
          <p:cNvPr id="4" name="3 Marcador de número de diapositiva"/>
          <p:cNvSpPr>
            <a:spLocks noGrp="1"/>
          </p:cNvSpPr>
          <p:nvPr>
            <p:ph type="sldNum" sz="quarter" idx="10"/>
          </p:nvPr>
        </p:nvSpPr>
        <p:spPr/>
        <p:txBody>
          <a:bodyPr/>
          <a:lstStyle/>
          <a:p>
            <a:fld id="{2EF6AF7B-6ACF-42F7-AF4C-90509ECF45F0}" type="slidenum">
              <a:rPr lang="es-CO" smtClean="0"/>
              <a:t>9</a:t>
            </a:fld>
            <a:endParaRPr lang="es-CO"/>
          </a:p>
        </p:txBody>
      </p:sp>
    </p:spTree>
    <p:extLst>
      <p:ext uri="{BB962C8B-B14F-4D97-AF65-F5344CB8AC3E}">
        <p14:creationId xmlns:p14="http://schemas.microsoft.com/office/powerpoint/2010/main" val="268788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D904961-8F9B-4084-962C-BF2ABE0FA8A1}" type="datetimeFigureOut">
              <a:rPr lang="es-ES" smtClean="0"/>
              <a:t>20/02/2020</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256122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D904961-8F9B-4084-962C-BF2ABE0FA8A1}" type="datetimeFigureOut">
              <a:rPr lang="es-ES" smtClean="0"/>
              <a:t>20/02/2020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61699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D904961-8F9B-4084-962C-BF2ABE0FA8A1}" type="datetimeFigureOut">
              <a:rPr lang="es-ES" smtClean="0"/>
              <a:t>20/02/2020</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D8819A-B78D-4A6A-860E-50F048E14708}"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830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D904961-8F9B-4084-962C-BF2ABE0FA8A1}" type="datetimeFigureOut">
              <a:rPr lang="es-ES" smtClean="0"/>
              <a:t>20/02/2020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1188474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D904961-8F9B-4084-962C-BF2ABE0FA8A1}" type="datetimeFigureOut">
              <a:rPr lang="es-ES" smtClean="0"/>
              <a:t>20/02/2020</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D8819A-B78D-4A6A-860E-50F048E14708}"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8294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4D904961-8F9B-4084-962C-BF2ABE0FA8A1}" type="datetimeFigureOut">
              <a:rPr lang="es-ES" smtClean="0"/>
              <a:t>20/02/2020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356623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904961-8F9B-4084-962C-BF2ABE0FA8A1}" type="datetimeFigureOut">
              <a:rPr lang="es-ES" smtClean="0"/>
              <a:t>20/02/2020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3218442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904961-8F9B-4084-962C-BF2ABE0FA8A1}" type="datetimeFigureOut">
              <a:rPr lang="es-ES" smtClean="0"/>
              <a:t>20/02/2020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105491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904961-8F9B-4084-962C-BF2ABE0FA8A1}" type="datetimeFigureOut">
              <a:rPr lang="es-ES" smtClean="0"/>
              <a:t>20/02/2020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29202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D904961-8F9B-4084-962C-BF2ABE0FA8A1}" type="datetimeFigureOut">
              <a:rPr lang="es-ES" smtClean="0"/>
              <a:t>20/02/2020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318755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D904961-8F9B-4084-962C-BF2ABE0FA8A1}" type="datetimeFigureOut">
              <a:rPr lang="es-ES" smtClean="0"/>
              <a:t>20/02/2020</a:t>
            </a:fld>
            <a:endParaRPr lang="es-ES"/>
          </a:p>
        </p:txBody>
      </p:sp>
      <p:sp>
        <p:nvSpPr>
          <p:cNvPr id="6" name="Footer Placeholder 5"/>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239699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D904961-8F9B-4084-962C-BF2ABE0FA8A1}" type="datetimeFigureOut">
              <a:rPr lang="es-ES" smtClean="0"/>
              <a:t>20/02/2020</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293515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D904961-8F9B-4084-962C-BF2ABE0FA8A1}" type="datetimeFigureOut">
              <a:rPr lang="es-ES" smtClean="0"/>
              <a:t>20/02/2020</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351294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04961-8F9B-4084-962C-BF2ABE0FA8A1}" type="datetimeFigureOut">
              <a:rPr lang="es-ES" smtClean="0"/>
              <a:t>20/02/2020</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39701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D904961-8F9B-4084-962C-BF2ABE0FA8A1}" type="datetimeFigureOut">
              <a:rPr lang="es-ES" smtClean="0"/>
              <a:t>20/02/2020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59299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D904961-8F9B-4084-962C-BF2ABE0FA8A1}" type="datetimeFigureOut">
              <a:rPr lang="es-ES" smtClean="0"/>
              <a:t>20/02/2020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9D8819A-B78D-4A6A-860E-50F048E14708}" type="slidenum">
              <a:rPr lang="es-ES" smtClean="0"/>
              <a:t>‹Nº›</a:t>
            </a:fld>
            <a:endParaRPr lang="es-ES"/>
          </a:p>
        </p:txBody>
      </p:sp>
    </p:spTree>
    <p:extLst>
      <p:ext uri="{BB962C8B-B14F-4D97-AF65-F5344CB8AC3E}">
        <p14:creationId xmlns:p14="http://schemas.microsoft.com/office/powerpoint/2010/main" val="262094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D904961-8F9B-4084-962C-BF2ABE0FA8A1}" type="datetimeFigureOut">
              <a:rPr lang="es-ES" smtClean="0"/>
              <a:t>20/02/2020</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9D8819A-B78D-4A6A-860E-50F048E14708}" type="slidenum">
              <a:rPr lang="es-ES" smtClean="0"/>
              <a:t>‹Nº›</a:t>
            </a:fld>
            <a:endParaRPr lang="es-ES"/>
          </a:p>
        </p:txBody>
      </p:sp>
    </p:spTree>
    <p:extLst>
      <p:ext uri="{BB962C8B-B14F-4D97-AF65-F5344CB8AC3E}">
        <p14:creationId xmlns:p14="http://schemas.microsoft.com/office/powerpoint/2010/main" val="281431218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4.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C4450-7FAD-40AF-A387-AD558002668E}"/>
              </a:ext>
            </a:extLst>
          </p:cNvPr>
          <p:cNvSpPr>
            <a:spLocks noGrp="1"/>
          </p:cNvSpPr>
          <p:nvPr>
            <p:ph type="ctrTitle"/>
          </p:nvPr>
        </p:nvSpPr>
        <p:spPr>
          <a:xfrm>
            <a:off x="1663700" y="780883"/>
            <a:ext cx="9755850" cy="2262781"/>
          </a:xfrm>
        </p:spPr>
        <p:txBody>
          <a:bodyPr>
            <a:noAutofit/>
          </a:bodyPr>
          <a:lstStyle/>
          <a:p>
            <a:r>
              <a:rPr lang="es-SV" sz="2400" b="1" dirty="0">
                <a:solidFill>
                  <a:schemeClr val="accent2">
                    <a:lumMod val="50000"/>
                  </a:schemeClr>
                </a:solidFill>
              </a:rPr>
              <a:t>PROPUESTA DE COFINANCIAMIENTO DEL “PLAN ESTRATEGICO NACIONAL MULTISECTORIAL PARA LA PREVENCIÓN Y CONTROL DE LA TUBERCULOSIS EN EL SALVADOR, 2022 – 2026”</a:t>
            </a:r>
            <a:endParaRPr lang="es-ES" sz="2400" b="1" dirty="0">
              <a:solidFill>
                <a:schemeClr val="accent2">
                  <a:lumMod val="50000"/>
                </a:schemeClr>
              </a:solidFill>
            </a:endParaRPr>
          </a:p>
        </p:txBody>
      </p:sp>
      <p:sp>
        <p:nvSpPr>
          <p:cNvPr id="3" name="Subtítulo 2">
            <a:extLst>
              <a:ext uri="{FF2B5EF4-FFF2-40B4-BE49-F238E27FC236}">
                <a16:creationId xmlns:a16="http://schemas.microsoft.com/office/drawing/2014/main" id="{3018FB09-623C-4B9D-87F5-7DCCF4ACD357}"/>
              </a:ext>
            </a:extLst>
          </p:cNvPr>
          <p:cNvSpPr>
            <a:spLocks noGrp="1"/>
          </p:cNvSpPr>
          <p:nvPr>
            <p:ph type="subTitle" idx="1"/>
          </p:nvPr>
        </p:nvSpPr>
        <p:spPr>
          <a:xfrm>
            <a:off x="2083925" y="3439128"/>
            <a:ext cx="8915399" cy="1126283"/>
          </a:xfrm>
        </p:spPr>
        <p:txBody>
          <a:bodyPr vert="horz" lIns="91440" tIns="45720" rIns="91440" bIns="45720" rtlCol="0" anchor="b">
            <a:noAutofit/>
          </a:bodyPr>
          <a:lstStyle/>
          <a:p>
            <a:pPr algn="ctr">
              <a:spcBef>
                <a:spcPct val="0"/>
              </a:spcBef>
            </a:pPr>
            <a:r>
              <a:rPr lang="es-SV" sz="4800" b="1" i="1" dirty="0">
                <a:solidFill>
                  <a:schemeClr val="accent2">
                    <a:lumMod val="50000"/>
                  </a:schemeClr>
                </a:solidFill>
                <a:latin typeface="+mj-lt"/>
                <a:ea typeface="+mj-ea"/>
                <a:cs typeface="+mj-cs"/>
              </a:rPr>
              <a:t>“ENFOQUE  ESTRATEGICO”</a:t>
            </a:r>
            <a:endParaRPr lang="es-ES" sz="4800" b="1" i="1" dirty="0">
              <a:solidFill>
                <a:schemeClr val="accent2">
                  <a:lumMod val="50000"/>
                </a:schemeClr>
              </a:solidFill>
              <a:latin typeface="+mj-lt"/>
              <a:ea typeface="+mj-ea"/>
              <a:cs typeface="+mj-cs"/>
            </a:endParaRPr>
          </a:p>
        </p:txBody>
      </p:sp>
      <p:sp>
        <p:nvSpPr>
          <p:cNvPr id="4" name="Subtítulo 2">
            <a:extLst>
              <a:ext uri="{FF2B5EF4-FFF2-40B4-BE49-F238E27FC236}">
                <a16:creationId xmlns:a16="http://schemas.microsoft.com/office/drawing/2014/main" id="{72EE90BA-13BF-47A3-88CB-83DD7C0136C4}"/>
              </a:ext>
            </a:extLst>
          </p:cNvPr>
          <p:cNvSpPr txBox="1">
            <a:spLocks/>
          </p:cNvSpPr>
          <p:nvPr/>
        </p:nvSpPr>
        <p:spPr>
          <a:xfrm>
            <a:off x="2246775" y="5422404"/>
            <a:ext cx="8915399" cy="112628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spcBef>
                <a:spcPct val="0"/>
              </a:spcBef>
            </a:pPr>
            <a:r>
              <a:rPr lang="es-SV" sz="1600" b="1" i="1" dirty="0">
                <a:solidFill>
                  <a:schemeClr val="accent2">
                    <a:lumMod val="50000"/>
                  </a:schemeClr>
                </a:solidFill>
                <a:latin typeface="+mj-lt"/>
                <a:ea typeface="+mj-ea"/>
                <a:cs typeface="+mj-cs"/>
              </a:rPr>
              <a:t>DR. JULIO GARAY RAMOS</a:t>
            </a:r>
          </a:p>
          <a:p>
            <a:pPr algn="ctr">
              <a:spcBef>
                <a:spcPct val="0"/>
              </a:spcBef>
            </a:pPr>
            <a:r>
              <a:rPr lang="es-SV" sz="1600" b="1" i="1" dirty="0">
                <a:solidFill>
                  <a:schemeClr val="accent2">
                    <a:lumMod val="50000"/>
                  </a:schemeClr>
                </a:solidFill>
                <a:latin typeface="+mj-lt"/>
                <a:ea typeface="+mj-ea"/>
                <a:cs typeface="+mj-cs"/>
              </a:rPr>
              <a:t>COORDINADOR PROGRAMA NACIONAL DE TUBERCULOSIS</a:t>
            </a:r>
            <a:endParaRPr lang="es-ES" sz="1600" b="1" i="1" dirty="0">
              <a:solidFill>
                <a:schemeClr val="accent2">
                  <a:lumMod val="50000"/>
                </a:schemeClr>
              </a:solidFill>
              <a:latin typeface="+mj-lt"/>
              <a:ea typeface="+mj-ea"/>
              <a:cs typeface="+mj-cs"/>
            </a:endParaRPr>
          </a:p>
        </p:txBody>
      </p:sp>
      <p:pic>
        <p:nvPicPr>
          <p:cNvPr id="7" name="Imagen 6">
            <a:extLst>
              <a:ext uri="{FF2B5EF4-FFF2-40B4-BE49-F238E27FC236}">
                <a16:creationId xmlns:a16="http://schemas.microsoft.com/office/drawing/2014/main" id="{36BF8C9B-F853-47CF-AD24-1FD4B2D48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2" y="0"/>
            <a:ext cx="2257627" cy="1083051"/>
          </a:xfrm>
          <a:prstGeom prst="rect">
            <a:avLst/>
          </a:prstGeom>
        </p:spPr>
      </p:pic>
      <p:pic>
        <p:nvPicPr>
          <p:cNvPr id="9" name="Imagen 8">
            <a:extLst>
              <a:ext uri="{FF2B5EF4-FFF2-40B4-BE49-F238E27FC236}">
                <a16:creationId xmlns:a16="http://schemas.microsoft.com/office/drawing/2014/main" id="{B3C80B5E-589B-48FE-8EE4-4B0EBB7B58CD}"/>
              </a:ext>
            </a:extLst>
          </p:cNvPr>
          <p:cNvPicPr>
            <a:picLocks noChangeAspect="1"/>
          </p:cNvPicPr>
          <p:nvPr/>
        </p:nvPicPr>
        <p:blipFill rotWithShape="1">
          <a:blip r:embed="rId3">
            <a:extLst>
              <a:ext uri="{28A0092B-C50C-407E-A947-70E740481C1C}">
                <a14:useLocalDpi xmlns:a14="http://schemas.microsoft.com/office/drawing/2010/main" val="0"/>
              </a:ext>
            </a:extLst>
          </a:blip>
          <a:srcRect t="24901" b="16083"/>
          <a:stretch/>
        </p:blipFill>
        <p:spPr>
          <a:xfrm>
            <a:off x="10233949" y="5985546"/>
            <a:ext cx="1856451" cy="827184"/>
          </a:xfrm>
          <a:prstGeom prst="rect">
            <a:avLst/>
          </a:prstGeom>
        </p:spPr>
      </p:pic>
      <p:pic>
        <p:nvPicPr>
          <p:cNvPr id="11" name="Imagen 10">
            <a:extLst>
              <a:ext uri="{FF2B5EF4-FFF2-40B4-BE49-F238E27FC236}">
                <a16:creationId xmlns:a16="http://schemas.microsoft.com/office/drawing/2014/main" id="{8022E228-AF74-4F17-883C-6D3CA1F0B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850" y="0"/>
            <a:ext cx="2152431" cy="968132"/>
          </a:xfrm>
          <a:prstGeom prst="rect">
            <a:avLst/>
          </a:prstGeom>
        </p:spPr>
      </p:pic>
    </p:spTree>
    <p:extLst>
      <p:ext uri="{BB962C8B-B14F-4D97-AF65-F5344CB8AC3E}">
        <p14:creationId xmlns:p14="http://schemas.microsoft.com/office/powerpoint/2010/main" val="234654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B29AF-E1C4-4C9F-83B6-1F62A72B0326}"/>
              </a:ext>
            </a:extLst>
          </p:cNvPr>
          <p:cNvSpPr>
            <a:spLocks noGrp="1"/>
          </p:cNvSpPr>
          <p:nvPr>
            <p:ph type="title"/>
          </p:nvPr>
        </p:nvSpPr>
        <p:spPr/>
        <p:txBody>
          <a:bodyPr/>
          <a:lstStyle/>
          <a:p>
            <a:r>
              <a:rPr lang="es-SV" dirty="0"/>
              <a:t>CARTA DE ASIGANACIÓN DE FONDOS</a:t>
            </a:r>
            <a:endParaRPr lang="es-ES" dirty="0"/>
          </a:p>
        </p:txBody>
      </p:sp>
      <p:sp>
        <p:nvSpPr>
          <p:cNvPr id="3" name="Marcador de contenido 2">
            <a:extLst>
              <a:ext uri="{FF2B5EF4-FFF2-40B4-BE49-F238E27FC236}">
                <a16:creationId xmlns:a16="http://schemas.microsoft.com/office/drawing/2014/main" id="{6AB9489B-E2EF-4336-B3F9-4FF09038AC48}"/>
              </a:ext>
            </a:extLst>
          </p:cNvPr>
          <p:cNvSpPr>
            <a:spLocks noGrp="1"/>
          </p:cNvSpPr>
          <p:nvPr>
            <p:ph idx="1"/>
          </p:nvPr>
        </p:nvSpPr>
        <p:spPr/>
        <p:txBody>
          <a:bodyPr/>
          <a:lstStyle/>
          <a:p>
            <a:endParaRPr lang="es-ES"/>
          </a:p>
        </p:txBody>
      </p:sp>
      <p:pic>
        <p:nvPicPr>
          <p:cNvPr id="4" name="Imagen 3">
            <a:extLst>
              <a:ext uri="{FF2B5EF4-FFF2-40B4-BE49-F238E27FC236}">
                <a16:creationId xmlns:a16="http://schemas.microsoft.com/office/drawing/2014/main" id="{B1A60B99-7E18-4845-9017-26C985532A57}"/>
              </a:ext>
            </a:extLst>
          </p:cNvPr>
          <p:cNvPicPr>
            <a:picLocks noChangeAspect="1"/>
          </p:cNvPicPr>
          <p:nvPr/>
        </p:nvPicPr>
        <p:blipFill rotWithShape="1">
          <a:blip r:embed="rId2"/>
          <a:srcRect l="21570" t="19225" r="40743" b="4341"/>
          <a:stretch/>
        </p:blipFill>
        <p:spPr>
          <a:xfrm>
            <a:off x="3943037" y="1261829"/>
            <a:ext cx="4765028" cy="5521164"/>
          </a:xfrm>
          <a:prstGeom prst="rect">
            <a:avLst/>
          </a:prstGeom>
        </p:spPr>
      </p:pic>
      <p:pic>
        <p:nvPicPr>
          <p:cNvPr id="5" name="Imagen 4">
            <a:extLst>
              <a:ext uri="{FF2B5EF4-FFF2-40B4-BE49-F238E27FC236}">
                <a16:creationId xmlns:a16="http://schemas.microsoft.com/office/drawing/2014/main" id="{490143E4-C5B6-4B45-8678-F804047FE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5" y="1"/>
            <a:ext cx="1518500" cy="728470"/>
          </a:xfrm>
          <a:prstGeom prst="rect">
            <a:avLst/>
          </a:prstGeom>
        </p:spPr>
      </p:pic>
    </p:spTree>
    <p:extLst>
      <p:ext uri="{BB962C8B-B14F-4D97-AF65-F5344CB8AC3E}">
        <p14:creationId xmlns:p14="http://schemas.microsoft.com/office/powerpoint/2010/main" val="384342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AB2FE4-2C62-4A4E-8F69-8A3CCC5E92A6}"/>
              </a:ext>
            </a:extLst>
          </p:cNvPr>
          <p:cNvSpPr>
            <a:spLocks noGrp="1"/>
          </p:cNvSpPr>
          <p:nvPr>
            <p:ph idx="1"/>
          </p:nvPr>
        </p:nvSpPr>
        <p:spPr>
          <a:xfrm>
            <a:off x="2392326" y="2062716"/>
            <a:ext cx="9112286" cy="3848506"/>
          </a:xfrm>
        </p:spPr>
        <p:txBody>
          <a:bodyPr>
            <a:normAutofit fontScale="85000" lnSpcReduction="20000"/>
          </a:bodyPr>
          <a:lstStyle/>
          <a:p>
            <a:r>
              <a:rPr lang="es-SV" sz="2800" dirty="0"/>
              <a:t>Reducir la incidencia de la TB.</a:t>
            </a:r>
          </a:p>
          <a:p>
            <a:r>
              <a:rPr lang="es-SV" sz="2800" dirty="0"/>
              <a:t>Incrementar los esfuerzos en la prevención.</a:t>
            </a:r>
          </a:p>
          <a:p>
            <a:r>
              <a:rPr lang="es-SV" sz="2800" dirty="0"/>
              <a:t>Inversión en el fortalecimiento de sistema de salud y comunitario.</a:t>
            </a:r>
          </a:p>
          <a:p>
            <a:r>
              <a:rPr lang="es-SV" sz="2800" dirty="0"/>
              <a:t>Priorizar inversión en poblaciones claves y de alta vulnerabilidad.</a:t>
            </a:r>
          </a:p>
          <a:p>
            <a:r>
              <a:rPr lang="es-SV" sz="2800" dirty="0"/>
              <a:t>Asegurar el derribar barreras en derechos humanos y equidad de genero.</a:t>
            </a:r>
          </a:p>
          <a:p>
            <a:r>
              <a:rPr lang="es-SV" sz="2800" dirty="0"/>
              <a:t>Asegurar la sostenibilidad de los logros. (mayor voluntad de pago y financiamiento de ONG y OSC del País).</a:t>
            </a:r>
          </a:p>
        </p:txBody>
      </p:sp>
      <p:sp>
        <p:nvSpPr>
          <p:cNvPr id="4" name="Título 1">
            <a:extLst>
              <a:ext uri="{FF2B5EF4-FFF2-40B4-BE49-F238E27FC236}">
                <a16:creationId xmlns:a16="http://schemas.microsoft.com/office/drawing/2014/main" id="{509311CA-653B-4399-840E-4BE63672493D}"/>
              </a:ext>
            </a:extLst>
          </p:cNvPr>
          <p:cNvSpPr>
            <a:spLocks noGrp="1"/>
          </p:cNvSpPr>
          <p:nvPr>
            <p:ph type="title"/>
          </p:nvPr>
        </p:nvSpPr>
        <p:spPr>
          <a:xfrm>
            <a:off x="2392326" y="623888"/>
            <a:ext cx="9112287" cy="1281112"/>
          </a:xfrm>
        </p:spPr>
        <p:txBody>
          <a:bodyPr>
            <a:noAutofit/>
          </a:bodyPr>
          <a:lstStyle/>
          <a:p>
            <a:r>
              <a:rPr lang="es-SV" sz="2800" dirty="0"/>
              <a:t>CARTA DE ASIGANACIÓN DE FONDOS:</a:t>
            </a:r>
            <a:br>
              <a:rPr lang="es-SV" sz="2800" dirty="0"/>
            </a:br>
            <a:r>
              <a:rPr lang="es-SV" sz="2800" dirty="0"/>
              <a:t>FONDO MUNDIAL LLAMA A INCLUIR LOS SIGIENTES ASPECTOS:</a:t>
            </a:r>
            <a:endParaRPr lang="es-ES" sz="2800" dirty="0"/>
          </a:p>
        </p:txBody>
      </p:sp>
      <p:pic>
        <p:nvPicPr>
          <p:cNvPr id="5" name="Imagen 4">
            <a:extLst>
              <a:ext uri="{FF2B5EF4-FFF2-40B4-BE49-F238E27FC236}">
                <a16:creationId xmlns:a16="http://schemas.microsoft.com/office/drawing/2014/main" id="{65D14C70-C26D-47CD-9B96-BCAA855FD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5" y="1"/>
            <a:ext cx="1518500" cy="728470"/>
          </a:xfrm>
          <a:prstGeom prst="rect">
            <a:avLst/>
          </a:prstGeom>
        </p:spPr>
      </p:pic>
    </p:spTree>
    <p:extLst>
      <p:ext uri="{BB962C8B-B14F-4D97-AF65-F5344CB8AC3E}">
        <p14:creationId xmlns:p14="http://schemas.microsoft.com/office/powerpoint/2010/main" val="159970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010D4-A29A-491C-A2B5-748B9BE1C8CC}"/>
              </a:ext>
            </a:extLst>
          </p:cNvPr>
          <p:cNvSpPr>
            <a:spLocks noGrp="1"/>
          </p:cNvSpPr>
          <p:nvPr>
            <p:ph type="ctrTitle"/>
          </p:nvPr>
        </p:nvSpPr>
        <p:spPr>
          <a:xfrm>
            <a:off x="1739900" y="1457982"/>
            <a:ext cx="9764712" cy="2305944"/>
          </a:xfrm>
        </p:spPr>
        <p:txBody>
          <a:bodyPr>
            <a:normAutofit/>
          </a:bodyPr>
          <a:lstStyle/>
          <a:p>
            <a:pPr algn="ctr"/>
            <a:r>
              <a:rPr lang="es-SV" sz="4000" b="1" i="1" dirty="0"/>
              <a:t>LINEAS ESTRATEGICAS PENM 2022 -2026  </a:t>
            </a:r>
            <a:endParaRPr lang="es-ES" sz="4000" b="1" i="1" dirty="0"/>
          </a:p>
        </p:txBody>
      </p:sp>
      <p:sp>
        <p:nvSpPr>
          <p:cNvPr id="3" name="Subtítulo 2">
            <a:extLst>
              <a:ext uri="{FF2B5EF4-FFF2-40B4-BE49-F238E27FC236}">
                <a16:creationId xmlns:a16="http://schemas.microsoft.com/office/drawing/2014/main" id="{0B118FC4-BEAF-4C86-84EF-F0BF30F9A172}"/>
              </a:ext>
            </a:extLst>
          </p:cNvPr>
          <p:cNvSpPr>
            <a:spLocks noGrp="1"/>
          </p:cNvSpPr>
          <p:nvPr>
            <p:ph type="subTitle" idx="1"/>
          </p:nvPr>
        </p:nvSpPr>
        <p:spPr/>
        <p:txBody>
          <a:bodyPr/>
          <a:lstStyle/>
          <a:p>
            <a:endParaRPr lang="es-ES" dirty="0"/>
          </a:p>
        </p:txBody>
      </p:sp>
      <p:pic>
        <p:nvPicPr>
          <p:cNvPr id="4" name="Imagen 3">
            <a:extLst>
              <a:ext uri="{FF2B5EF4-FFF2-40B4-BE49-F238E27FC236}">
                <a16:creationId xmlns:a16="http://schemas.microsoft.com/office/drawing/2014/main" id="{F6167904-BAF0-462A-B4A6-ABE6C9AA2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399" y="130006"/>
            <a:ext cx="2543784" cy="1220329"/>
          </a:xfrm>
          <a:prstGeom prst="rect">
            <a:avLst/>
          </a:prstGeom>
        </p:spPr>
      </p:pic>
      <p:pic>
        <p:nvPicPr>
          <p:cNvPr id="5" name="Imagen 4">
            <a:extLst>
              <a:ext uri="{FF2B5EF4-FFF2-40B4-BE49-F238E27FC236}">
                <a16:creationId xmlns:a16="http://schemas.microsoft.com/office/drawing/2014/main" id="{5B7C974A-914B-405D-A07F-F2C6E6D7A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181" y="244925"/>
            <a:ext cx="2152431" cy="968132"/>
          </a:xfrm>
          <a:prstGeom prst="rect">
            <a:avLst/>
          </a:prstGeom>
        </p:spPr>
      </p:pic>
      <p:pic>
        <p:nvPicPr>
          <p:cNvPr id="6" name="Imagen 5">
            <a:extLst>
              <a:ext uri="{FF2B5EF4-FFF2-40B4-BE49-F238E27FC236}">
                <a16:creationId xmlns:a16="http://schemas.microsoft.com/office/drawing/2014/main" id="{CEC3C292-F052-43C0-AF58-ACE29BBBC192}"/>
              </a:ext>
            </a:extLst>
          </p:cNvPr>
          <p:cNvPicPr>
            <a:picLocks noChangeAspect="1"/>
          </p:cNvPicPr>
          <p:nvPr/>
        </p:nvPicPr>
        <p:blipFill rotWithShape="1">
          <a:blip r:embed="rId4">
            <a:extLst>
              <a:ext uri="{28A0092B-C50C-407E-A947-70E740481C1C}">
                <a14:useLocalDpi xmlns:a14="http://schemas.microsoft.com/office/drawing/2010/main" val="0"/>
              </a:ext>
            </a:extLst>
          </a:blip>
          <a:srcRect t="24901" b="16083"/>
          <a:stretch/>
        </p:blipFill>
        <p:spPr>
          <a:xfrm>
            <a:off x="5183483" y="5277802"/>
            <a:ext cx="2192086" cy="976734"/>
          </a:xfrm>
          <a:prstGeom prst="rect">
            <a:avLst/>
          </a:prstGeom>
        </p:spPr>
      </p:pic>
    </p:spTree>
    <p:extLst>
      <p:ext uri="{BB962C8B-B14F-4D97-AF65-F5344CB8AC3E}">
        <p14:creationId xmlns:p14="http://schemas.microsoft.com/office/powerpoint/2010/main" val="130030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98104-24CA-49C2-B648-D259ED4EC8A6}"/>
              </a:ext>
            </a:extLst>
          </p:cNvPr>
          <p:cNvSpPr>
            <a:spLocks noGrp="1"/>
          </p:cNvSpPr>
          <p:nvPr>
            <p:ph type="title"/>
          </p:nvPr>
        </p:nvSpPr>
        <p:spPr>
          <a:xfrm>
            <a:off x="2169318" y="624110"/>
            <a:ext cx="9308620" cy="1280890"/>
          </a:xfrm>
        </p:spPr>
        <p:txBody>
          <a:bodyPr>
            <a:normAutofit fontScale="90000"/>
          </a:bodyPr>
          <a:lstStyle/>
          <a:p>
            <a:r>
              <a:rPr lang="es-SV" b="1" dirty="0"/>
              <a:t>LÍNEAS</a:t>
            </a:r>
            <a:r>
              <a:rPr lang="es-ES" b="1" dirty="0"/>
              <a:t> </a:t>
            </a:r>
            <a:r>
              <a:rPr lang="es-SV" b="1" dirty="0"/>
              <a:t>ESTRATÉGICA</a:t>
            </a:r>
            <a:r>
              <a:rPr lang="es-ES" b="1" dirty="0"/>
              <a:t>S DEL PENM TB 2022 - 2026</a:t>
            </a:r>
            <a:r>
              <a:rPr lang="es-SV" b="1" dirty="0"/>
              <a:t> </a:t>
            </a:r>
            <a:br>
              <a:rPr lang="es-ES" b="1" i="1" dirty="0"/>
            </a:br>
            <a:endParaRPr lang="es-ES" dirty="0"/>
          </a:p>
        </p:txBody>
      </p:sp>
      <p:sp>
        <p:nvSpPr>
          <p:cNvPr id="3" name="Marcador de contenido 2">
            <a:extLst>
              <a:ext uri="{FF2B5EF4-FFF2-40B4-BE49-F238E27FC236}">
                <a16:creationId xmlns:a16="http://schemas.microsoft.com/office/drawing/2014/main" id="{E3D1DD37-073C-40CA-B398-C54ACFA18580}"/>
              </a:ext>
            </a:extLst>
          </p:cNvPr>
          <p:cNvSpPr>
            <a:spLocks noGrp="1"/>
          </p:cNvSpPr>
          <p:nvPr>
            <p:ph idx="1"/>
          </p:nvPr>
        </p:nvSpPr>
        <p:spPr>
          <a:xfrm>
            <a:off x="2280866" y="1708298"/>
            <a:ext cx="9117236" cy="4525592"/>
          </a:xfrm>
        </p:spPr>
        <p:txBody>
          <a:bodyPr>
            <a:normAutofit lnSpcReduction="10000"/>
          </a:bodyPr>
          <a:lstStyle/>
          <a:p>
            <a:pPr>
              <a:lnSpc>
                <a:spcPct val="160000"/>
              </a:lnSpc>
            </a:pPr>
            <a:r>
              <a:rPr lang="es-SV" sz="1600" b="1" dirty="0"/>
              <a:t>LE. 1: ABORDAJE OPORTUNO DE LA TB EN GRUPOS DE MAYOR RIESGO Y VULNERABILIDAD CON ENFOQUE CENTRADO EN LA PERSONA</a:t>
            </a:r>
            <a:endParaRPr lang="es-SV" sz="1600" dirty="0"/>
          </a:p>
          <a:p>
            <a:pPr>
              <a:lnSpc>
                <a:spcPct val="160000"/>
              </a:lnSpc>
            </a:pPr>
            <a:r>
              <a:rPr lang="es-SV" sz="1600" b="1" dirty="0"/>
              <a:t>LE. 2: DIAGNOSTICO Y TRATAMIENTO DE LA TB Y TB DR</a:t>
            </a:r>
            <a:endParaRPr lang="es-SV" sz="1600" dirty="0"/>
          </a:p>
          <a:p>
            <a:pPr>
              <a:lnSpc>
                <a:spcPct val="160000"/>
              </a:lnSpc>
            </a:pPr>
            <a:r>
              <a:rPr lang="es-SV" sz="1600" b="1" dirty="0"/>
              <a:t>LE. 3: INTERSECTORIALIDAD Y MULTISECTORIALIDAD</a:t>
            </a:r>
            <a:endParaRPr lang="es-SV" sz="1600" dirty="0"/>
          </a:p>
          <a:p>
            <a:pPr>
              <a:lnSpc>
                <a:spcPct val="160000"/>
              </a:lnSpc>
            </a:pPr>
            <a:r>
              <a:rPr lang="es-SV" sz="1600" b="1" dirty="0"/>
              <a:t>LE. 4: FORTALECIMIENTO DE SISTEMA DE SALUD, SISTEMA DE INFORMACIÓN, VIGILANCIA E INVESTIGACIÓN. INNOVACION TECNOLOGICA, ESTRATEGIA DE COMUNICACIÓN COMUNITARIA, INTERCULTURALIDAD</a:t>
            </a:r>
            <a:endParaRPr lang="es-SV" sz="1600" dirty="0"/>
          </a:p>
          <a:p>
            <a:pPr>
              <a:lnSpc>
                <a:spcPct val="160000"/>
              </a:lnSpc>
            </a:pPr>
            <a:r>
              <a:rPr lang="es-SV" sz="1600" b="1" dirty="0"/>
              <a:t>LE. 5: TRANSICIÓN, SOSTENIBILIDAD Y FINANCIAMIENTO</a:t>
            </a:r>
            <a:endParaRPr lang="es-SV" sz="1600" dirty="0"/>
          </a:p>
          <a:p>
            <a:pPr marL="0" indent="0">
              <a:lnSpc>
                <a:spcPct val="160000"/>
              </a:lnSpc>
              <a:buNone/>
            </a:pPr>
            <a:br>
              <a:rPr lang="es-SV" sz="1600" dirty="0"/>
            </a:br>
            <a:endParaRPr lang="es-SV" sz="1600" dirty="0"/>
          </a:p>
          <a:p>
            <a:pPr>
              <a:lnSpc>
                <a:spcPct val="160000"/>
              </a:lnSpc>
            </a:pPr>
            <a:endParaRPr lang="es-ES" sz="1600" dirty="0"/>
          </a:p>
        </p:txBody>
      </p:sp>
      <p:pic>
        <p:nvPicPr>
          <p:cNvPr id="4" name="Imagen 3">
            <a:extLst>
              <a:ext uri="{FF2B5EF4-FFF2-40B4-BE49-F238E27FC236}">
                <a16:creationId xmlns:a16="http://schemas.microsoft.com/office/drawing/2014/main" id="{4AD47CB5-3C0E-4804-9B04-32040C8AA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5" y="1"/>
            <a:ext cx="1518500" cy="728470"/>
          </a:xfrm>
          <a:prstGeom prst="rect">
            <a:avLst/>
          </a:prstGeom>
        </p:spPr>
      </p:pic>
    </p:spTree>
    <p:extLst>
      <p:ext uri="{BB962C8B-B14F-4D97-AF65-F5344CB8AC3E}">
        <p14:creationId xmlns:p14="http://schemas.microsoft.com/office/powerpoint/2010/main" val="383062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086E1-4AB0-47EE-974D-690B0322E4D5}"/>
              </a:ext>
            </a:extLst>
          </p:cNvPr>
          <p:cNvSpPr>
            <a:spLocks noGrp="1"/>
          </p:cNvSpPr>
          <p:nvPr>
            <p:ph type="title"/>
          </p:nvPr>
        </p:nvSpPr>
        <p:spPr>
          <a:xfrm>
            <a:off x="1786271" y="624110"/>
            <a:ext cx="9718342" cy="1280890"/>
          </a:xfrm>
          <a:solidFill>
            <a:schemeClr val="bg1"/>
          </a:solidFill>
        </p:spPr>
        <p:txBody>
          <a:bodyPr>
            <a:noAutofit/>
          </a:bodyPr>
          <a:lstStyle/>
          <a:p>
            <a:r>
              <a:rPr lang="es-SV" sz="2400" b="1" dirty="0"/>
              <a:t>LE. 1: ABORDAJE OPORTUNO DE LA TB EN GRUPOS DE MAYOR RIESGO Y VULNERABILIDAD CON ENFOQUE CENTRADO EN LA PERSONA</a:t>
            </a:r>
            <a:br>
              <a:rPr lang="es-ES" sz="2400" dirty="0"/>
            </a:br>
            <a:br>
              <a:rPr lang="es-SV" sz="2400" dirty="0"/>
            </a:br>
            <a:br>
              <a:rPr lang="es-ES" sz="2400" b="1" dirty="0">
                <a:solidFill>
                  <a:schemeClr val="tx1"/>
                </a:solidFill>
              </a:rPr>
            </a:br>
            <a:endParaRPr lang="es-ES" sz="2400" b="1" dirty="0">
              <a:solidFill>
                <a:schemeClr val="tx1"/>
              </a:solidFill>
            </a:endParaRPr>
          </a:p>
        </p:txBody>
      </p:sp>
      <p:graphicFrame>
        <p:nvGraphicFramePr>
          <p:cNvPr id="4" name="Marcador de contenido 3">
            <a:extLst>
              <a:ext uri="{FF2B5EF4-FFF2-40B4-BE49-F238E27FC236}">
                <a16:creationId xmlns:a16="http://schemas.microsoft.com/office/drawing/2014/main" id="{EB3971C3-0A12-4CE5-8470-125608108EFA}"/>
              </a:ext>
            </a:extLst>
          </p:cNvPr>
          <p:cNvGraphicFramePr>
            <a:graphicFrameLocks noGrp="1"/>
          </p:cNvGraphicFramePr>
          <p:nvPr>
            <p:ph idx="1"/>
            <p:extLst>
              <p:ext uri="{D42A27DB-BD31-4B8C-83A1-F6EECF244321}">
                <p14:modId xmlns:p14="http://schemas.microsoft.com/office/powerpoint/2010/main" val="1025195188"/>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0DAE6EF9-C4CF-4C7C-8BD5-5ECD9EEDC51D}"/>
              </a:ext>
            </a:extLst>
          </p:cNvPr>
          <p:cNvPicPr>
            <a:picLocks noChangeAspect="1"/>
          </p:cNvPicPr>
          <p:nvPr/>
        </p:nvPicPr>
        <p:blipFill>
          <a:blip r:embed="rId7"/>
          <a:stretch>
            <a:fillRect/>
          </a:stretch>
        </p:blipFill>
        <p:spPr>
          <a:xfrm>
            <a:off x="127000" y="-81049"/>
            <a:ext cx="1752600" cy="843143"/>
          </a:xfrm>
          <a:prstGeom prst="rect">
            <a:avLst/>
          </a:prstGeom>
        </p:spPr>
      </p:pic>
    </p:spTree>
    <p:extLst>
      <p:ext uri="{BB962C8B-B14F-4D97-AF65-F5344CB8AC3E}">
        <p14:creationId xmlns:p14="http://schemas.microsoft.com/office/powerpoint/2010/main" val="394151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086E1-4AB0-47EE-974D-690B0322E4D5}"/>
              </a:ext>
            </a:extLst>
          </p:cNvPr>
          <p:cNvSpPr>
            <a:spLocks noGrp="1"/>
          </p:cNvSpPr>
          <p:nvPr>
            <p:ph type="title"/>
          </p:nvPr>
        </p:nvSpPr>
        <p:spPr>
          <a:xfrm>
            <a:off x="1786271" y="624110"/>
            <a:ext cx="9718342" cy="1280890"/>
          </a:xfrm>
          <a:solidFill>
            <a:schemeClr val="bg1"/>
          </a:solidFill>
        </p:spPr>
        <p:txBody>
          <a:bodyPr>
            <a:noAutofit/>
          </a:bodyPr>
          <a:lstStyle/>
          <a:p>
            <a:r>
              <a:rPr lang="es-SV" sz="2400" b="1" dirty="0"/>
              <a:t>LE. 1: ABORDAJE OPORTUNO DE LA TB EN GRUPOS DE MAYOR RIESGO Y  VULNERABILIDAD CON ENFOQUE CENTRADO EN LA PERSONA</a:t>
            </a:r>
            <a:br>
              <a:rPr lang="es-ES" sz="2400" dirty="0"/>
            </a:br>
            <a:br>
              <a:rPr lang="es-ES" sz="2400" b="1" dirty="0">
                <a:solidFill>
                  <a:schemeClr val="tx1"/>
                </a:solidFill>
              </a:rPr>
            </a:br>
            <a:endParaRPr lang="es-ES" sz="2400" b="1" dirty="0">
              <a:solidFill>
                <a:schemeClr val="tx1"/>
              </a:solidFill>
            </a:endParaRPr>
          </a:p>
        </p:txBody>
      </p:sp>
      <p:graphicFrame>
        <p:nvGraphicFramePr>
          <p:cNvPr id="4" name="Marcador de contenido 3">
            <a:extLst>
              <a:ext uri="{FF2B5EF4-FFF2-40B4-BE49-F238E27FC236}">
                <a16:creationId xmlns:a16="http://schemas.microsoft.com/office/drawing/2014/main" id="{EB3971C3-0A12-4CE5-8470-125608108EFA}"/>
              </a:ext>
            </a:extLst>
          </p:cNvPr>
          <p:cNvGraphicFramePr>
            <a:graphicFrameLocks noGrp="1"/>
          </p:cNvGraphicFramePr>
          <p:nvPr>
            <p:ph idx="1"/>
            <p:extLst>
              <p:ext uri="{D42A27DB-BD31-4B8C-83A1-F6EECF244321}">
                <p14:modId xmlns:p14="http://schemas.microsoft.com/office/powerpoint/2010/main" val="2807666495"/>
              </p:ext>
            </p:extLst>
          </p:nvPr>
        </p:nvGraphicFramePr>
        <p:xfrm>
          <a:off x="2402958" y="2158410"/>
          <a:ext cx="9101655" cy="3561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E984B427-8E54-4A09-AFA7-E54D945693D1}"/>
              </a:ext>
            </a:extLst>
          </p:cNvPr>
          <p:cNvPicPr>
            <a:picLocks noChangeAspect="1"/>
          </p:cNvPicPr>
          <p:nvPr/>
        </p:nvPicPr>
        <p:blipFill>
          <a:blip r:embed="rId7"/>
          <a:stretch>
            <a:fillRect/>
          </a:stretch>
        </p:blipFill>
        <p:spPr>
          <a:xfrm>
            <a:off x="154842" y="0"/>
            <a:ext cx="1521558" cy="731993"/>
          </a:xfrm>
          <a:prstGeom prst="rect">
            <a:avLst/>
          </a:prstGeom>
        </p:spPr>
      </p:pic>
    </p:spTree>
    <p:extLst>
      <p:ext uri="{BB962C8B-B14F-4D97-AF65-F5344CB8AC3E}">
        <p14:creationId xmlns:p14="http://schemas.microsoft.com/office/powerpoint/2010/main" val="415215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086E1-4AB0-47EE-974D-690B0322E4D5}"/>
              </a:ext>
            </a:extLst>
          </p:cNvPr>
          <p:cNvSpPr>
            <a:spLocks noGrp="1"/>
          </p:cNvSpPr>
          <p:nvPr>
            <p:ph type="title"/>
          </p:nvPr>
        </p:nvSpPr>
        <p:spPr>
          <a:xfrm>
            <a:off x="1786271" y="624110"/>
            <a:ext cx="9718342" cy="1280890"/>
          </a:xfrm>
          <a:solidFill>
            <a:schemeClr val="bg1"/>
          </a:solidFill>
        </p:spPr>
        <p:txBody>
          <a:bodyPr>
            <a:noAutofit/>
          </a:bodyPr>
          <a:lstStyle/>
          <a:p>
            <a:r>
              <a:rPr lang="es-SV" sz="2400" b="1" dirty="0"/>
              <a:t>LE. 1: ABORDAJE OPORTUNO DE LA TB EN GRUPOS DE MAYOR RIESGO Y VULNERABILIDAD CON ENFOQUE CENTRADO EN LA PERSONA</a:t>
            </a:r>
            <a:br>
              <a:rPr lang="es-ES" sz="2400" b="1" dirty="0">
                <a:solidFill>
                  <a:srgbClr val="002060"/>
                </a:solidFill>
              </a:rPr>
            </a:br>
            <a:endParaRPr lang="es-ES" sz="2400" b="1" dirty="0">
              <a:solidFill>
                <a:srgbClr val="002060"/>
              </a:solidFill>
            </a:endParaRPr>
          </a:p>
        </p:txBody>
      </p:sp>
      <p:graphicFrame>
        <p:nvGraphicFramePr>
          <p:cNvPr id="4" name="Marcador de contenido 3">
            <a:extLst>
              <a:ext uri="{FF2B5EF4-FFF2-40B4-BE49-F238E27FC236}">
                <a16:creationId xmlns:a16="http://schemas.microsoft.com/office/drawing/2014/main" id="{EB3971C3-0A12-4CE5-8470-125608108EFA}"/>
              </a:ext>
            </a:extLst>
          </p:cNvPr>
          <p:cNvGraphicFramePr>
            <a:graphicFrameLocks noGrp="1"/>
          </p:cNvGraphicFramePr>
          <p:nvPr>
            <p:ph idx="1"/>
            <p:extLst>
              <p:ext uri="{D42A27DB-BD31-4B8C-83A1-F6EECF244321}">
                <p14:modId xmlns:p14="http://schemas.microsoft.com/office/powerpoint/2010/main" val="969656670"/>
              </p:ext>
            </p:extLst>
          </p:nvPr>
        </p:nvGraphicFramePr>
        <p:xfrm>
          <a:off x="2589213" y="19050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C4B7ABED-61E5-4CD2-8247-C9FB6BE39803}"/>
              </a:ext>
            </a:extLst>
          </p:cNvPr>
          <p:cNvPicPr>
            <a:picLocks noChangeAspect="1"/>
          </p:cNvPicPr>
          <p:nvPr/>
        </p:nvPicPr>
        <p:blipFill>
          <a:blip r:embed="rId7"/>
          <a:stretch>
            <a:fillRect/>
          </a:stretch>
        </p:blipFill>
        <p:spPr>
          <a:xfrm>
            <a:off x="165034" y="0"/>
            <a:ext cx="1524132" cy="731583"/>
          </a:xfrm>
          <a:prstGeom prst="rect">
            <a:avLst/>
          </a:prstGeom>
        </p:spPr>
      </p:pic>
    </p:spTree>
    <p:extLst>
      <p:ext uri="{BB962C8B-B14F-4D97-AF65-F5344CB8AC3E}">
        <p14:creationId xmlns:p14="http://schemas.microsoft.com/office/powerpoint/2010/main" val="271153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086E1-4AB0-47EE-974D-690B0322E4D5}"/>
              </a:ext>
            </a:extLst>
          </p:cNvPr>
          <p:cNvSpPr>
            <a:spLocks noGrp="1"/>
          </p:cNvSpPr>
          <p:nvPr>
            <p:ph type="title"/>
          </p:nvPr>
        </p:nvSpPr>
        <p:spPr>
          <a:xfrm>
            <a:off x="1786271" y="624110"/>
            <a:ext cx="9718342" cy="1280890"/>
          </a:xfrm>
          <a:solidFill>
            <a:schemeClr val="bg1"/>
          </a:solidFill>
        </p:spPr>
        <p:txBody>
          <a:bodyPr>
            <a:noAutofit/>
          </a:bodyPr>
          <a:lstStyle/>
          <a:p>
            <a:pPr algn="ctr"/>
            <a:r>
              <a:rPr lang="es-SV" sz="2400" b="1" dirty="0"/>
              <a:t>LE. 2: DIAGNOSTICO Y TRATAMIENTO DE LA TB Y TB DR</a:t>
            </a:r>
            <a:br>
              <a:rPr lang="es-SV" sz="2400" dirty="0"/>
            </a:br>
            <a:endParaRPr lang="es-ES" sz="2400" b="1" dirty="0">
              <a:solidFill>
                <a:schemeClr val="tx1"/>
              </a:solidFill>
            </a:endParaRPr>
          </a:p>
        </p:txBody>
      </p:sp>
      <p:graphicFrame>
        <p:nvGraphicFramePr>
          <p:cNvPr id="4" name="Marcador de contenido 3">
            <a:extLst>
              <a:ext uri="{FF2B5EF4-FFF2-40B4-BE49-F238E27FC236}">
                <a16:creationId xmlns:a16="http://schemas.microsoft.com/office/drawing/2014/main" id="{EB3971C3-0A12-4CE5-8470-125608108EFA}"/>
              </a:ext>
            </a:extLst>
          </p:cNvPr>
          <p:cNvGraphicFramePr>
            <a:graphicFrameLocks noGrp="1"/>
          </p:cNvGraphicFramePr>
          <p:nvPr>
            <p:ph idx="1"/>
            <p:extLst>
              <p:ext uri="{D42A27DB-BD31-4B8C-83A1-F6EECF244321}">
                <p14:modId xmlns:p14="http://schemas.microsoft.com/office/powerpoint/2010/main" val="500748063"/>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17285B4E-C8A8-4FDE-8521-7C2B61C01AE3}"/>
              </a:ext>
            </a:extLst>
          </p:cNvPr>
          <p:cNvPicPr>
            <a:picLocks noChangeAspect="1"/>
          </p:cNvPicPr>
          <p:nvPr/>
        </p:nvPicPr>
        <p:blipFill>
          <a:blip r:embed="rId7"/>
          <a:stretch>
            <a:fillRect/>
          </a:stretch>
        </p:blipFill>
        <p:spPr>
          <a:xfrm>
            <a:off x="154842" y="0"/>
            <a:ext cx="1521558" cy="731993"/>
          </a:xfrm>
          <a:prstGeom prst="rect">
            <a:avLst/>
          </a:prstGeom>
        </p:spPr>
      </p:pic>
    </p:spTree>
    <p:extLst>
      <p:ext uri="{BB962C8B-B14F-4D97-AF65-F5344CB8AC3E}">
        <p14:creationId xmlns:p14="http://schemas.microsoft.com/office/powerpoint/2010/main" val="417404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086E1-4AB0-47EE-974D-690B0322E4D5}"/>
              </a:ext>
            </a:extLst>
          </p:cNvPr>
          <p:cNvSpPr>
            <a:spLocks noGrp="1"/>
          </p:cNvSpPr>
          <p:nvPr>
            <p:ph type="title"/>
          </p:nvPr>
        </p:nvSpPr>
        <p:spPr>
          <a:xfrm>
            <a:off x="1786271" y="624110"/>
            <a:ext cx="9718342" cy="1280890"/>
          </a:xfrm>
          <a:solidFill>
            <a:schemeClr val="bg1"/>
          </a:solidFill>
        </p:spPr>
        <p:txBody>
          <a:bodyPr>
            <a:noAutofit/>
          </a:bodyPr>
          <a:lstStyle/>
          <a:p>
            <a:r>
              <a:rPr lang="es-SV" sz="2800" b="1" dirty="0"/>
              <a:t>LE. 3: INTERSECTORIALIDAD Y MULTISECTORIALIDAD</a:t>
            </a:r>
            <a:br>
              <a:rPr lang="es-SV" sz="2800" dirty="0"/>
            </a:br>
            <a:br>
              <a:rPr lang="es-ES" sz="4000" dirty="0"/>
            </a:br>
            <a:br>
              <a:rPr lang="es-ES" sz="2800" b="1" dirty="0">
                <a:solidFill>
                  <a:schemeClr val="tx1"/>
                </a:solidFill>
              </a:rPr>
            </a:br>
            <a:endParaRPr lang="es-ES" sz="2800" b="1" dirty="0">
              <a:solidFill>
                <a:schemeClr val="tx1"/>
              </a:solidFill>
            </a:endParaRPr>
          </a:p>
        </p:txBody>
      </p:sp>
      <p:graphicFrame>
        <p:nvGraphicFramePr>
          <p:cNvPr id="4" name="Marcador de contenido 3">
            <a:extLst>
              <a:ext uri="{FF2B5EF4-FFF2-40B4-BE49-F238E27FC236}">
                <a16:creationId xmlns:a16="http://schemas.microsoft.com/office/drawing/2014/main" id="{EB3971C3-0A12-4CE5-8470-125608108EFA}"/>
              </a:ext>
            </a:extLst>
          </p:cNvPr>
          <p:cNvGraphicFramePr>
            <a:graphicFrameLocks noGrp="1"/>
          </p:cNvGraphicFramePr>
          <p:nvPr>
            <p:ph idx="1"/>
            <p:extLst>
              <p:ext uri="{D42A27DB-BD31-4B8C-83A1-F6EECF244321}">
                <p14:modId xmlns:p14="http://schemas.microsoft.com/office/powerpoint/2010/main" val="1855659737"/>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EE9D2EAC-46E0-481C-8AE4-117026BFA87F}"/>
              </a:ext>
            </a:extLst>
          </p:cNvPr>
          <p:cNvPicPr>
            <a:picLocks noChangeAspect="1"/>
          </p:cNvPicPr>
          <p:nvPr/>
        </p:nvPicPr>
        <p:blipFill>
          <a:blip r:embed="rId7"/>
          <a:stretch>
            <a:fillRect/>
          </a:stretch>
        </p:blipFill>
        <p:spPr>
          <a:xfrm>
            <a:off x="154842" y="0"/>
            <a:ext cx="1521558" cy="731993"/>
          </a:xfrm>
          <a:prstGeom prst="rect">
            <a:avLst/>
          </a:prstGeom>
        </p:spPr>
      </p:pic>
    </p:spTree>
    <p:extLst>
      <p:ext uri="{BB962C8B-B14F-4D97-AF65-F5344CB8AC3E}">
        <p14:creationId xmlns:p14="http://schemas.microsoft.com/office/powerpoint/2010/main" val="901529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086E1-4AB0-47EE-974D-690B0322E4D5}"/>
              </a:ext>
            </a:extLst>
          </p:cNvPr>
          <p:cNvSpPr>
            <a:spLocks noGrp="1"/>
          </p:cNvSpPr>
          <p:nvPr>
            <p:ph type="title"/>
          </p:nvPr>
        </p:nvSpPr>
        <p:spPr>
          <a:xfrm>
            <a:off x="1803990" y="101344"/>
            <a:ext cx="9718342" cy="1280890"/>
          </a:xfrm>
          <a:solidFill>
            <a:schemeClr val="bg1"/>
          </a:solidFill>
        </p:spPr>
        <p:txBody>
          <a:bodyPr>
            <a:noAutofit/>
          </a:bodyPr>
          <a:lstStyle/>
          <a:p>
            <a:r>
              <a:rPr lang="es-SV" sz="2400" b="1" dirty="0"/>
              <a:t>LE. 4: FORTALECIMIENTO DE SISTEMA DE SALUD, SISTEMA DE INFORMACIÓN, VIGILANCIA E INVESTIGACIÓN. INNOVACION TECNOLOGICA, ESTRATEGIA DE COMUNICACIÓN COMUNITARIA, INTERCULTURALIDAD</a:t>
            </a:r>
            <a:br>
              <a:rPr lang="es-SV" sz="2400" dirty="0"/>
            </a:br>
            <a:br>
              <a:rPr lang="es-ES" dirty="0"/>
            </a:br>
            <a:br>
              <a:rPr lang="es-ES" sz="2400" b="1" dirty="0">
                <a:solidFill>
                  <a:schemeClr val="tx1"/>
                </a:solidFill>
              </a:rPr>
            </a:br>
            <a:endParaRPr lang="es-ES" sz="2400" b="1" dirty="0">
              <a:solidFill>
                <a:schemeClr val="tx1"/>
              </a:solidFill>
            </a:endParaRPr>
          </a:p>
        </p:txBody>
      </p:sp>
      <p:graphicFrame>
        <p:nvGraphicFramePr>
          <p:cNvPr id="4" name="Marcador de contenido 3">
            <a:extLst>
              <a:ext uri="{FF2B5EF4-FFF2-40B4-BE49-F238E27FC236}">
                <a16:creationId xmlns:a16="http://schemas.microsoft.com/office/drawing/2014/main" id="{EB3971C3-0A12-4CE5-8470-125608108EFA}"/>
              </a:ext>
            </a:extLst>
          </p:cNvPr>
          <p:cNvGraphicFramePr>
            <a:graphicFrameLocks noGrp="1"/>
          </p:cNvGraphicFramePr>
          <p:nvPr>
            <p:ph idx="1"/>
            <p:extLst>
              <p:ext uri="{D42A27DB-BD31-4B8C-83A1-F6EECF244321}">
                <p14:modId xmlns:p14="http://schemas.microsoft.com/office/powerpoint/2010/main" val="3620015531"/>
              </p:ext>
            </p:extLst>
          </p:nvPr>
        </p:nvGraphicFramePr>
        <p:xfrm>
          <a:off x="2334032" y="1584253"/>
          <a:ext cx="8947112" cy="4954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ECA35C1-2291-4DE6-9918-175E78B5AEF8}"/>
              </a:ext>
            </a:extLst>
          </p:cNvPr>
          <p:cNvPicPr>
            <a:picLocks noChangeAspect="1"/>
          </p:cNvPicPr>
          <p:nvPr/>
        </p:nvPicPr>
        <p:blipFill>
          <a:blip r:embed="rId7"/>
          <a:stretch>
            <a:fillRect/>
          </a:stretch>
        </p:blipFill>
        <p:spPr>
          <a:xfrm>
            <a:off x="154842" y="0"/>
            <a:ext cx="1521558" cy="731993"/>
          </a:xfrm>
          <a:prstGeom prst="rect">
            <a:avLst/>
          </a:prstGeom>
        </p:spPr>
      </p:pic>
    </p:spTree>
    <p:extLst>
      <p:ext uri="{BB962C8B-B14F-4D97-AF65-F5344CB8AC3E}">
        <p14:creationId xmlns:p14="http://schemas.microsoft.com/office/powerpoint/2010/main" val="385860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69EA6-4775-48A3-AAC3-D7505E78D17A}"/>
              </a:ext>
            </a:extLst>
          </p:cNvPr>
          <p:cNvSpPr>
            <a:spLocks noGrp="1"/>
          </p:cNvSpPr>
          <p:nvPr>
            <p:ph type="title"/>
          </p:nvPr>
        </p:nvSpPr>
        <p:spPr>
          <a:xfrm>
            <a:off x="1988288" y="384876"/>
            <a:ext cx="8911687" cy="1280890"/>
          </a:xfrm>
        </p:spPr>
        <p:txBody>
          <a:bodyPr>
            <a:normAutofit/>
          </a:bodyPr>
          <a:lstStyle/>
          <a:p>
            <a:r>
              <a:rPr lang="es-SV" sz="2800" dirty="0"/>
              <a:t>Proceso de Elaboración de PENM 2022- 2026  </a:t>
            </a:r>
            <a:endParaRPr lang="es-ES" sz="2800" dirty="0"/>
          </a:p>
        </p:txBody>
      </p:sp>
      <p:graphicFrame>
        <p:nvGraphicFramePr>
          <p:cNvPr id="4" name="Tabla 4">
            <a:extLst>
              <a:ext uri="{FF2B5EF4-FFF2-40B4-BE49-F238E27FC236}">
                <a16:creationId xmlns:a16="http://schemas.microsoft.com/office/drawing/2014/main" id="{2298EC00-81C1-411B-8600-CAA3E9A37CFF}"/>
              </a:ext>
            </a:extLst>
          </p:cNvPr>
          <p:cNvGraphicFramePr>
            <a:graphicFrameLocks noGrp="1"/>
          </p:cNvGraphicFramePr>
          <p:nvPr>
            <p:ph idx="1"/>
            <p:extLst>
              <p:ext uri="{D42A27DB-BD31-4B8C-83A1-F6EECF244321}">
                <p14:modId xmlns:p14="http://schemas.microsoft.com/office/powerpoint/2010/main" val="2601180969"/>
              </p:ext>
            </p:extLst>
          </p:nvPr>
        </p:nvGraphicFramePr>
        <p:xfrm>
          <a:off x="1988288" y="1513365"/>
          <a:ext cx="9271776" cy="4636771"/>
        </p:xfrm>
        <a:graphic>
          <a:graphicData uri="http://schemas.openxmlformats.org/drawingml/2006/table">
            <a:tbl>
              <a:tblPr firstRow="1" bandRow="1">
                <a:tableStyleId>{F5AB1C69-6EDB-4FF4-983F-18BD219EF322}</a:tableStyleId>
              </a:tblPr>
              <a:tblGrid>
                <a:gridCol w="414670">
                  <a:extLst>
                    <a:ext uri="{9D8B030D-6E8A-4147-A177-3AD203B41FA5}">
                      <a16:colId xmlns:a16="http://schemas.microsoft.com/office/drawing/2014/main" val="1110206395"/>
                    </a:ext>
                  </a:extLst>
                </a:gridCol>
                <a:gridCol w="4998395">
                  <a:extLst>
                    <a:ext uri="{9D8B030D-6E8A-4147-A177-3AD203B41FA5}">
                      <a16:colId xmlns:a16="http://schemas.microsoft.com/office/drawing/2014/main" val="1422462499"/>
                    </a:ext>
                  </a:extLst>
                </a:gridCol>
                <a:gridCol w="1540767">
                  <a:extLst>
                    <a:ext uri="{9D8B030D-6E8A-4147-A177-3AD203B41FA5}">
                      <a16:colId xmlns:a16="http://schemas.microsoft.com/office/drawing/2014/main" val="1489657505"/>
                    </a:ext>
                  </a:extLst>
                </a:gridCol>
                <a:gridCol w="2317944">
                  <a:extLst>
                    <a:ext uri="{9D8B030D-6E8A-4147-A177-3AD203B41FA5}">
                      <a16:colId xmlns:a16="http://schemas.microsoft.com/office/drawing/2014/main" val="4109638797"/>
                    </a:ext>
                  </a:extLst>
                </a:gridCol>
              </a:tblGrid>
              <a:tr h="704851">
                <a:tc>
                  <a:txBody>
                    <a:bodyPr/>
                    <a:lstStyle/>
                    <a:p>
                      <a:endParaRPr lang="es-ES"/>
                    </a:p>
                  </a:txBody>
                  <a:tcPr/>
                </a:tc>
                <a:tc>
                  <a:txBody>
                    <a:bodyPr/>
                    <a:lstStyle/>
                    <a:p>
                      <a:pPr algn="ctr"/>
                      <a:r>
                        <a:rPr lang="es-SV" dirty="0"/>
                        <a:t>ACTIVIDAD</a:t>
                      </a:r>
                      <a:endParaRPr lang="es-ES" dirty="0"/>
                    </a:p>
                  </a:txBody>
                  <a:tcPr/>
                </a:tc>
                <a:tc>
                  <a:txBody>
                    <a:bodyPr/>
                    <a:lstStyle/>
                    <a:p>
                      <a:pPr algn="ctr"/>
                      <a:r>
                        <a:rPr lang="es-SV" dirty="0"/>
                        <a:t>FECHA</a:t>
                      </a:r>
                      <a:endParaRPr lang="es-ES" dirty="0"/>
                    </a:p>
                  </a:txBody>
                  <a:tcPr/>
                </a:tc>
                <a:tc>
                  <a:txBody>
                    <a:bodyPr/>
                    <a:lstStyle/>
                    <a:p>
                      <a:pPr algn="ctr"/>
                      <a:r>
                        <a:rPr lang="es-SV" dirty="0"/>
                        <a:t>RESPONSABLE</a:t>
                      </a:r>
                      <a:endParaRPr lang="es-ES" dirty="0"/>
                    </a:p>
                  </a:txBody>
                  <a:tcPr/>
                </a:tc>
                <a:extLst>
                  <a:ext uri="{0D108BD9-81ED-4DB2-BD59-A6C34878D82A}">
                    <a16:rowId xmlns:a16="http://schemas.microsoft.com/office/drawing/2014/main" val="1716114333"/>
                  </a:ext>
                </a:extLst>
              </a:tr>
              <a:tr h="704851">
                <a:tc>
                  <a:txBody>
                    <a:bodyPr/>
                    <a:lstStyle/>
                    <a:p>
                      <a:endParaRPr lang="es-ES"/>
                    </a:p>
                  </a:txBody>
                  <a:tcPr/>
                </a:tc>
                <a:tc>
                  <a:txBody>
                    <a:bodyPr/>
                    <a:lstStyle/>
                    <a:p>
                      <a:r>
                        <a:rPr lang="es-SV" dirty="0"/>
                        <a:t>Evaluaciones Nacionales de Programa: 5 regionales </a:t>
                      </a:r>
                      <a:endParaRPr lang="es-ES" dirty="0"/>
                    </a:p>
                  </a:txBody>
                  <a:tcPr/>
                </a:tc>
                <a:tc>
                  <a:txBody>
                    <a:bodyPr/>
                    <a:lstStyle/>
                    <a:p>
                      <a:r>
                        <a:rPr lang="es-SV" dirty="0"/>
                        <a:t>Enero 2020</a:t>
                      </a:r>
                    </a:p>
                    <a:p>
                      <a:r>
                        <a:rPr lang="es-SV" dirty="0"/>
                        <a:t>Realizado</a:t>
                      </a:r>
                    </a:p>
                  </a:txBody>
                  <a:tcPr/>
                </a:tc>
                <a:tc>
                  <a:txBody>
                    <a:bodyPr/>
                    <a:lstStyle/>
                    <a:p>
                      <a:r>
                        <a:rPr lang="es-SV" dirty="0"/>
                        <a:t>PNT – Regiones de salud, ISSS, Centros Penales, Hospitales.</a:t>
                      </a:r>
                      <a:endParaRPr lang="es-ES" dirty="0"/>
                    </a:p>
                  </a:txBody>
                  <a:tcPr/>
                </a:tc>
                <a:extLst>
                  <a:ext uri="{0D108BD9-81ED-4DB2-BD59-A6C34878D82A}">
                    <a16:rowId xmlns:a16="http://schemas.microsoft.com/office/drawing/2014/main" val="2350662225"/>
                  </a:ext>
                </a:extLst>
              </a:tr>
              <a:tr h="704851">
                <a:tc>
                  <a:txBody>
                    <a:bodyPr/>
                    <a:lstStyle/>
                    <a:p>
                      <a:endParaRPr lang="es-ES" dirty="0"/>
                    </a:p>
                  </a:txBody>
                  <a:tcPr/>
                </a:tc>
                <a:tc>
                  <a:txBody>
                    <a:bodyPr/>
                    <a:lstStyle/>
                    <a:p>
                      <a:r>
                        <a:rPr lang="es-SV" dirty="0"/>
                        <a:t>Consolidación de información de evaluaciones </a:t>
                      </a:r>
                      <a:endParaRPr lang="es-ES" dirty="0"/>
                    </a:p>
                  </a:txBody>
                  <a:tcPr/>
                </a:tc>
                <a:tc>
                  <a:txBody>
                    <a:bodyPr/>
                    <a:lstStyle/>
                    <a:p>
                      <a:r>
                        <a:rPr lang="es-SV" dirty="0"/>
                        <a:t>Febrero 2020 </a:t>
                      </a:r>
                    </a:p>
                    <a:p>
                      <a:r>
                        <a:rPr lang="es-SV" dirty="0"/>
                        <a:t>Realizado</a:t>
                      </a:r>
                      <a:endParaRPr lang="es-ES" dirty="0"/>
                    </a:p>
                  </a:txBody>
                  <a:tcPr/>
                </a:tc>
                <a:tc>
                  <a:txBody>
                    <a:bodyPr/>
                    <a:lstStyle/>
                    <a:p>
                      <a:r>
                        <a:rPr lang="es-SV" dirty="0"/>
                        <a:t>PNT</a:t>
                      </a:r>
                      <a:endParaRPr lang="es-ES" dirty="0"/>
                    </a:p>
                  </a:txBody>
                  <a:tcPr/>
                </a:tc>
                <a:extLst>
                  <a:ext uri="{0D108BD9-81ED-4DB2-BD59-A6C34878D82A}">
                    <a16:rowId xmlns:a16="http://schemas.microsoft.com/office/drawing/2014/main" val="2621147623"/>
                  </a:ext>
                </a:extLst>
              </a:tr>
              <a:tr h="704851">
                <a:tc>
                  <a:txBody>
                    <a:bodyPr/>
                    <a:lstStyle/>
                    <a:p>
                      <a:endParaRPr lang="es-ES"/>
                    </a:p>
                  </a:txBody>
                  <a:tcPr/>
                </a:tc>
                <a:tc>
                  <a:txBody>
                    <a:bodyPr/>
                    <a:lstStyle/>
                    <a:p>
                      <a:r>
                        <a:rPr lang="es-SV" dirty="0"/>
                        <a:t> Elaboración y Análisis de situación epidemiológica</a:t>
                      </a:r>
                      <a:endParaRPr lang="es-ES" dirty="0"/>
                    </a:p>
                  </a:txBody>
                  <a:tcPr/>
                </a:tc>
                <a:tc>
                  <a:txBody>
                    <a:bodyPr/>
                    <a:lstStyle/>
                    <a:p>
                      <a:r>
                        <a:rPr lang="es-SV" dirty="0"/>
                        <a:t>Febrero 2020</a:t>
                      </a:r>
                    </a:p>
                    <a:p>
                      <a:r>
                        <a:rPr lang="es-SV" dirty="0"/>
                        <a:t>En proceso</a:t>
                      </a:r>
                      <a:endParaRPr lang="es-ES" dirty="0"/>
                    </a:p>
                  </a:txBody>
                  <a:tcPr/>
                </a:tc>
                <a:tc>
                  <a:txBody>
                    <a:bodyPr/>
                    <a:lstStyle/>
                    <a:p>
                      <a:r>
                        <a:rPr lang="es-SV" dirty="0"/>
                        <a:t>PNT</a:t>
                      </a:r>
                      <a:endParaRPr lang="es-ES" dirty="0"/>
                    </a:p>
                  </a:txBody>
                  <a:tcPr/>
                </a:tc>
                <a:extLst>
                  <a:ext uri="{0D108BD9-81ED-4DB2-BD59-A6C34878D82A}">
                    <a16:rowId xmlns:a16="http://schemas.microsoft.com/office/drawing/2014/main" val="962003973"/>
                  </a:ext>
                </a:extLst>
              </a:tr>
              <a:tr h="704851">
                <a:tc>
                  <a:txBody>
                    <a:bodyPr/>
                    <a:lstStyle/>
                    <a:p>
                      <a:endParaRPr lang="es-ES" dirty="0"/>
                    </a:p>
                  </a:txBody>
                  <a:tcPr/>
                </a:tc>
                <a:tc>
                  <a:txBody>
                    <a:bodyPr/>
                    <a:lstStyle/>
                    <a:p>
                      <a:r>
                        <a:rPr lang="es-SV" dirty="0"/>
                        <a:t>Análisis de cumplimiento de metas programadas comparado con lo obtenido año 2019.</a:t>
                      </a:r>
                      <a:endParaRPr lang="es-ES" dirty="0"/>
                    </a:p>
                  </a:txBody>
                  <a:tcPr/>
                </a:tc>
                <a:tc>
                  <a:txBody>
                    <a:bodyPr/>
                    <a:lstStyle/>
                    <a:p>
                      <a:r>
                        <a:rPr lang="es-SV" dirty="0"/>
                        <a:t>Marzo 2020</a:t>
                      </a:r>
                    </a:p>
                    <a:p>
                      <a:r>
                        <a:rPr lang="es-SV" dirty="0"/>
                        <a:t>En proceso</a:t>
                      </a:r>
                      <a:endParaRPr lang="es-ES" dirty="0"/>
                    </a:p>
                  </a:txBody>
                  <a:tcPr/>
                </a:tc>
                <a:tc>
                  <a:txBody>
                    <a:bodyPr/>
                    <a:lstStyle/>
                    <a:p>
                      <a:r>
                        <a:rPr lang="es-SV" dirty="0"/>
                        <a:t>PNT y Unidad de Apoyo FM</a:t>
                      </a:r>
                      <a:endParaRPr lang="es-ES" dirty="0"/>
                    </a:p>
                  </a:txBody>
                  <a:tcPr/>
                </a:tc>
                <a:extLst>
                  <a:ext uri="{0D108BD9-81ED-4DB2-BD59-A6C34878D82A}">
                    <a16:rowId xmlns:a16="http://schemas.microsoft.com/office/drawing/2014/main" val="2586420697"/>
                  </a:ext>
                </a:extLst>
              </a:tr>
            </a:tbl>
          </a:graphicData>
        </a:graphic>
      </p:graphicFrame>
      <p:pic>
        <p:nvPicPr>
          <p:cNvPr id="5" name="Imagen 4">
            <a:extLst>
              <a:ext uri="{FF2B5EF4-FFF2-40B4-BE49-F238E27FC236}">
                <a16:creationId xmlns:a16="http://schemas.microsoft.com/office/drawing/2014/main" id="{CBA880E3-3E0A-4336-9F4C-3F7BF474CBF9}"/>
              </a:ext>
            </a:extLst>
          </p:cNvPr>
          <p:cNvPicPr>
            <a:picLocks noChangeAspect="1"/>
          </p:cNvPicPr>
          <p:nvPr/>
        </p:nvPicPr>
        <p:blipFill>
          <a:blip r:embed="rId2"/>
          <a:stretch>
            <a:fillRect/>
          </a:stretch>
        </p:blipFill>
        <p:spPr>
          <a:xfrm>
            <a:off x="180574" y="-31663"/>
            <a:ext cx="1626962" cy="782700"/>
          </a:xfrm>
          <a:prstGeom prst="rect">
            <a:avLst/>
          </a:prstGeom>
        </p:spPr>
      </p:pic>
    </p:spTree>
    <p:extLst>
      <p:ext uri="{BB962C8B-B14F-4D97-AF65-F5344CB8AC3E}">
        <p14:creationId xmlns:p14="http://schemas.microsoft.com/office/powerpoint/2010/main" val="3300864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086E1-4AB0-47EE-974D-690B0322E4D5}"/>
              </a:ext>
            </a:extLst>
          </p:cNvPr>
          <p:cNvSpPr>
            <a:spLocks noGrp="1"/>
          </p:cNvSpPr>
          <p:nvPr>
            <p:ph type="title"/>
          </p:nvPr>
        </p:nvSpPr>
        <p:spPr>
          <a:xfrm>
            <a:off x="1935127" y="852710"/>
            <a:ext cx="9718342" cy="1280890"/>
          </a:xfrm>
          <a:solidFill>
            <a:schemeClr val="bg1"/>
          </a:solidFill>
        </p:spPr>
        <p:txBody>
          <a:bodyPr vert="horz" lIns="91440" tIns="45720" rIns="91440" bIns="45720" rtlCol="0" anchor="t">
            <a:noAutofit/>
          </a:bodyPr>
          <a:lstStyle/>
          <a:p>
            <a:r>
              <a:rPr lang="es-SV" sz="2400" b="1" dirty="0"/>
              <a:t>LE. 5: TRANSICIÓN, SOSTENIBILIDAD Y FINANCIAMIENTO</a:t>
            </a:r>
            <a:br>
              <a:rPr lang="es-SV" sz="2400" dirty="0"/>
            </a:br>
            <a:br>
              <a:rPr lang="es-ES" sz="2400" b="1" dirty="0">
                <a:solidFill>
                  <a:schemeClr val="tx1"/>
                </a:solidFill>
              </a:rPr>
            </a:br>
            <a:endParaRPr lang="es-ES" sz="2400" b="1" dirty="0">
              <a:solidFill>
                <a:schemeClr val="tx1"/>
              </a:solidFill>
            </a:endParaRPr>
          </a:p>
        </p:txBody>
      </p:sp>
      <p:graphicFrame>
        <p:nvGraphicFramePr>
          <p:cNvPr id="4" name="Marcador de contenido 3">
            <a:extLst>
              <a:ext uri="{FF2B5EF4-FFF2-40B4-BE49-F238E27FC236}">
                <a16:creationId xmlns:a16="http://schemas.microsoft.com/office/drawing/2014/main" id="{EB3971C3-0A12-4CE5-8470-125608108EFA}"/>
              </a:ext>
            </a:extLst>
          </p:cNvPr>
          <p:cNvGraphicFramePr>
            <a:graphicFrameLocks noGrp="1"/>
          </p:cNvGraphicFramePr>
          <p:nvPr>
            <p:ph idx="1"/>
            <p:extLst>
              <p:ext uri="{D42A27DB-BD31-4B8C-83A1-F6EECF244321}">
                <p14:modId xmlns:p14="http://schemas.microsoft.com/office/powerpoint/2010/main" val="2182183614"/>
              </p:ext>
            </p:extLst>
          </p:nvPr>
        </p:nvGraphicFramePr>
        <p:xfrm>
          <a:off x="2100116" y="1357423"/>
          <a:ext cx="9372414" cy="295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ECA35C1-2291-4DE6-9918-175E78B5AEF8}"/>
              </a:ext>
            </a:extLst>
          </p:cNvPr>
          <p:cNvPicPr>
            <a:picLocks noChangeAspect="1"/>
          </p:cNvPicPr>
          <p:nvPr/>
        </p:nvPicPr>
        <p:blipFill>
          <a:blip r:embed="rId7"/>
          <a:stretch>
            <a:fillRect/>
          </a:stretch>
        </p:blipFill>
        <p:spPr>
          <a:xfrm>
            <a:off x="154842" y="0"/>
            <a:ext cx="1521558" cy="731993"/>
          </a:xfrm>
          <a:prstGeom prst="rect">
            <a:avLst/>
          </a:prstGeom>
        </p:spPr>
      </p:pic>
      <p:graphicFrame>
        <p:nvGraphicFramePr>
          <p:cNvPr id="7" name="Marcador de contenido 3">
            <a:extLst>
              <a:ext uri="{FF2B5EF4-FFF2-40B4-BE49-F238E27FC236}">
                <a16:creationId xmlns:a16="http://schemas.microsoft.com/office/drawing/2014/main" id="{187D5CB4-1298-4851-BA4F-BFDB9ED302F6}"/>
              </a:ext>
            </a:extLst>
          </p:cNvPr>
          <p:cNvGraphicFramePr>
            <a:graphicFrameLocks/>
          </p:cNvGraphicFramePr>
          <p:nvPr>
            <p:extLst>
              <p:ext uri="{D42A27DB-BD31-4B8C-83A1-F6EECF244321}">
                <p14:modId xmlns:p14="http://schemas.microsoft.com/office/powerpoint/2010/main" val="507362951"/>
              </p:ext>
            </p:extLst>
          </p:nvPr>
        </p:nvGraphicFramePr>
        <p:xfrm>
          <a:off x="2185176" y="3747976"/>
          <a:ext cx="9287354" cy="28229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89856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1">
            <a:extLst>
              <a:ext uri="{FF2B5EF4-FFF2-40B4-BE49-F238E27FC236}">
                <a16:creationId xmlns:a16="http://schemas.microsoft.com/office/drawing/2014/main" id="{0CC53818-2708-4C5B-8464-3EDB3ED03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463" y="571500"/>
            <a:ext cx="9144000" cy="5715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79502-21B0-48CC-88E4-D93DE9AE877A}"/>
              </a:ext>
            </a:extLst>
          </p:cNvPr>
          <p:cNvSpPr>
            <a:spLocks noGrp="1"/>
          </p:cNvSpPr>
          <p:nvPr>
            <p:ph type="title"/>
          </p:nvPr>
        </p:nvSpPr>
        <p:spPr/>
        <p:txBody>
          <a:bodyPr/>
          <a:lstStyle/>
          <a:p>
            <a:r>
              <a:rPr lang="es-SV" dirty="0"/>
              <a:t>Evaluaciones Nacionales de Programa </a:t>
            </a:r>
            <a:endParaRPr lang="es-ES" dirty="0"/>
          </a:p>
        </p:txBody>
      </p:sp>
      <p:pic>
        <p:nvPicPr>
          <p:cNvPr id="5" name="Marcador de contenido 4">
            <a:extLst>
              <a:ext uri="{FF2B5EF4-FFF2-40B4-BE49-F238E27FC236}">
                <a16:creationId xmlns:a16="http://schemas.microsoft.com/office/drawing/2014/main" id="{38C600CE-1346-4DAE-AA7C-A234AC2E4CB7}"/>
              </a:ext>
            </a:extLst>
          </p:cNvPr>
          <p:cNvPicPr>
            <a:picLocks noGrp="1" noChangeAspect="1"/>
          </p:cNvPicPr>
          <p:nvPr>
            <p:ph idx="1"/>
          </p:nvPr>
        </p:nvPicPr>
        <p:blipFill>
          <a:blip r:embed="rId2"/>
          <a:stretch>
            <a:fillRect/>
          </a:stretch>
        </p:blipFill>
        <p:spPr>
          <a:xfrm>
            <a:off x="932936" y="1525771"/>
            <a:ext cx="4770474" cy="3577857"/>
          </a:xfrm>
        </p:spPr>
      </p:pic>
      <p:pic>
        <p:nvPicPr>
          <p:cNvPr id="7" name="Imagen 6">
            <a:extLst>
              <a:ext uri="{FF2B5EF4-FFF2-40B4-BE49-F238E27FC236}">
                <a16:creationId xmlns:a16="http://schemas.microsoft.com/office/drawing/2014/main" id="{5B8B45B7-41F5-4ECE-A8B7-B08DAB453105}"/>
              </a:ext>
            </a:extLst>
          </p:cNvPr>
          <p:cNvPicPr>
            <a:picLocks noChangeAspect="1"/>
          </p:cNvPicPr>
          <p:nvPr/>
        </p:nvPicPr>
        <p:blipFill>
          <a:blip r:embed="rId3"/>
          <a:stretch>
            <a:fillRect/>
          </a:stretch>
        </p:blipFill>
        <p:spPr>
          <a:xfrm>
            <a:off x="6241312" y="1488557"/>
            <a:ext cx="4619257" cy="3464443"/>
          </a:xfrm>
          <a:prstGeom prst="rect">
            <a:avLst/>
          </a:prstGeom>
        </p:spPr>
      </p:pic>
      <p:pic>
        <p:nvPicPr>
          <p:cNvPr id="8" name="Imagen 7">
            <a:extLst>
              <a:ext uri="{FF2B5EF4-FFF2-40B4-BE49-F238E27FC236}">
                <a16:creationId xmlns:a16="http://schemas.microsoft.com/office/drawing/2014/main" id="{13A780B3-0417-429E-9CE6-19C210370FA2}"/>
              </a:ext>
            </a:extLst>
          </p:cNvPr>
          <p:cNvPicPr>
            <a:picLocks noChangeAspect="1"/>
          </p:cNvPicPr>
          <p:nvPr/>
        </p:nvPicPr>
        <p:blipFill>
          <a:blip r:embed="rId4"/>
          <a:stretch>
            <a:fillRect/>
          </a:stretch>
        </p:blipFill>
        <p:spPr>
          <a:xfrm>
            <a:off x="10264443" y="0"/>
            <a:ext cx="1739899" cy="834681"/>
          </a:xfrm>
          <a:prstGeom prst="rect">
            <a:avLst/>
          </a:prstGeom>
        </p:spPr>
      </p:pic>
      <p:pic>
        <p:nvPicPr>
          <p:cNvPr id="6" name="Imagen 5">
            <a:extLst>
              <a:ext uri="{FF2B5EF4-FFF2-40B4-BE49-F238E27FC236}">
                <a16:creationId xmlns:a16="http://schemas.microsoft.com/office/drawing/2014/main" id="{44C1ACEC-7C5A-4466-A757-D408C1BA12E3}"/>
              </a:ext>
            </a:extLst>
          </p:cNvPr>
          <p:cNvPicPr>
            <a:picLocks noChangeAspect="1"/>
          </p:cNvPicPr>
          <p:nvPr/>
        </p:nvPicPr>
        <p:blipFill>
          <a:blip r:embed="rId5"/>
          <a:stretch>
            <a:fillRect/>
          </a:stretch>
        </p:blipFill>
        <p:spPr>
          <a:xfrm>
            <a:off x="180574" y="-31663"/>
            <a:ext cx="1626962" cy="782700"/>
          </a:xfrm>
          <a:prstGeom prst="rect">
            <a:avLst/>
          </a:prstGeom>
        </p:spPr>
      </p:pic>
    </p:spTree>
    <p:extLst>
      <p:ext uri="{BB962C8B-B14F-4D97-AF65-F5344CB8AC3E}">
        <p14:creationId xmlns:p14="http://schemas.microsoft.com/office/powerpoint/2010/main" val="122030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7F0AC-A4A6-47F2-8104-765FB4230B07}"/>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id="{6438AAA5-0BCE-4EE0-95B5-EE052515FA2C}"/>
              </a:ext>
            </a:extLst>
          </p:cNvPr>
          <p:cNvPicPr>
            <a:picLocks noGrp="1" noChangeAspect="1"/>
          </p:cNvPicPr>
          <p:nvPr>
            <p:ph idx="1"/>
          </p:nvPr>
        </p:nvPicPr>
        <p:blipFill>
          <a:blip r:embed="rId2"/>
          <a:stretch>
            <a:fillRect/>
          </a:stretch>
        </p:blipFill>
        <p:spPr>
          <a:xfrm>
            <a:off x="581461" y="1817848"/>
            <a:ext cx="5189644" cy="3462572"/>
          </a:xfrm>
        </p:spPr>
      </p:pic>
      <p:pic>
        <p:nvPicPr>
          <p:cNvPr id="7" name="Imagen 6">
            <a:extLst>
              <a:ext uri="{FF2B5EF4-FFF2-40B4-BE49-F238E27FC236}">
                <a16:creationId xmlns:a16="http://schemas.microsoft.com/office/drawing/2014/main" id="{62169D36-8A11-4A75-9E4C-7F0D2B66FB5E}"/>
              </a:ext>
            </a:extLst>
          </p:cNvPr>
          <p:cNvPicPr>
            <a:picLocks noChangeAspect="1"/>
          </p:cNvPicPr>
          <p:nvPr/>
        </p:nvPicPr>
        <p:blipFill>
          <a:blip r:embed="rId3"/>
          <a:stretch>
            <a:fillRect/>
          </a:stretch>
        </p:blipFill>
        <p:spPr>
          <a:xfrm>
            <a:off x="5771104" y="1817847"/>
            <a:ext cx="5265491" cy="3496354"/>
          </a:xfrm>
          <a:prstGeom prst="rect">
            <a:avLst/>
          </a:prstGeom>
        </p:spPr>
      </p:pic>
      <p:pic>
        <p:nvPicPr>
          <p:cNvPr id="6" name="Imagen 5">
            <a:extLst>
              <a:ext uri="{FF2B5EF4-FFF2-40B4-BE49-F238E27FC236}">
                <a16:creationId xmlns:a16="http://schemas.microsoft.com/office/drawing/2014/main" id="{730B88F2-011F-4253-8FE8-D0C769A5FAA8}"/>
              </a:ext>
            </a:extLst>
          </p:cNvPr>
          <p:cNvPicPr>
            <a:picLocks noChangeAspect="1"/>
          </p:cNvPicPr>
          <p:nvPr/>
        </p:nvPicPr>
        <p:blipFill>
          <a:blip r:embed="rId4"/>
          <a:stretch>
            <a:fillRect/>
          </a:stretch>
        </p:blipFill>
        <p:spPr>
          <a:xfrm>
            <a:off x="180574" y="-31663"/>
            <a:ext cx="1626962" cy="782700"/>
          </a:xfrm>
          <a:prstGeom prst="rect">
            <a:avLst/>
          </a:prstGeom>
        </p:spPr>
      </p:pic>
    </p:spTree>
    <p:extLst>
      <p:ext uri="{BB962C8B-B14F-4D97-AF65-F5344CB8AC3E}">
        <p14:creationId xmlns:p14="http://schemas.microsoft.com/office/powerpoint/2010/main" val="373679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2298EC00-81C1-411B-8600-CAA3E9A37CFF}"/>
              </a:ext>
            </a:extLst>
          </p:cNvPr>
          <p:cNvGraphicFramePr>
            <a:graphicFrameLocks noGrp="1"/>
          </p:cNvGraphicFramePr>
          <p:nvPr>
            <p:ph idx="1"/>
            <p:extLst>
              <p:ext uri="{D42A27DB-BD31-4B8C-83A1-F6EECF244321}">
                <p14:modId xmlns:p14="http://schemas.microsoft.com/office/powerpoint/2010/main" val="886390923"/>
              </p:ext>
            </p:extLst>
          </p:nvPr>
        </p:nvGraphicFramePr>
        <p:xfrm>
          <a:off x="1318437" y="1304017"/>
          <a:ext cx="9713783" cy="5270126"/>
        </p:xfrm>
        <a:graphic>
          <a:graphicData uri="http://schemas.openxmlformats.org/drawingml/2006/table">
            <a:tbl>
              <a:tblPr firstRow="1" bandRow="1">
                <a:tableStyleId>{F5AB1C69-6EDB-4FF4-983F-18BD219EF322}</a:tableStyleId>
              </a:tblPr>
              <a:tblGrid>
                <a:gridCol w="396216">
                  <a:extLst>
                    <a:ext uri="{9D8B030D-6E8A-4147-A177-3AD203B41FA5}">
                      <a16:colId xmlns:a16="http://schemas.microsoft.com/office/drawing/2014/main" val="1110206395"/>
                    </a:ext>
                  </a:extLst>
                </a:gridCol>
                <a:gridCol w="5951074">
                  <a:extLst>
                    <a:ext uri="{9D8B030D-6E8A-4147-A177-3AD203B41FA5}">
                      <a16:colId xmlns:a16="http://schemas.microsoft.com/office/drawing/2014/main" val="1422462499"/>
                    </a:ext>
                  </a:extLst>
                </a:gridCol>
                <a:gridCol w="1535725">
                  <a:extLst>
                    <a:ext uri="{9D8B030D-6E8A-4147-A177-3AD203B41FA5}">
                      <a16:colId xmlns:a16="http://schemas.microsoft.com/office/drawing/2014/main" val="1489657505"/>
                    </a:ext>
                  </a:extLst>
                </a:gridCol>
                <a:gridCol w="1830768">
                  <a:extLst>
                    <a:ext uri="{9D8B030D-6E8A-4147-A177-3AD203B41FA5}">
                      <a16:colId xmlns:a16="http://schemas.microsoft.com/office/drawing/2014/main" val="4109638797"/>
                    </a:ext>
                  </a:extLst>
                </a:gridCol>
              </a:tblGrid>
              <a:tr h="688185">
                <a:tc>
                  <a:txBody>
                    <a:bodyPr/>
                    <a:lstStyle/>
                    <a:p>
                      <a:endParaRPr lang="es-ES" sz="1700"/>
                    </a:p>
                  </a:txBody>
                  <a:tcPr/>
                </a:tc>
                <a:tc>
                  <a:txBody>
                    <a:bodyPr/>
                    <a:lstStyle/>
                    <a:p>
                      <a:pPr algn="ctr"/>
                      <a:r>
                        <a:rPr lang="es-SV" sz="1700" dirty="0"/>
                        <a:t>ACTIVIDAD</a:t>
                      </a:r>
                      <a:endParaRPr lang="es-ES" sz="1700" dirty="0"/>
                    </a:p>
                  </a:txBody>
                  <a:tcPr/>
                </a:tc>
                <a:tc>
                  <a:txBody>
                    <a:bodyPr/>
                    <a:lstStyle/>
                    <a:p>
                      <a:pPr algn="ctr"/>
                      <a:r>
                        <a:rPr lang="es-SV" sz="1700" dirty="0"/>
                        <a:t>FECHA</a:t>
                      </a:r>
                      <a:endParaRPr lang="es-ES" sz="1700" dirty="0"/>
                    </a:p>
                  </a:txBody>
                  <a:tcPr/>
                </a:tc>
                <a:tc>
                  <a:txBody>
                    <a:bodyPr/>
                    <a:lstStyle/>
                    <a:p>
                      <a:pPr algn="ctr"/>
                      <a:r>
                        <a:rPr lang="es-SV" sz="1700" dirty="0"/>
                        <a:t>RESPONSABLE</a:t>
                      </a:r>
                      <a:endParaRPr lang="es-ES" sz="1700" dirty="0"/>
                    </a:p>
                  </a:txBody>
                  <a:tcPr/>
                </a:tc>
                <a:extLst>
                  <a:ext uri="{0D108BD9-81ED-4DB2-BD59-A6C34878D82A}">
                    <a16:rowId xmlns:a16="http://schemas.microsoft.com/office/drawing/2014/main" val="1716114333"/>
                  </a:ext>
                </a:extLst>
              </a:tr>
              <a:tr h="848141">
                <a:tc>
                  <a:txBody>
                    <a:bodyPr/>
                    <a:lstStyle/>
                    <a:p>
                      <a:endParaRPr lang="es-ES" sz="1700" dirty="0"/>
                    </a:p>
                  </a:txBody>
                  <a:tcPr/>
                </a:tc>
                <a:tc>
                  <a:txBody>
                    <a:bodyPr/>
                    <a:lstStyle/>
                    <a:p>
                      <a:r>
                        <a:rPr lang="es-SV" sz="1700" dirty="0"/>
                        <a:t>Revisión de marco jurídico del PENM</a:t>
                      </a:r>
                      <a:endParaRPr lang="es-ES" sz="1700" dirty="0"/>
                    </a:p>
                  </a:txBody>
                  <a:tcPr/>
                </a:tc>
                <a:tc>
                  <a:txBody>
                    <a:bodyPr/>
                    <a:lstStyle/>
                    <a:p>
                      <a:r>
                        <a:rPr lang="es-SV" sz="1700" dirty="0"/>
                        <a:t>Marzo 2020</a:t>
                      </a:r>
                      <a:endParaRPr lang="es-ES" sz="1700" dirty="0"/>
                    </a:p>
                  </a:txBody>
                  <a:tcPr/>
                </a:tc>
                <a:tc>
                  <a:txBody>
                    <a:bodyPr/>
                    <a:lstStyle/>
                    <a:p>
                      <a:r>
                        <a:rPr lang="es-SV" sz="1700" dirty="0"/>
                        <a:t>MINSAL/Dirección de Regulación</a:t>
                      </a:r>
                      <a:endParaRPr lang="es-ES" sz="1700" dirty="0"/>
                    </a:p>
                  </a:txBody>
                  <a:tcPr/>
                </a:tc>
                <a:extLst>
                  <a:ext uri="{0D108BD9-81ED-4DB2-BD59-A6C34878D82A}">
                    <a16:rowId xmlns:a16="http://schemas.microsoft.com/office/drawing/2014/main" val="2350662225"/>
                  </a:ext>
                </a:extLst>
              </a:tr>
              <a:tr h="1101095">
                <a:tc>
                  <a:txBody>
                    <a:bodyPr/>
                    <a:lstStyle/>
                    <a:p>
                      <a:endParaRPr lang="es-ES" sz="1700"/>
                    </a:p>
                  </a:txBody>
                  <a:tcPr/>
                </a:tc>
                <a:tc>
                  <a:txBody>
                    <a:bodyPr/>
                    <a:lstStyle/>
                    <a:p>
                      <a:r>
                        <a:rPr lang="es-SV" sz="1700" dirty="0"/>
                        <a:t>Ajuste del PENM, con enfoques de las estrategias Nacionales e internacionales. (Fin a la TB, ENGAGE TB, Control de Infecciones, Poblaciones de alta vulnerabilidad</a:t>
                      </a:r>
                      <a:endParaRPr lang="es-ES" sz="1700" dirty="0"/>
                    </a:p>
                  </a:txBody>
                  <a:tcPr/>
                </a:tc>
                <a:tc>
                  <a:txBody>
                    <a:bodyPr/>
                    <a:lstStyle/>
                    <a:p>
                      <a:r>
                        <a:rPr lang="es-SV" sz="1700" dirty="0"/>
                        <a:t>Marzo – abril 2020</a:t>
                      </a:r>
                      <a:endParaRPr lang="es-ES" sz="1700" dirty="0"/>
                    </a:p>
                  </a:txBody>
                  <a:tcPr/>
                </a:tc>
                <a:tc>
                  <a:txBody>
                    <a:bodyPr/>
                    <a:lstStyle/>
                    <a:p>
                      <a:r>
                        <a:rPr lang="es-SV" sz="1700" dirty="0"/>
                        <a:t>PNT</a:t>
                      </a:r>
                      <a:endParaRPr lang="es-ES" sz="1700" dirty="0"/>
                    </a:p>
                  </a:txBody>
                  <a:tcPr/>
                </a:tc>
                <a:extLst>
                  <a:ext uri="{0D108BD9-81ED-4DB2-BD59-A6C34878D82A}">
                    <a16:rowId xmlns:a16="http://schemas.microsoft.com/office/drawing/2014/main" val="2621147623"/>
                  </a:ext>
                </a:extLst>
              </a:tr>
              <a:tr h="848141">
                <a:tc>
                  <a:txBody>
                    <a:bodyPr/>
                    <a:lstStyle/>
                    <a:p>
                      <a:endParaRPr lang="es-ES" sz="1700"/>
                    </a:p>
                  </a:txBody>
                  <a:tcPr/>
                </a:tc>
                <a:tc>
                  <a:txBody>
                    <a:bodyPr/>
                    <a:lstStyle/>
                    <a:p>
                      <a:r>
                        <a:rPr lang="es-SV" sz="1700" dirty="0"/>
                        <a:t> Ajuste de PENM, alineado a los planes quinquenales Nacionales de Gobierno: Plan Cuscatlán y Plan de Salud.</a:t>
                      </a:r>
                      <a:endParaRPr lang="es-ES" sz="1700" dirty="0"/>
                    </a:p>
                  </a:txBody>
                  <a:tcPr/>
                </a:tc>
                <a:tc>
                  <a:txBody>
                    <a:bodyPr/>
                    <a:lstStyle/>
                    <a:p>
                      <a:r>
                        <a:rPr lang="es-SV" sz="1700" dirty="0"/>
                        <a:t>Abril 2020</a:t>
                      </a:r>
                      <a:endParaRPr lang="es-ES" sz="1700" dirty="0"/>
                    </a:p>
                  </a:txBody>
                  <a:tcPr/>
                </a:tc>
                <a:tc>
                  <a:txBody>
                    <a:bodyPr/>
                    <a:lstStyle/>
                    <a:p>
                      <a:r>
                        <a:rPr lang="es-SV" sz="1700" dirty="0"/>
                        <a:t>MINSAL/PNT</a:t>
                      </a:r>
                      <a:endParaRPr lang="es-ES" sz="1700" dirty="0"/>
                    </a:p>
                  </a:txBody>
                  <a:tcPr/>
                </a:tc>
                <a:extLst>
                  <a:ext uri="{0D108BD9-81ED-4DB2-BD59-A6C34878D82A}">
                    <a16:rowId xmlns:a16="http://schemas.microsoft.com/office/drawing/2014/main" val="962003973"/>
                  </a:ext>
                </a:extLst>
              </a:tr>
              <a:tr h="848141">
                <a:tc>
                  <a:txBody>
                    <a:bodyPr/>
                    <a:lstStyle/>
                    <a:p>
                      <a:endParaRPr lang="es-ES" sz="1700" dirty="0"/>
                    </a:p>
                  </a:txBody>
                  <a:tcPr/>
                </a:tc>
                <a:tc>
                  <a:txBody>
                    <a:bodyPr/>
                    <a:lstStyle/>
                    <a:p>
                      <a:r>
                        <a:rPr lang="es-SV" sz="1700" dirty="0"/>
                        <a:t>Presentación de Espíritu de PENM, 5  línea estratégicas. </a:t>
                      </a:r>
                      <a:endParaRPr lang="es-ES" sz="1700" dirty="0"/>
                    </a:p>
                  </a:txBody>
                  <a:tcPr/>
                </a:tc>
                <a:tc>
                  <a:txBody>
                    <a:bodyPr/>
                    <a:lstStyle/>
                    <a:p>
                      <a:endParaRPr lang="es-ES" sz="1700" dirty="0"/>
                    </a:p>
                  </a:txBody>
                  <a:tcPr/>
                </a:tc>
                <a:tc>
                  <a:txBody>
                    <a:bodyPr/>
                    <a:lstStyle/>
                    <a:p>
                      <a:r>
                        <a:rPr lang="es-SV" sz="1700" dirty="0"/>
                        <a:t>PNT</a:t>
                      </a:r>
                      <a:endParaRPr lang="es-ES" sz="1700" dirty="0"/>
                    </a:p>
                  </a:txBody>
                  <a:tcPr/>
                </a:tc>
                <a:extLst>
                  <a:ext uri="{0D108BD9-81ED-4DB2-BD59-A6C34878D82A}">
                    <a16:rowId xmlns:a16="http://schemas.microsoft.com/office/drawing/2014/main" val="2562347717"/>
                  </a:ext>
                </a:extLst>
              </a:tr>
              <a:tr h="848141">
                <a:tc>
                  <a:txBody>
                    <a:bodyPr/>
                    <a:lstStyle/>
                    <a:p>
                      <a:endParaRPr lang="es-ES" sz="1700" dirty="0"/>
                    </a:p>
                  </a:txBody>
                  <a:tcPr/>
                </a:tc>
                <a:tc>
                  <a:txBody>
                    <a:bodyPr/>
                    <a:lstStyle/>
                    <a:p>
                      <a:r>
                        <a:rPr lang="es-SV" sz="1700" dirty="0"/>
                        <a:t>Definición de nuevos indicadores y cambios de líneas basales (año 2019) de los indicadores existentes, y estimación de nuevas metas.</a:t>
                      </a:r>
                      <a:endParaRPr lang="es-ES" sz="1700" dirty="0"/>
                    </a:p>
                  </a:txBody>
                  <a:tcPr/>
                </a:tc>
                <a:tc>
                  <a:txBody>
                    <a:bodyPr/>
                    <a:lstStyle/>
                    <a:p>
                      <a:r>
                        <a:rPr lang="es-SV" sz="1700" dirty="0"/>
                        <a:t>Abril 2020</a:t>
                      </a:r>
                      <a:endParaRPr lang="es-ES" sz="1700" dirty="0"/>
                    </a:p>
                  </a:txBody>
                  <a:tcPr/>
                </a:tc>
                <a:tc>
                  <a:txBody>
                    <a:bodyPr/>
                    <a:lstStyle/>
                    <a:p>
                      <a:r>
                        <a:rPr lang="es-SV" sz="1700" dirty="0"/>
                        <a:t>OPS/OMS - PNT</a:t>
                      </a:r>
                      <a:endParaRPr lang="es-ES" sz="1700" dirty="0"/>
                    </a:p>
                  </a:txBody>
                  <a:tcPr/>
                </a:tc>
                <a:extLst>
                  <a:ext uri="{0D108BD9-81ED-4DB2-BD59-A6C34878D82A}">
                    <a16:rowId xmlns:a16="http://schemas.microsoft.com/office/drawing/2014/main" val="2586420697"/>
                  </a:ext>
                </a:extLst>
              </a:tr>
            </a:tbl>
          </a:graphicData>
        </a:graphic>
      </p:graphicFrame>
      <p:pic>
        <p:nvPicPr>
          <p:cNvPr id="5" name="Imagen 4">
            <a:extLst>
              <a:ext uri="{FF2B5EF4-FFF2-40B4-BE49-F238E27FC236}">
                <a16:creationId xmlns:a16="http://schemas.microsoft.com/office/drawing/2014/main" id="{6D97C1A0-81D6-49D8-87C2-CDFDEEE53E3A}"/>
              </a:ext>
            </a:extLst>
          </p:cNvPr>
          <p:cNvPicPr>
            <a:picLocks noChangeAspect="1"/>
          </p:cNvPicPr>
          <p:nvPr/>
        </p:nvPicPr>
        <p:blipFill>
          <a:blip r:embed="rId2"/>
          <a:stretch>
            <a:fillRect/>
          </a:stretch>
        </p:blipFill>
        <p:spPr>
          <a:xfrm>
            <a:off x="180574" y="-31663"/>
            <a:ext cx="1626962" cy="782700"/>
          </a:xfrm>
          <a:prstGeom prst="rect">
            <a:avLst/>
          </a:prstGeom>
        </p:spPr>
      </p:pic>
      <p:sp>
        <p:nvSpPr>
          <p:cNvPr id="6" name="Título 1">
            <a:extLst>
              <a:ext uri="{FF2B5EF4-FFF2-40B4-BE49-F238E27FC236}">
                <a16:creationId xmlns:a16="http://schemas.microsoft.com/office/drawing/2014/main" id="{FF4395CD-58D8-4E31-A3F9-0F23CB0D864B}"/>
              </a:ext>
            </a:extLst>
          </p:cNvPr>
          <p:cNvSpPr>
            <a:spLocks noGrp="1"/>
          </p:cNvSpPr>
          <p:nvPr>
            <p:ph type="title"/>
          </p:nvPr>
        </p:nvSpPr>
        <p:spPr>
          <a:xfrm>
            <a:off x="2347913" y="246063"/>
            <a:ext cx="8912225" cy="1281112"/>
          </a:xfrm>
        </p:spPr>
        <p:txBody>
          <a:bodyPr>
            <a:normAutofit/>
          </a:bodyPr>
          <a:lstStyle/>
          <a:p>
            <a:r>
              <a:rPr lang="es-SV" sz="2800" dirty="0"/>
              <a:t>Proceso de Elaboración de PENM 2022- 2026  </a:t>
            </a:r>
            <a:endParaRPr lang="es-ES" sz="2800" dirty="0"/>
          </a:p>
        </p:txBody>
      </p:sp>
    </p:spTree>
    <p:extLst>
      <p:ext uri="{BB962C8B-B14F-4D97-AF65-F5344CB8AC3E}">
        <p14:creationId xmlns:p14="http://schemas.microsoft.com/office/powerpoint/2010/main" val="27058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8EFA51-941C-462D-96AF-9904CBAE64D4}"/>
              </a:ext>
            </a:extLst>
          </p:cNvPr>
          <p:cNvSpPr>
            <a:spLocks noGrp="1"/>
          </p:cNvSpPr>
          <p:nvPr>
            <p:ph type="title"/>
          </p:nvPr>
        </p:nvSpPr>
        <p:spPr>
          <a:xfrm>
            <a:off x="1803191" y="507152"/>
            <a:ext cx="8911687" cy="1280890"/>
          </a:xfrm>
        </p:spPr>
        <p:txBody>
          <a:bodyPr/>
          <a:lstStyle/>
          <a:p>
            <a:r>
              <a:rPr lang="es-SV" dirty="0"/>
              <a:t>COMITES TECNICOS DE REVISIÓN DE PENM</a:t>
            </a:r>
            <a:endParaRPr lang="es-ES" dirty="0"/>
          </a:p>
        </p:txBody>
      </p:sp>
      <p:pic>
        <p:nvPicPr>
          <p:cNvPr id="5" name="Marcador de contenido 4">
            <a:extLst>
              <a:ext uri="{FF2B5EF4-FFF2-40B4-BE49-F238E27FC236}">
                <a16:creationId xmlns:a16="http://schemas.microsoft.com/office/drawing/2014/main" id="{D6EDF705-E60D-40C5-87D8-6C8BF5F76C96}"/>
              </a:ext>
            </a:extLst>
          </p:cNvPr>
          <p:cNvPicPr>
            <a:picLocks noGrp="1" noChangeAspect="1"/>
          </p:cNvPicPr>
          <p:nvPr>
            <p:ph idx="1"/>
          </p:nvPr>
        </p:nvPicPr>
        <p:blipFill>
          <a:blip r:embed="rId2"/>
          <a:stretch>
            <a:fillRect/>
          </a:stretch>
        </p:blipFill>
        <p:spPr>
          <a:xfrm>
            <a:off x="331880" y="2080438"/>
            <a:ext cx="5866019" cy="3299636"/>
          </a:xfrm>
        </p:spPr>
      </p:pic>
      <p:pic>
        <p:nvPicPr>
          <p:cNvPr id="7" name="Imagen 6">
            <a:extLst>
              <a:ext uri="{FF2B5EF4-FFF2-40B4-BE49-F238E27FC236}">
                <a16:creationId xmlns:a16="http://schemas.microsoft.com/office/drawing/2014/main" id="{842230AB-0349-434E-9FA4-C4949A9B9D58}"/>
              </a:ext>
            </a:extLst>
          </p:cNvPr>
          <p:cNvPicPr>
            <a:picLocks noChangeAspect="1"/>
          </p:cNvPicPr>
          <p:nvPr/>
        </p:nvPicPr>
        <p:blipFill>
          <a:blip r:embed="rId3"/>
          <a:stretch>
            <a:fillRect/>
          </a:stretch>
        </p:blipFill>
        <p:spPr>
          <a:xfrm>
            <a:off x="6259035" y="1905000"/>
            <a:ext cx="4919330" cy="3689498"/>
          </a:xfrm>
          <a:prstGeom prst="rect">
            <a:avLst/>
          </a:prstGeom>
        </p:spPr>
      </p:pic>
      <p:sp>
        <p:nvSpPr>
          <p:cNvPr id="8" name="CuadroTexto 7">
            <a:extLst>
              <a:ext uri="{FF2B5EF4-FFF2-40B4-BE49-F238E27FC236}">
                <a16:creationId xmlns:a16="http://schemas.microsoft.com/office/drawing/2014/main" id="{34A38CD6-7744-49C1-92C9-68402249D496}"/>
              </a:ext>
            </a:extLst>
          </p:cNvPr>
          <p:cNvSpPr txBox="1"/>
          <p:nvPr/>
        </p:nvSpPr>
        <p:spPr>
          <a:xfrm>
            <a:off x="6393710" y="5711456"/>
            <a:ext cx="4784650" cy="338554"/>
          </a:xfrm>
          <a:prstGeom prst="rect">
            <a:avLst/>
          </a:prstGeom>
          <a:noFill/>
        </p:spPr>
        <p:txBody>
          <a:bodyPr wrap="square" rtlCol="0">
            <a:spAutoFit/>
          </a:bodyPr>
          <a:lstStyle/>
          <a:p>
            <a:r>
              <a:rPr lang="es-SV" sz="1600" dirty="0"/>
              <a:t>EVALUACION DE PROGRAMA </a:t>
            </a:r>
            <a:r>
              <a:rPr lang="es-SV" sz="1600" dirty="0" err="1"/>
              <a:t>tb</a:t>
            </a:r>
            <a:r>
              <a:rPr lang="es-SV" sz="1600" dirty="0"/>
              <a:t> </a:t>
            </a:r>
            <a:endParaRPr lang="es-ES" sz="1600" dirty="0"/>
          </a:p>
        </p:txBody>
      </p:sp>
      <p:sp>
        <p:nvSpPr>
          <p:cNvPr id="10" name="CuadroTexto 9">
            <a:extLst>
              <a:ext uri="{FF2B5EF4-FFF2-40B4-BE49-F238E27FC236}">
                <a16:creationId xmlns:a16="http://schemas.microsoft.com/office/drawing/2014/main" id="{94694769-D868-4FA1-95A3-42CC3BE53E4E}"/>
              </a:ext>
            </a:extLst>
          </p:cNvPr>
          <p:cNvSpPr txBox="1"/>
          <p:nvPr/>
        </p:nvSpPr>
        <p:spPr>
          <a:xfrm>
            <a:off x="1148316" y="5594498"/>
            <a:ext cx="4784650" cy="523220"/>
          </a:xfrm>
          <a:prstGeom prst="rect">
            <a:avLst/>
          </a:prstGeom>
          <a:noFill/>
        </p:spPr>
        <p:txBody>
          <a:bodyPr wrap="square" rtlCol="0">
            <a:spAutoFit/>
          </a:bodyPr>
          <a:lstStyle/>
          <a:p>
            <a:r>
              <a:rPr lang="es-SV" sz="1400" dirty="0"/>
              <a:t>COMITÉ TECNICO DE REVISIÓN DE PLAN ESTRATEGICO 2016-2020 </a:t>
            </a:r>
            <a:endParaRPr lang="es-ES" sz="1400" dirty="0"/>
          </a:p>
        </p:txBody>
      </p:sp>
      <p:pic>
        <p:nvPicPr>
          <p:cNvPr id="9" name="Imagen 8">
            <a:extLst>
              <a:ext uri="{FF2B5EF4-FFF2-40B4-BE49-F238E27FC236}">
                <a16:creationId xmlns:a16="http://schemas.microsoft.com/office/drawing/2014/main" id="{FC5C05FE-27AB-4A71-BDE0-8D17E8CFFB4C}"/>
              </a:ext>
            </a:extLst>
          </p:cNvPr>
          <p:cNvPicPr>
            <a:picLocks noChangeAspect="1"/>
          </p:cNvPicPr>
          <p:nvPr/>
        </p:nvPicPr>
        <p:blipFill>
          <a:blip r:embed="rId4"/>
          <a:stretch>
            <a:fillRect/>
          </a:stretch>
        </p:blipFill>
        <p:spPr>
          <a:xfrm>
            <a:off x="180574" y="-31663"/>
            <a:ext cx="1626962" cy="782700"/>
          </a:xfrm>
          <a:prstGeom prst="rect">
            <a:avLst/>
          </a:prstGeom>
        </p:spPr>
      </p:pic>
    </p:spTree>
    <p:extLst>
      <p:ext uri="{BB962C8B-B14F-4D97-AF65-F5344CB8AC3E}">
        <p14:creationId xmlns:p14="http://schemas.microsoft.com/office/powerpoint/2010/main" val="198762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2298EC00-81C1-411B-8600-CAA3E9A37CFF}"/>
              </a:ext>
            </a:extLst>
          </p:cNvPr>
          <p:cNvGraphicFramePr>
            <a:graphicFrameLocks noGrp="1"/>
          </p:cNvGraphicFramePr>
          <p:nvPr>
            <p:ph idx="1"/>
            <p:extLst>
              <p:ext uri="{D42A27DB-BD31-4B8C-83A1-F6EECF244321}">
                <p14:modId xmlns:p14="http://schemas.microsoft.com/office/powerpoint/2010/main" val="4269167191"/>
              </p:ext>
            </p:extLst>
          </p:nvPr>
        </p:nvGraphicFramePr>
        <p:xfrm>
          <a:off x="1839433" y="1372594"/>
          <a:ext cx="9167467" cy="4979673"/>
        </p:xfrm>
        <a:graphic>
          <a:graphicData uri="http://schemas.openxmlformats.org/drawingml/2006/table">
            <a:tbl>
              <a:tblPr firstRow="1" bandRow="1">
                <a:tableStyleId>{F5AB1C69-6EDB-4FF4-983F-18BD219EF322}</a:tableStyleId>
              </a:tblPr>
              <a:tblGrid>
                <a:gridCol w="499730">
                  <a:extLst>
                    <a:ext uri="{9D8B030D-6E8A-4147-A177-3AD203B41FA5}">
                      <a16:colId xmlns:a16="http://schemas.microsoft.com/office/drawing/2014/main" val="1110206395"/>
                    </a:ext>
                  </a:extLst>
                </a:gridCol>
                <a:gridCol w="5194638">
                  <a:extLst>
                    <a:ext uri="{9D8B030D-6E8A-4147-A177-3AD203B41FA5}">
                      <a16:colId xmlns:a16="http://schemas.microsoft.com/office/drawing/2014/main" val="1422462499"/>
                    </a:ext>
                  </a:extLst>
                </a:gridCol>
                <a:gridCol w="1475113">
                  <a:extLst>
                    <a:ext uri="{9D8B030D-6E8A-4147-A177-3AD203B41FA5}">
                      <a16:colId xmlns:a16="http://schemas.microsoft.com/office/drawing/2014/main" val="1489657505"/>
                    </a:ext>
                  </a:extLst>
                </a:gridCol>
                <a:gridCol w="1997986">
                  <a:extLst>
                    <a:ext uri="{9D8B030D-6E8A-4147-A177-3AD203B41FA5}">
                      <a16:colId xmlns:a16="http://schemas.microsoft.com/office/drawing/2014/main" val="4109638797"/>
                    </a:ext>
                  </a:extLst>
                </a:gridCol>
              </a:tblGrid>
              <a:tr h="704851">
                <a:tc>
                  <a:txBody>
                    <a:bodyPr/>
                    <a:lstStyle/>
                    <a:p>
                      <a:endParaRPr lang="es-ES" sz="1700"/>
                    </a:p>
                  </a:txBody>
                  <a:tcPr/>
                </a:tc>
                <a:tc>
                  <a:txBody>
                    <a:bodyPr/>
                    <a:lstStyle/>
                    <a:p>
                      <a:pPr algn="ctr"/>
                      <a:r>
                        <a:rPr lang="es-SV" sz="1700" dirty="0"/>
                        <a:t>ACTIVIDAD</a:t>
                      </a:r>
                      <a:endParaRPr lang="es-ES" sz="1700" dirty="0"/>
                    </a:p>
                  </a:txBody>
                  <a:tcPr/>
                </a:tc>
                <a:tc>
                  <a:txBody>
                    <a:bodyPr/>
                    <a:lstStyle/>
                    <a:p>
                      <a:pPr algn="ctr"/>
                      <a:r>
                        <a:rPr lang="es-SV" sz="1700" dirty="0"/>
                        <a:t>FECHA</a:t>
                      </a:r>
                      <a:endParaRPr lang="es-ES" sz="1700" dirty="0"/>
                    </a:p>
                  </a:txBody>
                  <a:tcPr/>
                </a:tc>
                <a:tc>
                  <a:txBody>
                    <a:bodyPr/>
                    <a:lstStyle/>
                    <a:p>
                      <a:pPr algn="ctr"/>
                      <a:r>
                        <a:rPr lang="es-SV" sz="1700" dirty="0"/>
                        <a:t>RESPONSABLE</a:t>
                      </a:r>
                      <a:endParaRPr lang="es-ES" sz="1700" dirty="0"/>
                    </a:p>
                  </a:txBody>
                  <a:tcPr/>
                </a:tc>
                <a:extLst>
                  <a:ext uri="{0D108BD9-81ED-4DB2-BD59-A6C34878D82A}">
                    <a16:rowId xmlns:a16="http://schemas.microsoft.com/office/drawing/2014/main" val="1716114333"/>
                  </a:ext>
                </a:extLst>
              </a:tr>
              <a:tr h="704851">
                <a:tc>
                  <a:txBody>
                    <a:bodyPr/>
                    <a:lstStyle/>
                    <a:p>
                      <a:endParaRPr lang="es-ES" sz="1700"/>
                    </a:p>
                  </a:txBody>
                  <a:tcPr/>
                </a:tc>
                <a:tc>
                  <a:txBody>
                    <a:bodyPr/>
                    <a:lstStyle/>
                    <a:p>
                      <a:r>
                        <a:rPr lang="es-SV" sz="1700" dirty="0"/>
                        <a:t>Conformación de equipo coordinador del PENM asignado por Dirección de Regulación </a:t>
                      </a:r>
                      <a:endParaRPr lang="es-ES" sz="1700" dirty="0"/>
                    </a:p>
                  </a:txBody>
                  <a:tcPr/>
                </a:tc>
                <a:tc>
                  <a:txBody>
                    <a:bodyPr/>
                    <a:lstStyle/>
                    <a:p>
                      <a:r>
                        <a:rPr lang="es-SV" sz="1700" dirty="0"/>
                        <a:t>Mayo 2020</a:t>
                      </a:r>
                      <a:endParaRPr lang="es-ES" sz="1700" dirty="0"/>
                    </a:p>
                  </a:txBody>
                  <a:tcPr/>
                </a:tc>
                <a:tc>
                  <a:txBody>
                    <a:bodyPr/>
                    <a:lstStyle/>
                    <a:p>
                      <a:r>
                        <a:rPr lang="es-SV" sz="1600" dirty="0"/>
                        <a:t>DNR DIRECCION DE REGULACIÓN</a:t>
                      </a:r>
                      <a:endParaRPr lang="es-ES" sz="1600" dirty="0"/>
                    </a:p>
                  </a:txBody>
                  <a:tcPr/>
                </a:tc>
                <a:extLst>
                  <a:ext uri="{0D108BD9-81ED-4DB2-BD59-A6C34878D82A}">
                    <a16:rowId xmlns:a16="http://schemas.microsoft.com/office/drawing/2014/main" val="2350662225"/>
                  </a:ext>
                </a:extLst>
              </a:tr>
              <a:tr h="704851">
                <a:tc>
                  <a:txBody>
                    <a:bodyPr/>
                    <a:lstStyle/>
                    <a:p>
                      <a:endParaRPr lang="es-ES" sz="17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SV" sz="1700" dirty="0"/>
                        <a:t>Revisión de PENM con equipo técnico y </a:t>
                      </a:r>
                      <a:r>
                        <a:rPr lang="es-SV" sz="1700" dirty="0" err="1"/>
                        <a:t>multisectorialidad</a:t>
                      </a:r>
                      <a:r>
                        <a:rPr lang="es-SV" sz="1700" dirty="0"/>
                        <a:t>.</a:t>
                      </a:r>
                      <a:endParaRPr lang="es-ES" sz="1700" dirty="0"/>
                    </a:p>
                    <a:p>
                      <a:endParaRPr lang="es-ES" sz="1700" dirty="0"/>
                    </a:p>
                  </a:txBody>
                  <a:tcPr/>
                </a:tc>
                <a:tc>
                  <a:txBody>
                    <a:bodyPr/>
                    <a:lstStyle/>
                    <a:p>
                      <a:r>
                        <a:rPr lang="es-SV" sz="1700" dirty="0"/>
                        <a:t>Mayo 2020</a:t>
                      </a:r>
                      <a:endParaRPr lang="es-ES" sz="1700" dirty="0"/>
                    </a:p>
                  </a:txBody>
                  <a:tcPr/>
                </a:tc>
                <a:tc>
                  <a:txBody>
                    <a:bodyPr/>
                    <a:lstStyle/>
                    <a:p>
                      <a:r>
                        <a:rPr lang="es-SV" sz="1600" dirty="0"/>
                        <a:t>MULTISECTORIALIDAD</a:t>
                      </a:r>
                      <a:endParaRPr lang="es-ES" sz="1600" dirty="0"/>
                    </a:p>
                  </a:txBody>
                  <a:tcPr/>
                </a:tc>
                <a:extLst>
                  <a:ext uri="{0D108BD9-81ED-4DB2-BD59-A6C34878D82A}">
                    <a16:rowId xmlns:a16="http://schemas.microsoft.com/office/drawing/2014/main" val="2621147623"/>
                  </a:ext>
                </a:extLst>
              </a:tr>
              <a:tr h="704851">
                <a:tc>
                  <a:txBody>
                    <a:bodyPr/>
                    <a:lstStyle/>
                    <a:p>
                      <a:endParaRPr lang="es-ES" sz="1700"/>
                    </a:p>
                  </a:txBody>
                  <a:tcPr/>
                </a:tc>
                <a:tc>
                  <a:txBody>
                    <a:bodyPr/>
                    <a:lstStyle/>
                    <a:p>
                      <a:r>
                        <a:rPr lang="es-SV" sz="1700" dirty="0"/>
                        <a:t>Dialogo de País multisectorial con Organizaciones de la Sociedad Civil (OSC) y proveedores de servicios de salud.</a:t>
                      </a:r>
                      <a:endParaRPr lang="es-ES" sz="1700" dirty="0"/>
                    </a:p>
                  </a:txBody>
                  <a:tcPr/>
                </a:tc>
                <a:tc>
                  <a:txBody>
                    <a:bodyPr/>
                    <a:lstStyle/>
                    <a:p>
                      <a:r>
                        <a:rPr lang="es-SV" sz="1700" dirty="0"/>
                        <a:t>Mayo/ Junio 2020</a:t>
                      </a:r>
                      <a:endParaRPr lang="es-ES" sz="1700" dirty="0"/>
                    </a:p>
                  </a:txBody>
                  <a:tcPr/>
                </a:tc>
                <a:tc>
                  <a:txBody>
                    <a:bodyPr/>
                    <a:lstStyle/>
                    <a:p>
                      <a:r>
                        <a:rPr lang="es-SV" sz="1600" dirty="0"/>
                        <a:t>OSC, proveedores, MINSAL, PNT</a:t>
                      </a:r>
                      <a:endParaRPr lang="es-ES" sz="1600" dirty="0"/>
                    </a:p>
                  </a:txBody>
                  <a:tcPr/>
                </a:tc>
                <a:extLst>
                  <a:ext uri="{0D108BD9-81ED-4DB2-BD59-A6C34878D82A}">
                    <a16:rowId xmlns:a16="http://schemas.microsoft.com/office/drawing/2014/main" val="962003973"/>
                  </a:ext>
                </a:extLst>
              </a:tr>
              <a:tr h="704851">
                <a:tc>
                  <a:txBody>
                    <a:bodyPr/>
                    <a:lstStyle/>
                    <a:p>
                      <a:endParaRPr lang="es-ES" sz="1700" dirty="0"/>
                    </a:p>
                  </a:txBody>
                  <a:tcPr/>
                </a:tc>
                <a:tc>
                  <a:txBody>
                    <a:bodyPr/>
                    <a:lstStyle/>
                    <a:p>
                      <a:r>
                        <a:rPr lang="es-SV" sz="1700" dirty="0"/>
                        <a:t>Integración de aportes de Dialogo de País.</a:t>
                      </a:r>
                      <a:endParaRPr lang="es-ES" sz="1700" dirty="0"/>
                    </a:p>
                  </a:txBody>
                  <a:tcPr/>
                </a:tc>
                <a:tc>
                  <a:txBody>
                    <a:bodyPr/>
                    <a:lstStyle/>
                    <a:p>
                      <a:r>
                        <a:rPr lang="es-SV" sz="1700" dirty="0"/>
                        <a:t>Julio 2020</a:t>
                      </a:r>
                      <a:endParaRPr lang="es-ES" sz="1700" dirty="0"/>
                    </a:p>
                  </a:txBody>
                  <a:tcPr/>
                </a:tc>
                <a:tc>
                  <a:txBody>
                    <a:bodyPr/>
                    <a:lstStyle/>
                    <a:p>
                      <a:r>
                        <a:rPr lang="es-SV" sz="1200" dirty="0"/>
                        <a:t>MULTISECTORIALIDAD </a:t>
                      </a:r>
                      <a:r>
                        <a:rPr lang="es-SV" sz="1600" dirty="0"/>
                        <a:t>OSC</a:t>
                      </a:r>
                      <a:endParaRPr lang="es-ES" sz="1200" dirty="0"/>
                    </a:p>
                  </a:txBody>
                  <a:tcPr/>
                </a:tc>
                <a:extLst>
                  <a:ext uri="{0D108BD9-81ED-4DB2-BD59-A6C34878D82A}">
                    <a16:rowId xmlns:a16="http://schemas.microsoft.com/office/drawing/2014/main" val="2586420697"/>
                  </a:ext>
                </a:extLst>
              </a:tr>
              <a:tr h="704851">
                <a:tc>
                  <a:txBody>
                    <a:bodyPr/>
                    <a:lstStyle/>
                    <a:p>
                      <a:endParaRPr lang="es-ES" sz="1700" dirty="0"/>
                    </a:p>
                  </a:txBody>
                  <a:tcPr/>
                </a:tc>
                <a:tc>
                  <a:txBody>
                    <a:bodyPr/>
                    <a:lstStyle/>
                    <a:p>
                      <a:r>
                        <a:rPr lang="es-SV" sz="1700" dirty="0"/>
                        <a:t>Revisiones sustantivas  equipo coordinador y equipo técnico (MCP/OPS/MINSAL/PNT/ISSS/DGCP/ Dirección de Regulación)</a:t>
                      </a:r>
                      <a:endParaRPr lang="es-ES" sz="1700" dirty="0"/>
                    </a:p>
                  </a:txBody>
                  <a:tcPr/>
                </a:tc>
                <a:tc>
                  <a:txBody>
                    <a:bodyPr/>
                    <a:lstStyle/>
                    <a:p>
                      <a:r>
                        <a:rPr lang="es-SV" sz="1700" dirty="0"/>
                        <a:t>Julio- Agosto 2020</a:t>
                      </a:r>
                      <a:endParaRPr lang="es-ES" sz="1700" dirty="0"/>
                    </a:p>
                  </a:txBody>
                  <a:tcPr/>
                </a:tc>
                <a:tc>
                  <a:txBody>
                    <a:bodyPr/>
                    <a:lstStyle/>
                    <a:p>
                      <a:r>
                        <a:rPr lang="es-SV" sz="1700" dirty="0"/>
                        <a:t>Equipo técnico y coordinador</a:t>
                      </a:r>
                      <a:endParaRPr lang="es-ES" sz="1700" dirty="0"/>
                    </a:p>
                  </a:txBody>
                  <a:tcPr/>
                </a:tc>
                <a:extLst>
                  <a:ext uri="{0D108BD9-81ED-4DB2-BD59-A6C34878D82A}">
                    <a16:rowId xmlns:a16="http://schemas.microsoft.com/office/drawing/2014/main" val="185021842"/>
                  </a:ext>
                </a:extLst>
              </a:tr>
            </a:tbl>
          </a:graphicData>
        </a:graphic>
      </p:graphicFrame>
      <p:pic>
        <p:nvPicPr>
          <p:cNvPr id="5" name="Imagen 4">
            <a:extLst>
              <a:ext uri="{FF2B5EF4-FFF2-40B4-BE49-F238E27FC236}">
                <a16:creationId xmlns:a16="http://schemas.microsoft.com/office/drawing/2014/main" id="{3BE12822-53AF-4F1B-A9F7-A1CD5DD37C58}"/>
              </a:ext>
            </a:extLst>
          </p:cNvPr>
          <p:cNvPicPr>
            <a:picLocks noChangeAspect="1"/>
          </p:cNvPicPr>
          <p:nvPr/>
        </p:nvPicPr>
        <p:blipFill>
          <a:blip r:embed="rId2"/>
          <a:stretch>
            <a:fillRect/>
          </a:stretch>
        </p:blipFill>
        <p:spPr>
          <a:xfrm>
            <a:off x="180574" y="-31663"/>
            <a:ext cx="1626962" cy="782700"/>
          </a:xfrm>
          <a:prstGeom prst="rect">
            <a:avLst/>
          </a:prstGeom>
        </p:spPr>
      </p:pic>
      <p:sp>
        <p:nvSpPr>
          <p:cNvPr id="6" name="Título 1">
            <a:extLst>
              <a:ext uri="{FF2B5EF4-FFF2-40B4-BE49-F238E27FC236}">
                <a16:creationId xmlns:a16="http://schemas.microsoft.com/office/drawing/2014/main" id="{D58D6117-ABFB-409E-B8F8-7564B063DE2B}"/>
              </a:ext>
            </a:extLst>
          </p:cNvPr>
          <p:cNvSpPr>
            <a:spLocks noGrp="1"/>
          </p:cNvSpPr>
          <p:nvPr>
            <p:ph type="title"/>
          </p:nvPr>
        </p:nvSpPr>
        <p:spPr>
          <a:xfrm>
            <a:off x="2347913" y="246063"/>
            <a:ext cx="8912225" cy="1281112"/>
          </a:xfrm>
        </p:spPr>
        <p:txBody>
          <a:bodyPr>
            <a:normAutofit/>
          </a:bodyPr>
          <a:lstStyle/>
          <a:p>
            <a:r>
              <a:rPr lang="es-SV" sz="2800" dirty="0"/>
              <a:t>Proceso de Elaboración de PENM 2022- 2026  </a:t>
            </a:r>
            <a:endParaRPr lang="es-ES" sz="2800" dirty="0"/>
          </a:p>
        </p:txBody>
      </p:sp>
    </p:spTree>
    <p:extLst>
      <p:ext uri="{BB962C8B-B14F-4D97-AF65-F5344CB8AC3E}">
        <p14:creationId xmlns:p14="http://schemas.microsoft.com/office/powerpoint/2010/main" val="162594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28016"/>
            <a:ext cx="9601200" cy="1068736"/>
          </a:xfrm>
        </p:spPr>
        <p:txBody>
          <a:bodyPr>
            <a:noAutofit/>
          </a:bodyPr>
          <a:lstStyle/>
          <a:p>
            <a:pPr algn="ctr"/>
            <a:br>
              <a:rPr lang="es-CO" sz="2800" b="1" i="1" dirty="0">
                <a:solidFill>
                  <a:schemeClr val="tx1"/>
                </a:solidFill>
              </a:rPr>
            </a:br>
            <a:r>
              <a:rPr lang="es-CO" sz="2800" b="1" i="1" dirty="0">
                <a:solidFill>
                  <a:schemeClr val="tx1"/>
                </a:solidFill>
              </a:rPr>
              <a:t>ENFOQUE ESENCIAL PARA LA IMPLEMENTACIÓN DE LA ESTRAGIA FIN A LA TB (OMS)</a:t>
            </a:r>
          </a:p>
        </p:txBody>
      </p:sp>
      <p:sp>
        <p:nvSpPr>
          <p:cNvPr id="3" name="2 Marcador de contenido"/>
          <p:cNvSpPr>
            <a:spLocks noGrp="1"/>
          </p:cNvSpPr>
          <p:nvPr>
            <p:ph idx="1"/>
          </p:nvPr>
        </p:nvSpPr>
        <p:spPr>
          <a:xfrm>
            <a:off x="1919536" y="4221089"/>
            <a:ext cx="8352928" cy="1815882"/>
          </a:xfrm>
          <a:solidFill>
            <a:schemeClr val="accent2">
              <a:lumMod val="20000"/>
              <a:lumOff val="80000"/>
            </a:schemeClr>
          </a:solidFill>
        </p:spPr>
        <p:txBody>
          <a:bodyPr wrap="square">
            <a:spAutoFit/>
          </a:bodyPr>
          <a:lstStyle/>
          <a:p>
            <a:pPr marL="0" indent="0" algn="ctr">
              <a:buNone/>
            </a:pPr>
            <a:r>
              <a:rPr lang="es-CO" sz="2800" dirty="0"/>
              <a:t>La dirección del PNT tendrá que promover y orientar la participación de un extenso abanico de colaboradores del gobierno y de otros sectores</a:t>
            </a:r>
            <a:endParaRPr lang="es-CO" sz="2800" dirty="0">
              <a:solidFill>
                <a:srgbClr val="00823B"/>
              </a:solidFill>
            </a:endParaRPr>
          </a:p>
        </p:txBody>
      </p:sp>
      <p:sp>
        <p:nvSpPr>
          <p:cNvPr id="4" name="3 Rectángulo"/>
          <p:cNvSpPr/>
          <p:nvPr/>
        </p:nvSpPr>
        <p:spPr>
          <a:xfrm>
            <a:off x="1919536" y="2297814"/>
            <a:ext cx="8352928" cy="461665"/>
          </a:xfrm>
          <a:prstGeom prst="rect">
            <a:avLst/>
          </a:prstGeom>
          <a:solidFill>
            <a:schemeClr val="accent2">
              <a:lumMod val="20000"/>
              <a:lumOff val="80000"/>
            </a:schemeClr>
          </a:solidFill>
        </p:spPr>
        <p:txBody>
          <a:bodyPr wrap="square">
            <a:spAutoFit/>
          </a:bodyPr>
          <a:lstStyle/>
          <a:p>
            <a:pPr algn="ctr"/>
            <a:r>
              <a:rPr lang="es-CO" sz="2400" b="1" dirty="0"/>
              <a:t>ENFOQUE INTEGRAL PARA PONER FIN A LA TB</a:t>
            </a:r>
            <a:endParaRPr lang="es-CO" sz="2400" dirty="0"/>
          </a:p>
        </p:txBody>
      </p:sp>
      <p:sp>
        <p:nvSpPr>
          <p:cNvPr id="5" name="4 Rectángulo"/>
          <p:cNvSpPr/>
          <p:nvPr/>
        </p:nvSpPr>
        <p:spPr>
          <a:xfrm>
            <a:off x="3082193" y="2801852"/>
            <a:ext cx="6027611" cy="523220"/>
          </a:xfrm>
          <a:prstGeom prst="rect">
            <a:avLst/>
          </a:prstGeom>
          <a:solidFill>
            <a:schemeClr val="bg2"/>
          </a:solidFill>
        </p:spPr>
        <p:txBody>
          <a:bodyPr wrap="none">
            <a:spAutoFit/>
          </a:bodyPr>
          <a:lstStyle/>
          <a:p>
            <a:pPr algn="ctr"/>
            <a:r>
              <a:rPr lang="es-CO" sz="2800" b="1" dirty="0"/>
              <a:t>COLABORACIÓN MULTISECTORIAL</a:t>
            </a:r>
          </a:p>
        </p:txBody>
      </p:sp>
      <p:sp>
        <p:nvSpPr>
          <p:cNvPr id="6" name="5 Flecha abajo"/>
          <p:cNvSpPr/>
          <p:nvPr/>
        </p:nvSpPr>
        <p:spPr bwMode="auto">
          <a:xfrm>
            <a:off x="5331487" y="3471373"/>
            <a:ext cx="1529025" cy="57606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CO" sz="2400">
              <a:latin typeface="Times" charset="0"/>
            </a:endParaRPr>
          </a:p>
        </p:txBody>
      </p:sp>
      <p:pic>
        <p:nvPicPr>
          <p:cNvPr id="7" name="Imagen 6">
            <a:extLst>
              <a:ext uri="{FF2B5EF4-FFF2-40B4-BE49-F238E27FC236}">
                <a16:creationId xmlns:a16="http://schemas.microsoft.com/office/drawing/2014/main" id="{936DA9D4-5388-428A-83E7-43B8F957CA8E}"/>
              </a:ext>
            </a:extLst>
          </p:cNvPr>
          <p:cNvPicPr>
            <a:picLocks noChangeAspect="1"/>
          </p:cNvPicPr>
          <p:nvPr/>
        </p:nvPicPr>
        <p:blipFill>
          <a:blip r:embed="rId3"/>
          <a:stretch>
            <a:fillRect/>
          </a:stretch>
        </p:blipFill>
        <p:spPr>
          <a:xfrm>
            <a:off x="180574" y="-31663"/>
            <a:ext cx="1626962" cy="782700"/>
          </a:xfrm>
          <a:prstGeom prst="rect">
            <a:avLst/>
          </a:prstGeom>
        </p:spPr>
      </p:pic>
    </p:spTree>
    <p:extLst>
      <p:ext uri="{BB962C8B-B14F-4D97-AF65-F5344CB8AC3E}">
        <p14:creationId xmlns:p14="http://schemas.microsoft.com/office/powerpoint/2010/main" val="86402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28016"/>
            <a:ext cx="9144000" cy="1068736"/>
          </a:xfrm>
        </p:spPr>
        <p:txBody>
          <a:bodyPr>
            <a:normAutofit/>
          </a:bodyPr>
          <a:lstStyle/>
          <a:p>
            <a:pPr algn="ctr"/>
            <a:r>
              <a:rPr lang="es-CO" sz="3000" b="1" dirty="0">
                <a:solidFill>
                  <a:srgbClr val="FFFF00"/>
                </a:solidFill>
              </a:rPr>
              <a:t>.</a:t>
            </a:r>
            <a:r>
              <a:rPr lang="es-CO" sz="3000" b="1" dirty="0"/>
              <a:t> </a:t>
            </a:r>
            <a:br>
              <a:rPr lang="es-CO" sz="3000" b="1" dirty="0"/>
            </a:br>
            <a:r>
              <a:rPr lang="es-CO" sz="3000" b="1" dirty="0"/>
              <a:t>PRINCIPIOS ESENCIALES (OMS)</a:t>
            </a:r>
          </a:p>
        </p:txBody>
      </p:sp>
      <p:sp>
        <p:nvSpPr>
          <p:cNvPr id="3" name="2 Marcador de contenido"/>
          <p:cNvSpPr>
            <a:spLocks noGrp="1"/>
          </p:cNvSpPr>
          <p:nvPr>
            <p:ph idx="1"/>
          </p:nvPr>
        </p:nvSpPr>
        <p:spPr>
          <a:xfrm>
            <a:off x="1703512" y="2534407"/>
            <a:ext cx="9054244" cy="3431709"/>
          </a:xfrm>
        </p:spPr>
        <p:txBody>
          <a:bodyPr wrap="square">
            <a:spAutoFit/>
          </a:bodyPr>
          <a:lstStyle/>
          <a:p>
            <a:pPr marL="360363" indent="-360363">
              <a:buAutoNum type="arabicParenR"/>
            </a:pPr>
            <a:r>
              <a:rPr lang="es-CO" sz="2400" b="1" dirty="0">
                <a:solidFill>
                  <a:schemeClr val="tx1"/>
                </a:solidFill>
              </a:rPr>
              <a:t>Rectoría y transparencia gubernamental, con seguimiento y evaluación.</a:t>
            </a:r>
          </a:p>
          <a:p>
            <a:pPr marL="360363" indent="-360363">
              <a:buFont typeface="Wingdings 3" charset="2"/>
              <a:buAutoNum type="arabicParenR"/>
            </a:pPr>
            <a:r>
              <a:rPr lang="es-CO" sz="2400" b="1" dirty="0">
                <a:solidFill>
                  <a:schemeClr val="tx1"/>
                </a:solidFill>
              </a:rPr>
              <a:t>Coalición sólida con las organizaciones de la sociedad civil y las comunidades. </a:t>
            </a:r>
          </a:p>
          <a:p>
            <a:pPr marL="360363" indent="-360363">
              <a:buNone/>
            </a:pPr>
            <a:r>
              <a:rPr lang="es-CO" sz="2400" b="1" dirty="0">
                <a:solidFill>
                  <a:schemeClr val="tx1"/>
                </a:solidFill>
              </a:rPr>
              <a:t>3) Protección y promoción de los derechos humanos, la ética y la equidad.</a:t>
            </a:r>
          </a:p>
          <a:p>
            <a:pPr marL="360363" indent="-360363">
              <a:buNone/>
            </a:pPr>
            <a:r>
              <a:rPr lang="es-CO" sz="2400" b="1" dirty="0">
                <a:solidFill>
                  <a:schemeClr val="tx1"/>
                </a:solidFill>
              </a:rPr>
              <a:t>4) Adaptación nacional de la estrategia, con colaboración mundial.</a:t>
            </a:r>
          </a:p>
        </p:txBody>
      </p:sp>
      <p:sp>
        <p:nvSpPr>
          <p:cNvPr id="4" name="3 Rectángulo"/>
          <p:cNvSpPr/>
          <p:nvPr/>
        </p:nvSpPr>
        <p:spPr>
          <a:xfrm>
            <a:off x="1919536" y="1634747"/>
            <a:ext cx="8352928" cy="461665"/>
          </a:xfrm>
          <a:prstGeom prst="rect">
            <a:avLst/>
          </a:prstGeom>
          <a:solidFill>
            <a:schemeClr val="accent2">
              <a:lumMod val="20000"/>
              <a:lumOff val="80000"/>
            </a:schemeClr>
          </a:solidFill>
        </p:spPr>
        <p:txBody>
          <a:bodyPr wrap="square">
            <a:spAutoFit/>
          </a:bodyPr>
          <a:lstStyle/>
          <a:p>
            <a:pPr algn="ctr"/>
            <a:r>
              <a:rPr lang="es-CO" sz="2400" b="1" dirty="0"/>
              <a:t>PRINCIPIOS FUNDAMENTALES (4)</a:t>
            </a:r>
            <a:endParaRPr lang="es-CO" sz="2400" dirty="0"/>
          </a:p>
        </p:txBody>
      </p:sp>
      <p:pic>
        <p:nvPicPr>
          <p:cNvPr id="5" name="Imagen 4">
            <a:extLst>
              <a:ext uri="{FF2B5EF4-FFF2-40B4-BE49-F238E27FC236}">
                <a16:creationId xmlns:a16="http://schemas.microsoft.com/office/drawing/2014/main" id="{6EFE1F74-A10E-42AB-9C40-A4B3FF988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5" y="1"/>
            <a:ext cx="1518500" cy="728470"/>
          </a:xfrm>
          <a:prstGeom prst="rect">
            <a:avLst/>
          </a:prstGeom>
        </p:spPr>
      </p:pic>
    </p:spTree>
    <p:extLst>
      <p:ext uri="{BB962C8B-B14F-4D97-AF65-F5344CB8AC3E}">
        <p14:creationId xmlns:p14="http://schemas.microsoft.com/office/powerpoint/2010/main" val="344512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309</TotalTime>
  <Words>1303</Words>
  <Application>Microsoft Office PowerPoint</Application>
  <PresentationFormat>Panorámica</PresentationFormat>
  <Paragraphs>127</Paragraphs>
  <Slides>21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Century Gothic</vt:lpstr>
      <vt:lpstr>Times</vt:lpstr>
      <vt:lpstr>Wingdings 3</vt:lpstr>
      <vt:lpstr>Espiral</vt:lpstr>
      <vt:lpstr>PROPUESTA DE COFINANCIAMIENTO DEL “PLAN ESTRATEGICO NACIONAL MULTISECTORIAL PARA LA PREVENCIÓN Y CONTROL DE LA TUBERCULOSIS EN EL SALVADOR, 2022 – 2026”</vt:lpstr>
      <vt:lpstr>Proceso de Elaboración de PENM 2022- 2026  </vt:lpstr>
      <vt:lpstr>Evaluaciones Nacionales de Programa </vt:lpstr>
      <vt:lpstr>Presentación de PowerPoint</vt:lpstr>
      <vt:lpstr>Proceso de Elaboración de PENM 2022- 2026  </vt:lpstr>
      <vt:lpstr>COMITES TECNICOS DE REVISIÓN DE PENM</vt:lpstr>
      <vt:lpstr>Proceso de Elaboración de PENM 2022- 2026  </vt:lpstr>
      <vt:lpstr> ENFOQUE ESENCIAL PARA LA IMPLEMENTACIÓN DE LA ESTRAGIA FIN A LA TB (OMS)</vt:lpstr>
      <vt:lpstr>.  PRINCIPIOS ESENCIALES (OMS)</vt:lpstr>
      <vt:lpstr>CARTA DE ASIGANACIÓN DE FONDOS</vt:lpstr>
      <vt:lpstr>CARTA DE ASIGANACIÓN DE FONDOS: FONDO MUNDIAL LLAMA A INCLUIR LOS SIGIENTES ASPECTOS:</vt:lpstr>
      <vt:lpstr>LINEAS ESTRATEGICAS PENM 2022 -2026  </vt:lpstr>
      <vt:lpstr>LÍNEAS ESTRATÉGICAS DEL PENM TB 2022 - 2026  </vt:lpstr>
      <vt:lpstr>LE. 1: ABORDAJE OPORTUNO DE LA TB EN GRUPOS DE MAYOR RIESGO Y VULNERABILIDAD CON ENFOQUE CENTRADO EN LA PERSONA   </vt:lpstr>
      <vt:lpstr>LE. 1: ABORDAJE OPORTUNO DE LA TB EN GRUPOS DE MAYOR RIESGO Y  VULNERABILIDAD CON ENFOQUE CENTRADO EN LA PERSONA  </vt:lpstr>
      <vt:lpstr>LE. 1: ABORDAJE OPORTUNO DE LA TB EN GRUPOS DE MAYOR RIESGO Y VULNERABILIDAD CON ENFOQUE CENTRADO EN LA PERSONA </vt:lpstr>
      <vt:lpstr>LE. 2: DIAGNOSTICO Y TRATAMIENTO DE LA TB Y TB DR </vt:lpstr>
      <vt:lpstr>LE. 3: INTERSECTORIALIDAD Y MULTISECTORIALIDAD   </vt:lpstr>
      <vt:lpstr>LE. 4: FORTALECIMIENTO DE SISTEMA DE SALUD, SISTEMA DE INFORMACIÓN, VIGILANCIA E INVESTIGACIÓN. INNOVACION TECNOLOGICA, ESTRATEGIA DE COMUNICACIÓN COMUNITARIA, INTERCULTURALIDAD   </vt:lpstr>
      <vt:lpstr>LE. 5: TRANSICIÓN, SOSTENIBILIDAD Y FINANCIAMIENTO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COFINANCIAMIENTO PARA PLAN ESTRATEGICO NACIONAL MULTISECTORIAL PARA LA PREENCIÓN Y CONTROL DE LA TUBERCULOSIS EN EL SALVADOR 2022 - 2024</dc:title>
  <dc:creator>gilayala</dc:creator>
  <cp:lastModifiedBy>gilayala</cp:lastModifiedBy>
  <cp:revision>63</cp:revision>
  <dcterms:created xsi:type="dcterms:W3CDTF">2020-01-08T14:02:58Z</dcterms:created>
  <dcterms:modified xsi:type="dcterms:W3CDTF">2020-02-20T14:43:23Z</dcterms:modified>
</cp:coreProperties>
</file>