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76" r:id="rId5"/>
    <p:sldId id="279" r:id="rId6"/>
    <p:sldId id="281" r:id="rId7"/>
    <p:sldId id="260" r:id="rId8"/>
    <p:sldId id="262" r:id="rId9"/>
    <p:sldId id="283" r:id="rId10"/>
    <p:sldId id="282" r:id="rId11"/>
    <p:sldId id="261" r:id="rId12"/>
    <p:sldId id="284" r:id="rId13"/>
    <p:sldId id="264" r:id="rId14"/>
    <p:sldId id="285" r:id="rId15"/>
    <p:sldId id="286" r:id="rId16"/>
    <p:sldId id="287" r:id="rId17"/>
    <p:sldId id="288" r:id="rId18"/>
    <p:sldId id="289" r:id="rId19"/>
    <p:sldId id="290" r:id="rId20"/>
    <p:sldId id="29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180" y="78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2CCDDC-AFD3-4F98-84F3-9FF6D50FB92A}" type="doc">
      <dgm:prSet loTypeId="urn:microsoft.com/office/officeart/2005/8/layout/cycle8" loCatId="cycle" qsTypeId="urn:microsoft.com/office/officeart/2005/8/quickstyle/simple1" qsCatId="simple" csTypeId="urn:microsoft.com/office/officeart/2005/8/colors/colorful5" csCatId="colorful" phldr="1"/>
      <dgm:spPr/>
    </dgm:pt>
    <dgm:pt modelId="{E667BF15-9F18-44AB-8EB9-AC5AC3C327F1}">
      <dgm:prSet phldrT="[Text]" custT="1"/>
      <dgm:spPr/>
      <dgm:t>
        <a:bodyPr/>
        <a:lstStyle/>
        <a:p>
          <a:r>
            <a:rPr lang="es-ES" sz="2400" dirty="0"/>
            <a:t>presupuesto</a:t>
          </a:r>
          <a:endParaRPr lang="en-US" sz="2400" dirty="0"/>
        </a:p>
      </dgm:t>
    </dgm:pt>
    <dgm:pt modelId="{ABFEE9D4-31D5-4AD0-BCF7-B5B34BA9A8CF}" type="parTrans" cxnId="{5D4945DC-FB04-4BC1-9795-B27C892F72C6}">
      <dgm:prSet/>
      <dgm:spPr/>
      <dgm:t>
        <a:bodyPr/>
        <a:lstStyle/>
        <a:p>
          <a:endParaRPr lang="en-US"/>
        </a:p>
      </dgm:t>
    </dgm:pt>
    <dgm:pt modelId="{C8A143DE-52CC-434C-916B-C9707BBEBF55}" type="sibTrans" cxnId="{5D4945DC-FB04-4BC1-9795-B27C892F72C6}">
      <dgm:prSet/>
      <dgm:spPr/>
      <dgm:t>
        <a:bodyPr/>
        <a:lstStyle/>
        <a:p>
          <a:endParaRPr lang="en-US"/>
        </a:p>
      </dgm:t>
    </dgm:pt>
    <dgm:pt modelId="{82D9D125-85A3-48A0-9B23-7B0B972E8EFF}">
      <dgm:prSet phldrT="[Text]" custT="1"/>
      <dgm:spPr/>
      <dgm:t>
        <a:bodyPr/>
        <a:lstStyle/>
        <a:p>
          <a:r>
            <a:rPr lang="es-ES" sz="2800" dirty="0"/>
            <a:t>Violencia</a:t>
          </a:r>
        </a:p>
        <a:p>
          <a:r>
            <a:rPr lang="es-GT" sz="2800" dirty="0"/>
            <a:t>Social</a:t>
          </a:r>
          <a:endParaRPr lang="en-US" sz="2800" dirty="0"/>
        </a:p>
      </dgm:t>
    </dgm:pt>
    <dgm:pt modelId="{25D208FD-7C35-4AF6-BBD5-9BC034603BAC}" type="parTrans" cxnId="{C84EE81F-1CFA-469E-8965-682DED7FBFEC}">
      <dgm:prSet/>
      <dgm:spPr/>
      <dgm:t>
        <a:bodyPr/>
        <a:lstStyle/>
        <a:p>
          <a:endParaRPr lang="en-US"/>
        </a:p>
      </dgm:t>
    </dgm:pt>
    <dgm:pt modelId="{08974143-5F57-4914-AACF-D73893A2A582}" type="sibTrans" cxnId="{C84EE81F-1CFA-469E-8965-682DED7FBFEC}">
      <dgm:prSet/>
      <dgm:spPr/>
      <dgm:t>
        <a:bodyPr/>
        <a:lstStyle/>
        <a:p>
          <a:endParaRPr lang="en-US"/>
        </a:p>
      </dgm:t>
    </dgm:pt>
    <dgm:pt modelId="{C10772A5-6AD4-4FB9-8C97-D07F5E5F8B4C}">
      <dgm:prSet phldrT="[Text]" custT="1"/>
      <dgm:spPr/>
      <dgm:t>
        <a:bodyPr/>
        <a:lstStyle/>
        <a:p>
          <a:r>
            <a:rPr lang="es-GT" sz="2000" dirty="0"/>
            <a:t>Actividades costo efectivas</a:t>
          </a:r>
          <a:endParaRPr lang="en-US" sz="2000" dirty="0"/>
        </a:p>
      </dgm:t>
    </dgm:pt>
    <dgm:pt modelId="{92974FBC-7FF2-4508-8F52-33E36AE3FC85}" type="parTrans" cxnId="{47D02B83-C865-4B40-B9CD-ABE7BA9EEC8A}">
      <dgm:prSet/>
      <dgm:spPr/>
      <dgm:t>
        <a:bodyPr/>
        <a:lstStyle/>
        <a:p>
          <a:endParaRPr lang="en-US"/>
        </a:p>
      </dgm:t>
    </dgm:pt>
    <dgm:pt modelId="{1C6AF937-A8AC-4E4A-AA64-63A87DBB90CB}" type="sibTrans" cxnId="{47D02B83-C865-4B40-B9CD-ABE7BA9EEC8A}">
      <dgm:prSet/>
      <dgm:spPr/>
      <dgm:t>
        <a:bodyPr/>
        <a:lstStyle/>
        <a:p>
          <a:endParaRPr lang="en-US"/>
        </a:p>
      </dgm:t>
    </dgm:pt>
    <dgm:pt modelId="{633603A1-5AA7-488A-A2C6-FC7857057038}" type="pres">
      <dgm:prSet presAssocID="{322CCDDC-AFD3-4F98-84F3-9FF6D50FB92A}" presName="compositeShape" presStyleCnt="0">
        <dgm:presLayoutVars>
          <dgm:chMax val="7"/>
          <dgm:dir/>
          <dgm:resizeHandles val="exact"/>
        </dgm:presLayoutVars>
      </dgm:prSet>
      <dgm:spPr/>
    </dgm:pt>
    <dgm:pt modelId="{4560B04B-F8B9-45E4-80A9-48CEF0E43AB9}" type="pres">
      <dgm:prSet presAssocID="{322CCDDC-AFD3-4F98-84F3-9FF6D50FB92A}" presName="wedge1" presStyleLbl="node1" presStyleIdx="0" presStyleCnt="3" custScaleX="112956"/>
      <dgm:spPr/>
    </dgm:pt>
    <dgm:pt modelId="{3171F4E4-273D-42F6-ACFC-DB39FD72B41C}" type="pres">
      <dgm:prSet presAssocID="{322CCDDC-AFD3-4F98-84F3-9FF6D50FB92A}" presName="dummy1a" presStyleCnt="0"/>
      <dgm:spPr/>
    </dgm:pt>
    <dgm:pt modelId="{469708DB-440B-4FC9-8D2E-2945C4A25689}" type="pres">
      <dgm:prSet presAssocID="{322CCDDC-AFD3-4F98-84F3-9FF6D50FB92A}" presName="dummy1b" presStyleCnt="0"/>
      <dgm:spPr/>
    </dgm:pt>
    <dgm:pt modelId="{D7536FDD-1FE5-400C-AD4A-19690DC11020}" type="pres">
      <dgm:prSet presAssocID="{322CCDDC-AFD3-4F98-84F3-9FF6D50FB92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D48EA12-595A-46DB-8201-B0B09974D38F}" type="pres">
      <dgm:prSet presAssocID="{322CCDDC-AFD3-4F98-84F3-9FF6D50FB92A}" presName="wedge2" presStyleLbl="node1" presStyleIdx="1" presStyleCnt="3"/>
      <dgm:spPr/>
    </dgm:pt>
    <dgm:pt modelId="{4724EE6C-C800-4565-B1CD-FB5D5A146CD3}" type="pres">
      <dgm:prSet presAssocID="{322CCDDC-AFD3-4F98-84F3-9FF6D50FB92A}" presName="dummy2a" presStyleCnt="0"/>
      <dgm:spPr/>
    </dgm:pt>
    <dgm:pt modelId="{AD4635ED-D529-4D1B-B0C4-BF13F356021A}" type="pres">
      <dgm:prSet presAssocID="{322CCDDC-AFD3-4F98-84F3-9FF6D50FB92A}" presName="dummy2b" presStyleCnt="0"/>
      <dgm:spPr/>
    </dgm:pt>
    <dgm:pt modelId="{ECA54352-6626-4719-B490-DC3333486112}" type="pres">
      <dgm:prSet presAssocID="{322CCDDC-AFD3-4F98-84F3-9FF6D50FB92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D03D3EC3-40D8-478A-9395-163074BB68A0}" type="pres">
      <dgm:prSet presAssocID="{322CCDDC-AFD3-4F98-84F3-9FF6D50FB92A}" presName="wedge3" presStyleLbl="node1" presStyleIdx="2" presStyleCnt="3"/>
      <dgm:spPr/>
    </dgm:pt>
    <dgm:pt modelId="{659344C8-8838-4D8C-BCB7-4EEBE4FBD48D}" type="pres">
      <dgm:prSet presAssocID="{322CCDDC-AFD3-4F98-84F3-9FF6D50FB92A}" presName="dummy3a" presStyleCnt="0"/>
      <dgm:spPr/>
    </dgm:pt>
    <dgm:pt modelId="{4AB0D4A2-653F-49C1-86E4-B5CED1BD89A3}" type="pres">
      <dgm:prSet presAssocID="{322CCDDC-AFD3-4F98-84F3-9FF6D50FB92A}" presName="dummy3b" presStyleCnt="0"/>
      <dgm:spPr/>
    </dgm:pt>
    <dgm:pt modelId="{45947EFA-F449-4F86-A2A0-3A3B8E373343}" type="pres">
      <dgm:prSet presAssocID="{322CCDDC-AFD3-4F98-84F3-9FF6D50FB92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213DBF7D-2A0C-420D-8D86-910A3936C468}" type="pres">
      <dgm:prSet presAssocID="{C8A143DE-52CC-434C-916B-C9707BBEBF55}" presName="arrowWedge1" presStyleLbl="fgSibTrans2D1" presStyleIdx="0" presStyleCnt="3"/>
      <dgm:spPr/>
    </dgm:pt>
    <dgm:pt modelId="{AB2EC396-8700-47A7-AE0A-D100EAF8D65D}" type="pres">
      <dgm:prSet presAssocID="{08974143-5F57-4914-AACF-D73893A2A582}" presName="arrowWedge2" presStyleLbl="fgSibTrans2D1" presStyleIdx="1" presStyleCnt="3"/>
      <dgm:spPr/>
    </dgm:pt>
    <dgm:pt modelId="{2AC3B543-DBBA-457E-B911-4C188BDC7E86}" type="pres">
      <dgm:prSet presAssocID="{1C6AF937-A8AC-4E4A-AA64-63A87DBB90CB}" presName="arrowWedge3" presStyleLbl="fgSibTrans2D1" presStyleIdx="2" presStyleCnt="3"/>
      <dgm:spPr/>
    </dgm:pt>
  </dgm:ptLst>
  <dgm:cxnLst>
    <dgm:cxn modelId="{63EC2206-3AC4-45B7-BCDD-E5942C35841E}" type="presOf" srcId="{E667BF15-9F18-44AB-8EB9-AC5AC3C327F1}" destId="{4560B04B-F8B9-45E4-80A9-48CEF0E43AB9}" srcOrd="0" destOrd="0" presId="urn:microsoft.com/office/officeart/2005/8/layout/cycle8"/>
    <dgm:cxn modelId="{C84EE81F-1CFA-469E-8965-682DED7FBFEC}" srcId="{322CCDDC-AFD3-4F98-84F3-9FF6D50FB92A}" destId="{82D9D125-85A3-48A0-9B23-7B0B972E8EFF}" srcOrd="1" destOrd="0" parTransId="{25D208FD-7C35-4AF6-BBD5-9BC034603BAC}" sibTransId="{08974143-5F57-4914-AACF-D73893A2A582}"/>
    <dgm:cxn modelId="{BA136D38-F5B8-4034-A1E1-399E83B8D5F5}" type="presOf" srcId="{E667BF15-9F18-44AB-8EB9-AC5AC3C327F1}" destId="{D7536FDD-1FE5-400C-AD4A-19690DC11020}" srcOrd="1" destOrd="0" presId="urn:microsoft.com/office/officeart/2005/8/layout/cycle8"/>
    <dgm:cxn modelId="{3DCDD463-48F4-4802-A527-9F7ED82D28A0}" type="presOf" srcId="{322CCDDC-AFD3-4F98-84F3-9FF6D50FB92A}" destId="{633603A1-5AA7-488A-A2C6-FC7857057038}" srcOrd="0" destOrd="0" presId="urn:microsoft.com/office/officeart/2005/8/layout/cycle8"/>
    <dgm:cxn modelId="{D3B64846-0D59-4DBF-BA57-BE5541A996DE}" type="presOf" srcId="{C10772A5-6AD4-4FB9-8C97-D07F5E5F8B4C}" destId="{D03D3EC3-40D8-478A-9395-163074BB68A0}" srcOrd="0" destOrd="0" presId="urn:microsoft.com/office/officeart/2005/8/layout/cycle8"/>
    <dgm:cxn modelId="{A3DBDB55-A688-4A77-8C69-BB811143B1F1}" type="presOf" srcId="{82D9D125-85A3-48A0-9B23-7B0B972E8EFF}" destId="{ECA54352-6626-4719-B490-DC3333486112}" srcOrd="1" destOrd="0" presId="urn:microsoft.com/office/officeart/2005/8/layout/cycle8"/>
    <dgm:cxn modelId="{47D02B83-C865-4B40-B9CD-ABE7BA9EEC8A}" srcId="{322CCDDC-AFD3-4F98-84F3-9FF6D50FB92A}" destId="{C10772A5-6AD4-4FB9-8C97-D07F5E5F8B4C}" srcOrd="2" destOrd="0" parTransId="{92974FBC-7FF2-4508-8F52-33E36AE3FC85}" sibTransId="{1C6AF937-A8AC-4E4A-AA64-63A87DBB90CB}"/>
    <dgm:cxn modelId="{B94238B3-4E51-4A86-BC9A-62F9FFCEBE5B}" type="presOf" srcId="{82D9D125-85A3-48A0-9B23-7B0B972E8EFF}" destId="{5D48EA12-595A-46DB-8201-B0B09974D38F}" srcOrd="0" destOrd="0" presId="urn:microsoft.com/office/officeart/2005/8/layout/cycle8"/>
    <dgm:cxn modelId="{49BF03BC-923E-4917-92EC-5E628D0CEB98}" type="presOf" srcId="{C10772A5-6AD4-4FB9-8C97-D07F5E5F8B4C}" destId="{45947EFA-F449-4F86-A2A0-3A3B8E373343}" srcOrd="1" destOrd="0" presId="urn:microsoft.com/office/officeart/2005/8/layout/cycle8"/>
    <dgm:cxn modelId="{5D4945DC-FB04-4BC1-9795-B27C892F72C6}" srcId="{322CCDDC-AFD3-4F98-84F3-9FF6D50FB92A}" destId="{E667BF15-9F18-44AB-8EB9-AC5AC3C327F1}" srcOrd="0" destOrd="0" parTransId="{ABFEE9D4-31D5-4AD0-BCF7-B5B34BA9A8CF}" sibTransId="{C8A143DE-52CC-434C-916B-C9707BBEBF55}"/>
    <dgm:cxn modelId="{0508E7F3-0D85-4BB3-864B-FEA07B882705}" type="presParOf" srcId="{633603A1-5AA7-488A-A2C6-FC7857057038}" destId="{4560B04B-F8B9-45E4-80A9-48CEF0E43AB9}" srcOrd="0" destOrd="0" presId="urn:microsoft.com/office/officeart/2005/8/layout/cycle8"/>
    <dgm:cxn modelId="{8EF4FB70-0B48-4849-A67A-7A57BB5688F1}" type="presParOf" srcId="{633603A1-5AA7-488A-A2C6-FC7857057038}" destId="{3171F4E4-273D-42F6-ACFC-DB39FD72B41C}" srcOrd="1" destOrd="0" presId="urn:microsoft.com/office/officeart/2005/8/layout/cycle8"/>
    <dgm:cxn modelId="{5A405B55-4044-4CC1-A13A-5A3CE52232D0}" type="presParOf" srcId="{633603A1-5AA7-488A-A2C6-FC7857057038}" destId="{469708DB-440B-4FC9-8D2E-2945C4A25689}" srcOrd="2" destOrd="0" presId="urn:microsoft.com/office/officeart/2005/8/layout/cycle8"/>
    <dgm:cxn modelId="{4A0A2326-FAE3-4519-9440-B349C4F9CED2}" type="presParOf" srcId="{633603A1-5AA7-488A-A2C6-FC7857057038}" destId="{D7536FDD-1FE5-400C-AD4A-19690DC11020}" srcOrd="3" destOrd="0" presId="urn:microsoft.com/office/officeart/2005/8/layout/cycle8"/>
    <dgm:cxn modelId="{E4880CB4-25AC-4F8F-AFB2-F79CABE2BD8F}" type="presParOf" srcId="{633603A1-5AA7-488A-A2C6-FC7857057038}" destId="{5D48EA12-595A-46DB-8201-B0B09974D38F}" srcOrd="4" destOrd="0" presId="urn:microsoft.com/office/officeart/2005/8/layout/cycle8"/>
    <dgm:cxn modelId="{0924748A-7F41-4978-820B-8547560C811F}" type="presParOf" srcId="{633603A1-5AA7-488A-A2C6-FC7857057038}" destId="{4724EE6C-C800-4565-B1CD-FB5D5A146CD3}" srcOrd="5" destOrd="0" presId="urn:microsoft.com/office/officeart/2005/8/layout/cycle8"/>
    <dgm:cxn modelId="{CB39E482-D40B-4B54-988B-B5CF771ACA33}" type="presParOf" srcId="{633603A1-5AA7-488A-A2C6-FC7857057038}" destId="{AD4635ED-D529-4D1B-B0C4-BF13F356021A}" srcOrd="6" destOrd="0" presId="urn:microsoft.com/office/officeart/2005/8/layout/cycle8"/>
    <dgm:cxn modelId="{A57A63EF-C63D-4FAA-833A-56DB4400A2EB}" type="presParOf" srcId="{633603A1-5AA7-488A-A2C6-FC7857057038}" destId="{ECA54352-6626-4719-B490-DC3333486112}" srcOrd="7" destOrd="0" presId="urn:microsoft.com/office/officeart/2005/8/layout/cycle8"/>
    <dgm:cxn modelId="{91251BC2-12E1-451D-AFB1-510EBB00CECF}" type="presParOf" srcId="{633603A1-5AA7-488A-A2C6-FC7857057038}" destId="{D03D3EC3-40D8-478A-9395-163074BB68A0}" srcOrd="8" destOrd="0" presId="urn:microsoft.com/office/officeart/2005/8/layout/cycle8"/>
    <dgm:cxn modelId="{A8B29795-CA73-43B3-8527-4D43CDEC6141}" type="presParOf" srcId="{633603A1-5AA7-488A-A2C6-FC7857057038}" destId="{659344C8-8838-4D8C-BCB7-4EEBE4FBD48D}" srcOrd="9" destOrd="0" presId="urn:microsoft.com/office/officeart/2005/8/layout/cycle8"/>
    <dgm:cxn modelId="{1153D773-5EF7-468D-B711-65591962E7D7}" type="presParOf" srcId="{633603A1-5AA7-488A-A2C6-FC7857057038}" destId="{4AB0D4A2-653F-49C1-86E4-B5CED1BD89A3}" srcOrd="10" destOrd="0" presId="urn:microsoft.com/office/officeart/2005/8/layout/cycle8"/>
    <dgm:cxn modelId="{D0E45AB6-C24E-4F2C-8F79-79B00C21D841}" type="presParOf" srcId="{633603A1-5AA7-488A-A2C6-FC7857057038}" destId="{45947EFA-F449-4F86-A2A0-3A3B8E373343}" srcOrd="11" destOrd="0" presId="urn:microsoft.com/office/officeart/2005/8/layout/cycle8"/>
    <dgm:cxn modelId="{B47ED00D-472D-4087-89E6-A385DC7BA724}" type="presParOf" srcId="{633603A1-5AA7-488A-A2C6-FC7857057038}" destId="{213DBF7D-2A0C-420D-8D86-910A3936C468}" srcOrd="12" destOrd="0" presId="urn:microsoft.com/office/officeart/2005/8/layout/cycle8"/>
    <dgm:cxn modelId="{4850C7D0-E622-451E-86CC-12DDE0257000}" type="presParOf" srcId="{633603A1-5AA7-488A-A2C6-FC7857057038}" destId="{AB2EC396-8700-47A7-AE0A-D100EAF8D65D}" srcOrd="13" destOrd="0" presId="urn:microsoft.com/office/officeart/2005/8/layout/cycle8"/>
    <dgm:cxn modelId="{F5E1F1EC-4E05-4DEB-ADFA-E4534488F4A9}" type="presParOf" srcId="{633603A1-5AA7-488A-A2C6-FC7857057038}" destId="{2AC3B543-DBBA-457E-B911-4C188BDC7E86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60B04B-F8B9-45E4-80A9-48CEF0E43AB9}">
      <dsp:nvSpPr>
        <dsp:cNvPr id="0" name=""/>
        <dsp:cNvSpPr/>
      </dsp:nvSpPr>
      <dsp:spPr>
        <a:xfrm>
          <a:off x="897184" y="322253"/>
          <a:ext cx="4704066" cy="4164512"/>
        </a:xfrm>
        <a:prstGeom prst="pie">
          <a:avLst>
            <a:gd name="adj1" fmla="val 16200000"/>
            <a:gd name="adj2" fmla="val 18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presupuesto</a:t>
          </a:r>
          <a:endParaRPr lang="en-US" sz="2400" kern="1200" dirty="0"/>
        </a:p>
      </dsp:txBody>
      <dsp:txXfrm>
        <a:off x="3376339" y="1204733"/>
        <a:ext cx="1680023" cy="1239438"/>
      </dsp:txXfrm>
    </dsp:sp>
    <dsp:sp modelId="{5D48EA12-595A-46DB-8201-B0B09974D38F}">
      <dsp:nvSpPr>
        <dsp:cNvPr id="0" name=""/>
        <dsp:cNvSpPr/>
      </dsp:nvSpPr>
      <dsp:spPr>
        <a:xfrm>
          <a:off x="1081192" y="470986"/>
          <a:ext cx="4164512" cy="4164512"/>
        </a:xfrm>
        <a:prstGeom prst="pie">
          <a:avLst>
            <a:gd name="adj1" fmla="val 1800000"/>
            <a:gd name="adj2" fmla="val 900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Violencia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2800" kern="1200" dirty="0"/>
            <a:t>Social</a:t>
          </a:r>
          <a:endParaRPr lang="en-US" sz="2800" kern="1200" dirty="0"/>
        </a:p>
      </dsp:txBody>
      <dsp:txXfrm>
        <a:off x="2072743" y="3172961"/>
        <a:ext cx="2230988" cy="1090705"/>
      </dsp:txXfrm>
    </dsp:sp>
    <dsp:sp modelId="{D03D3EC3-40D8-478A-9395-163074BB68A0}">
      <dsp:nvSpPr>
        <dsp:cNvPr id="0" name=""/>
        <dsp:cNvSpPr/>
      </dsp:nvSpPr>
      <dsp:spPr>
        <a:xfrm>
          <a:off x="995423" y="322253"/>
          <a:ext cx="4164512" cy="4164512"/>
        </a:xfrm>
        <a:prstGeom prst="pie">
          <a:avLst>
            <a:gd name="adj1" fmla="val 9000000"/>
            <a:gd name="adj2" fmla="val 1620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2000" kern="1200" dirty="0"/>
            <a:t>Actividades costo efectivas</a:t>
          </a:r>
          <a:endParaRPr lang="en-US" sz="2000" kern="1200" dirty="0"/>
        </a:p>
      </dsp:txBody>
      <dsp:txXfrm>
        <a:off x="1477812" y="1204733"/>
        <a:ext cx="1487325" cy="1239438"/>
      </dsp:txXfrm>
    </dsp:sp>
    <dsp:sp modelId="{213DBF7D-2A0C-420D-8D86-910A3936C468}">
      <dsp:nvSpPr>
        <dsp:cNvPr id="0" name=""/>
        <dsp:cNvSpPr/>
      </dsp:nvSpPr>
      <dsp:spPr>
        <a:xfrm>
          <a:off x="906868" y="64450"/>
          <a:ext cx="4680118" cy="468011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2EC396-8700-47A7-AE0A-D100EAF8D65D}">
      <dsp:nvSpPr>
        <dsp:cNvPr id="0" name=""/>
        <dsp:cNvSpPr/>
      </dsp:nvSpPr>
      <dsp:spPr>
        <a:xfrm>
          <a:off x="823389" y="212920"/>
          <a:ext cx="4680118" cy="468011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C3B543-DBBA-457E-B911-4C188BDC7E86}">
      <dsp:nvSpPr>
        <dsp:cNvPr id="0" name=""/>
        <dsp:cNvSpPr/>
      </dsp:nvSpPr>
      <dsp:spPr>
        <a:xfrm>
          <a:off x="737276" y="64450"/>
          <a:ext cx="4680118" cy="468011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220C9-B9E0-4861-BF94-A57DAF0A7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0F50FE-FE33-407F-9E06-5B761581B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5A8EF-D9A6-4973-B573-157749B07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BF2F-41C6-41E7-A946-352E36BFA6C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35874-5AF0-4F7E-852A-9FD8B6CC0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91409-50E2-4DE2-B5C0-AF0F581D5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4C06-3ABC-4448-BE66-8264998A5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54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63707-3731-43BB-AFFA-C02A348E4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458556-E586-4F52-95E9-E8232B9FA6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14368-027F-4CE5-A351-A4D8F8FE2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BF2F-41C6-41E7-A946-352E36BFA6C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A1605-F433-4CA0-9B7F-ACA9B48E4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A0402-4A9C-4CB6-804C-7C0ED5E44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4C06-3ABC-4448-BE66-8264998A5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7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BD779F-537A-4CC0-84F7-1AE48B16F0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F1C451-505A-4321-8D93-FEBE143A76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5D9DC-0EFB-4699-9C9D-C96FF0C44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BF2F-41C6-41E7-A946-352E36BFA6C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AAA49-20B1-417B-8EDB-D8EC78E4A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8F18A-C042-45E1-999F-C09E6A396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4C06-3ABC-4448-BE66-8264998A5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7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B486B-B608-4DB1-B219-688766387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B7062-BC94-4782-A178-6B38FE787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8A7EF-426A-403F-9171-5615697DC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BF2F-41C6-41E7-A946-352E36BFA6C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403CD-7049-4D89-B794-D36E98499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82849-0630-47FE-98D5-1B4648A33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4C06-3ABC-4448-BE66-8264998A5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9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7AD13-D0A3-49CB-AC3E-EA7357355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607DE0-EC9F-4419-ACE6-1A5DD1710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0C43F-0EBF-4978-870F-5533984F8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BF2F-41C6-41E7-A946-352E36BFA6C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EACD4-421F-4109-8F92-0717F4801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A3B7F-965F-4773-B7B0-19F5037B7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4C06-3ABC-4448-BE66-8264998A5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E424E-FF98-47D7-9398-EF624A835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7B088-B0CE-4BD8-9F53-CF185161E6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FD7F31-78C8-4ACB-ABB5-0B65DCC7A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7E3A1C-15DB-4B7E-9E30-B528AB6B7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BF2F-41C6-41E7-A946-352E36BFA6C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89F234-0FF8-49E2-BE0C-8521C6818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553F69-5CEA-41AE-9C25-AEE4643BE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4C06-3ABC-4448-BE66-8264998A5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2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7962F-6607-465C-A6F6-B094FD869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DE020-A86F-47A1-BDEE-3BACC1A0A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2D1859-F668-45B6-B39E-788A51A59B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C7EEDA-C3C2-4977-B019-B80B2AA7EF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C344C2-E854-4C06-B464-F89A72CE83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6858C-0479-48A7-8B30-FF2760241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BF2F-41C6-41E7-A946-352E36BFA6C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7D8292-825F-4299-8980-974127C71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098D51-8077-402F-91CB-3AC4BF2D6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4C06-3ABC-4448-BE66-8264998A5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4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D0265-2AD9-4AE9-A7CE-96676AABA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55366C-7B33-4DA8-A0AD-589D9EC0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BF2F-41C6-41E7-A946-352E36BFA6C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AB22CD-B520-4963-BBA9-3CC06E2A8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3EC6E3-5866-441C-9E51-8B45B820C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4C06-3ABC-4448-BE66-8264998A5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3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84F206-1176-43AB-8D64-B73C0FF39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BF2F-41C6-41E7-A946-352E36BFA6C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871BCC-B057-4BA0-9945-507433CA4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177F78-BA7F-4F40-9BF3-06D1DB408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4C06-3ABC-4448-BE66-8264998A5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05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756B5-24AA-4A15-9622-17DCC5BEC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57E03-2C17-4638-AD25-3622E340C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ABBD30-FF0E-4014-B5B5-E0E0DB157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0B864D-C94D-40ED-B5CA-F7E948F78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BF2F-41C6-41E7-A946-352E36BFA6C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38E915-A648-47E9-A4CE-CC831D95C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DA7064-27BD-4CBB-B10F-06773E456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4C06-3ABC-4448-BE66-8264998A5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0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14677-AF66-4E83-91A3-DBE0F1BE2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AEE7C5-2AAD-4A70-A129-EF82E1A56C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CDD68F-27B9-4634-AA86-C55F6E53D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E38C1A-551B-4FF6-99B5-C449C59B6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BF2F-41C6-41E7-A946-352E36BFA6C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25219-C598-42E2-BC02-C03CC696B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4FEB43-986F-4AD8-A7F7-20E88CD74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4C06-3ABC-4448-BE66-8264998A5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1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4A8359-192A-4689-85E5-6880DCE0F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D3B61-4B16-4AB9-B56B-CB063954A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23422-66C8-4364-AB38-F7CEEECFE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5BF2F-41C6-41E7-A946-352E36BFA6C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FAAC6-1140-4DA1-92DA-2E8AF489AC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AB279-75AC-4F3E-9895-11B7D97E89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34C06-3ABC-4448-BE66-8264998A5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2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273C28A5-85D7-447F-9B98-6CFF4C780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734"/>
            <a:ext cx="12192000" cy="5753100"/>
          </a:xfrm>
          <a:prstGeom prst="rect">
            <a:avLst/>
          </a:prstGeom>
          <a:solidFill>
            <a:srgbClr val="78BCC1"/>
          </a:solidFill>
          <a:ln>
            <a:noFill/>
          </a:ln>
        </p:spPr>
        <p:txBody>
          <a:bodyPr wrap="none" lIns="180000" tIns="18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ts val="50"/>
              </a:lnSpc>
            </a:pPr>
            <a:endParaRPr lang="en-US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3F1C0F49-CCE4-4708-B075-B9A57E0E7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33348" y="5081085"/>
            <a:ext cx="3974977" cy="467281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sz="2800" dirty="0">
                <a:solidFill>
                  <a:schemeClr val="bg1"/>
                </a:solidFill>
              </a:rPr>
              <a:t>Dra. Celina de Miranda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7A0C2E5-3F12-4655-85A5-F4E2889CA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871" y="997802"/>
            <a:ext cx="10530100" cy="2630177"/>
          </a:xfrm>
        </p:spPr>
        <p:txBody>
          <a:bodyPr>
            <a:noAutofit/>
          </a:bodyPr>
          <a:lstStyle/>
          <a:p>
            <a:pPr>
              <a:lnSpc>
                <a:spcPts val="5000"/>
              </a:lnSpc>
              <a:spcAft>
                <a:spcPts val="1000"/>
              </a:spcAft>
            </a:pPr>
            <a:r>
              <a:rPr lang="es-SV" b="1" dirty="0">
                <a:solidFill>
                  <a:schemeClr val="bg1"/>
                </a:solidFill>
              </a:rPr>
              <a:t>Presentación de Avance del Comité de Propuestas: Asignación Fondos 2020-2022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24A5714-7FA4-4A0A-B6A9-68579A9FFD24}"/>
              </a:ext>
            </a:extLst>
          </p:cNvPr>
          <p:cNvGrpSpPr/>
          <p:nvPr/>
        </p:nvGrpSpPr>
        <p:grpSpPr>
          <a:xfrm>
            <a:off x="10109153" y="-180628"/>
            <a:ext cx="2433139" cy="1668892"/>
            <a:chOff x="9072564" y="4220334"/>
            <a:chExt cx="2459796" cy="1639864"/>
          </a:xfrm>
        </p:grpSpPr>
        <p:pic>
          <p:nvPicPr>
            <p:cNvPr id="10" name="Picture 9" descr="A picture containing vector graphics&#10;&#10;Description generated with high confidence">
              <a:extLst>
                <a:ext uri="{FF2B5EF4-FFF2-40B4-BE49-F238E27FC236}">
                  <a16:creationId xmlns:a16="http://schemas.microsoft.com/office/drawing/2014/main" id="{88BE5AFA-3935-480D-A6C2-229DE341FC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72564" y="4220334"/>
              <a:ext cx="2459796" cy="163986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3916C77-0211-4B6B-8FE6-BF86D7C53F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53277" y="4780814"/>
              <a:ext cx="298370" cy="518904"/>
            </a:xfrm>
            <a:prstGeom prst="rect">
              <a:avLst/>
            </a:prstGeom>
          </p:spPr>
        </p:pic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1FBFB1C-D644-44C2-ADC9-DFB15FF9F132}"/>
              </a:ext>
            </a:extLst>
          </p:cNvPr>
          <p:cNvCxnSpPr>
            <a:cxnSpLocks/>
          </p:cNvCxnSpPr>
          <p:nvPr/>
        </p:nvCxnSpPr>
        <p:spPr>
          <a:xfrm>
            <a:off x="0" y="5548366"/>
            <a:ext cx="12192000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9263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42E9D80-383A-444C-824D-74F1CBC04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342" y="1889606"/>
            <a:ext cx="11285316" cy="4148337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E306410D-7164-425C-AF56-9DEAD237AD54}"/>
              </a:ext>
            </a:extLst>
          </p:cNvPr>
          <p:cNvGrpSpPr/>
          <p:nvPr/>
        </p:nvGrpSpPr>
        <p:grpSpPr>
          <a:xfrm>
            <a:off x="10109153" y="-180628"/>
            <a:ext cx="2433139" cy="1668892"/>
            <a:chOff x="9072564" y="4220334"/>
            <a:chExt cx="2459796" cy="1639864"/>
          </a:xfrm>
        </p:grpSpPr>
        <p:pic>
          <p:nvPicPr>
            <p:cNvPr id="4" name="Picture 3" descr="A picture containing vector graphics&#10;&#10;Description generated with high confidence">
              <a:extLst>
                <a:ext uri="{FF2B5EF4-FFF2-40B4-BE49-F238E27FC236}">
                  <a16:creationId xmlns:a16="http://schemas.microsoft.com/office/drawing/2014/main" id="{561ECC85-D456-4BBC-B3E4-4A88CE68F4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72564" y="4220334"/>
              <a:ext cx="2459796" cy="163986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17A14DC-E2DB-4AD1-BCF4-71E96C417C6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53277" y="4780814"/>
              <a:ext cx="298370" cy="5189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6866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296E142-A7B7-4BED-A044-9ECB67A73043}"/>
              </a:ext>
            </a:extLst>
          </p:cNvPr>
          <p:cNvGrpSpPr/>
          <p:nvPr/>
        </p:nvGrpSpPr>
        <p:grpSpPr>
          <a:xfrm>
            <a:off x="10109153" y="-180628"/>
            <a:ext cx="2433139" cy="1668892"/>
            <a:chOff x="9072564" y="4220334"/>
            <a:chExt cx="2459796" cy="1639864"/>
          </a:xfrm>
        </p:grpSpPr>
        <p:pic>
          <p:nvPicPr>
            <p:cNvPr id="5" name="Picture 4" descr="A picture containing vector graphics&#10;&#10;Description generated with high confidence">
              <a:extLst>
                <a:ext uri="{FF2B5EF4-FFF2-40B4-BE49-F238E27FC236}">
                  <a16:creationId xmlns:a16="http://schemas.microsoft.com/office/drawing/2014/main" id="{A702B113-14B1-4809-9902-D210E7C7E8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72564" y="4220334"/>
              <a:ext cx="2459796" cy="163986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FED4C27-BDA8-431B-A756-799DABEBD3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53277" y="4780814"/>
              <a:ext cx="298370" cy="518904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210A624F-EC66-4BE5-BCD1-17D0A1B430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083" y="1537443"/>
            <a:ext cx="11597833" cy="226850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C5FE65D-F61D-4DAB-8EFB-A983341787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082" y="4038829"/>
            <a:ext cx="11597833" cy="226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86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296E142-A7B7-4BED-A044-9ECB67A73043}"/>
              </a:ext>
            </a:extLst>
          </p:cNvPr>
          <p:cNvGrpSpPr/>
          <p:nvPr/>
        </p:nvGrpSpPr>
        <p:grpSpPr>
          <a:xfrm>
            <a:off x="10109153" y="-180628"/>
            <a:ext cx="2433139" cy="1668892"/>
            <a:chOff x="9072564" y="4220334"/>
            <a:chExt cx="2459796" cy="1639864"/>
          </a:xfrm>
        </p:grpSpPr>
        <p:pic>
          <p:nvPicPr>
            <p:cNvPr id="5" name="Picture 4" descr="A picture containing vector graphics&#10;&#10;Description generated with high confidence">
              <a:extLst>
                <a:ext uri="{FF2B5EF4-FFF2-40B4-BE49-F238E27FC236}">
                  <a16:creationId xmlns:a16="http://schemas.microsoft.com/office/drawing/2014/main" id="{A702B113-14B1-4809-9902-D210E7C7E8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72564" y="4220334"/>
              <a:ext cx="2459796" cy="163986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FED4C27-BDA8-431B-A756-799DABEBD3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53277" y="4780814"/>
              <a:ext cx="298370" cy="518904"/>
            </a:xfrm>
            <a:prstGeom prst="rect">
              <a:avLst/>
            </a:prstGeom>
          </p:spPr>
        </p:pic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891CA92E-4375-44F5-AC9B-8DEFFF620C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516" y="1819327"/>
            <a:ext cx="11597833" cy="26220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A502999-D575-4D02-A083-F154C373E8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516" y="4586514"/>
            <a:ext cx="11597833" cy="195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20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DB26214-C91F-4BBA-BE4C-9CEA7CD03AEA}"/>
              </a:ext>
            </a:extLst>
          </p:cNvPr>
          <p:cNvGrpSpPr/>
          <p:nvPr/>
        </p:nvGrpSpPr>
        <p:grpSpPr>
          <a:xfrm>
            <a:off x="1337481" y="586854"/>
            <a:ext cx="9498841" cy="5950424"/>
            <a:chOff x="1858681" y="525010"/>
            <a:chExt cx="8474637" cy="5807980"/>
          </a:xfrm>
        </p:grpSpPr>
        <p:pic>
          <p:nvPicPr>
            <p:cNvPr id="3" name="Picture 2" descr="A picture containing vector graphics&#10;&#10;Description generated with high confidence">
              <a:extLst>
                <a:ext uri="{FF2B5EF4-FFF2-40B4-BE49-F238E27FC236}">
                  <a16:creationId xmlns:a16="http://schemas.microsoft.com/office/drawing/2014/main" id="{F0FAD97B-5966-4045-93DE-D85B9008F9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8681" y="525010"/>
              <a:ext cx="8474637" cy="5807980"/>
            </a:xfrm>
            <a:prstGeom prst="flowChartConnector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85EB8B9-FB23-4C9F-A6B9-9558CAB620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9942" y="2378884"/>
              <a:ext cx="1132114" cy="20240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43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365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31EFC3D-27BF-41FB-AD8E-CC962E40B290}"/>
              </a:ext>
            </a:extLst>
          </p:cNvPr>
          <p:cNvSpPr/>
          <p:nvPr/>
        </p:nvSpPr>
        <p:spPr>
          <a:xfrm>
            <a:off x="2313144" y="2790735"/>
            <a:ext cx="75003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TUBERCULOSIS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07DF046C-559A-473F-ADA3-17E651C70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687" y="3991064"/>
            <a:ext cx="27146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7738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9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4366F8B7-FED6-48CA-B8F0-6C01D1BC1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2045" y="2690176"/>
            <a:ext cx="4805996" cy="140144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 err="1">
                <a:solidFill>
                  <a:srgbClr val="000000"/>
                </a:solidFill>
              </a:rPr>
              <a:t>Ruta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crítica</a:t>
            </a:r>
            <a:r>
              <a:rPr lang="en-US" sz="3200" dirty="0">
                <a:solidFill>
                  <a:srgbClr val="000000"/>
                </a:solidFill>
              </a:rPr>
              <a:t> de </a:t>
            </a:r>
            <a:r>
              <a:rPr lang="en-US" sz="3200" dirty="0" err="1">
                <a:solidFill>
                  <a:srgbClr val="000000"/>
                </a:solidFill>
              </a:rPr>
              <a:t>ejecución</a:t>
            </a:r>
            <a:r>
              <a:rPr lang="en-US" sz="3200" dirty="0">
                <a:solidFill>
                  <a:srgbClr val="000000"/>
                </a:solidFill>
              </a:rPr>
              <a:t> de </a:t>
            </a:r>
            <a:r>
              <a:rPr lang="en-US" sz="3200" dirty="0" err="1">
                <a:solidFill>
                  <a:srgbClr val="000000"/>
                </a:solidFill>
              </a:rPr>
              <a:t>actividades</a:t>
            </a:r>
            <a:r>
              <a:rPr lang="en-US" sz="3200" dirty="0">
                <a:solidFill>
                  <a:srgbClr val="000000"/>
                </a:solidFill>
              </a:rPr>
              <a:t>, para </a:t>
            </a:r>
            <a:r>
              <a:rPr lang="en-US" sz="3200" dirty="0" err="1">
                <a:solidFill>
                  <a:srgbClr val="000000"/>
                </a:solidFill>
              </a:rPr>
              <a:t>aplicar</a:t>
            </a:r>
            <a:r>
              <a:rPr lang="en-US" sz="3200" dirty="0">
                <a:solidFill>
                  <a:srgbClr val="000000"/>
                </a:solidFill>
              </a:rPr>
              <a:t> a la </a:t>
            </a:r>
            <a:r>
              <a:rPr lang="en-US" sz="3200" dirty="0" err="1">
                <a:solidFill>
                  <a:srgbClr val="000000"/>
                </a:solidFill>
              </a:rPr>
              <a:t>Subvención</a:t>
            </a:r>
            <a:r>
              <a:rPr lang="en-US" sz="3200" dirty="0">
                <a:solidFill>
                  <a:srgbClr val="000000"/>
                </a:solidFill>
              </a:rPr>
              <a:t> del </a:t>
            </a:r>
            <a:r>
              <a:rPr lang="en-US" sz="3200" dirty="0" err="1">
                <a:solidFill>
                  <a:srgbClr val="000000"/>
                </a:solidFill>
              </a:rPr>
              <a:t>Fondo</a:t>
            </a:r>
            <a:r>
              <a:rPr lang="en-US" sz="3200" dirty="0">
                <a:solidFill>
                  <a:srgbClr val="000000"/>
                </a:solidFill>
              </a:rPr>
              <a:t> Mundial , El Salvador 2022-2024</a:t>
            </a:r>
            <a:br>
              <a:rPr lang="en-US" sz="3200" dirty="0">
                <a:solidFill>
                  <a:srgbClr val="000000"/>
                </a:solidFill>
              </a:rPr>
            </a:br>
            <a:br>
              <a:rPr lang="en-US" sz="3200" dirty="0">
                <a:solidFill>
                  <a:srgbClr val="000000"/>
                </a:solidFill>
              </a:rPr>
            </a:br>
            <a:br>
              <a:rPr lang="en-US" sz="3200" dirty="0">
                <a:solidFill>
                  <a:srgbClr val="000000"/>
                </a:solidFill>
              </a:rPr>
            </a:br>
            <a:br>
              <a:rPr lang="en-US" sz="3200" dirty="0">
                <a:solidFill>
                  <a:srgbClr val="000000"/>
                </a:solidFill>
              </a:rPr>
            </a:br>
            <a:br>
              <a:rPr lang="en-US" sz="3200" dirty="0">
                <a:solidFill>
                  <a:srgbClr val="000000"/>
                </a:solidFill>
              </a:rPr>
            </a:br>
            <a:br>
              <a:rPr lang="en-US" sz="3200" dirty="0">
                <a:solidFill>
                  <a:srgbClr val="000000"/>
                </a:solidFill>
              </a:rPr>
            </a:br>
            <a:br>
              <a:rPr lang="en-US" sz="3200" dirty="0">
                <a:solidFill>
                  <a:srgbClr val="000000"/>
                </a:solidFill>
              </a:rPr>
            </a:br>
            <a:br>
              <a:rPr lang="en-US" sz="3200" dirty="0">
                <a:solidFill>
                  <a:srgbClr val="000000"/>
                </a:solidFill>
              </a:rPr>
            </a:b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72AA665E-7C44-4F32-B890-FFC7AA97C8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9" r="9593" b="2"/>
          <a:stretch/>
        </p:blipFill>
        <p:spPr bwMode="auto"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5597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E4DE89D-786C-4502-A3F8-B683C8BBD2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218311"/>
              </p:ext>
            </p:extLst>
          </p:nvPr>
        </p:nvGraphicFramePr>
        <p:xfrm>
          <a:off x="370389" y="2025571"/>
          <a:ext cx="11123270" cy="3414539"/>
        </p:xfrm>
        <a:graphic>
          <a:graphicData uri="http://schemas.openxmlformats.org/drawingml/2006/table">
            <a:tbl>
              <a:tblPr/>
              <a:tblGrid>
                <a:gridCol w="623025">
                  <a:extLst>
                    <a:ext uri="{9D8B030D-6E8A-4147-A177-3AD203B41FA5}">
                      <a16:colId xmlns:a16="http://schemas.microsoft.com/office/drawing/2014/main" val="674494015"/>
                    </a:ext>
                  </a:extLst>
                </a:gridCol>
                <a:gridCol w="5394485">
                  <a:extLst>
                    <a:ext uri="{9D8B030D-6E8A-4147-A177-3AD203B41FA5}">
                      <a16:colId xmlns:a16="http://schemas.microsoft.com/office/drawing/2014/main" val="3873328608"/>
                    </a:ext>
                  </a:extLst>
                </a:gridCol>
                <a:gridCol w="212740">
                  <a:extLst>
                    <a:ext uri="{9D8B030D-6E8A-4147-A177-3AD203B41FA5}">
                      <a16:colId xmlns:a16="http://schemas.microsoft.com/office/drawing/2014/main" val="3233909901"/>
                    </a:ext>
                  </a:extLst>
                </a:gridCol>
                <a:gridCol w="381030">
                  <a:extLst>
                    <a:ext uri="{9D8B030D-6E8A-4147-A177-3AD203B41FA5}">
                      <a16:colId xmlns:a16="http://schemas.microsoft.com/office/drawing/2014/main" val="4191742399"/>
                    </a:ext>
                  </a:extLst>
                </a:gridCol>
                <a:gridCol w="212740">
                  <a:extLst>
                    <a:ext uri="{9D8B030D-6E8A-4147-A177-3AD203B41FA5}">
                      <a16:colId xmlns:a16="http://schemas.microsoft.com/office/drawing/2014/main" val="2563930975"/>
                    </a:ext>
                  </a:extLst>
                </a:gridCol>
                <a:gridCol w="44450">
                  <a:extLst>
                    <a:ext uri="{9D8B030D-6E8A-4147-A177-3AD203B41FA5}">
                      <a16:colId xmlns:a16="http://schemas.microsoft.com/office/drawing/2014/main" val="2395212092"/>
                    </a:ext>
                  </a:extLst>
                </a:gridCol>
                <a:gridCol w="212740">
                  <a:extLst>
                    <a:ext uri="{9D8B030D-6E8A-4147-A177-3AD203B41FA5}">
                      <a16:colId xmlns:a16="http://schemas.microsoft.com/office/drawing/2014/main" val="3898680453"/>
                    </a:ext>
                  </a:extLst>
                </a:gridCol>
                <a:gridCol w="212740">
                  <a:extLst>
                    <a:ext uri="{9D8B030D-6E8A-4147-A177-3AD203B41FA5}">
                      <a16:colId xmlns:a16="http://schemas.microsoft.com/office/drawing/2014/main" val="4077482394"/>
                    </a:ext>
                  </a:extLst>
                </a:gridCol>
                <a:gridCol w="212740">
                  <a:extLst>
                    <a:ext uri="{9D8B030D-6E8A-4147-A177-3AD203B41FA5}">
                      <a16:colId xmlns:a16="http://schemas.microsoft.com/office/drawing/2014/main" val="3222142266"/>
                    </a:ext>
                  </a:extLst>
                </a:gridCol>
                <a:gridCol w="212740">
                  <a:extLst>
                    <a:ext uri="{9D8B030D-6E8A-4147-A177-3AD203B41FA5}">
                      <a16:colId xmlns:a16="http://schemas.microsoft.com/office/drawing/2014/main" val="2479935340"/>
                    </a:ext>
                  </a:extLst>
                </a:gridCol>
                <a:gridCol w="212740">
                  <a:extLst>
                    <a:ext uri="{9D8B030D-6E8A-4147-A177-3AD203B41FA5}">
                      <a16:colId xmlns:a16="http://schemas.microsoft.com/office/drawing/2014/main" val="4001360992"/>
                    </a:ext>
                  </a:extLst>
                </a:gridCol>
                <a:gridCol w="212740">
                  <a:extLst>
                    <a:ext uri="{9D8B030D-6E8A-4147-A177-3AD203B41FA5}">
                      <a16:colId xmlns:a16="http://schemas.microsoft.com/office/drawing/2014/main" val="135690908"/>
                    </a:ext>
                  </a:extLst>
                </a:gridCol>
                <a:gridCol w="212740">
                  <a:extLst>
                    <a:ext uri="{9D8B030D-6E8A-4147-A177-3AD203B41FA5}">
                      <a16:colId xmlns:a16="http://schemas.microsoft.com/office/drawing/2014/main" val="2299144228"/>
                    </a:ext>
                  </a:extLst>
                </a:gridCol>
                <a:gridCol w="212740">
                  <a:extLst>
                    <a:ext uri="{9D8B030D-6E8A-4147-A177-3AD203B41FA5}">
                      <a16:colId xmlns:a16="http://schemas.microsoft.com/office/drawing/2014/main" val="4273062257"/>
                    </a:ext>
                  </a:extLst>
                </a:gridCol>
                <a:gridCol w="212740">
                  <a:extLst>
                    <a:ext uri="{9D8B030D-6E8A-4147-A177-3AD203B41FA5}">
                      <a16:colId xmlns:a16="http://schemas.microsoft.com/office/drawing/2014/main" val="83392333"/>
                    </a:ext>
                  </a:extLst>
                </a:gridCol>
                <a:gridCol w="212740">
                  <a:extLst>
                    <a:ext uri="{9D8B030D-6E8A-4147-A177-3AD203B41FA5}">
                      <a16:colId xmlns:a16="http://schemas.microsoft.com/office/drawing/2014/main" val="200717058"/>
                    </a:ext>
                  </a:extLst>
                </a:gridCol>
                <a:gridCol w="212740">
                  <a:extLst>
                    <a:ext uri="{9D8B030D-6E8A-4147-A177-3AD203B41FA5}">
                      <a16:colId xmlns:a16="http://schemas.microsoft.com/office/drawing/2014/main" val="623786954"/>
                    </a:ext>
                  </a:extLst>
                </a:gridCol>
                <a:gridCol w="212740">
                  <a:extLst>
                    <a:ext uri="{9D8B030D-6E8A-4147-A177-3AD203B41FA5}">
                      <a16:colId xmlns:a16="http://schemas.microsoft.com/office/drawing/2014/main" val="2547480025"/>
                    </a:ext>
                  </a:extLst>
                </a:gridCol>
                <a:gridCol w="212740">
                  <a:extLst>
                    <a:ext uri="{9D8B030D-6E8A-4147-A177-3AD203B41FA5}">
                      <a16:colId xmlns:a16="http://schemas.microsoft.com/office/drawing/2014/main" val="1325918357"/>
                    </a:ext>
                  </a:extLst>
                </a:gridCol>
                <a:gridCol w="212740">
                  <a:extLst>
                    <a:ext uri="{9D8B030D-6E8A-4147-A177-3AD203B41FA5}">
                      <a16:colId xmlns:a16="http://schemas.microsoft.com/office/drawing/2014/main" val="1045358506"/>
                    </a:ext>
                  </a:extLst>
                </a:gridCol>
                <a:gridCol w="212740">
                  <a:extLst>
                    <a:ext uri="{9D8B030D-6E8A-4147-A177-3AD203B41FA5}">
                      <a16:colId xmlns:a16="http://schemas.microsoft.com/office/drawing/2014/main" val="1152022591"/>
                    </a:ext>
                  </a:extLst>
                </a:gridCol>
                <a:gridCol w="212740">
                  <a:extLst>
                    <a:ext uri="{9D8B030D-6E8A-4147-A177-3AD203B41FA5}">
                      <a16:colId xmlns:a16="http://schemas.microsoft.com/office/drawing/2014/main" val="3598836446"/>
                    </a:ext>
                  </a:extLst>
                </a:gridCol>
                <a:gridCol w="212740">
                  <a:extLst>
                    <a:ext uri="{9D8B030D-6E8A-4147-A177-3AD203B41FA5}">
                      <a16:colId xmlns:a16="http://schemas.microsoft.com/office/drawing/2014/main" val="2306610631"/>
                    </a:ext>
                  </a:extLst>
                </a:gridCol>
                <a:gridCol w="212740">
                  <a:extLst>
                    <a:ext uri="{9D8B030D-6E8A-4147-A177-3AD203B41FA5}">
                      <a16:colId xmlns:a16="http://schemas.microsoft.com/office/drawing/2014/main" val="2991251779"/>
                    </a:ext>
                  </a:extLst>
                </a:gridCol>
                <a:gridCol w="212740">
                  <a:extLst>
                    <a:ext uri="{9D8B030D-6E8A-4147-A177-3AD203B41FA5}">
                      <a16:colId xmlns:a16="http://schemas.microsoft.com/office/drawing/2014/main" val="1091366518"/>
                    </a:ext>
                  </a:extLst>
                </a:gridCol>
                <a:gridCol w="212740">
                  <a:extLst>
                    <a:ext uri="{9D8B030D-6E8A-4147-A177-3AD203B41FA5}">
                      <a16:colId xmlns:a16="http://schemas.microsoft.com/office/drawing/2014/main" val="572468202"/>
                    </a:ext>
                  </a:extLst>
                </a:gridCol>
              </a:tblGrid>
              <a:tr h="5546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AÑO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411780"/>
                  </a:ext>
                </a:extLst>
              </a:tr>
              <a:tr h="2911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147885"/>
                  </a:ext>
                </a:extLst>
              </a:tr>
              <a:tr h="8124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Septiembre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383434"/>
                  </a:ext>
                </a:extLst>
              </a:tr>
              <a:tr h="2911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Conformacion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multisectoriales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960161"/>
                  </a:ext>
                </a:extLst>
              </a:tr>
              <a:tr h="3604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Conformación Comité Coordinador de Propuestas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9645394"/>
                  </a:ext>
                </a:extLst>
              </a:tr>
              <a:tr h="3604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Ratificación de Comité Coordinador de Propuestas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691203"/>
                  </a:ext>
                </a:extLst>
              </a:tr>
              <a:tr h="3604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Designacion</a:t>
                      </a:r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equipos </a:t>
                      </a:r>
                      <a:r>
                        <a:rPr lang="es-E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Tecnicos</a:t>
                      </a:r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VIH y TB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##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612186"/>
                  </a:ext>
                </a:extLst>
              </a:tr>
              <a:tr h="3604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Conformación de comité ad hoc Selección RP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512842"/>
                  </a:ext>
                </a:extLst>
              </a:tr>
            </a:tbl>
          </a:graphicData>
        </a:graphic>
      </p:graphicFrame>
      <p:pic>
        <p:nvPicPr>
          <p:cNvPr id="6" name="Picture 2">
            <a:extLst>
              <a:ext uri="{FF2B5EF4-FFF2-40B4-BE49-F238E27FC236}">
                <a16:creationId xmlns:a16="http://schemas.microsoft.com/office/drawing/2014/main" id="{DF30B09E-75F0-41A9-8153-037A333F37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8080" y="266226"/>
            <a:ext cx="1265579" cy="1265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878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99B6754-9C98-47BD-9673-160D8C5142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284678"/>
              </p:ext>
            </p:extLst>
          </p:nvPr>
        </p:nvGraphicFramePr>
        <p:xfrm>
          <a:off x="497711" y="1875099"/>
          <a:ext cx="10891779" cy="4502552"/>
        </p:xfrm>
        <a:graphic>
          <a:graphicData uri="http://schemas.openxmlformats.org/drawingml/2006/table">
            <a:tbl>
              <a:tblPr/>
              <a:tblGrid>
                <a:gridCol w="736903">
                  <a:extLst>
                    <a:ext uri="{9D8B030D-6E8A-4147-A177-3AD203B41FA5}">
                      <a16:colId xmlns:a16="http://schemas.microsoft.com/office/drawing/2014/main" val="2101226177"/>
                    </a:ext>
                  </a:extLst>
                </a:gridCol>
                <a:gridCol w="6380501">
                  <a:extLst>
                    <a:ext uri="{9D8B030D-6E8A-4147-A177-3AD203B41FA5}">
                      <a16:colId xmlns:a16="http://schemas.microsoft.com/office/drawing/2014/main" val="4291574677"/>
                    </a:ext>
                  </a:extLst>
                </a:gridCol>
                <a:gridCol w="251625">
                  <a:extLst>
                    <a:ext uri="{9D8B030D-6E8A-4147-A177-3AD203B41FA5}">
                      <a16:colId xmlns:a16="http://schemas.microsoft.com/office/drawing/2014/main" val="3721808885"/>
                    </a:ext>
                  </a:extLst>
                </a:gridCol>
                <a:gridCol w="251625">
                  <a:extLst>
                    <a:ext uri="{9D8B030D-6E8A-4147-A177-3AD203B41FA5}">
                      <a16:colId xmlns:a16="http://schemas.microsoft.com/office/drawing/2014/main" val="1929984551"/>
                    </a:ext>
                  </a:extLst>
                </a:gridCol>
                <a:gridCol w="251625">
                  <a:extLst>
                    <a:ext uri="{9D8B030D-6E8A-4147-A177-3AD203B41FA5}">
                      <a16:colId xmlns:a16="http://schemas.microsoft.com/office/drawing/2014/main" val="1455485317"/>
                    </a:ext>
                  </a:extLst>
                </a:gridCol>
                <a:gridCol w="251625">
                  <a:extLst>
                    <a:ext uri="{9D8B030D-6E8A-4147-A177-3AD203B41FA5}">
                      <a16:colId xmlns:a16="http://schemas.microsoft.com/office/drawing/2014/main" val="1140349834"/>
                    </a:ext>
                  </a:extLst>
                </a:gridCol>
                <a:gridCol w="251625">
                  <a:extLst>
                    <a:ext uri="{9D8B030D-6E8A-4147-A177-3AD203B41FA5}">
                      <a16:colId xmlns:a16="http://schemas.microsoft.com/office/drawing/2014/main" val="3484675183"/>
                    </a:ext>
                  </a:extLst>
                </a:gridCol>
                <a:gridCol w="251625">
                  <a:extLst>
                    <a:ext uri="{9D8B030D-6E8A-4147-A177-3AD203B41FA5}">
                      <a16:colId xmlns:a16="http://schemas.microsoft.com/office/drawing/2014/main" val="2430010483"/>
                    </a:ext>
                  </a:extLst>
                </a:gridCol>
                <a:gridCol w="251625">
                  <a:extLst>
                    <a:ext uri="{9D8B030D-6E8A-4147-A177-3AD203B41FA5}">
                      <a16:colId xmlns:a16="http://schemas.microsoft.com/office/drawing/2014/main" val="4151590019"/>
                    </a:ext>
                  </a:extLst>
                </a:gridCol>
                <a:gridCol w="251625">
                  <a:extLst>
                    <a:ext uri="{9D8B030D-6E8A-4147-A177-3AD203B41FA5}">
                      <a16:colId xmlns:a16="http://schemas.microsoft.com/office/drawing/2014/main" val="1077735106"/>
                    </a:ext>
                  </a:extLst>
                </a:gridCol>
                <a:gridCol w="251625">
                  <a:extLst>
                    <a:ext uri="{9D8B030D-6E8A-4147-A177-3AD203B41FA5}">
                      <a16:colId xmlns:a16="http://schemas.microsoft.com/office/drawing/2014/main" val="2100047255"/>
                    </a:ext>
                  </a:extLst>
                </a:gridCol>
                <a:gridCol w="251625">
                  <a:extLst>
                    <a:ext uri="{9D8B030D-6E8A-4147-A177-3AD203B41FA5}">
                      <a16:colId xmlns:a16="http://schemas.microsoft.com/office/drawing/2014/main" val="1514733349"/>
                    </a:ext>
                  </a:extLst>
                </a:gridCol>
                <a:gridCol w="251625">
                  <a:extLst>
                    <a:ext uri="{9D8B030D-6E8A-4147-A177-3AD203B41FA5}">
                      <a16:colId xmlns:a16="http://schemas.microsoft.com/office/drawing/2014/main" val="1039427739"/>
                    </a:ext>
                  </a:extLst>
                </a:gridCol>
                <a:gridCol w="251625">
                  <a:extLst>
                    <a:ext uri="{9D8B030D-6E8A-4147-A177-3AD203B41FA5}">
                      <a16:colId xmlns:a16="http://schemas.microsoft.com/office/drawing/2014/main" val="2790476154"/>
                    </a:ext>
                  </a:extLst>
                </a:gridCol>
                <a:gridCol w="251625">
                  <a:extLst>
                    <a:ext uri="{9D8B030D-6E8A-4147-A177-3AD203B41FA5}">
                      <a16:colId xmlns:a16="http://schemas.microsoft.com/office/drawing/2014/main" val="3250268190"/>
                    </a:ext>
                  </a:extLst>
                </a:gridCol>
                <a:gridCol w="251625">
                  <a:extLst>
                    <a:ext uri="{9D8B030D-6E8A-4147-A177-3AD203B41FA5}">
                      <a16:colId xmlns:a16="http://schemas.microsoft.com/office/drawing/2014/main" val="2376348902"/>
                    </a:ext>
                  </a:extLst>
                </a:gridCol>
                <a:gridCol w="251625">
                  <a:extLst>
                    <a:ext uri="{9D8B030D-6E8A-4147-A177-3AD203B41FA5}">
                      <a16:colId xmlns:a16="http://schemas.microsoft.com/office/drawing/2014/main" val="3295248800"/>
                    </a:ext>
                  </a:extLst>
                </a:gridCol>
              </a:tblGrid>
              <a:tr h="3048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Dialogos de Pais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76838"/>
                  </a:ext>
                </a:extLst>
              </a:tr>
              <a:tr h="4924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Conferencias con  Gerente de Portafolio para seguimiento  de Ruta Critica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9015187"/>
                  </a:ext>
                </a:extLst>
              </a:tr>
              <a:tr h="4924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Decision de Distribución de financiamiento propuesta por el Fondo Mundial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1187225"/>
                  </a:ext>
                </a:extLst>
              </a:tr>
              <a:tr h="2462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Elaboración Informe MEGA TB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9435887"/>
                  </a:ext>
                </a:extLst>
              </a:tr>
              <a:tr h="5041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Evaluacion Independiente  Fondo Mundial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24- 29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814927"/>
                  </a:ext>
                </a:extLst>
              </a:tr>
              <a:tr h="2462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medio termino PENM TB   (pendiente)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200937"/>
                  </a:ext>
                </a:extLst>
              </a:tr>
              <a:tr h="4924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Definición de nuevo PENM TB alineado con período de propuestas FM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481817"/>
                  </a:ext>
                </a:extLst>
              </a:tr>
              <a:tr h="4924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Análisis de Lineas Estrategicas de PENM con las 5 regiones de Salud y actores clave identificados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209575"/>
                  </a:ext>
                </a:extLst>
              </a:tr>
              <a:tr h="4924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Análisis de Información estrategica de programas a partir de informes globales y nacionales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122467"/>
                  </a:ext>
                </a:extLst>
              </a:tr>
              <a:tr h="7386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Análisis de situación de Genero y derechos humanos en las propuestas de TB presentadas al FM (consultoria para fortalecer equipo de TB)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6010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133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8A817FC-9406-4161-A1CE-920BAE1417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972010"/>
              </p:ext>
            </p:extLst>
          </p:nvPr>
        </p:nvGraphicFramePr>
        <p:xfrm>
          <a:off x="474561" y="2233913"/>
          <a:ext cx="11019099" cy="4136429"/>
        </p:xfrm>
        <a:graphic>
          <a:graphicData uri="http://schemas.openxmlformats.org/drawingml/2006/table">
            <a:tbl>
              <a:tblPr/>
              <a:tblGrid>
                <a:gridCol w="583698">
                  <a:extLst>
                    <a:ext uri="{9D8B030D-6E8A-4147-A177-3AD203B41FA5}">
                      <a16:colId xmlns:a16="http://schemas.microsoft.com/office/drawing/2014/main" val="1805820732"/>
                    </a:ext>
                  </a:extLst>
                </a:gridCol>
                <a:gridCol w="5053977">
                  <a:extLst>
                    <a:ext uri="{9D8B030D-6E8A-4147-A177-3AD203B41FA5}">
                      <a16:colId xmlns:a16="http://schemas.microsoft.com/office/drawing/2014/main" val="1189838918"/>
                    </a:ext>
                  </a:extLst>
                </a:gridCol>
                <a:gridCol w="199312">
                  <a:extLst>
                    <a:ext uri="{9D8B030D-6E8A-4147-A177-3AD203B41FA5}">
                      <a16:colId xmlns:a16="http://schemas.microsoft.com/office/drawing/2014/main" val="2355357505"/>
                    </a:ext>
                  </a:extLst>
                </a:gridCol>
                <a:gridCol w="199312">
                  <a:extLst>
                    <a:ext uri="{9D8B030D-6E8A-4147-A177-3AD203B41FA5}">
                      <a16:colId xmlns:a16="http://schemas.microsoft.com/office/drawing/2014/main" val="3479714449"/>
                    </a:ext>
                  </a:extLst>
                </a:gridCol>
                <a:gridCol w="199312">
                  <a:extLst>
                    <a:ext uri="{9D8B030D-6E8A-4147-A177-3AD203B41FA5}">
                      <a16:colId xmlns:a16="http://schemas.microsoft.com/office/drawing/2014/main" val="1168742775"/>
                    </a:ext>
                  </a:extLst>
                </a:gridCol>
                <a:gridCol w="199312">
                  <a:extLst>
                    <a:ext uri="{9D8B030D-6E8A-4147-A177-3AD203B41FA5}">
                      <a16:colId xmlns:a16="http://schemas.microsoft.com/office/drawing/2014/main" val="3895615544"/>
                    </a:ext>
                  </a:extLst>
                </a:gridCol>
                <a:gridCol w="199312">
                  <a:extLst>
                    <a:ext uri="{9D8B030D-6E8A-4147-A177-3AD203B41FA5}">
                      <a16:colId xmlns:a16="http://schemas.microsoft.com/office/drawing/2014/main" val="77625145"/>
                    </a:ext>
                  </a:extLst>
                </a:gridCol>
                <a:gridCol w="199312">
                  <a:extLst>
                    <a:ext uri="{9D8B030D-6E8A-4147-A177-3AD203B41FA5}">
                      <a16:colId xmlns:a16="http://schemas.microsoft.com/office/drawing/2014/main" val="2162726361"/>
                    </a:ext>
                  </a:extLst>
                </a:gridCol>
                <a:gridCol w="199312">
                  <a:extLst>
                    <a:ext uri="{9D8B030D-6E8A-4147-A177-3AD203B41FA5}">
                      <a16:colId xmlns:a16="http://schemas.microsoft.com/office/drawing/2014/main" val="3591777156"/>
                    </a:ext>
                  </a:extLst>
                </a:gridCol>
                <a:gridCol w="199312">
                  <a:extLst>
                    <a:ext uri="{9D8B030D-6E8A-4147-A177-3AD203B41FA5}">
                      <a16:colId xmlns:a16="http://schemas.microsoft.com/office/drawing/2014/main" val="17666268"/>
                    </a:ext>
                  </a:extLst>
                </a:gridCol>
                <a:gridCol w="199312">
                  <a:extLst>
                    <a:ext uri="{9D8B030D-6E8A-4147-A177-3AD203B41FA5}">
                      <a16:colId xmlns:a16="http://schemas.microsoft.com/office/drawing/2014/main" val="2639023741"/>
                    </a:ext>
                  </a:extLst>
                </a:gridCol>
                <a:gridCol w="199312">
                  <a:extLst>
                    <a:ext uri="{9D8B030D-6E8A-4147-A177-3AD203B41FA5}">
                      <a16:colId xmlns:a16="http://schemas.microsoft.com/office/drawing/2014/main" val="2237256313"/>
                    </a:ext>
                  </a:extLst>
                </a:gridCol>
                <a:gridCol w="199312">
                  <a:extLst>
                    <a:ext uri="{9D8B030D-6E8A-4147-A177-3AD203B41FA5}">
                      <a16:colId xmlns:a16="http://schemas.microsoft.com/office/drawing/2014/main" val="179648765"/>
                    </a:ext>
                  </a:extLst>
                </a:gridCol>
                <a:gridCol w="199312">
                  <a:extLst>
                    <a:ext uri="{9D8B030D-6E8A-4147-A177-3AD203B41FA5}">
                      <a16:colId xmlns:a16="http://schemas.microsoft.com/office/drawing/2014/main" val="3209398647"/>
                    </a:ext>
                  </a:extLst>
                </a:gridCol>
                <a:gridCol w="199312">
                  <a:extLst>
                    <a:ext uri="{9D8B030D-6E8A-4147-A177-3AD203B41FA5}">
                      <a16:colId xmlns:a16="http://schemas.microsoft.com/office/drawing/2014/main" val="2145850339"/>
                    </a:ext>
                  </a:extLst>
                </a:gridCol>
                <a:gridCol w="199312">
                  <a:extLst>
                    <a:ext uri="{9D8B030D-6E8A-4147-A177-3AD203B41FA5}">
                      <a16:colId xmlns:a16="http://schemas.microsoft.com/office/drawing/2014/main" val="3640267951"/>
                    </a:ext>
                  </a:extLst>
                </a:gridCol>
                <a:gridCol w="199312">
                  <a:extLst>
                    <a:ext uri="{9D8B030D-6E8A-4147-A177-3AD203B41FA5}">
                      <a16:colId xmlns:a16="http://schemas.microsoft.com/office/drawing/2014/main" val="3624166745"/>
                    </a:ext>
                  </a:extLst>
                </a:gridCol>
                <a:gridCol w="199312">
                  <a:extLst>
                    <a:ext uri="{9D8B030D-6E8A-4147-A177-3AD203B41FA5}">
                      <a16:colId xmlns:a16="http://schemas.microsoft.com/office/drawing/2014/main" val="3828288873"/>
                    </a:ext>
                  </a:extLst>
                </a:gridCol>
                <a:gridCol w="199312">
                  <a:extLst>
                    <a:ext uri="{9D8B030D-6E8A-4147-A177-3AD203B41FA5}">
                      <a16:colId xmlns:a16="http://schemas.microsoft.com/office/drawing/2014/main" val="2682061421"/>
                    </a:ext>
                  </a:extLst>
                </a:gridCol>
                <a:gridCol w="199312">
                  <a:extLst>
                    <a:ext uri="{9D8B030D-6E8A-4147-A177-3AD203B41FA5}">
                      <a16:colId xmlns:a16="http://schemas.microsoft.com/office/drawing/2014/main" val="1375786808"/>
                    </a:ext>
                  </a:extLst>
                </a:gridCol>
                <a:gridCol w="199312">
                  <a:extLst>
                    <a:ext uri="{9D8B030D-6E8A-4147-A177-3AD203B41FA5}">
                      <a16:colId xmlns:a16="http://schemas.microsoft.com/office/drawing/2014/main" val="4221021625"/>
                    </a:ext>
                  </a:extLst>
                </a:gridCol>
                <a:gridCol w="199312">
                  <a:extLst>
                    <a:ext uri="{9D8B030D-6E8A-4147-A177-3AD203B41FA5}">
                      <a16:colId xmlns:a16="http://schemas.microsoft.com/office/drawing/2014/main" val="1706273920"/>
                    </a:ext>
                  </a:extLst>
                </a:gridCol>
                <a:gridCol w="199312">
                  <a:extLst>
                    <a:ext uri="{9D8B030D-6E8A-4147-A177-3AD203B41FA5}">
                      <a16:colId xmlns:a16="http://schemas.microsoft.com/office/drawing/2014/main" val="3156235377"/>
                    </a:ext>
                  </a:extLst>
                </a:gridCol>
                <a:gridCol w="199312">
                  <a:extLst>
                    <a:ext uri="{9D8B030D-6E8A-4147-A177-3AD203B41FA5}">
                      <a16:colId xmlns:a16="http://schemas.microsoft.com/office/drawing/2014/main" val="771563813"/>
                    </a:ext>
                  </a:extLst>
                </a:gridCol>
                <a:gridCol w="199312">
                  <a:extLst>
                    <a:ext uri="{9D8B030D-6E8A-4147-A177-3AD203B41FA5}">
                      <a16:colId xmlns:a16="http://schemas.microsoft.com/office/drawing/2014/main" val="3936792383"/>
                    </a:ext>
                  </a:extLst>
                </a:gridCol>
                <a:gridCol w="199312">
                  <a:extLst>
                    <a:ext uri="{9D8B030D-6E8A-4147-A177-3AD203B41FA5}">
                      <a16:colId xmlns:a16="http://schemas.microsoft.com/office/drawing/2014/main" val="2908523327"/>
                    </a:ext>
                  </a:extLst>
                </a:gridCol>
                <a:gridCol w="199312">
                  <a:extLst>
                    <a:ext uri="{9D8B030D-6E8A-4147-A177-3AD203B41FA5}">
                      <a16:colId xmlns:a16="http://schemas.microsoft.com/office/drawing/2014/main" val="2863727474"/>
                    </a:ext>
                  </a:extLst>
                </a:gridCol>
                <a:gridCol w="199312">
                  <a:extLst>
                    <a:ext uri="{9D8B030D-6E8A-4147-A177-3AD203B41FA5}">
                      <a16:colId xmlns:a16="http://schemas.microsoft.com/office/drawing/2014/main" val="3368643810"/>
                    </a:ext>
                  </a:extLst>
                </a:gridCol>
                <a:gridCol w="199312">
                  <a:extLst>
                    <a:ext uri="{9D8B030D-6E8A-4147-A177-3AD203B41FA5}">
                      <a16:colId xmlns:a16="http://schemas.microsoft.com/office/drawing/2014/main" val="1665985268"/>
                    </a:ext>
                  </a:extLst>
                </a:gridCol>
              </a:tblGrid>
              <a:tr h="3125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contrapartida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valido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para VIH y TB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4371384"/>
                  </a:ext>
                </a:extLst>
              </a:tr>
              <a:tr h="3125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Presentación de Avances a Pleno del MCP-ES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8326615"/>
                  </a:ext>
                </a:extLst>
              </a:tr>
              <a:tr h="6250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Presentación de Avances de </a:t>
                      </a:r>
                      <a:r>
                        <a:rPr lang="es-E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Propuesas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para TB a Vice-Ministro de Salud/Gerente de Operaciones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1597747"/>
                  </a:ext>
                </a:extLst>
              </a:tr>
              <a:tr h="3125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Presentacion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avances a la CONAVIH </a:t>
                      </a:r>
                      <a:r>
                        <a:rPr lang="es-E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Terapeutica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354002"/>
                  </a:ext>
                </a:extLst>
              </a:tr>
              <a:tr h="3125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Identificación y Análisis de Riesgos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7972984"/>
                  </a:ext>
                </a:extLst>
              </a:tr>
              <a:tr h="6250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Presentacion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avances y </a:t>
                      </a:r>
                      <a:r>
                        <a:rPr lang="es-E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documentos en </a:t>
                      </a:r>
                      <a:r>
                        <a:rPr lang="es-E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Reunion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del Comité de Docencia de TB  feb. Abril, junio, agosto, sept. Oct. Dic.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614671"/>
                  </a:ext>
                </a:extLst>
              </a:tr>
              <a:tr h="3125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Reuniones de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analisis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coordinador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Propuestas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747579"/>
                  </a:ext>
                </a:extLst>
              </a:tr>
              <a:tr h="6250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Reuniones de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analisis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multisectorial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de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Propuestas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separados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cada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dos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028635"/>
                  </a:ext>
                </a:extLst>
              </a:tr>
            </a:tbl>
          </a:graphicData>
        </a:graphic>
      </p:graphicFrame>
      <p:pic>
        <p:nvPicPr>
          <p:cNvPr id="6" name="Picture 2">
            <a:extLst>
              <a:ext uri="{FF2B5EF4-FFF2-40B4-BE49-F238E27FC236}">
                <a16:creationId xmlns:a16="http://schemas.microsoft.com/office/drawing/2014/main" id="{B1CEFFE9-6520-42DF-AD0E-C8DB33C79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3286" y="266226"/>
            <a:ext cx="1840373" cy="1840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9836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29EE1FC-C183-4496-A2FB-AA0DF6607B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821732"/>
              </p:ext>
            </p:extLst>
          </p:nvPr>
        </p:nvGraphicFramePr>
        <p:xfrm>
          <a:off x="590309" y="2187615"/>
          <a:ext cx="10687292" cy="5335905"/>
        </p:xfrm>
        <a:graphic>
          <a:graphicData uri="http://schemas.openxmlformats.org/drawingml/2006/table">
            <a:tbl>
              <a:tblPr/>
              <a:tblGrid>
                <a:gridCol w="547040">
                  <a:extLst>
                    <a:ext uri="{9D8B030D-6E8A-4147-A177-3AD203B41FA5}">
                      <a16:colId xmlns:a16="http://schemas.microsoft.com/office/drawing/2014/main" val="1903182427"/>
                    </a:ext>
                  </a:extLst>
                </a:gridCol>
                <a:gridCol w="4736562">
                  <a:extLst>
                    <a:ext uri="{9D8B030D-6E8A-4147-A177-3AD203B41FA5}">
                      <a16:colId xmlns:a16="http://schemas.microsoft.com/office/drawing/2014/main" val="1492970013"/>
                    </a:ext>
                  </a:extLst>
                </a:gridCol>
                <a:gridCol w="180123">
                  <a:extLst>
                    <a:ext uri="{9D8B030D-6E8A-4147-A177-3AD203B41FA5}">
                      <a16:colId xmlns:a16="http://schemas.microsoft.com/office/drawing/2014/main" val="1043304169"/>
                    </a:ext>
                  </a:extLst>
                </a:gridCol>
                <a:gridCol w="180123">
                  <a:extLst>
                    <a:ext uri="{9D8B030D-6E8A-4147-A177-3AD203B41FA5}">
                      <a16:colId xmlns:a16="http://schemas.microsoft.com/office/drawing/2014/main" val="685029210"/>
                    </a:ext>
                  </a:extLst>
                </a:gridCol>
                <a:gridCol w="180123">
                  <a:extLst>
                    <a:ext uri="{9D8B030D-6E8A-4147-A177-3AD203B41FA5}">
                      <a16:colId xmlns:a16="http://schemas.microsoft.com/office/drawing/2014/main" val="3529759803"/>
                    </a:ext>
                  </a:extLst>
                </a:gridCol>
                <a:gridCol w="180123">
                  <a:extLst>
                    <a:ext uri="{9D8B030D-6E8A-4147-A177-3AD203B41FA5}">
                      <a16:colId xmlns:a16="http://schemas.microsoft.com/office/drawing/2014/main" val="627378794"/>
                    </a:ext>
                  </a:extLst>
                </a:gridCol>
                <a:gridCol w="180123">
                  <a:extLst>
                    <a:ext uri="{9D8B030D-6E8A-4147-A177-3AD203B41FA5}">
                      <a16:colId xmlns:a16="http://schemas.microsoft.com/office/drawing/2014/main" val="2520528908"/>
                    </a:ext>
                  </a:extLst>
                </a:gridCol>
                <a:gridCol w="180123">
                  <a:extLst>
                    <a:ext uri="{9D8B030D-6E8A-4147-A177-3AD203B41FA5}">
                      <a16:colId xmlns:a16="http://schemas.microsoft.com/office/drawing/2014/main" val="1496796602"/>
                    </a:ext>
                  </a:extLst>
                </a:gridCol>
                <a:gridCol w="180123">
                  <a:extLst>
                    <a:ext uri="{9D8B030D-6E8A-4147-A177-3AD203B41FA5}">
                      <a16:colId xmlns:a16="http://schemas.microsoft.com/office/drawing/2014/main" val="3871545866"/>
                    </a:ext>
                  </a:extLst>
                </a:gridCol>
                <a:gridCol w="180123">
                  <a:extLst>
                    <a:ext uri="{9D8B030D-6E8A-4147-A177-3AD203B41FA5}">
                      <a16:colId xmlns:a16="http://schemas.microsoft.com/office/drawing/2014/main" val="959710279"/>
                    </a:ext>
                  </a:extLst>
                </a:gridCol>
                <a:gridCol w="180123">
                  <a:extLst>
                    <a:ext uri="{9D8B030D-6E8A-4147-A177-3AD203B41FA5}">
                      <a16:colId xmlns:a16="http://schemas.microsoft.com/office/drawing/2014/main" val="1105234309"/>
                    </a:ext>
                  </a:extLst>
                </a:gridCol>
                <a:gridCol w="180123">
                  <a:extLst>
                    <a:ext uri="{9D8B030D-6E8A-4147-A177-3AD203B41FA5}">
                      <a16:colId xmlns:a16="http://schemas.microsoft.com/office/drawing/2014/main" val="2621470391"/>
                    </a:ext>
                  </a:extLst>
                </a:gridCol>
                <a:gridCol w="180123">
                  <a:extLst>
                    <a:ext uri="{9D8B030D-6E8A-4147-A177-3AD203B41FA5}">
                      <a16:colId xmlns:a16="http://schemas.microsoft.com/office/drawing/2014/main" val="3007181362"/>
                    </a:ext>
                  </a:extLst>
                </a:gridCol>
                <a:gridCol w="180123">
                  <a:extLst>
                    <a:ext uri="{9D8B030D-6E8A-4147-A177-3AD203B41FA5}">
                      <a16:colId xmlns:a16="http://schemas.microsoft.com/office/drawing/2014/main" val="908519050"/>
                    </a:ext>
                  </a:extLst>
                </a:gridCol>
                <a:gridCol w="180123">
                  <a:extLst>
                    <a:ext uri="{9D8B030D-6E8A-4147-A177-3AD203B41FA5}">
                      <a16:colId xmlns:a16="http://schemas.microsoft.com/office/drawing/2014/main" val="4035292519"/>
                    </a:ext>
                  </a:extLst>
                </a:gridCol>
                <a:gridCol w="180123">
                  <a:extLst>
                    <a:ext uri="{9D8B030D-6E8A-4147-A177-3AD203B41FA5}">
                      <a16:colId xmlns:a16="http://schemas.microsoft.com/office/drawing/2014/main" val="2336999221"/>
                    </a:ext>
                  </a:extLst>
                </a:gridCol>
                <a:gridCol w="180123">
                  <a:extLst>
                    <a:ext uri="{9D8B030D-6E8A-4147-A177-3AD203B41FA5}">
                      <a16:colId xmlns:a16="http://schemas.microsoft.com/office/drawing/2014/main" val="343774308"/>
                    </a:ext>
                  </a:extLst>
                </a:gridCol>
                <a:gridCol w="180123">
                  <a:extLst>
                    <a:ext uri="{9D8B030D-6E8A-4147-A177-3AD203B41FA5}">
                      <a16:colId xmlns:a16="http://schemas.microsoft.com/office/drawing/2014/main" val="2484270830"/>
                    </a:ext>
                  </a:extLst>
                </a:gridCol>
                <a:gridCol w="180123">
                  <a:extLst>
                    <a:ext uri="{9D8B030D-6E8A-4147-A177-3AD203B41FA5}">
                      <a16:colId xmlns:a16="http://schemas.microsoft.com/office/drawing/2014/main" val="281982445"/>
                    </a:ext>
                  </a:extLst>
                </a:gridCol>
                <a:gridCol w="180123">
                  <a:extLst>
                    <a:ext uri="{9D8B030D-6E8A-4147-A177-3AD203B41FA5}">
                      <a16:colId xmlns:a16="http://schemas.microsoft.com/office/drawing/2014/main" val="1491511054"/>
                    </a:ext>
                  </a:extLst>
                </a:gridCol>
                <a:gridCol w="180123">
                  <a:extLst>
                    <a:ext uri="{9D8B030D-6E8A-4147-A177-3AD203B41FA5}">
                      <a16:colId xmlns:a16="http://schemas.microsoft.com/office/drawing/2014/main" val="1961821288"/>
                    </a:ext>
                  </a:extLst>
                </a:gridCol>
                <a:gridCol w="180123">
                  <a:extLst>
                    <a:ext uri="{9D8B030D-6E8A-4147-A177-3AD203B41FA5}">
                      <a16:colId xmlns:a16="http://schemas.microsoft.com/office/drawing/2014/main" val="2405416151"/>
                    </a:ext>
                  </a:extLst>
                </a:gridCol>
                <a:gridCol w="180123">
                  <a:extLst>
                    <a:ext uri="{9D8B030D-6E8A-4147-A177-3AD203B41FA5}">
                      <a16:colId xmlns:a16="http://schemas.microsoft.com/office/drawing/2014/main" val="1564598140"/>
                    </a:ext>
                  </a:extLst>
                </a:gridCol>
                <a:gridCol w="180123">
                  <a:extLst>
                    <a:ext uri="{9D8B030D-6E8A-4147-A177-3AD203B41FA5}">
                      <a16:colId xmlns:a16="http://schemas.microsoft.com/office/drawing/2014/main" val="1513155686"/>
                    </a:ext>
                  </a:extLst>
                </a:gridCol>
                <a:gridCol w="180123">
                  <a:extLst>
                    <a:ext uri="{9D8B030D-6E8A-4147-A177-3AD203B41FA5}">
                      <a16:colId xmlns:a16="http://schemas.microsoft.com/office/drawing/2014/main" val="563439070"/>
                    </a:ext>
                  </a:extLst>
                </a:gridCol>
                <a:gridCol w="180123">
                  <a:extLst>
                    <a:ext uri="{9D8B030D-6E8A-4147-A177-3AD203B41FA5}">
                      <a16:colId xmlns:a16="http://schemas.microsoft.com/office/drawing/2014/main" val="2683894583"/>
                    </a:ext>
                  </a:extLst>
                </a:gridCol>
                <a:gridCol w="180123">
                  <a:extLst>
                    <a:ext uri="{9D8B030D-6E8A-4147-A177-3AD203B41FA5}">
                      <a16:colId xmlns:a16="http://schemas.microsoft.com/office/drawing/2014/main" val="280873262"/>
                    </a:ext>
                  </a:extLst>
                </a:gridCol>
                <a:gridCol w="180123">
                  <a:extLst>
                    <a:ext uri="{9D8B030D-6E8A-4147-A177-3AD203B41FA5}">
                      <a16:colId xmlns:a16="http://schemas.microsoft.com/office/drawing/2014/main" val="1069915686"/>
                    </a:ext>
                  </a:extLst>
                </a:gridCol>
                <a:gridCol w="180123">
                  <a:extLst>
                    <a:ext uri="{9D8B030D-6E8A-4147-A177-3AD203B41FA5}">
                      <a16:colId xmlns:a16="http://schemas.microsoft.com/office/drawing/2014/main" val="3231215998"/>
                    </a:ext>
                  </a:extLst>
                </a:gridCol>
                <a:gridCol w="180123">
                  <a:extLst>
                    <a:ext uri="{9D8B030D-6E8A-4147-A177-3AD203B41FA5}">
                      <a16:colId xmlns:a16="http://schemas.microsoft.com/office/drawing/2014/main" val="3401196195"/>
                    </a:ext>
                  </a:extLst>
                </a:gridCol>
                <a:gridCol w="180123">
                  <a:extLst>
                    <a:ext uri="{9D8B030D-6E8A-4147-A177-3AD203B41FA5}">
                      <a16:colId xmlns:a16="http://schemas.microsoft.com/office/drawing/2014/main" val="1153877218"/>
                    </a:ext>
                  </a:extLst>
                </a:gridCol>
                <a:gridCol w="180123">
                  <a:extLst>
                    <a:ext uri="{9D8B030D-6E8A-4147-A177-3AD203B41FA5}">
                      <a16:colId xmlns:a16="http://schemas.microsoft.com/office/drawing/2014/main" val="3460013128"/>
                    </a:ext>
                  </a:extLst>
                </a:gridCol>
              </a:tblGrid>
              <a:tr h="22956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4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AÑO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524912"/>
                  </a:ext>
                </a:extLst>
              </a:tr>
              <a:tr h="229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358731"/>
                  </a:ext>
                </a:extLst>
              </a:tr>
              <a:tr h="229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Septiembre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653604"/>
                  </a:ext>
                </a:extLst>
              </a:tr>
              <a:tr h="2295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Recursos Financieros y Asistencia Técnica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758649"/>
                  </a:ext>
                </a:extLst>
              </a:tr>
              <a:tr h="2295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Identificación de necesidades de financiamiento para procesos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8465519"/>
                  </a:ext>
                </a:extLst>
              </a:tr>
              <a:tr h="2295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Contratación de Consultores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9498295"/>
                  </a:ext>
                </a:extLst>
              </a:tr>
              <a:tr h="22956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4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AÑO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655713"/>
                  </a:ext>
                </a:extLst>
              </a:tr>
              <a:tr h="229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675233"/>
                  </a:ext>
                </a:extLst>
              </a:tr>
              <a:tr h="229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Septiembre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796298"/>
                  </a:ext>
                </a:extLst>
              </a:tr>
              <a:tr h="2295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Definicion de Estrategias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796301"/>
                  </a:ext>
                </a:extLst>
              </a:tr>
              <a:tr h="4591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Definición enfoque estratégico y priorización de solicitud financiamiento para el Fondo Mundial  VIH y TB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464928"/>
                  </a:ext>
                </a:extLst>
              </a:tr>
              <a:tr h="2295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Objetivos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588330"/>
                  </a:ext>
                </a:extLst>
              </a:tr>
              <a:tr h="2295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Cofinanciamiento, sostenibilidad y transición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507233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0F830633-120D-49A1-A276-AE2C74EFAF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3286" y="266226"/>
            <a:ext cx="1840373" cy="1840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902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365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31EFC3D-27BF-41FB-AD8E-CC962E40B290}"/>
              </a:ext>
            </a:extLst>
          </p:cNvPr>
          <p:cNvSpPr/>
          <p:nvPr/>
        </p:nvSpPr>
        <p:spPr>
          <a:xfrm>
            <a:off x="3015342" y="2508123"/>
            <a:ext cx="6096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4400" b="1" dirty="0"/>
              <a:t>MCP-ES</a:t>
            </a:r>
          </a:p>
          <a:p>
            <a:r>
              <a:rPr lang="en-US" sz="4400" b="1" dirty="0"/>
              <a:t>Solicitud de Fondos 2022-2024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B7246F-F721-462C-8E49-A82449F3D649}"/>
              </a:ext>
            </a:extLst>
          </p:cNvPr>
          <p:cNvGrpSpPr/>
          <p:nvPr/>
        </p:nvGrpSpPr>
        <p:grpSpPr>
          <a:xfrm>
            <a:off x="10109153" y="-180628"/>
            <a:ext cx="2433139" cy="1668892"/>
            <a:chOff x="9072564" y="4220334"/>
            <a:chExt cx="2459796" cy="1639864"/>
          </a:xfrm>
        </p:grpSpPr>
        <p:pic>
          <p:nvPicPr>
            <p:cNvPr id="16" name="Picture 15" descr="A picture containing vector graphics&#10;&#10;Description generated with high confidence">
              <a:extLst>
                <a:ext uri="{FF2B5EF4-FFF2-40B4-BE49-F238E27FC236}">
                  <a16:creationId xmlns:a16="http://schemas.microsoft.com/office/drawing/2014/main" id="{A915DE56-4771-4925-879B-B8FA76F53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72564" y="4220334"/>
              <a:ext cx="2459796" cy="163986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2BE03EA3-8E25-45DE-90A3-98D1582399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53277" y="4780814"/>
              <a:ext cx="298370" cy="5189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493480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9596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9A84AC2-FF33-4FAF-A698-D48DCC898A6C}"/>
              </a:ext>
            </a:extLst>
          </p:cNvPr>
          <p:cNvSpPr/>
          <p:nvPr/>
        </p:nvSpPr>
        <p:spPr>
          <a:xfrm>
            <a:off x="1860548" y="653817"/>
            <a:ext cx="8794593" cy="6524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A </a:t>
            </a:r>
            <a:r>
              <a:rPr lang="es-ES" sz="2400" b="1" dirty="0"/>
              <a:t>El Salvador le ha sido asignado un total de US$19,256,872 millones para la lucha contra el VIH, la tuberculosis y la creación de sistemas para la salud resilientes y sostenibles (SSRS)</a:t>
            </a:r>
            <a:r>
              <a:rPr lang="es-ES" sz="2400" dirty="0"/>
              <a:t>. </a:t>
            </a:r>
            <a:endParaRPr lang="en-US" sz="2400" dirty="0"/>
          </a:p>
          <a:p>
            <a:r>
              <a:rPr lang="es-ES" sz="3600" b="1" dirty="0"/>
              <a:t>Componente de enfermedad elegible</a:t>
            </a:r>
          </a:p>
          <a:p>
            <a:endParaRPr lang="es-ES" sz="2800" b="1" dirty="0"/>
          </a:p>
          <a:p>
            <a:r>
              <a:rPr lang="es-ES" sz="2800" b="1" dirty="0"/>
              <a:t>VIH</a:t>
            </a:r>
          </a:p>
          <a:p>
            <a:r>
              <a:rPr lang="es-ES" sz="2400" dirty="0"/>
              <a:t>Asignación en US$16,074,816</a:t>
            </a:r>
          </a:p>
          <a:p>
            <a:r>
              <a:rPr lang="es-ES" sz="2400" dirty="0"/>
              <a:t>Período de utilización de la asignación</a:t>
            </a:r>
          </a:p>
          <a:p>
            <a:r>
              <a:rPr lang="es-ES" sz="2400" dirty="0"/>
              <a:t>1 enero 2022 a 31 diciembre 2024</a:t>
            </a:r>
          </a:p>
          <a:p>
            <a:r>
              <a:rPr lang="es-ES" sz="2800" b="1" dirty="0"/>
              <a:t>Tuberculosis</a:t>
            </a:r>
          </a:p>
          <a:p>
            <a:r>
              <a:rPr lang="es-ES" sz="2400" dirty="0"/>
              <a:t>Asignación en US$ 3,182,056</a:t>
            </a:r>
          </a:p>
          <a:p>
            <a:r>
              <a:rPr lang="es-ES" sz="2400" dirty="0"/>
              <a:t>Período de utilización de la asignación</a:t>
            </a:r>
          </a:p>
          <a:p>
            <a:r>
              <a:rPr lang="es-ES" sz="2400" dirty="0"/>
              <a:t>1 enero 2022 a 31 diciembre 2024</a:t>
            </a:r>
          </a:p>
          <a:p>
            <a:endParaRPr lang="es-ES" sz="2800" dirty="0"/>
          </a:p>
          <a:p>
            <a:r>
              <a:rPr lang="es-ES" sz="2800" b="1" dirty="0"/>
              <a:t>Total  19,256,872</a:t>
            </a:r>
            <a:endParaRPr lang="en-US" sz="2800" b="1" dirty="0"/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es-ES" sz="2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4F9FCA-2F1B-4229-B618-63435D0568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506" y="831094"/>
            <a:ext cx="298370" cy="51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A328E93-DB44-4FBC-96F9-5A19494B14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859" y="2834465"/>
            <a:ext cx="298370" cy="5189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57D267B-8A6F-4B6F-AE2B-F773C05D3A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077" y="4318932"/>
            <a:ext cx="298370" cy="518904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2ABF0C1B-D408-4A0B-BF76-186FEC01E231}"/>
              </a:ext>
            </a:extLst>
          </p:cNvPr>
          <p:cNvGrpSpPr/>
          <p:nvPr/>
        </p:nvGrpSpPr>
        <p:grpSpPr>
          <a:xfrm>
            <a:off x="10109153" y="-180628"/>
            <a:ext cx="2433139" cy="1668892"/>
            <a:chOff x="9072564" y="4220334"/>
            <a:chExt cx="2459796" cy="1639864"/>
          </a:xfrm>
        </p:grpSpPr>
        <p:pic>
          <p:nvPicPr>
            <p:cNvPr id="12" name="Picture 11" descr="A picture containing vector graphics&#10;&#10;Description generated with high confidence">
              <a:extLst>
                <a:ext uri="{FF2B5EF4-FFF2-40B4-BE49-F238E27FC236}">
                  <a16:creationId xmlns:a16="http://schemas.microsoft.com/office/drawing/2014/main" id="{8D25DD57-0648-410E-AD60-37D8751457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72564" y="4220334"/>
              <a:ext cx="2459796" cy="163986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83B5B83B-9A62-4727-8B6D-C09B867E9D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53277" y="4780814"/>
              <a:ext cx="298370" cy="51890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71737A8-0F7A-4B87-B69A-E4C9D73DD04A}"/>
              </a:ext>
            </a:extLst>
          </p:cNvPr>
          <p:cNvGrpSpPr/>
          <p:nvPr/>
        </p:nvGrpSpPr>
        <p:grpSpPr>
          <a:xfrm>
            <a:off x="10109153" y="-180628"/>
            <a:ext cx="2433139" cy="1668892"/>
            <a:chOff x="9072564" y="4220334"/>
            <a:chExt cx="2459796" cy="1639864"/>
          </a:xfrm>
        </p:grpSpPr>
        <p:pic>
          <p:nvPicPr>
            <p:cNvPr id="4" name="Picture 3" descr="A picture containing vector graphics&#10;&#10;Description generated with high confidence">
              <a:extLst>
                <a:ext uri="{FF2B5EF4-FFF2-40B4-BE49-F238E27FC236}">
                  <a16:creationId xmlns:a16="http://schemas.microsoft.com/office/drawing/2014/main" id="{42A34F25-D33B-428E-9115-BE343D06BF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72564" y="4220334"/>
              <a:ext cx="2459796" cy="163986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7701AF2-3E9A-4F02-95E7-4E2B9C6005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53277" y="4780814"/>
              <a:ext cx="298370" cy="51890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BDC26A75-D170-477B-92DD-3715A2C108BD}"/>
              </a:ext>
            </a:extLst>
          </p:cNvPr>
          <p:cNvSpPr/>
          <p:nvPr/>
        </p:nvSpPr>
        <p:spPr>
          <a:xfrm>
            <a:off x="1952625" y="1250945"/>
            <a:ext cx="8572500" cy="5311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defTabSz="914400" eaLnBrk="1" fontAlgn="auto" latinLnBrk="0" hangingPunct="1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1C181C">
                    <a:lumMod val="75000"/>
                    <a:lumOff val="25000"/>
                  </a:srgbClr>
                </a:solidFill>
                <a:effectLst/>
                <a:uLnTx/>
                <a:uFillTx/>
              </a:rPr>
              <a:t>Enfoque de la solicitud</a:t>
            </a:r>
            <a:r>
              <a:rPr kumimoji="0" lang="es-ES" sz="2800" b="0" i="0" u="none" strike="noStrike" kern="0" cap="none" spc="0" normalizeH="0" baseline="0" noProof="0" dirty="0">
                <a:ln>
                  <a:noFill/>
                </a:ln>
                <a:solidFill>
                  <a:srgbClr val="1C181C">
                    <a:lumMod val="75000"/>
                    <a:lumOff val="25000"/>
                  </a:srgbClr>
                </a:solidFill>
                <a:effectLst/>
                <a:uLnTx/>
                <a:uFillTx/>
              </a:rPr>
              <a:t>. El Salvador debe presentar su solicitud de financiamiento para VIH usando la solicitud de financiamiento adaptada a los portafolios Focalizados.</a:t>
            </a:r>
          </a:p>
          <a:p>
            <a:pPr marR="0" lvl="0" algn="just" defTabSz="914400" eaLnBrk="1" fontAlgn="auto" latinLnBrk="0" hangingPunct="1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2800" b="0" i="0" u="none" strike="noStrike" kern="0" cap="none" spc="0" normalizeH="0" baseline="0" noProof="0" dirty="0">
              <a:ln>
                <a:noFill/>
              </a:ln>
              <a:solidFill>
                <a:srgbClr val="1C181C">
                  <a:lumMod val="75000"/>
                  <a:lumOff val="25000"/>
                </a:srgbClr>
              </a:solidFill>
              <a:effectLst/>
              <a:uLnTx/>
              <a:uFillTx/>
            </a:endParaRPr>
          </a:p>
          <a:p>
            <a:pPr marR="0" lvl="0" algn="just" defTabSz="914400" eaLnBrk="1" fontAlgn="auto" latinLnBrk="0" hangingPunct="1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800" b="0" i="0" u="none" strike="noStrike" kern="0" cap="none" spc="0" normalizeH="0" baseline="0" noProof="0" dirty="0">
                <a:ln>
                  <a:noFill/>
                </a:ln>
                <a:solidFill>
                  <a:srgbClr val="1C181C">
                    <a:lumMod val="75000"/>
                    <a:lumOff val="25000"/>
                  </a:srgbClr>
                </a:solidFill>
                <a:effectLst/>
                <a:uLnTx/>
                <a:uFillTx/>
              </a:rPr>
              <a:t>Todas las solicitudes de financiamiento deben prepararse mediante un </a:t>
            </a:r>
          </a:p>
          <a:p>
            <a:pPr marL="0" marR="0" lvl="0" indent="0" algn="just" defTabSz="914400" eaLnBrk="1" fontAlgn="auto" latinLnBrk="0" hangingPunct="1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0" cap="none" spc="0" normalizeH="0" baseline="0" noProof="0" dirty="0">
                <a:ln>
                  <a:noFill/>
                </a:ln>
                <a:solidFill>
                  <a:srgbClr val="1C181C">
                    <a:lumMod val="75000"/>
                    <a:lumOff val="25000"/>
                  </a:srgbClr>
                </a:solidFill>
                <a:effectLst/>
                <a:uLnTx/>
                <a:uFillTx/>
              </a:rPr>
              <a:t>        1.Diálogo de país inclusivo y transparente</a:t>
            </a:r>
          </a:p>
          <a:p>
            <a:pPr marL="857250" marR="0" lvl="0" indent="-290513" algn="just" defTabSz="914400" eaLnBrk="1" fontAlgn="auto" latinLnBrk="0" hangingPunct="1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Tx/>
              <a:buSzTx/>
              <a:buFontTx/>
              <a:buNone/>
              <a:tabLst>
                <a:tab pos="404813" algn="l"/>
              </a:tabLst>
              <a:defRPr/>
            </a:pPr>
            <a:r>
              <a:rPr kumimoji="0" lang="es-ES" sz="2800" b="0" i="0" u="none" strike="noStrike" kern="0" cap="none" spc="0" normalizeH="0" baseline="0" noProof="0" dirty="0">
                <a:ln>
                  <a:noFill/>
                </a:ln>
                <a:solidFill>
                  <a:srgbClr val="1C181C">
                    <a:lumMod val="75000"/>
                    <a:lumOff val="25000"/>
                  </a:srgbClr>
                </a:solidFill>
                <a:effectLst/>
                <a:uLnTx/>
                <a:uFillTx/>
              </a:rPr>
              <a:t>  2.Amplia participación de múltiples partes interesadas, incluyendo las                              poblaciones clave y vulnerables.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1C181C">
                  <a:lumMod val="75000"/>
                  <a:lumOff val="25000"/>
                </a:srgbClr>
              </a:solidFill>
              <a:effectLst/>
              <a:uLnTx/>
              <a:uFillTx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4837497-D494-4980-860B-97561FBB3D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818" y="3429000"/>
            <a:ext cx="298370" cy="5189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495B767-D8FF-4CD4-BA68-D9A2E5CF7E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818" y="1250945"/>
            <a:ext cx="298370" cy="51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457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365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31EFC3D-27BF-41FB-AD8E-CC962E40B290}"/>
              </a:ext>
            </a:extLst>
          </p:cNvPr>
          <p:cNvSpPr/>
          <p:nvPr/>
        </p:nvSpPr>
        <p:spPr>
          <a:xfrm>
            <a:off x="3015342" y="2050835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7200" b="1" dirty="0">
                <a:solidFill>
                  <a:srgbClr val="008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Una visión común</a:t>
            </a:r>
            <a:endParaRPr lang="en-US" sz="7200" b="1" dirty="0">
              <a:solidFill>
                <a:srgbClr val="008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B7246F-F721-462C-8E49-A82449F3D649}"/>
              </a:ext>
            </a:extLst>
          </p:cNvPr>
          <p:cNvGrpSpPr/>
          <p:nvPr/>
        </p:nvGrpSpPr>
        <p:grpSpPr>
          <a:xfrm>
            <a:off x="10109153" y="-180628"/>
            <a:ext cx="2433139" cy="1668892"/>
            <a:chOff x="9072564" y="4220334"/>
            <a:chExt cx="2459796" cy="1639864"/>
          </a:xfrm>
        </p:grpSpPr>
        <p:pic>
          <p:nvPicPr>
            <p:cNvPr id="16" name="Picture 15" descr="A picture containing vector graphics&#10;&#10;Description generated with high confidence">
              <a:extLst>
                <a:ext uri="{FF2B5EF4-FFF2-40B4-BE49-F238E27FC236}">
                  <a16:creationId xmlns:a16="http://schemas.microsoft.com/office/drawing/2014/main" id="{A915DE56-4771-4925-879B-B8FA76F53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72564" y="4220334"/>
              <a:ext cx="2459796" cy="163986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2BE03EA3-8E25-45DE-90A3-98D1582399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53277" y="4780814"/>
              <a:ext cx="298370" cy="5189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57280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54" y="411983"/>
            <a:ext cx="7168435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GT" sz="5400" b="1" dirty="0">
                <a:solidFill>
                  <a:srgbClr val="008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Integración</a:t>
            </a:r>
          </a:p>
          <a:p>
            <a:endParaRPr lang="es-GT" sz="5400" b="1" dirty="0">
              <a:solidFill>
                <a:srgbClr val="008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696158787"/>
              </p:ext>
            </p:extLst>
          </p:nvPr>
        </p:nvGraphicFramePr>
        <p:xfrm>
          <a:off x="2847374" y="1488264"/>
          <a:ext cx="6498436" cy="4957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07C673D7-C739-439E-8E6D-4AA7433ECEAF}"/>
              </a:ext>
            </a:extLst>
          </p:cNvPr>
          <p:cNvGrpSpPr/>
          <p:nvPr/>
        </p:nvGrpSpPr>
        <p:grpSpPr>
          <a:xfrm>
            <a:off x="10109153" y="-180628"/>
            <a:ext cx="2433139" cy="1668892"/>
            <a:chOff x="9072564" y="4220334"/>
            <a:chExt cx="2459796" cy="1639864"/>
          </a:xfrm>
        </p:grpSpPr>
        <p:pic>
          <p:nvPicPr>
            <p:cNvPr id="9" name="Picture 8" descr="A picture containing vector graphics&#10;&#10;Description generated with high confidence">
              <a:extLst>
                <a:ext uri="{FF2B5EF4-FFF2-40B4-BE49-F238E27FC236}">
                  <a16:creationId xmlns:a16="http://schemas.microsoft.com/office/drawing/2014/main" id="{984DB8B4-9156-4E2F-B418-58452CCFAC0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72564" y="4220334"/>
              <a:ext cx="2459796" cy="163986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E9D6CA0-B714-439A-AE33-24CE43CE7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53277" y="4780814"/>
              <a:ext cx="298370" cy="5189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32593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5D7C07F9-DDB0-43B1-8A5B-86018B6B220E}"/>
              </a:ext>
            </a:extLst>
          </p:cNvPr>
          <p:cNvGrpSpPr/>
          <p:nvPr/>
        </p:nvGrpSpPr>
        <p:grpSpPr>
          <a:xfrm>
            <a:off x="10109153" y="-180628"/>
            <a:ext cx="2433139" cy="1668892"/>
            <a:chOff x="9072564" y="4220334"/>
            <a:chExt cx="2459796" cy="1639864"/>
          </a:xfrm>
        </p:grpSpPr>
        <p:pic>
          <p:nvPicPr>
            <p:cNvPr id="10" name="Picture 9" descr="A picture containing vector graphics&#10;&#10;Description generated with high confidence">
              <a:extLst>
                <a:ext uri="{FF2B5EF4-FFF2-40B4-BE49-F238E27FC236}">
                  <a16:creationId xmlns:a16="http://schemas.microsoft.com/office/drawing/2014/main" id="{C524A3FE-1639-488C-8969-FB02A9E718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72564" y="4220334"/>
              <a:ext cx="2459796" cy="163986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B10A31E-B1B5-4661-80A1-FD0587E6FC7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53277" y="4780814"/>
              <a:ext cx="298370" cy="518904"/>
            </a:xfrm>
            <a:prstGeom prst="rect">
              <a:avLst/>
            </a:prstGeom>
          </p:spPr>
        </p:pic>
      </p:grpSp>
      <p:sp>
        <p:nvSpPr>
          <p:cNvPr id="7" name="Oval 6">
            <a:extLst>
              <a:ext uri="{FF2B5EF4-FFF2-40B4-BE49-F238E27FC236}">
                <a16:creationId xmlns:a16="http://schemas.microsoft.com/office/drawing/2014/main" id="{C4F1CB12-746B-4F57-A13D-B9647168C391}"/>
              </a:ext>
            </a:extLst>
          </p:cNvPr>
          <p:cNvSpPr/>
          <p:nvPr/>
        </p:nvSpPr>
        <p:spPr>
          <a:xfrm>
            <a:off x="388522" y="4991170"/>
            <a:ext cx="2842593" cy="11335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Gestión de Recursos Financieros y Asistencia Técnica</a:t>
            </a: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7859D5C-E456-4443-B5BA-34424A578C5F}"/>
              </a:ext>
            </a:extLst>
          </p:cNvPr>
          <p:cNvSpPr/>
          <p:nvPr/>
        </p:nvSpPr>
        <p:spPr>
          <a:xfrm>
            <a:off x="125976" y="3102667"/>
            <a:ext cx="3071191" cy="11335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Dialogos</a:t>
            </a:r>
            <a:r>
              <a:rPr lang="en-US" sz="2400" dirty="0"/>
              <a:t> de </a:t>
            </a:r>
            <a:r>
              <a:rPr lang="en-US" sz="2400" dirty="0" err="1"/>
              <a:t>Pais</a:t>
            </a:r>
            <a:endParaRPr lang="en-US" sz="240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6C0A742-9EBD-4CD0-8899-43F00AE1DCCA}"/>
              </a:ext>
            </a:extLst>
          </p:cNvPr>
          <p:cNvSpPr/>
          <p:nvPr/>
        </p:nvSpPr>
        <p:spPr>
          <a:xfrm>
            <a:off x="213221" y="1125994"/>
            <a:ext cx="3163890" cy="1331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Conformacion</a:t>
            </a:r>
            <a:r>
              <a:rPr lang="en-US" sz="2400" dirty="0"/>
              <a:t> de </a:t>
            </a:r>
            <a:r>
              <a:rPr lang="en-US" sz="2400" dirty="0" err="1"/>
              <a:t>Equipos</a:t>
            </a:r>
            <a:r>
              <a:rPr lang="en-US" sz="2400" dirty="0"/>
              <a:t> </a:t>
            </a:r>
            <a:r>
              <a:rPr lang="en-US" sz="2400" dirty="0" err="1"/>
              <a:t>multisectoriales</a:t>
            </a:r>
            <a:endParaRPr lang="en-US" sz="240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580EA0F-60DF-422A-8609-3E34C072289F}"/>
              </a:ext>
            </a:extLst>
          </p:cNvPr>
          <p:cNvSpPr/>
          <p:nvPr/>
        </p:nvSpPr>
        <p:spPr>
          <a:xfrm>
            <a:off x="4345253" y="2380356"/>
            <a:ext cx="3496110" cy="28717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/>
              <a:t>Ruta crítica de ejecución de actividades, para aplicar a la Subvención del Fondo Mundial</a:t>
            </a:r>
            <a:endParaRPr lang="en-US" sz="2400" b="1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95B93F0-4637-4FE5-9765-F895BD43123B}"/>
              </a:ext>
            </a:extLst>
          </p:cNvPr>
          <p:cNvSpPr/>
          <p:nvPr/>
        </p:nvSpPr>
        <p:spPr>
          <a:xfrm>
            <a:off x="9168819" y="5016611"/>
            <a:ext cx="2614048" cy="11335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Selección</a:t>
            </a:r>
            <a:r>
              <a:rPr lang="en-US" sz="3200" dirty="0"/>
              <a:t> RP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B26360A-31DE-464C-9A2C-3529797E75B5}"/>
              </a:ext>
            </a:extLst>
          </p:cNvPr>
          <p:cNvSpPr/>
          <p:nvPr/>
        </p:nvSpPr>
        <p:spPr>
          <a:xfrm>
            <a:off x="8675337" y="3102668"/>
            <a:ext cx="2867631" cy="11335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/>
              <a:t>Narrativa de la nota conceptual</a:t>
            </a:r>
            <a:endParaRPr lang="en-US" sz="24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26F8F0F-3392-4C9B-8C9D-86DF8C43A476}"/>
              </a:ext>
            </a:extLst>
          </p:cNvPr>
          <p:cNvSpPr/>
          <p:nvPr/>
        </p:nvSpPr>
        <p:spPr>
          <a:xfrm>
            <a:off x="8859244" y="1279404"/>
            <a:ext cx="2614047" cy="1133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Definición</a:t>
            </a:r>
            <a:r>
              <a:rPr lang="en-US" sz="2400" dirty="0"/>
              <a:t> de Estrategias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29EAC0-9DD8-4CBE-9BDC-9029B66C2BB1}"/>
              </a:ext>
            </a:extLst>
          </p:cNvPr>
          <p:cNvSpPr txBox="1"/>
          <p:nvPr/>
        </p:nvSpPr>
        <p:spPr>
          <a:xfrm>
            <a:off x="2890391" y="1530112"/>
            <a:ext cx="755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716E98-51E4-48AF-9E98-62B932E97639}"/>
              </a:ext>
            </a:extLst>
          </p:cNvPr>
          <p:cNvSpPr txBox="1"/>
          <p:nvPr/>
        </p:nvSpPr>
        <p:spPr>
          <a:xfrm>
            <a:off x="2526734" y="3669417"/>
            <a:ext cx="687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0868F83-C7B7-4EEE-B4E9-444B67E10288}"/>
              </a:ext>
            </a:extLst>
          </p:cNvPr>
          <p:cNvSpPr txBox="1"/>
          <p:nvPr/>
        </p:nvSpPr>
        <p:spPr>
          <a:xfrm>
            <a:off x="10978864" y="1756029"/>
            <a:ext cx="687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bg1"/>
                </a:solidFill>
              </a:rPr>
              <a:t>4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63C0C6-C0E9-44D9-AF2A-89D853B71929}"/>
              </a:ext>
            </a:extLst>
          </p:cNvPr>
          <p:cNvSpPr txBox="1"/>
          <p:nvPr/>
        </p:nvSpPr>
        <p:spPr>
          <a:xfrm>
            <a:off x="2602229" y="5583362"/>
            <a:ext cx="687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</a:rPr>
              <a:t>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41D3869-051B-4D71-9E4A-ADC3229DAB62}"/>
              </a:ext>
            </a:extLst>
          </p:cNvPr>
          <p:cNvSpPr txBox="1"/>
          <p:nvPr/>
        </p:nvSpPr>
        <p:spPr>
          <a:xfrm>
            <a:off x="10978864" y="3538156"/>
            <a:ext cx="687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bg1"/>
                </a:solidFill>
              </a:rPr>
              <a:t>5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55EA5FF-51AC-42E0-B2C0-82D91D6583EE}"/>
              </a:ext>
            </a:extLst>
          </p:cNvPr>
          <p:cNvSpPr txBox="1"/>
          <p:nvPr/>
        </p:nvSpPr>
        <p:spPr>
          <a:xfrm>
            <a:off x="11199264" y="5523603"/>
            <a:ext cx="687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6</a:t>
            </a:r>
            <a:endParaRPr lang="en-US" sz="2800" b="1" dirty="0">
              <a:solidFill>
                <a:schemeClr val="bg1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EE91946-4AD2-4C6A-9F13-710AE7559BAE}"/>
              </a:ext>
            </a:extLst>
          </p:cNvPr>
          <p:cNvCxnSpPr>
            <a:cxnSpLocks/>
          </p:cNvCxnSpPr>
          <p:nvPr/>
        </p:nvCxnSpPr>
        <p:spPr>
          <a:xfrm>
            <a:off x="3832606" y="3669417"/>
            <a:ext cx="0" cy="2375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7E7176D-3D88-47C9-B59E-CDC3E02C6C60}"/>
              </a:ext>
            </a:extLst>
          </p:cNvPr>
          <p:cNvCxnSpPr>
            <a:cxnSpLocks/>
          </p:cNvCxnSpPr>
          <p:nvPr/>
        </p:nvCxnSpPr>
        <p:spPr>
          <a:xfrm flipH="1">
            <a:off x="3849999" y="1332214"/>
            <a:ext cx="22388" cy="23372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33B2577-FAFE-4D82-B29D-AE765041920A}"/>
              </a:ext>
            </a:extLst>
          </p:cNvPr>
          <p:cNvCxnSpPr>
            <a:cxnSpLocks/>
          </p:cNvCxnSpPr>
          <p:nvPr/>
        </p:nvCxnSpPr>
        <p:spPr>
          <a:xfrm>
            <a:off x="8283449" y="1332214"/>
            <a:ext cx="42325" cy="2112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85F21E7-4E1F-473D-A6A2-E02F7744E9C3}"/>
              </a:ext>
            </a:extLst>
          </p:cNvPr>
          <p:cNvCxnSpPr>
            <a:cxnSpLocks/>
          </p:cNvCxnSpPr>
          <p:nvPr/>
        </p:nvCxnSpPr>
        <p:spPr>
          <a:xfrm>
            <a:off x="8325774" y="3444428"/>
            <a:ext cx="0" cy="24968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CF38A5F-E471-4CF3-80F7-3921D2B11EE4}"/>
              </a:ext>
            </a:extLst>
          </p:cNvPr>
          <p:cNvCxnSpPr>
            <a:cxnSpLocks/>
          </p:cNvCxnSpPr>
          <p:nvPr/>
        </p:nvCxnSpPr>
        <p:spPr>
          <a:xfrm>
            <a:off x="8283449" y="1320981"/>
            <a:ext cx="1310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98D51CF-E2FC-4A2B-BEB7-48AFC85F8689}"/>
              </a:ext>
            </a:extLst>
          </p:cNvPr>
          <p:cNvCxnSpPr>
            <a:cxnSpLocks/>
          </p:cNvCxnSpPr>
          <p:nvPr/>
        </p:nvCxnSpPr>
        <p:spPr>
          <a:xfrm>
            <a:off x="2737088" y="6045027"/>
            <a:ext cx="1124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548D9E3-9B4F-4F3B-ADB6-6A7D1D80E792}"/>
              </a:ext>
            </a:extLst>
          </p:cNvPr>
          <p:cNvCxnSpPr>
            <a:cxnSpLocks/>
          </p:cNvCxnSpPr>
          <p:nvPr/>
        </p:nvCxnSpPr>
        <p:spPr>
          <a:xfrm>
            <a:off x="3849999" y="3669417"/>
            <a:ext cx="4662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F2E577C-3560-464B-BAAF-D68369056867}"/>
              </a:ext>
            </a:extLst>
          </p:cNvPr>
          <p:cNvCxnSpPr>
            <a:cxnSpLocks/>
          </p:cNvCxnSpPr>
          <p:nvPr/>
        </p:nvCxnSpPr>
        <p:spPr>
          <a:xfrm>
            <a:off x="8325774" y="5941251"/>
            <a:ext cx="12258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DAB6989-71EE-45CE-BE6B-165F21AC3BCC}"/>
              </a:ext>
            </a:extLst>
          </p:cNvPr>
          <p:cNvCxnSpPr>
            <a:cxnSpLocks/>
            <a:stCxn id="11" idx="7"/>
          </p:cNvCxnSpPr>
          <p:nvPr/>
        </p:nvCxnSpPr>
        <p:spPr>
          <a:xfrm>
            <a:off x="2913770" y="1320981"/>
            <a:ext cx="958617" cy="112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4E6636A-7CAA-40DD-B0A5-FD871C83C0BC}"/>
              </a:ext>
            </a:extLst>
          </p:cNvPr>
          <p:cNvCxnSpPr>
            <a:cxnSpLocks/>
          </p:cNvCxnSpPr>
          <p:nvPr/>
        </p:nvCxnSpPr>
        <p:spPr>
          <a:xfrm>
            <a:off x="7685751" y="3669417"/>
            <a:ext cx="6400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876D1744-0294-478D-B397-2B1B4739512F}"/>
              </a:ext>
            </a:extLst>
          </p:cNvPr>
          <p:cNvSpPr txBox="1"/>
          <p:nvPr/>
        </p:nvSpPr>
        <p:spPr>
          <a:xfrm>
            <a:off x="1795166" y="6356452"/>
            <a:ext cx="901541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ACTIVIDAD                                                                                                                            </a:t>
            </a:r>
            <a:r>
              <a:rPr lang="en-US" dirty="0" err="1">
                <a:solidFill>
                  <a:schemeClr val="bg1"/>
                </a:solidFill>
              </a:rPr>
              <a:t>ACTIVIDAD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10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CC423BA-1297-4E6A-9990-1506D2251F66}"/>
              </a:ext>
            </a:extLst>
          </p:cNvPr>
          <p:cNvGrpSpPr/>
          <p:nvPr/>
        </p:nvGrpSpPr>
        <p:grpSpPr>
          <a:xfrm>
            <a:off x="10109153" y="-180628"/>
            <a:ext cx="2433139" cy="1668892"/>
            <a:chOff x="9072564" y="4220334"/>
            <a:chExt cx="2459796" cy="1639864"/>
          </a:xfrm>
        </p:grpSpPr>
        <p:pic>
          <p:nvPicPr>
            <p:cNvPr id="6" name="Picture 5" descr="A picture containing vector graphics&#10;&#10;Description generated with high confidence">
              <a:extLst>
                <a:ext uri="{FF2B5EF4-FFF2-40B4-BE49-F238E27FC236}">
                  <a16:creationId xmlns:a16="http://schemas.microsoft.com/office/drawing/2014/main" id="{D39B89D0-E11C-480F-8C93-E8F1C23FB6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72564" y="4220334"/>
              <a:ext cx="2459796" cy="163986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273A739-8289-4413-8D4B-019FBFA4E6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53277" y="4780814"/>
              <a:ext cx="298370" cy="518904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0DD79B47-C98F-4060-95D9-46FA57138B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352" y="2058665"/>
            <a:ext cx="11485295" cy="381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528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CC423BA-1297-4E6A-9990-1506D2251F66}"/>
              </a:ext>
            </a:extLst>
          </p:cNvPr>
          <p:cNvGrpSpPr/>
          <p:nvPr/>
        </p:nvGrpSpPr>
        <p:grpSpPr>
          <a:xfrm>
            <a:off x="10109153" y="-180628"/>
            <a:ext cx="2433139" cy="1668892"/>
            <a:chOff x="9072564" y="4220334"/>
            <a:chExt cx="2459796" cy="1639864"/>
          </a:xfrm>
        </p:grpSpPr>
        <p:pic>
          <p:nvPicPr>
            <p:cNvPr id="6" name="Picture 5" descr="A picture containing vector graphics&#10;&#10;Description generated with high confidence">
              <a:extLst>
                <a:ext uri="{FF2B5EF4-FFF2-40B4-BE49-F238E27FC236}">
                  <a16:creationId xmlns:a16="http://schemas.microsoft.com/office/drawing/2014/main" id="{D39B89D0-E11C-480F-8C93-E8F1C23FB6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72564" y="4220334"/>
              <a:ext cx="2459796" cy="163986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273A739-8289-4413-8D4B-019FBFA4E6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53277" y="4780814"/>
              <a:ext cx="298370" cy="518904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869BD66D-5CD7-455C-AA8F-B2636BF9DD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342" y="1539613"/>
            <a:ext cx="11285316" cy="380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685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1330</Words>
  <Application>Microsoft Office PowerPoint</Application>
  <PresentationFormat>Widescreen</PresentationFormat>
  <Paragraphs>877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Presentación de Avance del Comité de Propuestas: Asignación Fondos 2020-2022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Ruta crítica de ejecución de actividades, para aplicar a la Subvención del Fondo Mundial , El Salvador 2022-2024     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Avance del Comité de Propuestas: Asignación Fondos 2020-2022</dc:title>
  <dc:creator>Administrator</dc:creator>
  <cp:lastModifiedBy>Administrator</cp:lastModifiedBy>
  <cp:revision>3</cp:revision>
  <dcterms:created xsi:type="dcterms:W3CDTF">2020-02-20T17:42:32Z</dcterms:created>
  <dcterms:modified xsi:type="dcterms:W3CDTF">2020-02-20T17:47:20Z</dcterms:modified>
</cp:coreProperties>
</file>