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7" r:id="rId4"/>
    <p:sldId id="269" r:id="rId5"/>
    <p:sldId id="268" r:id="rId6"/>
    <p:sldId id="270" r:id="rId7"/>
    <p:sldId id="258" r:id="rId8"/>
    <p:sldId id="285" r:id="rId9"/>
    <p:sldId id="286" r:id="rId10"/>
    <p:sldId id="259" r:id="rId11"/>
    <p:sldId id="274" r:id="rId12"/>
    <p:sldId id="260" r:id="rId13"/>
    <p:sldId id="275" r:id="rId14"/>
    <p:sldId id="276" r:id="rId15"/>
    <p:sldId id="279" r:id="rId16"/>
    <p:sldId id="277" r:id="rId17"/>
    <p:sldId id="278" r:id="rId18"/>
    <p:sldId id="263" r:id="rId19"/>
    <p:sldId id="264" r:id="rId20"/>
    <p:sldId id="280" r:id="rId21"/>
    <p:sldId id="288" r:id="rId22"/>
    <p:sldId id="296" r:id="rId23"/>
    <p:sldId id="281" r:id="rId24"/>
    <p:sldId id="265" r:id="rId25"/>
    <p:sldId id="283" r:id="rId26"/>
    <p:sldId id="284" r:id="rId27"/>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A2326-99E9-22E4-64A1-91C511854724}" v="1" dt="2020-02-12T21:52:18.904"/>
    <p1510:client id="{8BC978B1-EBDA-4996-8FF4-849525DD45FE}" v="1585" dt="2020-02-10T19:48:57.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2935" autoAdjust="0"/>
  </p:normalViewPr>
  <p:slideViewPr>
    <p:cSldViewPr snapToGrid="0">
      <p:cViewPr varScale="1">
        <p:scale>
          <a:sx n="73" d="100"/>
          <a:sy n="73" d="100"/>
        </p:scale>
        <p:origin x="121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06600249066001E-2"/>
          <c:y val="0.21711725689461228"/>
          <c:w val="0.95018679950186802"/>
          <c:h val="0.62944373332643766"/>
        </c:manualLayout>
      </c:layout>
      <c:barChart>
        <c:barDir val="col"/>
        <c:grouping val="clustered"/>
        <c:varyColors val="0"/>
        <c:ser>
          <c:idx val="0"/>
          <c:order val="0"/>
          <c:tx>
            <c:strRef>
              <c:f>Hoja1!$B$1</c:f>
              <c:strCache>
                <c:ptCount val="1"/>
                <c:pt idx="0">
                  <c:v>OraQuick HIV Self-Test (oral)</c:v>
                </c:pt>
              </c:strCache>
            </c:strRef>
          </c:tx>
          <c:spPr>
            <a:solidFill>
              <a:schemeClr val="accent1">
                <a:alpha val="70000"/>
              </a:schemeClr>
            </a:solidFill>
            <a:ln>
              <a:noFill/>
            </a:ln>
            <a:effectLst/>
          </c:spPr>
          <c:invertIfNegative val="0"/>
          <c:dLbls>
            <c:dLbl>
              <c:idx val="0"/>
              <c:tx>
                <c:rich>
                  <a:bodyPr/>
                  <a:lstStyle/>
                  <a:p>
                    <a:fld id="{314616B6-0161-4F05-B1FB-2F774A49E9BE}"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BE-4D6D-BCF2-1182FF6ECA2C}"/>
                </c:ext>
              </c:extLst>
            </c:dLbl>
            <c:dLbl>
              <c:idx val="1"/>
              <c:tx>
                <c:rich>
                  <a:bodyPr/>
                  <a:lstStyle/>
                  <a:p>
                    <a:fld id="{556F0F7D-F0A6-40D6-8EC9-021C5A370020}"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BE-4D6D-BCF2-1182FF6ECA2C}"/>
                </c:ext>
              </c:extLst>
            </c:dLbl>
            <c:dLbl>
              <c:idx val="2"/>
              <c:tx>
                <c:rich>
                  <a:bodyPr/>
                  <a:lstStyle/>
                  <a:p>
                    <a:fld id="{20EF060B-2091-4D0E-8E0C-C30288BDD8C9}"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BE-4D6D-BCF2-1182FF6ECA2C}"/>
                </c:ext>
              </c:extLst>
            </c:dLbl>
            <c:dLbl>
              <c:idx val="3"/>
              <c:tx>
                <c:rich>
                  <a:bodyPr/>
                  <a:lstStyle/>
                  <a:p>
                    <a:fld id="{191DBAEB-4766-4CF5-A384-93AFC9F7FC26}"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BE-4D6D-BCF2-1182FF6ECA2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Prueba que prefiere para una próxima vez</c:v>
                </c:pt>
                <c:pt idx="1">
                  <c:v>Prueba que se adapta mejor a sus necesidades</c:v>
                </c:pt>
                <c:pt idx="2">
                  <c:v>Prueba que fue más fácil realizársela</c:v>
                </c:pt>
                <c:pt idx="3">
                  <c:v>Prueba que compraría si estuviera disponible</c:v>
                </c:pt>
              </c:strCache>
            </c:strRef>
          </c:cat>
          <c:val>
            <c:numRef>
              <c:f>Hoja1!$B$2:$B$5</c:f>
              <c:numCache>
                <c:formatCode>0.0</c:formatCode>
                <c:ptCount val="4"/>
                <c:pt idx="0">
                  <c:v>12.5</c:v>
                </c:pt>
                <c:pt idx="1">
                  <c:v>22.5</c:v>
                </c:pt>
                <c:pt idx="2">
                  <c:v>72.5</c:v>
                </c:pt>
                <c:pt idx="3">
                  <c:v>7.5</c:v>
                </c:pt>
              </c:numCache>
            </c:numRef>
          </c:val>
          <c:extLst>
            <c:ext xmlns:c16="http://schemas.microsoft.com/office/drawing/2014/chart" uri="{C3380CC4-5D6E-409C-BE32-E72D297353CC}">
              <c16:uniqueId val="{00000004-4FBE-4D6D-BCF2-1182FF6ECA2C}"/>
            </c:ext>
          </c:extLst>
        </c:ser>
        <c:ser>
          <c:idx val="1"/>
          <c:order val="1"/>
          <c:tx>
            <c:strRef>
              <c:f>Hoja1!$C$1</c:f>
              <c:strCache>
                <c:ptCount val="1"/>
                <c:pt idx="0">
                  <c:v>INSTI HIV Self Test (Sangre)</c:v>
                </c:pt>
              </c:strCache>
            </c:strRef>
          </c:tx>
          <c:spPr>
            <a:solidFill>
              <a:schemeClr val="accent2">
                <a:alpha val="70000"/>
              </a:schemeClr>
            </a:solidFill>
            <a:ln>
              <a:noFill/>
            </a:ln>
            <a:effectLst/>
          </c:spPr>
          <c:invertIfNegative val="0"/>
          <c:dLbls>
            <c:dLbl>
              <c:idx val="0"/>
              <c:tx>
                <c:rich>
                  <a:bodyPr/>
                  <a:lstStyle/>
                  <a:p>
                    <a:fld id="{A644A65E-7745-4324-B24C-0CF22A81D243}"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BE-4D6D-BCF2-1182FF6ECA2C}"/>
                </c:ext>
              </c:extLst>
            </c:dLbl>
            <c:dLbl>
              <c:idx val="1"/>
              <c:tx>
                <c:rich>
                  <a:bodyPr/>
                  <a:lstStyle/>
                  <a:p>
                    <a:fld id="{FEF7EDC6-84D8-488D-ACD1-E5D0F703EA7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FBE-4D6D-BCF2-1182FF6ECA2C}"/>
                </c:ext>
              </c:extLst>
            </c:dLbl>
            <c:dLbl>
              <c:idx val="2"/>
              <c:tx>
                <c:rich>
                  <a:bodyPr/>
                  <a:lstStyle/>
                  <a:p>
                    <a:fld id="{EA3FB139-C36C-4A21-A69E-797232BB3FB4}"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FBE-4D6D-BCF2-1182FF6ECA2C}"/>
                </c:ext>
              </c:extLst>
            </c:dLbl>
            <c:dLbl>
              <c:idx val="3"/>
              <c:tx>
                <c:rich>
                  <a:bodyPr/>
                  <a:lstStyle/>
                  <a:p>
                    <a:fld id="{D6EA6E11-274D-424C-9D4B-33DDD82DE4DD}"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FBE-4D6D-BCF2-1182FF6ECA2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Prueba que prefiere para una próxima vez</c:v>
                </c:pt>
                <c:pt idx="1">
                  <c:v>Prueba que se adapta mejor a sus necesidades</c:v>
                </c:pt>
                <c:pt idx="2">
                  <c:v>Prueba que fue más fácil realizársela</c:v>
                </c:pt>
                <c:pt idx="3">
                  <c:v>Prueba que compraría si estuviera disponible</c:v>
                </c:pt>
              </c:strCache>
            </c:strRef>
          </c:cat>
          <c:val>
            <c:numRef>
              <c:f>Hoja1!$C$2:$C$5</c:f>
              <c:numCache>
                <c:formatCode>0.0</c:formatCode>
                <c:ptCount val="4"/>
                <c:pt idx="0">
                  <c:v>87.5</c:v>
                </c:pt>
                <c:pt idx="1">
                  <c:v>77.5</c:v>
                </c:pt>
                <c:pt idx="2">
                  <c:v>27.5</c:v>
                </c:pt>
                <c:pt idx="3">
                  <c:v>90</c:v>
                </c:pt>
              </c:numCache>
            </c:numRef>
          </c:val>
          <c:extLst>
            <c:ext xmlns:c16="http://schemas.microsoft.com/office/drawing/2014/chart" uri="{C3380CC4-5D6E-409C-BE32-E72D297353CC}">
              <c16:uniqueId val="{00000009-4FBE-4D6D-BCF2-1182FF6ECA2C}"/>
            </c:ext>
          </c:extLst>
        </c:ser>
        <c:ser>
          <c:idx val="2"/>
          <c:order val="2"/>
          <c:tx>
            <c:strRef>
              <c:f>Hoja1!$D$1</c:f>
              <c:strCache>
                <c:ptCount val="1"/>
                <c:pt idx="0">
                  <c:v>Ninguna de las dos</c:v>
                </c:pt>
              </c:strCache>
            </c:strRef>
          </c:tx>
          <c:spPr>
            <a:solidFill>
              <a:schemeClr val="accent3">
                <a:alpha val="70000"/>
              </a:schemeClr>
            </a:solidFill>
            <a:ln>
              <a:noFill/>
            </a:ln>
            <a:effectLst/>
          </c:spPr>
          <c:invertIfNegative val="0"/>
          <c:dLbls>
            <c:dLbl>
              <c:idx val="3"/>
              <c:tx>
                <c:rich>
                  <a:bodyPr/>
                  <a:lstStyle/>
                  <a:p>
                    <a:fld id="{08765541-4D14-404B-817B-CB8EF5CA223B}"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FBE-4D6D-BCF2-1182FF6ECA2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Prueba que prefiere para una próxima vez</c:v>
                </c:pt>
                <c:pt idx="1">
                  <c:v>Prueba que se adapta mejor a sus necesidades</c:v>
                </c:pt>
                <c:pt idx="2">
                  <c:v>Prueba que fue más fácil realizársela</c:v>
                </c:pt>
                <c:pt idx="3">
                  <c:v>Prueba que compraría si estuviera disponible</c:v>
                </c:pt>
              </c:strCache>
            </c:strRef>
          </c:cat>
          <c:val>
            <c:numRef>
              <c:f>Hoja1!$D$2:$D$5</c:f>
              <c:numCache>
                <c:formatCode>General</c:formatCode>
                <c:ptCount val="4"/>
                <c:pt idx="3" formatCode="0.0">
                  <c:v>2.5</c:v>
                </c:pt>
              </c:numCache>
            </c:numRef>
          </c:val>
          <c:extLst>
            <c:ext xmlns:c16="http://schemas.microsoft.com/office/drawing/2014/chart" uri="{C3380CC4-5D6E-409C-BE32-E72D297353CC}">
              <c16:uniqueId val="{0000000B-4FBE-4D6D-BCF2-1182FF6ECA2C}"/>
            </c:ext>
          </c:extLst>
        </c:ser>
        <c:dLbls>
          <c:dLblPos val="outEnd"/>
          <c:showLegendKey val="0"/>
          <c:showVal val="1"/>
          <c:showCatName val="0"/>
          <c:showSerName val="0"/>
          <c:showPercent val="0"/>
          <c:showBubbleSize val="0"/>
        </c:dLbls>
        <c:gapWidth val="80"/>
        <c:overlap val="25"/>
        <c:axId val="439562632"/>
        <c:axId val="439565256"/>
      </c:barChart>
      <c:catAx>
        <c:axId val="439562632"/>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s-SV"/>
          </a:p>
        </c:txPr>
        <c:crossAx val="439565256"/>
        <c:crosses val="autoZero"/>
        <c:auto val="1"/>
        <c:lblAlgn val="ctr"/>
        <c:lblOffset val="100"/>
        <c:noMultiLvlLbl val="0"/>
      </c:catAx>
      <c:valAx>
        <c:axId val="439565256"/>
        <c:scaling>
          <c:orientation val="minMax"/>
        </c:scaling>
        <c:delete val="1"/>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crossAx val="439562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S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62962962962962E-2"/>
          <c:y val="0.21936960864966507"/>
          <c:w val="0.94907407407407407"/>
          <c:h val="0.56812501885540179"/>
        </c:manualLayout>
      </c:layout>
      <c:barChart>
        <c:barDir val="col"/>
        <c:grouping val="clustered"/>
        <c:varyColors val="0"/>
        <c:ser>
          <c:idx val="0"/>
          <c:order val="0"/>
          <c:tx>
            <c:strRef>
              <c:f>Hoja1!$B$1</c:f>
              <c:strCache>
                <c:ptCount val="1"/>
                <c:pt idx="0">
                  <c:v>Semirrestringido</c:v>
                </c:pt>
              </c:strCache>
            </c:strRef>
          </c:tx>
          <c:spPr>
            <a:solidFill>
              <a:schemeClr val="accent1">
                <a:alpha val="70000"/>
              </a:schemeClr>
            </a:solidFill>
            <a:ln>
              <a:noFill/>
            </a:ln>
            <a:effectLst/>
          </c:spPr>
          <c:invertIfNegative val="0"/>
          <c:dLbls>
            <c:dLbl>
              <c:idx val="0"/>
              <c:tx>
                <c:rich>
                  <a:bodyPr/>
                  <a:lstStyle/>
                  <a:p>
                    <a:fld id="{AA4B3F5C-4D2F-4D72-A4BB-5FA0F405DF0A}"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0C-4CE1-B8C1-5595ABC3D494}"/>
                </c:ext>
              </c:extLst>
            </c:dLbl>
            <c:dLbl>
              <c:idx val="1"/>
              <c:tx>
                <c:rich>
                  <a:bodyPr/>
                  <a:lstStyle/>
                  <a:p>
                    <a:fld id="{A33F8777-E385-4363-94A8-E5BC6937961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0C-4CE1-B8C1-5595ABC3D494}"/>
                </c:ext>
              </c:extLst>
            </c:dLbl>
            <c:dLbl>
              <c:idx val="2"/>
              <c:tx>
                <c:rich>
                  <a:bodyPr/>
                  <a:lstStyle/>
                  <a:p>
                    <a:fld id="{20CF84C2-47F6-4B5E-B1CF-CAB22257BB0F}"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0C-4CE1-B8C1-5595ABC3D49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Modelo de preferencia en general n=41</c:v>
                </c:pt>
                <c:pt idx="1">
                  <c:v>Modelo de preferencia en Guatemala n=20</c:v>
                </c:pt>
                <c:pt idx="2">
                  <c:v>Modelo de preferencia en El Salvador n=21</c:v>
                </c:pt>
              </c:strCache>
            </c:strRef>
          </c:cat>
          <c:val>
            <c:numRef>
              <c:f>Hoja1!$B$2:$B$4</c:f>
              <c:numCache>
                <c:formatCode>0.0</c:formatCode>
                <c:ptCount val="3"/>
                <c:pt idx="0">
                  <c:v>32.5</c:v>
                </c:pt>
                <c:pt idx="1">
                  <c:v>28.6</c:v>
                </c:pt>
                <c:pt idx="2">
                  <c:v>36.799999999999997</c:v>
                </c:pt>
              </c:numCache>
            </c:numRef>
          </c:val>
          <c:extLst>
            <c:ext xmlns:c16="http://schemas.microsoft.com/office/drawing/2014/chart" uri="{C3380CC4-5D6E-409C-BE32-E72D297353CC}">
              <c16:uniqueId val="{00000003-580C-4CE1-B8C1-5595ABC3D494}"/>
            </c:ext>
          </c:extLst>
        </c:ser>
        <c:ser>
          <c:idx val="1"/>
          <c:order val="1"/>
          <c:tx>
            <c:strRef>
              <c:f>Hoja1!$C$1</c:f>
              <c:strCache>
                <c:ptCount val="1"/>
                <c:pt idx="0">
                  <c:v>Híbrido</c:v>
                </c:pt>
              </c:strCache>
            </c:strRef>
          </c:tx>
          <c:spPr>
            <a:solidFill>
              <a:schemeClr val="accent2">
                <a:alpha val="70000"/>
              </a:schemeClr>
            </a:solidFill>
            <a:ln>
              <a:noFill/>
            </a:ln>
            <a:effectLst/>
          </c:spPr>
          <c:invertIfNegative val="0"/>
          <c:dLbls>
            <c:dLbl>
              <c:idx val="0"/>
              <c:tx>
                <c:rich>
                  <a:bodyPr/>
                  <a:lstStyle/>
                  <a:p>
                    <a:fld id="{0D4D2E34-5B96-4C87-AF48-296EAA676FD6}"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80C-4CE1-B8C1-5595ABC3D494}"/>
                </c:ext>
              </c:extLst>
            </c:dLbl>
            <c:dLbl>
              <c:idx val="1"/>
              <c:tx>
                <c:rich>
                  <a:bodyPr/>
                  <a:lstStyle/>
                  <a:p>
                    <a:fld id="{90D97147-8F81-4307-9AB4-744044C11AFE}"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0C-4CE1-B8C1-5595ABC3D494}"/>
                </c:ext>
              </c:extLst>
            </c:dLbl>
            <c:dLbl>
              <c:idx val="2"/>
              <c:tx>
                <c:rich>
                  <a:bodyPr/>
                  <a:lstStyle/>
                  <a:p>
                    <a:fld id="{8EBDCAEE-85DB-4861-80A7-D3FF9A7511E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80C-4CE1-B8C1-5595ABC3D49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Modelo de preferencia en general n=41</c:v>
                </c:pt>
                <c:pt idx="1">
                  <c:v>Modelo de preferencia en Guatemala n=20</c:v>
                </c:pt>
                <c:pt idx="2">
                  <c:v>Modelo de preferencia en El Salvador n=21</c:v>
                </c:pt>
              </c:strCache>
            </c:strRef>
          </c:cat>
          <c:val>
            <c:numRef>
              <c:f>Hoja1!$C$2:$C$4</c:f>
              <c:numCache>
                <c:formatCode>0.0</c:formatCode>
                <c:ptCount val="3"/>
                <c:pt idx="0">
                  <c:v>35</c:v>
                </c:pt>
                <c:pt idx="1">
                  <c:v>33.299999999999997</c:v>
                </c:pt>
                <c:pt idx="2">
                  <c:v>36.799999999999997</c:v>
                </c:pt>
              </c:numCache>
            </c:numRef>
          </c:val>
          <c:extLst>
            <c:ext xmlns:c16="http://schemas.microsoft.com/office/drawing/2014/chart" uri="{C3380CC4-5D6E-409C-BE32-E72D297353CC}">
              <c16:uniqueId val="{00000007-580C-4CE1-B8C1-5595ABC3D494}"/>
            </c:ext>
          </c:extLst>
        </c:ser>
        <c:ser>
          <c:idx val="2"/>
          <c:order val="2"/>
          <c:tx>
            <c:strRef>
              <c:f>Hoja1!$D$1</c:f>
              <c:strCache>
                <c:ptCount val="1"/>
                <c:pt idx="0">
                  <c:v>Acceso Abierto</c:v>
                </c:pt>
              </c:strCache>
            </c:strRef>
          </c:tx>
          <c:spPr>
            <a:solidFill>
              <a:schemeClr val="accent3">
                <a:alpha val="70000"/>
              </a:schemeClr>
            </a:solidFill>
            <a:ln>
              <a:noFill/>
            </a:ln>
            <a:effectLst/>
          </c:spPr>
          <c:invertIfNegative val="0"/>
          <c:dLbls>
            <c:dLbl>
              <c:idx val="0"/>
              <c:tx>
                <c:rich>
                  <a:bodyPr/>
                  <a:lstStyle/>
                  <a:p>
                    <a:fld id="{CA180BE6-7800-4033-A1C2-9A7FDEBC4D66}"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80C-4CE1-B8C1-5595ABC3D494}"/>
                </c:ext>
              </c:extLst>
            </c:dLbl>
            <c:dLbl>
              <c:idx val="1"/>
              <c:tx>
                <c:rich>
                  <a:bodyPr/>
                  <a:lstStyle/>
                  <a:p>
                    <a:fld id="{12A9C40D-3594-4F03-BCAB-2B230DA1379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80C-4CE1-B8C1-5595ABC3D494}"/>
                </c:ext>
              </c:extLst>
            </c:dLbl>
            <c:dLbl>
              <c:idx val="2"/>
              <c:tx>
                <c:rich>
                  <a:bodyPr/>
                  <a:lstStyle/>
                  <a:p>
                    <a:fld id="{A114DB9C-C3B0-4FF5-AE3C-81DE07301547}"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80C-4CE1-B8C1-5595ABC3D49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Modelo de preferencia en general n=41</c:v>
                </c:pt>
                <c:pt idx="1">
                  <c:v>Modelo de preferencia en Guatemala n=20</c:v>
                </c:pt>
                <c:pt idx="2">
                  <c:v>Modelo de preferencia en El Salvador n=21</c:v>
                </c:pt>
              </c:strCache>
            </c:strRef>
          </c:cat>
          <c:val>
            <c:numRef>
              <c:f>Hoja1!$D$2:$D$4</c:f>
              <c:numCache>
                <c:formatCode>0.0</c:formatCode>
                <c:ptCount val="3"/>
                <c:pt idx="0">
                  <c:v>32.5</c:v>
                </c:pt>
                <c:pt idx="1">
                  <c:v>38.1</c:v>
                </c:pt>
                <c:pt idx="2">
                  <c:v>26.3</c:v>
                </c:pt>
              </c:numCache>
            </c:numRef>
          </c:val>
          <c:extLst>
            <c:ext xmlns:c16="http://schemas.microsoft.com/office/drawing/2014/chart" uri="{C3380CC4-5D6E-409C-BE32-E72D297353CC}">
              <c16:uniqueId val="{0000000B-580C-4CE1-B8C1-5595ABC3D494}"/>
            </c:ext>
          </c:extLst>
        </c:ser>
        <c:dLbls>
          <c:dLblPos val="outEnd"/>
          <c:showLegendKey val="0"/>
          <c:showVal val="1"/>
          <c:showCatName val="0"/>
          <c:showSerName val="0"/>
          <c:showPercent val="0"/>
          <c:showBubbleSize val="0"/>
        </c:dLbls>
        <c:gapWidth val="80"/>
        <c:overlap val="25"/>
        <c:axId val="746167936"/>
        <c:axId val="746168920"/>
      </c:barChart>
      <c:catAx>
        <c:axId val="74616793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lumMod val="65000"/>
                    <a:lumOff val="35000"/>
                  </a:schemeClr>
                </a:solidFill>
                <a:latin typeface="+mn-lt"/>
                <a:ea typeface="+mn-ea"/>
                <a:cs typeface="+mn-cs"/>
              </a:defRPr>
            </a:pPr>
            <a:endParaRPr lang="es-SV"/>
          </a:p>
        </c:txPr>
        <c:crossAx val="746168920"/>
        <c:crosses val="autoZero"/>
        <c:auto val="1"/>
        <c:lblAlgn val="ctr"/>
        <c:lblOffset val="100"/>
        <c:noMultiLvlLbl val="0"/>
      </c:catAx>
      <c:valAx>
        <c:axId val="746168920"/>
        <c:scaling>
          <c:orientation val="minMax"/>
        </c:scaling>
        <c:delete val="1"/>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crossAx val="74616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S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BCB2F-2144-4A51-AF48-91BCA04BDE2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65D94261-B039-4C4B-A9B2-CF1BE7E0DAC2}">
      <dgm:prSet/>
      <dgm:spPr/>
      <dgm:t>
        <a:bodyPr/>
        <a:lstStyle/>
        <a:p>
          <a:r>
            <a:rPr lang="es-GT" b="1" dirty="0"/>
            <a:t>Objetivo General</a:t>
          </a:r>
          <a:r>
            <a:rPr lang="es-GT" dirty="0"/>
            <a:t>: comprender el potencial de las pruebas autoadministradas de VIH que utilizan el fluido oral (</a:t>
          </a:r>
          <a:r>
            <a:rPr lang="es-GT" dirty="0" err="1"/>
            <a:t>OraQuick</a:t>
          </a:r>
          <a:r>
            <a:rPr lang="es-GT" dirty="0"/>
            <a:t> HIV </a:t>
          </a:r>
          <a:r>
            <a:rPr lang="es-GT" dirty="0" err="1"/>
            <a:t>Self</a:t>
          </a:r>
          <a:r>
            <a:rPr lang="es-GT" dirty="0"/>
            <a:t>-Test) y la sangre (INSTI HIV </a:t>
          </a:r>
          <a:r>
            <a:rPr lang="es-GT" dirty="0" err="1"/>
            <a:t>Self</a:t>
          </a:r>
          <a:r>
            <a:rPr lang="es-GT" dirty="0"/>
            <a:t> Test), entre HSH, MJT y hombres heterosexuales (HH) que viven en Guatemala y El Salvador.  </a:t>
          </a:r>
          <a:endParaRPr lang="en-US" dirty="0"/>
        </a:p>
      </dgm:t>
    </dgm:pt>
    <dgm:pt modelId="{2D1B2144-14F8-4FB4-B996-CAC2743241E2}" type="parTrans" cxnId="{A928517F-1D75-43E1-82FA-C137CA7E8759}">
      <dgm:prSet/>
      <dgm:spPr/>
      <dgm:t>
        <a:bodyPr/>
        <a:lstStyle/>
        <a:p>
          <a:endParaRPr lang="en-US"/>
        </a:p>
      </dgm:t>
    </dgm:pt>
    <dgm:pt modelId="{C9F817B1-C247-477D-AB52-7E0F383032FA}" type="sibTrans" cxnId="{A928517F-1D75-43E1-82FA-C137CA7E8759}">
      <dgm:prSet/>
      <dgm:spPr/>
      <dgm:t>
        <a:bodyPr/>
        <a:lstStyle/>
        <a:p>
          <a:endParaRPr lang="en-US"/>
        </a:p>
      </dgm:t>
    </dgm:pt>
    <dgm:pt modelId="{4A09A275-6F11-4E92-AF97-17093F0875CD}">
      <dgm:prSet/>
      <dgm:spPr/>
      <dgm:t>
        <a:bodyPr/>
        <a:lstStyle/>
        <a:p>
          <a:r>
            <a:rPr lang="es-GT" b="1"/>
            <a:t>Objetivos Específicos:  </a:t>
          </a:r>
          <a:endParaRPr lang="en-US"/>
        </a:p>
      </dgm:t>
    </dgm:pt>
    <dgm:pt modelId="{B12969AE-5B25-4D06-B2C4-427F85E93CD9}" type="parTrans" cxnId="{441C55DE-9110-4B4C-970B-FF709720D6E8}">
      <dgm:prSet/>
      <dgm:spPr/>
      <dgm:t>
        <a:bodyPr/>
        <a:lstStyle/>
        <a:p>
          <a:endParaRPr lang="en-US"/>
        </a:p>
      </dgm:t>
    </dgm:pt>
    <dgm:pt modelId="{4BE80496-00C9-44AE-B3A1-96548E64FBF1}" type="sibTrans" cxnId="{441C55DE-9110-4B4C-970B-FF709720D6E8}">
      <dgm:prSet/>
      <dgm:spPr/>
      <dgm:t>
        <a:bodyPr/>
        <a:lstStyle/>
        <a:p>
          <a:endParaRPr lang="en-US"/>
        </a:p>
      </dgm:t>
    </dgm:pt>
    <dgm:pt modelId="{42259040-2F72-41FD-8810-437FEF56CEAC}">
      <dgm:prSet/>
      <dgm:spPr/>
      <dgm:t>
        <a:bodyPr/>
        <a:lstStyle/>
        <a:p>
          <a:r>
            <a:rPr lang="es-GT" noProof="0" dirty="0"/>
            <a:t>Evaluar el desempeño de los participantes durante la realización de las pruebas.</a:t>
          </a:r>
        </a:p>
      </dgm:t>
    </dgm:pt>
    <dgm:pt modelId="{7151FBFE-C2D0-4F5B-99FB-21C6802E2945}" type="parTrans" cxnId="{F655CDAC-4732-44AD-A12D-A4538471AFA8}">
      <dgm:prSet/>
      <dgm:spPr/>
      <dgm:t>
        <a:bodyPr/>
        <a:lstStyle/>
        <a:p>
          <a:endParaRPr lang="en-US"/>
        </a:p>
      </dgm:t>
    </dgm:pt>
    <dgm:pt modelId="{63455C82-CD41-4802-8FC8-A04439D57F60}" type="sibTrans" cxnId="{F655CDAC-4732-44AD-A12D-A4538471AFA8}">
      <dgm:prSet/>
      <dgm:spPr/>
      <dgm:t>
        <a:bodyPr/>
        <a:lstStyle/>
        <a:p>
          <a:endParaRPr lang="en-US"/>
        </a:p>
      </dgm:t>
    </dgm:pt>
    <dgm:pt modelId="{655B0424-B6B9-491F-8925-78ACF8FA488F}">
      <dgm:prSet/>
      <dgm:spPr/>
      <dgm:t>
        <a:bodyPr/>
        <a:lstStyle/>
        <a:p>
          <a:r>
            <a:rPr lang="es-GT" dirty="0"/>
            <a:t>Evaluar la aceptabilidad de cada prueba.</a:t>
          </a:r>
          <a:endParaRPr lang="en-US" dirty="0"/>
        </a:p>
      </dgm:t>
    </dgm:pt>
    <dgm:pt modelId="{D7425644-CF7C-4192-ADDF-F6C9F1AC1C42}" type="parTrans" cxnId="{DC0B0173-E414-4B4B-A023-C7EFB7814C65}">
      <dgm:prSet/>
      <dgm:spPr/>
      <dgm:t>
        <a:bodyPr/>
        <a:lstStyle/>
        <a:p>
          <a:endParaRPr lang="en-US"/>
        </a:p>
      </dgm:t>
    </dgm:pt>
    <dgm:pt modelId="{C9C1C5D8-6057-4C57-AFD1-ABA039BE7BAA}" type="sibTrans" cxnId="{DC0B0173-E414-4B4B-A023-C7EFB7814C65}">
      <dgm:prSet/>
      <dgm:spPr/>
      <dgm:t>
        <a:bodyPr/>
        <a:lstStyle/>
        <a:p>
          <a:endParaRPr lang="en-US"/>
        </a:p>
      </dgm:t>
    </dgm:pt>
    <dgm:pt modelId="{5D024809-9312-4057-A25F-92249412C1E1}">
      <dgm:prSet/>
      <dgm:spPr/>
      <dgm:t>
        <a:bodyPr/>
        <a:lstStyle/>
        <a:p>
          <a:r>
            <a:rPr lang="es-GT" dirty="0"/>
            <a:t>Explorar la preferencia entre ambas pruebas</a:t>
          </a:r>
          <a:endParaRPr lang="en-US" dirty="0"/>
        </a:p>
      </dgm:t>
    </dgm:pt>
    <dgm:pt modelId="{1AAE13A6-12FF-47A6-8FE2-D18E1811ED67}" type="parTrans" cxnId="{4A1E7A44-8E65-4968-8C0B-8B5ACB908BDA}">
      <dgm:prSet/>
      <dgm:spPr/>
      <dgm:t>
        <a:bodyPr/>
        <a:lstStyle/>
        <a:p>
          <a:endParaRPr lang="en-US"/>
        </a:p>
      </dgm:t>
    </dgm:pt>
    <dgm:pt modelId="{EF079D4D-3FD9-424B-B1B7-96CBEBED2A54}" type="sibTrans" cxnId="{4A1E7A44-8E65-4968-8C0B-8B5ACB908BDA}">
      <dgm:prSet/>
      <dgm:spPr/>
      <dgm:t>
        <a:bodyPr/>
        <a:lstStyle/>
        <a:p>
          <a:endParaRPr lang="en-US"/>
        </a:p>
      </dgm:t>
    </dgm:pt>
    <dgm:pt modelId="{DB76A5E1-8931-4036-9DFA-A8F6F41C27A6}">
      <dgm:prSet/>
      <dgm:spPr/>
      <dgm:t>
        <a:bodyPr/>
        <a:lstStyle/>
        <a:p>
          <a:r>
            <a:rPr lang="es-GT" noProof="0" dirty="0"/>
            <a:t>Explorar la preferencia entre tres modelos de </a:t>
          </a:r>
          <a:r>
            <a:rPr lang="es-GT" noProof="0" dirty="0" err="1"/>
            <a:t>disponibilización</a:t>
          </a:r>
          <a:r>
            <a:rPr lang="es-GT" noProof="0" dirty="0"/>
            <a:t> para las pruebas autoadministradas</a:t>
          </a:r>
        </a:p>
      </dgm:t>
    </dgm:pt>
    <dgm:pt modelId="{7DC9B9DB-F79A-4D01-9660-CCC8F412E9CA}" type="parTrans" cxnId="{51AC8410-8426-4A8B-981A-D5063E9FD30F}">
      <dgm:prSet/>
      <dgm:spPr/>
      <dgm:t>
        <a:bodyPr/>
        <a:lstStyle/>
        <a:p>
          <a:endParaRPr lang="en-US"/>
        </a:p>
      </dgm:t>
    </dgm:pt>
    <dgm:pt modelId="{D2DE0F49-E9D1-4333-B0BA-A752FAD2DFE2}" type="sibTrans" cxnId="{51AC8410-8426-4A8B-981A-D5063E9FD30F}">
      <dgm:prSet/>
      <dgm:spPr/>
      <dgm:t>
        <a:bodyPr/>
        <a:lstStyle/>
        <a:p>
          <a:endParaRPr lang="en-US"/>
        </a:p>
      </dgm:t>
    </dgm:pt>
    <dgm:pt modelId="{795E121F-E568-4811-BC27-15AA605AB645}" type="pres">
      <dgm:prSet presAssocID="{CF0BCB2F-2144-4A51-AF48-91BCA04BDE28}" presName="Name0" presStyleCnt="0">
        <dgm:presLayoutVars>
          <dgm:dir/>
          <dgm:animLvl val="lvl"/>
          <dgm:resizeHandles val="exact"/>
        </dgm:presLayoutVars>
      </dgm:prSet>
      <dgm:spPr/>
    </dgm:pt>
    <dgm:pt modelId="{A179C9D8-01A9-4155-9988-EF8F3C5D6296}" type="pres">
      <dgm:prSet presAssocID="{4A09A275-6F11-4E92-AF97-17093F0875CD}" presName="boxAndChildren" presStyleCnt="0"/>
      <dgm:spPr/>
    </dgm:pt>
    <dgm:pt modelId="{CAFB5997-CFF8-4FFA-B229-69740BC04081}" type="pres">
      <dgm:prSet presAssocID="{4A09A275-6F11-4E92-AF97-17093F0875CD}" presName="parentTextBox" presStyleLbl="node1" presStyleIdx="0" presStyleCnt="2"/>
      <dgm:spPr/>
    </dgm:pt>
    <dgm:pt modelId="{B9DB3714-B77D-4F32-818A-D50806EA8329}" type="pres">
      <dgm:prSet presAssocID="{4A09A275-6F11-4E92-AF97-17093F0875CD}" presName="entireBox" presStyleLbl="node1" presStyleIdx="0" presStyleCnt="2"/>
      <dgm:spPr/>
    </dgm:pt>
    <dgm:pt modelId="{9FEDF037-8F3D-4746-A2E0-11184D6E717C}" type="pres">
      <dgm:prSet presAssocID="{4A09A275-6F11-4E92-AF97-17093F0875CD}" presName="descendantBox" presStyleCnt="0"/>
      <dgm:spPr/>
    </dgm:pt>
    <dgm:pt modelId="{BDAD3DED-A59F-4555-85E5-5CF2FF66D428}" type="pres">
      <dgm:prSet presAssocID="{42259040-2F72-41FD-8810-437FEF56CEAC}" presName="childTextBox" presStyleLbl="fgAccFollowNode1" presStyleIdx="0" presStyleCnt="4">
        <dgm:presLayoutVars>
          <dgm:bulletEnabled val="1"/>
        </dgm:presLayoutVars>
      </dgm:prSet>
      <dgm:spPr/>
    </dgm:pt>
    <dgm:pt modelId="{2AAC3FCA-D573-4004-8A30-ABC4463401F6}" type="pres">
      <dgm:prSet presAssocID="{655B0424-B6B9-491F-8925-78ACF8FA488F}" presName="childTextBox" presStyleLbl="fgAccFollowNode1" presStyleIdx="1" presStyleCnt="4">
        <dgm:presLayoutVars>
          <dgm:bulletEnabled val="1"/>
        </dgm:presLayoutVars>
      </dgm:prSet>
      <dgm:spPr/>
    </dgm:pt>
    <dgm:pt modelId="{A1373AD0-489B-4148-8211-B4C6E4DC807A}" type="pres">
      <dgm:prSet presAssocID="{5D024809-9312-4057-A25F-92249412C1E1}" presName="childTextBox" presStyleLbl="fgAccFollowNode1" presStyleIdx="2" presStyleCnt="4">
        <dgm:presLayoutVars>
          <dgm:bulletEnabled val="1"/>
        </dgm:presLayoutVars>
      </dgm:prSet>
      <dgm:spPr/>
    </dgm:pt>
    <dgm:pt modelId="{12835995-AE90-468D-A80A-9CC7482D75A0}" type="pres">
      <dgm:prSet presAssocID="{DB76A5E1-8931-4036-9DFA-A8F6F41C27A6}" presName="childTextBox" presStyleLbl="fgAccFollowNode1" presStyleIdx="3" presStyleCnt="4">
        <dgm:presLayoutVars>
          <dgm:bulletEnabled val="1"/>
        </dgm:presLayoutVars>
      </dgm:prSet>
      <dgm:spPr/>
    </dgm:pt>
    <dgm:pt modelId="{CF090C89-F86A-4347-8FC2-70D163FDE200}" type="pres">
      <dgm:prSet presAssocID="{C9F817B1-C247-477D-AB52-7E0F383032FA}" presName="sp" presStyleCnt="0"/>
      <dgm:spPr/>
    </dgm:pt>
    <dgm:pt modelId="{7A2CFA05-13A7-4DFB-A1C0-30225C5579B3}" type="pres">
      <dgm:prSet presAssocID="{65D94261-B039-4C4B-A9B2-CF1BE7E0DAC2}" presName="arrowAndChildren" presStyleCnt="0"/>
      <dgm:spPr/>
    </dgm:pt>
    <dgm:pt modelId="{F297EEC1-30D1-4484-A439-B261D992D288}" type="pres">
      <dgm:prSet presAssocID="{65D94261-B039-4C4B-A9B2-CF1BE7E0DAC2}" presName="parentTextArrow" presStyleLbl="node1" presStyleIdx="1" presStyleCnt="2"/>
      <dgm:spPr/>
    </dgm:pt>
  </dgm:ptLst>
  <dgm:cxnLst>
    <dgm:cxn modelId="{5A057C05-5D4C-4DE7-A329-EAFC1587E852}" type="presOf" srcId="{655B0424-B6B9-491F-8925-78ACF8FA488F}" destId="{2AAC3FCA-D573-4004-8A30-ABC4463401F6}" srcOrd="0" destOrd="0" presId="urn:microsoft.com/office/officeart/2005/8/layout/process4"/>
    <dgm:cxn modelId="{51AC8410-8426-4A8B-981A-D5063E9FD30F}" srcId="{4A09A275-6F11-4E92-AF97-17093F0875CD}" destId="{DB76A5E1-8931-4036-9DFA-A8F6F41C27A6}" srcOrd="3" destOrd="0" parTransId="{7DC9B9DB-F79A-4D01-9660-CCC8F412E9CA}" sibTransId="{D2DE0F49-E9D1-4333-B0BA-A752FAD2DFE2}"/>
    <dgm:cxn modelId="{C86BE81A-E97A-4B8D-A55E-F3CBC4EEEEE9}" type="presOf" srcId="{65D94261-B039-4C4B-A9B2-CF1BE7E0DAC2}" destId="{F297EEC1-30D1-4484-A439-B261D992D288}" srcOrd="0" destOrd="0" presId="urn:microsoft.com/office/officeart/2005/8/layout/process4"/>
    <dgm:cxn modelId="{1AA4E632-E9A5-404B-A9CD-A5CDAC5C878B}" type="presOf" srcId="{42259040-2F72-41FD-8810-437FEF56CEAC}" destId="{BDAD3DED-A59F-4555-85E5-5CF2FF66D428}" srcOrd="0" destOrd="0" presId="urn:microsoft.com/office/officeart/2005/8/layout/process4"/>
    <dgm:cxn modelId="{4A1E7A44-8E65-4968-8C0B-8B5ACB908BDA}" srcId="{4A09A275-6F11-4E92-AF97-17093F0875CD}" destId="{5D024809-9312-4057-A25F-92249412C1E1}" srcOrd="2" destOrd="0" parTransId="{1AAE13A6-12FF-47A6-8FE2-D18E1811ED67}" sibTransId="{EF079D4D-3FD9-424B-B1B7-96CBEBED2A54}"/>
    <dgm:cxn modelId="{4F59B944-226C-408A-BBEB-E48E6CD36E14}" type="presOf" srcId="{DB76A5E1-8931-4036-9DFA-A8F6F41C27A6}" destId="{12835995-AE90-468D-A80A-9CC7482D75A0}" srcOrd="0" destOrd="0" presId="urn:microsoft.com/office/officeart/2005/8/layout/process4"/>
    <dgm:cxn modelId="{FB652B6B-97C6-485A-BABC-FEA4B2D09452}" type="presOf" srcId="{CF0BCB2F-2144-4A51-AF48-91BCA04BDE28}" destId="{795E121F-E568-4811-BC27-15AA605AB645}" srcOrd="0" destOrd="0" presId="urn:microsoft.com/office/officeart/2005/8/layout/process4"/>
    <dgm:cxn modelId="{DC0B0173-E414-4B4B-A023-C7EFB7814C65}" srcId="{4A09A275-6F11-4E92-AF97-17093F0875CD}" destId="{655B0424-B6B9-491F-8925-78ACF8FA488F}" srcOrd="1" destOrd="0" parTransId="{D7425644-CF7C-4192-ADDF-F6C9F1AC1C42}" sibTransId="{C9C1C5D8-6057-4C57-AFD1-ABA039BE7BAA}"/>
    <dgm:cxn modelId="{A928517F-1D75-43E1-82FA-C137CA7E8759}" srcId="{CF0BCB2F-2144-4A51-AF48-91BCA04BDE28}" destId="{65D94261-B039-4C4B-A9B2-CF1BE7E0DAC2}" srcOrd="0" destOrd="0" parTransId="{2D1B2144-14F8-4FB4-B996-CAC2743241E2}" sibTransId="{C9F817B1-C247-477D-AB52-7E0F383032FA}"/>
    <dgm:cxn modelId="{2557CC89-0906-47F0-BF5A-F570037DDCCC}" type="presOf" srcId="{4A09A275-6F11-4E92-AF97-17093F0875CD}" destId="{B9DB3714-B77D-4F32-818A-D50806EA8329}" srcOrd="1" destOrd="0" presId="urn:microsoft.com/office/officeart/2005/8/layout/process4"/>
    <dgm:cxn modelId="{B3374A99-78E9-400B-B1D0-CC503CCF886D}" type="presOf" srcId="{5D024809-9312-4057-A25F-92249412C1E1}" destId="{A1373AD0-489B-4148-8211-B4C6E4DC807A}" srcOrd="0" destOrd="0" presId="urn:microsoft.com/office/officeart/2005/8/layout/process4"/>
    <dgm:cxn modelId="{F655CDAC-4732-44AD-A12D-A4538471AFA8}" srcId="{4A09A275-6F11-4E92-AF97-17093F0875CD}" destId="{42259040-2F72-41FD-8810-437FEF56CEAC}" srcOrd="0" destOrd="0" parTransId="{7151FBFE-C2D0-4F5B-99FB-21C6802E2945}" sibTransId="{63455C82-CD41-4802-8FC8-A04439D57F60}"/>
    <dgm:cxn modelId="{441C55DE-9110-4B4C-970B-FF709720D6E8}" srcId="{CF0BCB2F-2144-4A51-AF48-91BCA04BDE28}" destId="{4A09A275-6F11-4E92-AF97-17093F0875CD}" srcOrd="1" destOrd="0" parTransId="{B12969AE-5B25-4D06-B2C4-427F85E93CD9}" sibTransId="{4BE80496-00C9-44AE-B3A1-96548E64FBF1}"/>
    <dgm:cxn modelId="{156C48EB-F3C0-4AB3-9BBC-8D4E43CE70F8}" type="presOf" srcId="{4A09A275-6F11-4E92-AF97-17093F0875CD}" destId="{CAFB5997-CFF8-4FFA-B229-69740BC04081}" srcOrd="0" destOrd="0" presId="urn:microsoft.com/office/officeart/2005/8/layout/process4"/>
    <dgm:cxn modelId="{B61F06B6-707E-4B03-91CD-95D6F055F72F}" type="presParOf" srcId="{795E121F-E568-4811-BC27-15AA605AB645}" destId="{A179C9D8-01A9-4155-9988-EF8F3C5D6296}" srcOrd="0" destOrd="0" presId="urn:microsoft.com/office/officeart/2005/8/layout/process4"/>
    <dgm:cxn modelId="{219E39F8-F4BD-4A48-89E0-90BE8C294E70}" type="presParOf" srcId="{A179C9D8-01A9-4155-9988-EF8F3C5D6296}" destId="{CAFB5997-CFF8-4FFA-B229-69740BC04081}" srcOrd="0" destOrd="0" presId="urn:microsoft.com/office/officeart/2005/8/layout/process4"/>
    <dgm:cxn modelId="{41B7A985-8F9D-4619-889A-3CC643BF0623}" type="presParOf" srcId="{A179C9D8-01A9-4155-9988-EF8F3C5D6296}" destId="{B9DB3714-B77D-4F32-818A-D50806EA8329}" srcOrd="1" destOrd="0" presId="urn:microsoft.com/office/officeart/2005/8/layout/process4"/>
    <dgm:cxn modelId="{16973E34-9596-4007-99BE-EAB488A32A2C}" type="presParOf" srcId="{A179C9D8-01A9-4155-9988-EF8F3C5D6296}" destId="{9FEDF037-8F3D-4746-A2E0-11184D6E717C}" srcOrd="2" destOrd="0" presId="urn:microsoft.com/office/officeart/2005/8/layout/process4"/>
    <dgm:cxn modelId="{46A2F347-BF6B-45B1-9E5F-D499A63F5CD6}" type="presParOf" srcId="{9FEDF037-8F3D-4746-A2E0-11184D6E717C}" destId="{BDAD3DED-A59F-4555-85E5-5CF2FF66D428}" srcOrd="0" destOrd="0" presId="urn:microsoft.com/office/officeart/2005/8/layout/process4"/>
    <dgm:cxn modelId="{AF44DF66-E2CE-4EB8-B83D-2A1DD2765033}" type="presParOf" srcId="{9FEDF037-8F3D-4746-A2E0-11184D6E717C}" destId="{2AAC3FCA-D573-4004-8A30-ABC4463401F6}" srcOrd="1" destOrd="0" presId="urn:microsoft.com/office/officeart/2005/8/layout/process4"/>
    <dgm:cxn modelId="{CE229E93-CECB-40D7-B581-713AEB4ED362}" type="presParOf" srcId="{9FEDF037-8F3D-4746-A2E0-11184D6E717C}" destId="{A1373AD0-489B-4148-8211-B4C6E4DC807A}" srcOrd="2" destOrd="0" presId="urn:microsoft.com/office/officeart/2005/8/layout/process4"/>
    <dgm:cxn modelId="{19E3F487-1628-4657-B938-C426D24BFB02}" type="presParOf" srcId="{9FEDF037-8F3D-4746-A2E0-11184D6E717C}" destId="{12835995-AE90-468D-A80A-9CC7482D75A0}" srcOrd="3" destOrd="0" presId="urn:microsoft.com/office/officeart/2005/8/layout/process4"/>
    <dgm:cxn modelId="{E7943079-064A-4A3C-B1F6-1A577D95A730}" type="presParOf" srcId="{795E121F-E568-4811-BC27-15AA605AB645}" destId="{CF090C89-F86A-4347-8FC2-70D163FDE200}" srcOrd="1" destOrd="0" presId="urn:microsoft.com/office/officeart/2005/8/layout/process4"/>
    <dgm:cxn modelId="{5DC1FF08-3100-4584-9C38-CA9347C29A22}" type="presParOf" srcId="{795E121F-E568-4811-BC27-15AA605AB645}" destId="{7A2CFA05-13A7-4DFB-A1C0-30225C5579B3}" srcOrd="2" destOrd="0" presId="urn:microsoft.com/office/officeart/2005/8/layout/process4"/>
    <dgm:cxn modelId="{9073ECAA-FBA1-4EA6-BEE7-68053024543C}" type="presParOf" srcId="{7A2CFA05-13A7-4DFB-A1C0-30225C5579B3}" destId="{F297EEC1-30D1-4484-A439-B261D992D28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8F604-8EEB-4B7A-BAF3-101C2A47A64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20FBA78-BA3B-405B-870B-6A331F1A189D}">
      <dgm:prSet phldrT="[Text]"/>
      <dgm:spPr/>
      <dgm:t>
        <a:bodyPr/>
        <a:lstStyle/>
        <a:p>
          <a:r>
            <a:rPr lang="es-GT" dirty="0"/>
            <a:t>29 años</a:t>
          </a:r>
          <a:endParaRPr lang="en-US" dirty="0"/>
        </a:p>
      </dgm:t>
    </dgm:pt>
    <dgm:pt modelId="{C66A9E9F-2538-4D5C-8357-1199B3E2A858}" type="parTrans" cxnId="{A0EF3B8D-1764-4DE6-8757-203D15D1F60D}">
      <dgm:prSet/>
      <dgm:spPr/>
      <dgm:t>
        <a:bodyPr/>
        <a:lstStyle/>
        <a:p>
          <a:endParaRPr lang="en-US"/>
        </a:p>
      </dgm:t>
    </dgm:pt>
    <dgm:pt modelId="{77F4BDB4-8ACE-4D7F-853A-805214ED9DE0}" type="sibTrans" cxnId="{A0EF3B8D-1764-4DE6-8757-203D15D1F60D}">
      <dgm:prSet/>
      <dgm:spPr/>
      <dgm:t>
        <a:bodyPr/>
        <a:lstStyle/>
        <a:p>
          <a:endParaRPr lang="en-US"/>
        </a:p>
      </dgm:t>
    </dgm:pt>
    <dgm:pt modelId="{CCE106D1-9172-476A-8858-BCCF802A1474}">
      <dgm:prSet phldrT="[Text]"/>
      <dgm:spPr/>
      <dgm:t>
        <a:bodyPr/>
        <a:lstStyle/>
        <a:p>
          <a:r>
            <a:rPr lang="es-GT" dirty="0"/>
            <a:t>Edad promedio</a:t>
          </a:r>
          <a:endParaRPr lang="en-US" dirty="0"/>
        </a:p>
      </dgm:t>
    </dgm:pt>
    <dgm:pt modelId="{18BFC2C4-2B4F-4AC3-8F2F-CF9587EA8500}" type="parTrans" cxnId="{4E3EA08D-6643-495F-ADC8-49424C6BBFDF}">
      <dgm:prSet/>
      <dgm:spPr/>
      <dgm:t>
        <a:bodyPr/>
        <a:lstStyle/>
        <a:p>
          <a:endParaRPr lang="en-US"/>
        </a:p>
      </dgm:t>
    </dgm:pt>
    <dgm:pt modelId="{6A2E7BAB-1442-4D88-BB10-8F3AC054A0A2}" type="sibTrans" cxnId="{4E3EA08D-6643-495F-ADC8-49424C6BBFDF}">
      <dgm:prSet/>
      <dgm:spPr/>
      <dgm:t>
        <a:bodyPr/>
        <a:lstStyle/>
        <a:p>
          <a:endParaRPr lang="en-US"/>
        </a:p>
      </dgm:t>
    </dgm:pt>
    <dgm:pt modelId="{D925C72E-481B-4B7C-9369-E1BCD4919B73}">
      <dgm:prSet phldrT="[Text]"/>
      <dgm:spPr/>
      <dgm:t>
        <a:bodyPr/>
        <a:lstStyle/>
        <a:p>
          <a:r>
            <a:rPr lang="es-GT" dirty="0"/>
            <a:t>68.3%</a:t>
          </a:r>
          <a:endParaRPr lang="en-US" dirty="0"/>
        </a:p>
      </dgm:t>
    </dgm:pt>
    <dgm:pt modelId="{510FC292-FC7C-4D84-B3F7-270A8A523F9E}" type="parTrans" cxnId="{856394DB-4BEA-419C-B929-A944B02A38E9}">
      <dgm:prSet/>
      <dgm:spPr/>
      <dgm:t>
        <a:bodyPr/>
        <a:lstStyle/>
        <a:p>
          <a:endParaRPr lang="en-US"/>
        </a:p>
      </dgm:t>
    </dgm:pt>
    <dgm:pt modelId="{DAC353D1-BEE7-4B62-98E6-1A9E00D4CA80}" type="sibTrans" cxnId="{856394DB-4BEA-419C-B929-A944B02A38E9}">
      <dgm:prSet/>
      <dgm:spPr/>
      <dgm:t>
        <a:bodyPr/>
        <a:lstStyle/>
        <a:p>
          <a:endParaRPr lang="en-US"/>
        </a:p>
      </dgm:t>
    </dgm:pt>
    <dgm:pt modelId="{B968DE2A-770A-4901-8ED8-40FEAB65250F}">
      <dgm:prSet phldrT="[Text]"/>
      <dgm:spPr/>
      <dgm:t>
        <a:bodyPr/>
        <a:lstStyle/>
        <a:p>
          <a:r>
            <a:rPr lang="es-MX" dirty="0"/>
            <a:t>Se ha realizado la prueba en los últimos 12 m</a:t>
          </a:r>
          <a:endParaRPr lang="en-US" dirty="0"/>
        </a:p>
      </dgm:t>
    </dgm:pt>
    <dgm:pt modelId="{4C15669F-6A08-4266-B896-DE48C4158638}" type="parTrans" cxnId="{1F9BD419-37E2-481C-B55D-D94BE83AF2D5}">
      <dgm:prSet/>
      <dgm:spPr/>
      <dgm:t>
        <a:bodyPr/>
        <a:lstStyle/>
        <a:p>
          <a:endParaRPr lang="en-US"/>
        </a:p>
      </dgm:t>
    </dgm:pt>
    <dgm:pt modelId="{0DBF0BE4-DC77-49E1-A193-E9C729D5A88F}" type="sibTrans" cxnId="{1F9BD419-37E2-481C-B55D-D94BE83AF2D5}">
      <dgm:prSet/>
      <dgm:spPr/>
      <dgm:t>
        <a:bodyPr/>
        <a:lstStyle/>
        <a:p>
          <a:endParaRPr lang="en-US"/>
        </a:p>
      </dgm:t>
    </dgm:pt>
    <dgm:pt modelId="{8F12AB67-064B-40F4-908C-CE493E9CAC2D}">
      <dgm:prSet phldrT="[Text]"/>
      <dgm:spPr/>
      <dgm:t>
        <a:bodyPr/>
        <a:lstStyle/>
        <a:p>
          <a:r>
            <a:rPr lang="es-GT" dirty="0"/>
            <a:t>83%</a:t>
          </a:r>
          <a:endParaRPr lang="en-US" dirty="0"/>
        </a:p>
      </dgm:t>
    </dgm:pt>
    <dgm:pt modelId="{6170BBD9-5A29-4FD6-9567-B1576C97BEF8}" type="parTrans" cxnId="{54F8664F-48CC-4B94-8CF6-8F9F520FC3BD}">
      <dgm:prSet/>
      <dgm:spPr/>
      <dgm:t>
        <a:bodyPr/>
        <a:lstStyle/>
        <a:p>
          <a:endParaRPr lang="en-US"/>
        </a:p>
      </dgm:t>
    </dgm:pt>
    <dgm:pt modelId="{193E909D-8776-4E7F-8ADE-F4D175A9FEB9}" type="sibTrans" cxnId="{54F8664F-48CC-4B94-8CF6-8F9F520FC3BD}">
      <dgm:prSet/>
      <dgm:spPr/>
      <dgm:t>
        <a:bodyPr/>
        <a:lstStyle/>
        <a:p>
          <a:endParaRPr lang="en-US"/>
        </a:p>
      </dgm:t>
    </dgm:pt>
    <dgm:pt modelId="{B1C9D636-C257-40FB-9ECC-9D66F8CF1672}">
      <dgm:prSet phldrT="[Text]"/>
      <dgm:spPr/>
      <dgm:t>
        <a:bodyPr/>
        <a:lstStyle/>
        <a:p>
          <a:r>
            <a:rPr lang="es-GT" dirty="0"/>
            <a:t>Sostiene algún trabajo</a:t>
          </a:r>
          <a:endParaRPr lang="en-US" dirty="0"/>
        </a:p>
      </dgm:t>
    </dgm:pt>
    <dgm:pt modelId="{D7F0B6C1-F8AF-4162-A851-2BCE544E4BD5}" type="parTrans" cxnId="{C0B43099-434F-47F2-A605-C43BC8F8F7B1}">
      <dgm:prSet/>
      <dgm:spPr/>
      <dgm:t>
        <a:bodyPr/>
        <a:lstStyle/>
        <a:p>
          <a:endParaRPr lang="en-US"/>
        </a:p>
      </dgm:t>
    </dgm:pt>
    <dgm:pt modelId="{C554F177-B8C9-4FFB-A61F-66C13B0D98F8}" type="sibTrans" cxnId="{C0B43099-434F-47F2-A605-C43BC8F8F7B1}">
      <dgm:prSet/>
      <dgm:spPr/>
      <dgm:t>
        <a:bodyPr/>
        <a:lstStyle/>
        <a:p>
          <a:endParaRPr lang="en-US"/>
        </a:p>
      </dgm:t>
    </dgm:pt>
    <dgm:pt modelId="{741885CE-090A-4350-B075-1C05E00B221F}" type="pres">
      <dgm:prSet presAssocID="{3CC8F604-8EEB-4B7A-BAF3-101C2A47A649}" presName="list" presStyleCnt="0">
        <dgm:presLayoutVars>
          <dgm:dir/>
          <dgm:animLvl val="lvl"/>
        </dgm:presLayoutVars>
      </dgm:prSet>
      <dgm:spPr/>
    </dgm:pt>
    <dgm:pt modelId="{8C8AEFF3-44BC-4288-8FE9-DA53E1BD8B09}" type="pres">
      <dgm:prSet presAssocID="{220FBA78-BA3B-405B-870B-6A331F1A189D}" presName="posSpace" presStyleCnt="0"/>
      <dgm:spPr/>
    </dgm:pt>
    <dgm:pt modelId="{FBB5D250-77E1-42B2-A9AB-6715B5914C47}" type="pres">
      <dgm:prSet presAssocID="{220FBA78-BA3B-405B-870B-6A331F1A189D}" presName="vertFlow" presStyleCnt="0"/>
      <dgm:spPr/>
    </dgm:pt>
    <dgm:pt modelId="{09936305-87A4-4470-ABEF-7AB9452480AD}" type="pres">
      <dgm:prSet presAssocID="{220FBA78-BA3B-405B-870B-6A331F1A189D}" presName="topSpace" presStyleCnt="0"/>
      <dgm:spPr/>
    </dgm:pt>
    <dgm:pt modelId="{9B678EA8-2422-4D87-A1C5-9D39166F02D3}" type="pres">
      <dgm:prSet presAssocID="{220FBA78-BA3B-405B-870B-6A331F1A189D}" presName="firstComp" presStyleCnt="0"/>
      <dgm:spPr/>
    </dgm:pt>
    <dgm:pt modelId="{DBA12028-2FCA-4B5B-AFA9-468E4DA7E057}" type="pres">
      <dgm:prSet presAssocID="{220FBA78-BA3B-405B-870B-6A331F1A189D}" presName="firstChild" presStyleLbl="bgAccFollowNode1" presStyleIdx="0" presStyleCnt="3"/>
      <dgm:spPr/>
    </dgm:pt>
    <dgm:pt modelId="{00ACFD30-BE3E-4618-A5B9-B6B61A08B0E5}" type="pres">
      <dgm:prSet presAssocID="{220FBA78-BA3B-405B-870B-6A331F1A189D}" presName="firstChildTx" presStyleLbl="bgAccFollowNode1" presStyleIdx="0" presStyleCnt="3">
        <dgm:presLayoutVars>
          <dgm:bulletEnabled val="1"/>
        </dgm:presLayoutVars>
      </dgm:prSet>
      <dgm:spPr/>
    </dgm:pt>
    <dgm:pt modelId="{AB1A94B8-1209-488E-8984-4613302BEBAD}" type="pres">
      <dgm:prSet presAssocID="{220FBA78-BA3B-405B-870B-6A331F1A189D}" presName="negSpace" presStyleCnt="0"/>
      <dgm:spPr/>
    </dgm:pt>
    <dgm:pt modelId="{2577780A-260C-415D-A273-A83E3DD9B13F}" type="pres">
      <dgm:prSet presAssocID="{220FBA78-BA3B-405B-870B-6A331F1A189D}" presName="circle" presStyleLbl="node1" presStyleIdx="0" presStyleCnt="3"/>
      <dgm:spPr/>
    </dgm:pt>
    <dgm:pt modelId="{9B5932B6-3DC5-4F31-A539-9F7DA9B1790F}" type="pres">
      <dgm:prSet presAssocID="{77F4BDB4-8ACE-4D7F-853A-805214ED9DE0}" presName="transSpace" presStyleCnt="0"/>
      <dgm:spPr/>
    </dgm:pt>
    <dgm:pt modelId="{EC9351FD-227D-4D16-8D97-C8EC47989581}" type="pres">
      <dgm:prSet presAssocID="{D925C72E-481B-4B7C-9369-E1BCD4919B73}" presName="posSpace" presStyleCnt="0"/>
      <dgm:spPr/>
    </dgm:pt>
    <dgm:pt modelId="{AB642B74-8B34-4ED7-B765-ECD4683E30AC}" type="pres">
      <dgm:prSet presAssocID="{D925C72E-481B-4B7C-9369-E1BCD4919B73}" presName="vertFlow" presStyleCnt="0"/>
      <dgm:spPr/>
    </dgm:pt>
    <dgm:pt modelId="{D866A504-FB3B-4C7C-8443-C9AF276C7909}" type="pres">
      <dgm:prSet presAssocID="{D925C72E-481B-4B7C-9369-E1BCD4919B73}" presName="topSpace" presStyleCnt="0"/>
      <dgm:spPr/>
    </dgm:pt>
    <dgm:pt modelId="{55D8ED15-B599-43DB-8B5F-5E953F0D1657}" type="pres">
      <dgm:prSet presAssocID="{D925C72E-481B-4B7C-9369-E1BCD4919B73}" presName="firstComp" presStyleCnt="0"/>
      <dgm:spPr/>
    </dgm:pt>
    <dgm:pt modelId="{61FA9362-3842-4EF9-B61A-F72E7205C68C}" type="pres">
      <dgm:prSet presAssocID="{D925C72E-481B-4B7C-9369-E1BCD4919B73}" presName="firstChild" presStyleLbl="bgAccFollowNode1" presStyleIdx="1" presStyleCnt="3"/>
      <dgm:spPr/>
    </dgm:pt>
    <dgm:pt modelId="{7C4F9463-85CB-422E-8E3D-734BDC595831}" type="pres">
      <dgm:prSet presAssocID="{D925C72E-481B-4B7C-9369-E1BCD4919B73}" presName="firstChildTx" presStyleLbl="bgAccFollowNode1" presStyleIdx="1" presStyleCnt="3">
        <dgm:presLayoutVars>
          <dgm:bulletEnabled val="1"/>
        </dgm:presLayoutVars>
      </dgm:prSet>
      <dgm:spPr/>
    </dgm:pt>
    <dgm:pt modelId="{097EE96A-C822-4C85-960D-9309F82911A9}" type="pres">
      <dgm:prSet presAssocID="{D925C72E-481B-4B7C-9369-E1BCD4919B73}" presName="negSpace" presStyleCnt="0"/>
      <dgm:spPr/>
    </dgm:pt>
    <dgm:pt modelId="{DAECB57E-ADC4-4F57-B3DE-73F55B2E65A5}" type="pres">
      <dgm:prSet presAssocID="{D925C72E-481B-4B7C-9369-E1BCD4919B73}" presName="circle" presStyleLbl="node1" presStyleIdx="1" presStyleCnt="3"/>
      <dgm:spPr/>
    </dgm:pt>
    <dgm:pt modelId="{BEDD2054-F08A-483D-B71B-A7612B080D10}" type="pres">
      <dgm:prSet presAssocID="{DAC353D1-BEE7-4B62-98E6-1A9E00D4CA80}" presName="transSpace" presStyleCnt="0"/>
      <dgm:spPr/>
    </dgm:pt>
    <dgm:pt modelId="{D99AD9EB-10DA-4450-86FE-D211DE5C2606}" type="pres">
      <dgm:prSet presAssocID="{8F12AB67-064B-40F4-908C-CE493E9CAC2D}" presName="posSpace" presStyleCnt="0"/>
      <dgm:spPr/>
    </dgm:pt>
    <dgm:pt modelId="{06CEAE87-F34D-4F11-8A1A-9D5F7A8E8441}" type="pres">
      <dgm:prSet presAssocID="{8F12AB67-064B-40F4-908C-CE493E9CAC2D}" presName="vertFlow" presStyleCnt="0"/>
      <dgm:spPr/>
    </dgm:pt>
    <dgm:pt modelId="{BC5A7D32-4157-4940-AB9F-C6DFF51DE373}" type="pres">
      <dgm:prSet presAssocID="{8F12AB67-064B-40F4-908C-CE493E9CAC2D}" presName="topSpace" presStyleCnt="0"/>
      <dgm:spPr/>
    </dgm:pt>
    <dgm:pt modelId="{4A2755E4-E06B-4F46-91A2-9BC76C19235C}" type="pres">
      <dgm:prSet presAssocID="{8F12AB67-064B-40F4-908C-CE493E9CAC2D}" presName="firstComp" presStyleCnt="0"/>
      <dgm:spPr/>
    </dgm:pt>
    <dgm:pt modelId="{736D3298-D23A-4D44-8EBF-694EC0639253}" type="pres">
      <dgm:prSet presAssocID="{8F12AB67-064B-40F4-908C-CE493E9CAC2D}" presName="firstChild" presStyleLbl="bgAccFollowNode1" presStyleIdx="2" presStyleCnt="3"/>
      <dgm:spPr/>
    </dgm:pt>
    <dgm:pt modelId="{9834A79F-8DCE-44C8-8C62-B9C73E503492}" type="pres">
      <dgm:prSet presAssocID="{8F12AB67-064B-40F4-908C-CE493E9CAC2D}" presName="firstChildTx" presStyleLbl="bgAccFollowNode1" presStyleIdx="2" presStyleCnt="3">
        <dgm:presLayoutVars>
          <dgm:bulletEnabled val="1"/>
        </dgm:presLayoutVars>
      </dgm:prSet>
      <dgm:spPr/>
    </dgm:pt>
    <dgm:pt modelId="{49404E4B-5E6D-4621-AF84-838669F18F9D}" type="pres">
      <dgm:prSet presAssocID="{8F12AB67-064B-40F4-908C-CE493E9CAC2D}" presName="negSpace" presStyleCnt="0"/>
      <dgm:spPr/>
    </dgm:pt>
    <dgm:pt modelId="{1208BDA0-BC9D-4337-9B6F-D79B26CA5BF2}" type="pres">
      <dgm:prSet presAssocID="{8F12AB67-064B-40F4-908C-CE493E9CAC2D}" presName="circle" presStyleLbl="node1" presStyleIdx="2" presStyleCnt="3"/>
      <dgm:spPr/>
    </dgm:pt>
  </dgm:ptLst>
  <dgm:cxnLst>
    <dgm:cxn modelId="{1F9BD419-37E2-481C-B55D-D94BE83AF2D5}" srcId="{D925C72E-481B-4B7C-9369-E1BCD4919B73}" destId="{B968DE2A-770A-4901-8ED8-40FEAB65250F}" srcOrd="0" destOrd="0" parTransId="{4C15669F-6A08-4266-B896-DE48C4158638}" sibTransId="{0DBF0BE4-DC77-49E1-A193-E9C729D5A88F}"/>
    <dgm:cxn modelId="{6526806E-DBFD-4F2A-B8C7-F6EEC57B1004}" type="presOf" srcId="{3CC8F604-8EEB-4B7A-BAF3-101C2A47A649}" destId="{741885CE-090A-4350-B075-1C05E00B221F}" srcOrd="0" destOrd="0" presId="urn:microsoft.com/office/officeart/2005/8/layout/hList9"/>
    <dgm:cxn modelId="{54F8664F-48CC-4B94-8CF6-8F9F520FC3BD}" srcId="{3CC8F604-8EEB-4B7A-BAF3-101C2A47A649}" destId="{8F12AB67-064B-40F4-908C-CE493E9CAC2D}" srcOrd="2" destOrd="0" parTransId="{6170BBD9-5A29-4FD6-9567-B1576C97BEF8}" sibTransId="{193E909D-8776-4E7F-8ADE-F4D175A9FEB9}"/>
    <dgm:cxn modelId="{A2116371-821B-47BD-9A3A-210B76B3140B}" type="presOf" srcId="{CCE106D1-9172-476A-8858-BCCF802A1474}" destId="{00ACFD30-BE3E-4618-A5B9-B6B61A08B0E5}" srcOrd="1" destOrd="0" presId="urn:microsoft.com/office/officeart/2005/8/layout/hList9"/>
    <dgm:cxn modelId="{A0EF3B8D-1764-4DE6-8757-203D15D1F60D}" srcId="{3CC8F604-8EEB-4B7A-BAF3-101C2A47A649}" destId="{220FBA78-BA3B-405B-870B-6A331F1A189D}" srcOrd="0" destOrd="0" parTransId="{C66A9E9F-2538-4D5C-8357-1199B3E2A858}" sibTransId="{77F4BDB4-8ACE-4D7F-853A-805214ED9DE0}"/>
    <dgm:cxn modelId="{4E3EA08D-6643-495F-ADC8-49424C6BBFDF}" srcId="{220FBA78-BA3B-405B-870B-6A331F1A189D}" destId="{CCE106D1-9172-476A-8858-BCCF802A1474}" srcOrd="0" destOrd="0" parTransId="{18BFC2C4-2B4F-4AC3-8F2F-CF9587EA8500}" sibTransId="{6A2E7BAB-1442-4D88-BB10-8F3AC054A0A2}"/>
    <dgm:cxn modelId="{68C46C97-057B-4179-B2F7-5DCA83C482F0}" type="presOf" srcId="{D925C72E-481B-4B7C-9369-E1BCD4919B73}" destId="{DAECB57E-ADC4-4F57-B3DE-73F55B2E65A5}" srcOrd="0" destOrd="0" presId="urn:microsoft.com/office/officeart/2005/8/layout/hList9"/>
    <dgm:cxn modelId="{C0B43099-434F-47F2-A605-C43BC8F8F7B1}" srcId="{8F12AB67-064B-40F4-908C-CE493E9CAC2D}" destId="{B1C9D636-C257-40FB-9ECC-9D66F8CF1672}" srcOrd="0" destOrd="0" parTransId="{D7F0B6C1-F8AF-4162-A851-2BCE544E4BD5}" sibTransId="{C554F177-B8C9-4FFB-A61F-66C13B0D98F8}"/>
    <dgm:cxn modelId="{0D187C9D-E360-40B5-BECC-352D8598CDB2}" type="presOf" srcId="{CCE106D1-9172-476A-8858-BCCF802A1474}" destId="{DBA12028-2FCA-4B5B-AFA9-468E4DA7E057}" srcOrd="0" destOrd="0" presId="urn:microsoft.com/office/officeart/2005/8/layout/hList9"/>
    <dgm:cxn modelId="{7A2EE3BF-3B01-44E4-96A5-DADD83052C78}" type="presOf" srcId="{B968DE2A-770A-4901-8ED8-40FEAB65250F}" destId="{61FA9362-3842-4EF9-B61A-F72E7205C68C}" srcOrd="0" destOrd="0" presId="urn:microsoft.com/office/officeart/2005/8/layout/hList9"/>
    <dgm:cxn modelId="{D873F5D5-1781-4735-9720-EC2056952E68}" type="presOf" srcId="{B968DE2A-770A-4901-8ED8-40FEAB65250F}" destId="{7C4F9463-85CB-422E-8E3D-734BDC595831}" srcOrd="1" destOrd="0" presId="urn:microsoft.com/office/officeart/2005/8/layout/hList9"/>
    <dgm:cxn modelId="{18743DD7-AB0B-4D99-AC27-E7306D7E5E58}" type="presOf" srcId="{8F12AB67-064B-40F4-908C-CE493E9CAC2D}" destId="{1208BDA0-BC9D-4337-9B6F-D79B26CA5BF2}" srcOrd="0" destOrd="0" presId="urn:microsoft.com/office/officeart/2005/8/layout/hList9"/>
    <dgm:cxn modelId="{856394DB-4BEA-419C-B929-A944B02A38E9}" srcId="{3CC8F604-8EEB-4B7A-BAF3-101C2A47A649}" destId="{D925C72E-481B-4B7C-9369-E1BCD4919B73}" srcOrd="1" destOrd="0" parTransId="{510FC292-FC7C-4D84-B3F7-270A8A523F9E}" sibTransId="{DAC353D1-BEE7-4B62-98E6-1A9E00D4CA80}"/>
    <dgm:cxn modelId="{8644DDE3-FDFD-4BAB-A5A4-E571B0194210}" type="presOf" srcId="{B1C9D636-C257-40FB-9ECC-9D66F8CF1672}" destId="{736D3298-D23A-4D44-8EBF-694EC0639253}" srcOrd="0" destOrd="0" presId="urn:microsoft.com/office/officeart/2005/8/layout/hList9"/>
    <dgm:cxn modelId="{905F6EE7-2828-4784-BCA6-0CE4977F8019}" type="presOf" srcId="{220FBA78-BA3B-405B-870B-6A331F1A189D}" destId="{2577780A-260C-415D-A273-A83E3DD9B13F}" srcOrd="0" destOrd="0" presId="urn:microsoft.com/office/officeart/2005/8/layout/hList9"/>
    <dgm:cxn modelId="{7C699AFD-EF7C-4B79-9785-D7BD1A85BB6E}" type="presOf" srcId="{B1C9D636-C257-40FB-9ECC-9D66F8CF1672}" destId="{9834A79F-8DCE-44C8-8C62-B9C73E503492}" srcOrd="1" destOrd="0" presId="urn:microsoft.com/office/officeart/2005/8/layout/hList9"/>
    <dgm:cxn modelId="{CE4EC500-90B4-4BA0-963C-12DE6F88293B}" type="presParOf" srcId="{741885CE-090A-4350-B075-1C05E00B221F}" destId="{8C8AEFF3-44BC-4288-8FE9-DA53E1BD8B09}" srcOrd="0" destOrd="0" presId="urn:microsoft.com/office/officeart/2005/8/layout/hList9"/>
    <dgm:cxn modelId="{639BE336-F8DC-431D-8CC0-E3D6550166CC}" type="presParOf" srcId="{741885CE-090A-4350-B075-1C05E00B221F}" destId="{FBB5D250-77E1-42B2-A9AB-6715B5914C47}" srcOrd="1" destOrd="0" presId="urn:microsoft.com/office/officeart/2005/8/layout/hList9"/>
    <dgm:cxn modelId="{1A977B9E-8297-4566-BE34-66ED5B9B28CE}" type="presParOf" srcId="{FBB5D250-77E1-42B2-A9AB-6715B5914C47}" destId="{09936305-87A4-4470-ABEF-7AB9452480AD}" srcOrd="0" destOrd="0" presId="urn:microsoft.com/office/officeart/2005/8/layout/hList9"/>
    <dgm:cxn modelId="{177E1A6C-6965-4D82-BF8B-1B98892006D8}" type="presParOf" srcId="{FBB5D250-77E1-42B2-A9AB-6715B5914C47}" destId="{9B678EA8-2422-4D87-A1C5-9D39166F02D3}" srcOrd="1" destOrd="0" presId="urn:microsoft.com/office/officeart/2005/8/layout/hList9"/>
    <dgm:cxn modelId="{16B8B494-ECB2-4015-9CC8-F3553E1C2C85}" type="presParOf" srcId="{9B678EA8-2422-4D87-A1C5-9D39166F02D3}" destId="{DBA12028-2FCA-4B5B-AFA9-468E4DA7E057}" srcOrd="0" destOrd="0" presId="urn:microsoft.com/office/officeart/2005/8/layout/hList9"/>
    <dgm:cxn modelId="{40386919-59AE-4B12-A447-6B1BB185202E}" type="presParOf" srcId="{9B678EA8-2422-4D87-A1C5-9D39166F02D3}" destId="{00ACFD30-BE3E-4618-A5B9-B6B61A08B0E5}" srcOrd="1" destOrd="0" presId="urn:microsoft.com/office/officeart/2005/8/layout/hList9"/>
    <dgm:cxn modelId="{AABD25F1-468F-4FF8-BA43-BF234AD9BA62}" type="presParOf" srcId="{741885CE-090A-4350-B075-1C05E00B221F}" destId="{AB1A94B8-1209-488E-8984-4613302BEBAD}" srcOrd="2" destOrd="0" presId="urn:microsoft.com/office/officeart/2005/8/layout/hList9"/>
    <dgm:cxn modelId="{43A18E91-4C45-400B-B2A5-7EDD6F64927A}" type="presParOf" srcId="{741885CE-090A-4350-B075-1C05E00B221F}" destId="{2577780A-260C-415D-A273-A83E3DD9B13F}" srcOrd="3" destOrd="0" presId="urn:microsoft.com/office/officeart/2005/8/layout/hList9"/>
    <dgm:cxn modelId="{7C92733A-7C37-41D1-BE09-47C6919B87E5}" type="presParOf" srcId="{741885CE-090A-4350-B075-1C05E00B221F}" destId="{9B5932B6-3DC5-4F31-A539-9F7DA9B1790F}" srcOrd="4" destOrd="0" presId="urn:microsoft.com/office/officeart/2005/8/layout/hList9"/>
    <dgm:cxn modelId="{8E881F72-F148-492E-BE1A-040DC5F1E15C}" type="presParOf" srcId="{741885CE-090A-4350-B075-1C05E00B221F}" destId="{EC9351FD-227D-4D16-8D97-C8EC47989581}" srcOrd="5" destOrd="0" presId="urn:microsoft.com/office/officeart/2005/8/layout/hList9"/>
    <dgm:cxn modelId="{480A2A30-3930-4E9F-891A-76BE04BEB7E3}" type="presParOf" srcId="{741885CE-090A-4350-B075-1C05E00B221F}" destId="{AB642B74-8B34-4ED7-B765-ECD4683E30AC}" srcOrd="6" destOrd="0" presId="urn:microsoft.com/office/officeart/2005/8/layout/hList9"/>
    <dgm:cxn modelId="{7A0D21F7-500C-468A-B6E5-81230AED8B7C}" type="presParOf" srcId="{AB642B74-8B34-4ED7-B765-ECD4683E30AC}" destId="{D866A504-FB3B-4C7C-8443-C9AF276C7909}" srcOrd="0" destOrd="0" presId="urn:microsoft.com/office/officeart/2005/8/layout/hList9"/>
    <dgm:cxn modelId="{DCFE0755-80B7-41A8-966B-1FC4A8C31130}" type="presParOf" srcId="{AB642B74-8B34-4ED7-B765-ECD4683E30AC}" destId="{55D8ED15-B599-43DB-8B5F-5E953F0D1657}" srcOrd="1" destOrd="0" presId="urn:microsoft.com/office/officeart/2005/8/layout/hList9"/>
    <dgm:cxn modelId="{F9D6EBEF-388E-406D-9DDC-05D5D50E73E5}" type="presParOf" srcId="{55D8ED15-B599-43DB-8B5F-5E953F0D1657}" destId="{61FA9362-3842-4EF9-B61A-F72E7205C68C}" srcOrd="0" destOrd="0" presId="urn:microsoft.com/office/officeart/2005/8/layout/hList9"/>
    <dgm:cxn modelId="{9721DB4E-304C-4251-8682-B4EC911D1C8D}" type="presParOf" srcId="{55D8ED15-B599-43DB-8B5F-5E953F0D1657}" destId="{7C4F9463-85CB-422E-8E3D-734BDC595831}" srcOrd="1" destOrd="0" presId="urn:microsoft.com/office/officeart/2005/8/layout/hList9"/>
    <dgm:cxn modelId="{1A66D56C-BDF3-4475-8546-C9418EA36250}" type="presParOf" srcId="{741885CE-090A-4350-B075-1C05E00B221F}" destId="{097EE96A-C822-4C85-960D-9309F82911A9}" srcOrd="7" destOrd="0" presId="urn:microsoft.com/office/officeart/2005/8/layout/hList9"/>
    <dgm:cxn modelId="{226D1DD7-99B4-4FFF-B14B-8FE579F9AEA9}" type="presParOf" srcId="{741885CE-090A-4350-B075-1C05E00B221F}" destId="{DAECB57E-ADC4-4F57-B3DE-73F55B2E65A5}" srcOrd="8" destOrd="0" presId="urn:microsoft.com/office/officeart/2005/8/layout/hList9"/>
    <dgm:cxn modelId="{438CC91E-9ECC-4E8C-BF05-2A84D83110BA}" type="presParOf" srcId="{741885CE-090A-4350-B075-1C05E00B221F}" destId="{BEDD2054-F08A-483D-B71B-A7612B080D10}" srcOrd="9" destOrd="0" presId="urn:microsoft.com/office/officeart/2005/8/layout/hList9"/>
    <dgm:cxn modelId="{29076FCF-6B77-40B1-9FC6-14D696A7E640}" type="presParOf" srcId="{741885CE-090A-4350-B075-1C05E00B221F}" destId="{D99AD9EB-10DA-4450-86FE-D211DE5C2606}" srcOrd="10" destOrd="0" presId="urn:microsoft.com/office/officeart/2005/8/layout/hList9"/>
    <dgm:cxn modelId="{439B8AB4-EC06-4AB3-93CB-DF55B1A65898}" type="presParOf" srcId="{741885CE-090A-4350-B075-1C05E00B221F}" destId="{06CEAE87-F34D-4F11-8A1A-9D5F7A8E8441}" srcOrd="11" destOrd="0" presId="urn:microsoft.com/office/officeart/2005/8/layout/hList9"/>
    <dgm:cxn modelId="{17E1B0AC-7385-455C-80C3-F4E5B01C9AD3}" type="presParOf" srcId="{06CEAE87-F34D-4F11-8A1A-9D5F7A8E8441}" destId="{BC5A7D32-4157-4940-AB9F-C6DFF51DE373}" srcOrd="0" destOrd="0" presId="urn:microsoft.com/office/officeart/2005/8/layout/hList9"/>
    <dgm:cxn modelId="{506F5742-C849-448E-9A77-8134E235CB75}" type="presParOf" srcId="{06CEAE87-F34D-4F11-8A1A-9D5F7A8E8441}" destId="{4A2755E4-E06B-4F46-91A2-9BC76C19235C}" srcOrd="1" destOrd="0" presId="urn:microsoft.com/office/officeart/2005/8/layout/hList9"/>
    <dgm:cxn modelId="{A3855A82-28FC-4C43-B2AB-E5EECA24AD1B}" type="presParOf" srcId="{4A2755E4-E06B-4F46-91A2-9BC76C19235C}" destId="{736D3298-D23A-4D44-8EBF-694EC0639253}" srcOrd="0" destOrd="0" presId="urn:microsoft.com/office/officeart/2005/8/layout/hList9"/>
    <dgm:cxn modelId="{13C6925F-BD61-4907-B2AA-2BEF2602408B}" type="presParOf" srcId="{4A2755E4-E06B-4F46-91A2-9BC76C19235C}" destId="{9834A79F-8DCE-44C8-8C62-B9C73E503492}" srcOrd="1" destOrd="0" presId="urn:microsoft.com/office/officeart/2005/8/layout/hList9"/>
    <dgm:cxn modelId="{5A0247AE-41B8-40AF-971D-6401D558EF56}" type="presParOf" srcId="{741885CE-090A-4350-B075-1C05E00B221F}" destId="{49404E4B-5E6D-4621-AF84-838669F18F9D}" srcOrd="12" destOrd="0" presId="urn:microsoft.com/office/officeart/2005/8/layout/hList9"/>
    <dgm:cxn modelId="{43F30165-FB1C-487A-A9F7-C7B9A11FBEBC}" type="presParOf" srcId="{741885CE-090A-4350-B075-1C05E00B221F}" destId="{1208BDA0-BC9D-4337-9B6F-D79B26CA5BF2}"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E6E70-C785-44C6-A97F-B0537DF90168}"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US"/>
        </a:p>
      </dgm:t>
    </dgm:pt>
    <dgm:pt modelId="{4EE796A0-75E5-4407-B28B-2DE3461E2230}">
      <dgm:prSet phldrT="[Text]"/>
      <dgm:spPr/>
      <dgm:t>
        <a:bodyPr/>
        <a:lstStyle/>
        <a:p>
          <a:r>
            <a:rPr lang="es-GT"/>
            <a:t>Oral</a:t>
          </a:r>
          <a:endParaRPr lang="en-US"/>
        </a:p>
      </dgm:t>
    </dgm:pt>
    <dgm:pt modelId="{D2C6ADAD-389B-4A9F-89E4-7ACE4B516E30}" type="parTrans" cxnId="{0C4E100F-4339-4A4E-923E-E6675A409835}">
      <dgm:prSet/>
      <dgm:spPr/>
      <dgm:t>
        <a:bodyPr/>
        <a:lstStyle/>
        <a:p>
          <a:endParaRPr lang="en-US"/>
        </a:p>
      </dgm:t>
    </dgm:pt>
    <dgm:pt modelId="{A701A133-AD83-4B7C-A2EC-4675861E6178}" type="sibTrans" cxnId="{0C4E100F-4339-4A4E-923E-E6675A409835}">
      <dgm:prSet/>
      <dgm:spPr/>
      <dgm:t>
        <a:bodyPr/>
        <a:lstStyle/>
        <a:p>
          <a:endParaRPr lang="en-US"/>
        </a:p>
      </dgm:t>
    </dgm:pt>
    <dgm:pt modelId="{31F13EA0-D8FC-4485-BC5B-91B5F5E2991C}">
      <dgm:prSet phldrT="[Text]"/>
      <dgm:spPr/>
      <dgm:t>
        <a:bodyPr/>
        <a:lstStyle/>
        <a:p>
          <a:pPr>
            <a:buFont typeface="Arial" panose="020B0604020202020204" pitchFamily="34" charset="0"/>
            <a:buChar char="•"/>
          </a:pPr>
          <a:r>
            <a:rPr lang="es-GT"/>
            <a:t>44% usaron de manera errónea el dispositivo al pasarlo por la encía (i.e., más de una vez, sólo por una encía, colocarlo en la encía sin moverlo a los lados). </a:t>
          </a:r>
          <a:endParaRPr lang="en-US" dirty="0"/>
        </a:p>
      </dgm:t>
    </dgm:pt>
    <dgm:pt modelId="{BFF9A818-6A2E-42CC-96FD-067D0009093F}" type="parTrans" cxnId="{CEE8FB27-7A5D-48A4-9D00-1FF9F6580415}">
      <dgm:prSet/>
      <dgm:spPr/>
      <dgm:t>
        <a:bodyPr/>
        <a:lstStyle/>
        <a:p>
          <a:endParaRPr lang="en-US"/>
        </a:p>
      </dgm:t>
    </dgm:pt>
    <dgm:pt modelId="{7941873E-1EFC-446D-9730-FA6EB8346328}" type="sibTrans" cxnId="{CEE8FB27-7A5D-48A4-9D00-1FF9F6580415}">
      <dgm:prSet/>
      <dgm:spPr/>
      <dgm:t>
        <a:bodyPr/>
        <a:lstStyle/>
        <a:p>
          <a:endParaRPr lang="en-US"/>
        </a:p>
      </dgm:t>
    </dgm:pt>
    <dgm:pt modelId="{7F5D0B6E-D948-4333-89E3-8EEBD891CCC1}">
      <dgm:prSet phldrT="[Text]"/>
      <dgm:spPr/>
      <dgm:t>
        <a:bodyPr/>
        <a:lstStyle/>
        <a:p>
          <a:r>
            <a:rPr lang="es-GT"/>
            <a:t>Sangre</a:t>
          </a:r>
          <a:endParaRPr lang="en-US"/>
        </a:p>
      </dgm:t>
    </dgm:pt>
    <dgm:pt modelId="{78C7A062-8A4C-4EBE-814F-D07448809D1F}" type="parTrans" cxnId="{2C588FBF-3352-4124-9969-1B0D867B67C2}">
      <dgm:prSet/>
      <dgm:spPr/>
      <dgm:t>
        <a:bodyPr/>
        <a:lstStyle/>
        <a:p>
          <a:endParaRPr lang="en-US"/>
        </a:p>
      </dgm:t>
    </dgm:pt>
    <dgm:pt modelId="{0F7EE58D-306B-4C84-9EA7-9E875F5C55D2}" type="sibTrans" cxnId="{2C588FBF-3352-4124-9969-1B0D867B67C2}">
      <dgm:prSet/>
      <dgm:spPr/>
      <dgm:t>
        <a:bodyPr/>
        <a:lstStyle/>
        <a:p>
          <a:endParaRPr lang="en-US"/>
        </a:p>
      </dgm:t>
    </dgm:pt>
    <dgm:pt modelId="{2F7E4E05-6A48-458A-BAAE-B8C8A997D0CC}">
      <dgm:prSet phldrT="[Text]"/>
      <dgm:spPr/>
      <dgm:t>
        <a:bodyPr/>
        <a:lstStyle/>
        <a:p>
          <a:r>
            <a:rPr lang="es-GT"/>
            <a:t>22% No se frotaron las manos o el dedo a punzar</a:t>
          </a:r>
          <a:endParaRPr lang="en-US"/>
        </a:p>
      </dgm:t>
    </dgm:pt>
    <dgm:pt modelId="{5887594A-6228-4A11-B8C3-D24ABDA8EE05}" type="parTrans" cxnId="{365D2C2F-2B03-40F8-A3EF-DC78D020C149}">
      <dgm:prSet/>
      <dgm:spPr/>
      <dgm:t>
        <a:bodyPr/>
        <a:lstStyle/>
        <a:p>
          <a:endParaRPr lang="en-US"/>
        </a:p>
      </dgm:t>
    </dgm:pt>
    <dgm:pt modelId="{75952061-317E-435C-976B-1A82820918A8}" type="sibTrans" cxnId="{365D2C2F-2B03-40F8-A3EF-DC78D020C149}">
      <dgm:prSet/>
      <dgm:spPr/>
      <dgm:t>
        <a:bodyPr/>
        <a:lstStyle/>
        <a:p>
          <a:endParaRPr lang="en-US"/>
        </a:p>
      </dgm:t>
    </dgm:pt>
    <dgm:pt modelId="{B72A4897-2A2C-4279-8076-4036A200CEBB}">
      <dgm:prSet phldrT="[Text]"/>
      <dgm:spPr/>
      <dgm:t>
        <a:bodyPr/>
        <a:lstStyle/>
        <a:p>
          <a:r>
            <a:rPr lang="es-GT"/>
            <a:t>29% no entendieron cómo punzarse el dedo con la lanceta o esperaron poder ver la aguja</a:t>
          </a:r>
          <a:endParaRPr lang="en-US"/>
        </a:p>
      </dgm:t>
    </dgm:pt>
    <dgm:pt modelId="{01E3FB51-E2C3-461A-B13B-3D248ED7A194}" type="parTrans" cxnId="{F89A0DB2-6764-45EF-A8D9-0C7ABA2F4F57}">
      <dgm:prSet/>
      <dgm:spPr/>
      <dgm:t>
        <a:bodyPr/>
        <a:lstStyle/>
        <a:p>
          <a:endParaRPr lang="en-US"/>
        </a:p>
      </dgm:t>
    </dgm:pt>
    <dgm:pt modelId="{F4B7E937-A8A3-4233-B405-1A3E4C04E950}" type="sibTrans" cxnId="{F89A0DB2-6764-45EF-A8D9-0C7ABA2F4F57}">
      <dgm:prSet/>
      <dgm:spPr/>
      <dgm:t>
        <a:bodyPr/>
        <a:lstStyle/>
        <a:p>
          <a:endParaRPr lang="en-US"/>
        </a:p>
      </dgm:t>
    </dgm:pt>
    <dgm:pt modelId="{E50577E2-66FC-4F0C-B28A-404DF34C8BCF}">
      <dgm:prSet phldrT="[Text]"/>
      <dgm:spPr/>
      <dgm:t>
        <a:bodyPr/>
        <a:lstStyle/>
        <a:p>
          <a:r>
            <a:rPr lang="es-GT" dirty="0"/>
            <a:t>61% No lograron una gota de sangre lo suficientemente grande, colocaron más de una o rasparon el dedo contra el frasco</a:t>
          </a:r>
          <a:endParaRPr lang="en-US" dirty="0"/>
        </a:p>
      </dgm:t>
    </dgm:pt>
    <dgm:pt modelId="{BA160F44-2BEA-4D77-B5F0-19E90A1E765F}" type="parTrans" cxnId="{3696C3E3-B6AB-42AB-9F36-12F9B72128FB}">
      <dgm:prSet/>
      <dgm:spPr/>
      <dgm:t>
        <a:bodyPr/>
        <a:lstStyle/>
        <a:p>
          <a:endParaRPr lang="en-US"/>
        </a:p>
      </dgm:t>
    </dgm:pt>
    <dgm:pt modelId="{59836628-10A5-4E5B-A4D2-A8832B7E0387}" type="sibTrans" cxnId="{3696C3E3-B6AB-42AB-9F36-12F9B72128FB}">
      <dgm:prSet/>
      <dgm:spPr/>
      <dgm:t>
        <a:bodyPr/>
        <a:lstStyle/>
        <a:p>
          <a:endParaRPr lang="en-US"/>
        </a:p>
      </dgm:t>
    </dgm:pt>
    <dgm:pt modelId="{A78C021C-2DC0-4ED4-8272-2BED3CE36E32}">
      <dgm:prSet phldrT="[Text]"/>
      <dgm:spPr/>
      <dgm:t>
        <a:bodyPr/>
        <a:lstStyle/>
        <a:p>
          <a:r>
            <a:rPr lang="es-GT"/>
            <a:t>27% no agitaron correctamente el frasco</a:t>
          </a:r>
          <a:endParaRPr lang="en-US"/>
        </a:p>
      </dgm:t>
    </dgm:pt>
    <dgm:pt modelId="{6CD0957C-920A-42C5-A98E-13849EF7F0A1}" type="parTrans" cxnId="{6EEDA851-D938-4F2A-BDF4-59A0CE088E19}">
      <dgm:prSet/>
      <dgm:spPr/>
      <dgm:t>
        <a:bodyPr/>
        <a:lstStyle/>
        <a:p>
          <a:endParaRPr lang="en-US"/>
        </a:p>
      </dgm:t>
    </dgm:pt>
    <dgm:pt modelId="{FDA7E997-06F1-4273-BAF6-96DB1B9A5F6F}" type="sibTrans" cxnId="{6EEDA851-D938-4F2A-BDF4-59A0CE088E19}">
      <dgm:prSet/>
      <dgm:spPr/>
      <dgm:t>
        <a:bodyPr/>
        <a:lstStyle/>
        <a:p>
          <a:endParaRPr lang="en-US"/>
        </a:p>
      </dgm:t>
    </dgm:pt>
    <dgm:pt modelId="{54BB2467-20C1-4529-AE9D-68A3B7A60978}" type="pres">
      <dgm:prSet presAssocID="{CECE6E70-C785-44C6-A97F-B0537DF90168}" presName="Name0" presStyleCnt="0">
        <dgm:presLayoutVars>
          <dgm:dir/>
          <dgm:animLvl val="lvl"/>
          <dgm:resizeHandles val="exact"/>
        </dgm:presLayoutVars>
      </dgm:prSet>
      <dgm:spPr/>
    </dgm:pt>
    <dgm:pt modelId="{5EFEEB25-4840-4AC6-8CBA-921275D4E03F}" type="pres">
      <dgm:prSet presAssocID="{4EE796A0-75E5-4407-B28B-2DE3461E2230}" presName="composite" presStyleCnt="0"/>
      <dgm:spPr/>
    </dgm:pt>
    <dgm:pt modelId="{889B8E84-97C8-40EA-B58C-7BB8BE0657D7}" type="pres">
      <dgm:prSet presAssocID="{4EE796A0-75E5-4407-B28B-2DE3461E2230}" presName="parTx" presStyleLbl="alignNode1" presStyleIdx="0" presStyleCnt="2">
        <dgm:presLayoutVars>
          <dgm:chMax val="0"/>
          <dgm:chPref val="0"/>
          <dgm:bulletEnabled val="1"/>
        </dgm:presLayoutVars>
      </dgm:prSet>
      <dgm:spPr/>
    </dgm:pt>
    <dgm:pt modelId="{0C6A65B2-CB80-4FBC-A58D-42FC0973F9C0}" type="pres">
      <dgm:prSet presAssocID="{4EE796A0-75E5-4407-B28B-2DE3461E2230}" presName="desTx" presStyleLbl="alignAccFollowNode1" presStyleIdx="0" presStyleCnt="2">
        <dgm:presLayoutVars>
          <dgm:bulletEnabled val="1"/>
        </dgm:presLayoutVars>
      </dgm:prSet>
      <dgm:spPr/>
    </dgm:pt>
    <dgm:pt modelId="{960E2625-F6D9-46BB-B089-A0E2D3E6BF07}" type="pres">
      <dgm:prSet presAssocID="{A701A133-AD83-4B7C-A2EC-4675861E6178}" presName="space" presStyleCnt="0"/>
      <dgm:spPr/>
    </dgm:pt>
    <dgm:pt modelId="{5B800C04-704A-4419-A53E-F08434B8B3DB}" type="pres">
      <dgm:prSet presAssocID="{7F5D0B6E-D948-4333-89E3-8EEBD891CCC1}" presName="composite" presStyleCnt="0"/>
      <dgm:spPr/>
    </dgm:pt>
    <dgm:pt modelId="{8BF3B294-D306-4E49-91EE-B19647C14DC1}" type="pres">
      <dgm:prSet presAssocID="{7F5D0B6E-D948-4333-89E3-8EEBD891CCC1}" presName="parTx" presStyleLbl="alignNode1" presStyleIdx="1" presStyleCnt="2">
        <dgm:presLayoutVars>
          <dgm:chMax val="0"/>
          <dgm:chPref val="0"/>
          <dgm:bulletEnabled val="1"/>
        </dgm:presLayoutVars>
      </dgm:prSet>
      <dgm:spPr/>
    </dgm:pt>
    <dgm:pt modelId="{26AE0137-7CDF-45D5-B5F2-393B12AB0017}" type="pres">
      <dgm:prSet presAssocID="{7F5D0B6E-D948-4333-89E3-8EEBD891CCC1}" presName="desTx" presStyleLbl="alignAccFollowNode1" presStyleIdx="1" presStyleCnt="2">
        <dgm:presLayoutVars>
          <dgm:bulletEnabled val="1"/>
        </dgm:presLayoutVars>
      </dgm:prSet>
      <dgm:spPr/>
    </dgm:pt>
  </dgm:ptLst>
  <dgm:cxnLst>
    <dgm:cxn modelId="{0FA9870D-6CD7-4458-97BF-7401DDBDF8C6}" type="presOf" srcId="{B72A4897-2A2C-4279-8076-4036A200CEBB}" destId="{26AE0137-7CDF-45D5-B5F2-393B12AB0017}" srcOrd="0" destOrd="1" presId="urn:microsoft.com/office/officeart/2005/8/layout/hList1"/>
    <dgm:cxn modelId="{0C4E100F-4339-4A4E-923E-E6675A409835}" srcId="{CECE6E70-C785-44C6-A97F-B0537DF90168}" destId="{4EE796A0-75E5-4407-B28B-2DE3461E2230}" srcOrd="0" destOrd="0" parTransId="{D2C6ADAD-389B-4A9F-89E4-7ACE4B516E30}" sibTransId="{A701A133-AD83-4B7C-A2EC-4675861E6178}"/>
    <dgm:cxn modelId="{59511A22-690D-4E85-A0B3-76029C9313A3}" type="presOf" srcId="{2F7E4E05-6A48-458A-BAAE-B8C8A997D0CC}" destId="{26AE0137-7CDF-45D5-B5F2-393B12AB0017}" srcOrd="0" destOrd="0" presId="urn:microsoft.com/office/officeart/2005/8/layout/hList1"/>
    <dgm:cxn modelId="{CEE8FB27-7A5D-48A4-9D00-1FF9F6580415}" srcId="{4EE796A0-75E5-4407-B28B-2DE3461E2230}" destId="{31F13EA0-D8FC-4485-BC5B-91B5F5E2991C}" srcOrd="0" destOrd="0" parTransId="{BFF9A818-6A2E-42CC-96FD-067D0009093F}" sibTransId="{7941873E-1EFC-446D-9730-FA6EB8346328}"/>
    <dgm:cxn modelId="{365D2C2F-2B03-40F8-A3EF-DC78D020C149}" srcId="{7F5D0B6E-D948-4333-89E3-8EEBD891CCC1}" destId="{2F7E4E05-6A48-458A-BAAE-B8C8A997D0CC}" srcOrd="0" destOrd="0" parTransId="{5887594A-6228-4A11-B8C3-D24ABDA8EE05}" sibTransId="{75952061-317E-435C-976B-1A82820918A8}"/>
    <dgm:cxn modelId="{7B6C3E2F-3E16-4610-836A-4C562F53354F}" type="presOf" srcId="{4EE796A0-75E5-4407-B28B-2DE3461E2230}" destId="{889B8E84-97C8-40EA-B58C-7BB8BE0657D7}" srcOrd="0" destOrd="0" presId="urn:microsoft.com/office/officeart/2005/8/layout/hList1"/>
    <dgm:cxn modelId="{169D9E30-47D9-4C8F-87F1-FA890515518C}" type="presOf" srcId="{A78C021C-2DC0-4ED4-8272-2BED3CE36E32}" destId="{26AE0137-7CDF-45D5-B5F2-393B12AB0017}" srcOrd="0" destOrd="3" presId="urn:microsoft.com/office/officeart/2005/8/layout/hList1"/>
    <dgm:cxn modelId="{78D69950-5075-4D02-AB8F-53533CD1751E}" type="presOf" srcId="{7F5D0B6E-D948-4333-89E3-8EEBD891CCC1}" destId="{8BF3B294-D306-4E49-91EE-B19647C14DC1}" srcOrd="0" destOrd="0" presId="urn:microsoft.com/office/officeart/2005/8/layout/hList1"/>
    <dgm:cxn modelId="{6EEDA851-D938-4F2A-BDF4-59A0CE088E19}" srcId="{7F5D0B6E-D948-4333-89E3-8EEBD891CCC1}" destId="{A78C021C-2DC0-4ED4-8272-2BED3CE36E32}" srcOrd="3" destOrd="0" parTransId="{6CD0957C-920A-42C5-A98E-13849EF7F0A1}" sibTransId="{FDA7E997-06F1-4273-BAF6-96DB1B9A5F6F}"/>
    <dgm:cxn modelId="{AB9E8580-EDB1-4A21-BBEA-783EB338E916}" type="presOf" srcId="{E50577E2-66FC-4F0C-B28A-404DF34C8BCF}" destId="{26AE0137-7CDF-45D5-B5F2-393B12AB0017}" srcOrd="0" destOrd="2" presId="urn:microsoft.com/office/officeart/2005/8/layout/hList1"/>
    <dgm:cxn modelId="{A7A112A3-2DC1-4B65-AF2B-7F512D4B9917}" type="presOf" srcId="{CECE6E70-C785-44C6-A97F-B0537DF90168}" destId="{54BB2467-20C1-4529-AE9D-68A3B7A60978}" srcOrd="0" destOrd="0" presId="urn:microsoft.com/office/officeart/2005/8/layout/hList1"/>
    <dgm:cxn modelId="{F89A0DB2-6764-45EF-A8D9-0C7ABA2F4F57}" srcId="{7F5D0B6E-D948-4333-89E3-8EEBD891CCC1}" destId="{B72A4897-2A2C-4279-8076-4036A200CEBB}" srcOrd="1" destOrd="0" parTransId="{01E3FB51-E2C3-461A-B13B-3D248ED7A194}" sibTransId="{F4B7E937-A8A3-4233-B405-1A3E4C04E950}"/>
    <dgm:cxn modelId="{2C588FBF-3352-4124-9969-1B0D867B67C2}" srcId="{CECE6E70-C785-44C6-A97F-B0537DF90168}" destId="{7F5D0B6E-D948-4333-89E3-8EEBD891CCC1}" srcOrd="1" destOrd="0" parTransId="{78C7A062-8A4C-4EBE-814F-D07448809D1F}" sibTransId="{0F7EE58D-306B-4C84-9EA7-9E875F5C55D2}"/>
    <dgm:cxn modelId="{3696C3E3-B6AB-42AB-9F36-12F9B72128FB}" srcId="{7F5D0B6E-D948-4333-89E3-8EEBD891CCC1}" destId="{E50577E2-66FC-4F0C-B28A-404DF34C8BCF}" srcOrd="2" destOrd="0" parTransId="{BA160F44-2BEA-4D77-B5F0-19E90A1E765F}" sibTransId="{59836628-10A5-4E5B-A4D2-A8832B7E0387}"/>
    <dgm:cxn modelId="{51FAD7F6-18EE-4FD8-8413-85F7CC53B91C}" type="presOf" srcId="{31F13EA0-D8FC-4485-BC5B-91B5F5E2991C}" destId="{0C6A65B2-CB80-4FBC-A58D-42FC0973F9C0}" srcOrd="0" destOrd="0" presId="urn:microsoft.com/office/officeart/2005/8/layout/hList1"/>
    <dgm:cxn modelId="{B968B555-277D-49C6-BFDE-1FE04AF9E14F}" type="presParOf" srcId="{54BB2467-20C1-4529-AE9D-68A3B7A60978}" destId="{5EFEEB25-4840-4AC6-8CBA-921275D4E03F}" srcOrd="0" destOrd="0" presId="urn:microsoft.com/office/officeart/2005/8/layout/hList1"/>
    <dgm:cxn modelId="{3505C1A1-2E78-4B0B-BE99-AB7A3B4A097C}" type="presParOf" srcId="{5EFEEB25-4840-4AC6-8CBA-921275D4E03F}" destId="{889B8E84-97C8-40EA-B58C-7BB8BE0657D7}" srcOrd="0" destOrd="0" presId="urn:microsoft.com/office/officeart/2005/8/layout/hList1"/>
    <dgm:cxn modelId="{71673190-E405-4020-9966-84EC18E377EE}" type="presParOf" srcId="{5EFEEB25-4840-4AC6-8CBA-921275D4E03F}" destId="{0C6A65B2-CB80-4FBC-A58D-42FC0973F9C0}" srcOrd="1" destOrd="0" presId="urn:microsoft.com/office/officeart/2005/8/layout/hList1"/>
    <dgm:cxn modelId="{94CD42CB-8A23-40D7-B7C4-14070E6F82AE}" type="presParOf" srcId="{54BB2467-20C1-4529-AE9D-68A3B7A60978}" destId="{960E2625-F6D9-46BB-B089-A0E2D3E6BF07}" srcOrd="1" destOrd="0" presId="urn:microsoft.com/office/officeart/2005/8/layout/hList1"/>
    <dgm:cxn modelId="{3BAF1C8F-5C45-49AF-B145-A0A8C0B82ABD}" type="presParOf" srcId="{54BB2467-20C1-4529-AE9D-68A3B7A60978}" destId="{5B800C04-704A-4419-A53E-F08434B8B3DB}" srcOrd="2" destOrd="0" presId="urn:microsoft.com/office/officeart/2005/8/layout/hList1"/>
    <dgm:cxn modelId="{B60E05B3-D06E-416E-8203-847476413080}" type="presParOf" srcId="{5B800C04-704A-4419-A53E-F08434B8B3DB}" destId="{8BF3B294-D306-4E49-91EE-B19647C14DC1}" srcOrd="0" destOrd="0" presId="urn:microsoft.com/office/officeart/2005/8/layout/hList1"/>
    <dgm:cxn modelId="{D0D22811-DBE1-48CD-8D69-7DA2F22E7D3A}" type="presParOf" srcId="{5B800C04-704A-4419-A53E-F08434B8B3DB}" destId="{26AE0137-7CDF-45D5-B5F2-393B12AB00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3714-B77D-4F32-818A-D50806EA8329}">
      <dsp:nvSpPr>
        <dsp:cNvPr id="0" name=""/>
        <dsp:cNvSpPr/>
      </dsp:nvSpPr>
      <dsp:spPr>
        <a:xfrm>
          <a:off x="0" y="2626990"/>
          <a:ext cx="10515600" cy="172359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GT" sz="2400" b="1" kern="1200"/>
            <a:t>Objetivos Específicos:  </a:t>
          </a:r>
          <a:endParaRPr lang="en-US" sz="2400" kern="1200"/>
        </a:p>
      </dsp:txBody>
      <dsp:txXfrm>
        <a:off x="0" y="2626990"/>
        <a:ext cx="10515600" cy="930738"/>
      </dsp:txXfrm>
    </dsp:sp>
    <dsp:sp modelId="{BDAD3DED-A59F-4555-85E5-5CF2FF66D428}">
      <dsp:nvSpPr>
        <dsp:cNvPr id="0" name=""/>
        <dsp:cNvSpPr/>
      </dsp:nvSpPr>
      <dsp:spPr>
        <a:xfrm>
          <a:off x="0" y="3523257"/>
          <a:ext cx="2628899" cy="79285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GT" sz="1300" kern="1200" noProof="0" dirty="0"/>
            <a:t>Evaluar el desempeño de los participantes durante la realización de las pruebas.</a:t>
          </a:r>
        </a:p>
      </dsp:txBody>
      <dsp:txXfrm>
        <a:off x="0" y="3523257"/>
        <a:ext cx="2628899" cy="792851"/>
      </dsp:txXfrm>
    </dsp:sp>
    <dsp:sp modelId="{2AAC3FCA-D573-4004-8A30-ABC4463401F6}">
      <dsp:nvSpPr>
        <dsp:cNvPr id="0" name=""/>
        <dsp:cNvSpPr/>
      </dsp:nvSpPr>
      <dsp:spPr>
        <a:xfrm>
          <a:off x="2628900" y="3523257"/>
          <a:ext cx="2628899" cy="79285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GT" sz="1300" kern="1200" dirty="0"/>
            <a:t>Evaluar la aceptabilidad de cada prueba.</a:t>
          </a:r>
          <a:endParaRPr lang="en-US" sz="1300" kern="1200" dirty="0"/>
        </a:p>
      </dsp:txBody>
      <dsp:txXfrm>
        <a:off x="2628900" y="3523257"/>
        <a:ext cx="2628899" cy="792851"/>
      </dsp:txXfrm>
    </dsp:sp>
    <dsp:sp modelId="{A1373AD0-489B-4148-8211-B4C6E4DC807A}">
      <dsp:nvSpPr>
        <dsp:cNvPr id="0" name=""/>
        <dsp:cNvSpPr/>
      </dsp:nvSpPr>
      <dsp:spPr>
        <a:xfrm>
          <a:off x="5257800" y="3523257"/>
          <a:ext cx="2628899" cy="79285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GT" sz="1300" kern="1200" dirty="0"/>
            <a:t>Explorar la preferencia entre ambas pruebas</a:t>
          </a:r>
          <a:endParaRPr lang="en-US" sz="1300" kern="1200" dirty="0"/>
        </a:p>
      </dsp:txBody>
      <dsp:txXfrm>
        <a:off x="5257800" y="3523257"/>
        <a:ext cx="2628899" cy="792851"/>
      </dsp:txXfrm>
    </dsp:sp>
    <dsp:sp modelId="{12835995-AE90-468D-A80A-9CC7482D75A0}">
      <dsp:nvSpPr>
        <dsp:cNvPr id="0" name=""/>
        <dsp:cNvSpPr/>
      </dsp:nvSpPr>
      <dsp:spPr>
        <a:xfrm>
          <a:off x="7886700" y="3523257"/>
          <a:ext cx="2628899" cy="79285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GT" sz="1300" kern="1200" noProof="0" dirty="0"/>
            <a:t>Explorar la preferencia entre tres modelos de </a:t>
          </a:r>
          <a:r>
            <a:rPr lang="es-GT" sz="1300" kern="1200" noProof="0" dirty="0" err="1"/>
            <a:t>disponibilización</a:t>
          </a:r>
          <a:r>
            <a:rPr lang="es-GT" sz="1300" kern="1200" noProof="0" dirty="0"/>
            <a:t> para las pruebas autoadministradas</a:t>
          </a:r>
        </a:p>
      </dsp:txBody>
      <dsp:txXfrm>
        <a:off x="7886700" y="3523257"/>
        <a:ext cx="2628899" cy="792851"/>
      </dsp:txXfrm>
    </dsp:sp>
    <dsp:sp modelId="{F297EEC1-30D1-4484-A439-B261D992D288}">
      <dsp:nvSpPr>
        <dsp:cNvPr id="0" name=""/>
        <dsp:cNvSpPr/>
      </dsp:nvSpPr>
      <dsp:spPr>
        <a:xfrm rot="10800000">
          <a:off x="0" y="1962"/>
          <a:ext cx="10515600" cy="265088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GT" sz="2400" b="1" kern="1200" dirty="0"/>
            <a:t>Objetivo General</a:t>
          </a:r>
          <a:r>
            <a:rPr lang="es-GT" sz="2400" kern="1200" dirty="0"/>
            <a:t>: comprender el potencial de las pruebas autoadministradas de VIH que utilizan el fluido oral (</a:t>
          </a:r>
          <a:r>
            <a:rPr lang="es-GT" sz="2400" kern="1200" dirty="0" err="1"/>
            <a:t>OraQuick</a:t>
          </a:r>
          <a:r>
            <a:rPr lang="es-GT" sz="2400" kern="1200" dirty="0"/>
            <a:t> HIV </a:t>
          </a:r>
          <a:r>
            <a:rPr lang="es-GT" sz="2400" kern="1200" dirty="0" err="1"/>
            <a:t>Self</a:t>
          </a:r>
          <a:r>
            <a:rPr lang="es-GT" sz="2400" kern="1200" dirty="0"/>
            <a:t>-Test) y la sangre (INSTI HIV </a:t>
          </a:r>
          <a:r>
            <a:rPr lang="es-GT" sz="2400" kern="1200" dirty="0" err="1"/>
            <a:t>Self</a:t>
          </a:r>
          <a:r>
            <a:rPr lang="es-GT" sz="2400" kern="1200" dirty="0"/>
            <a:t> Test), entre HSH, MJT y hombres heterosexuales (HH) que viven en Guatemala y El Salvador.  </a:t>
          </a:r>
          <a:endParaRPr lang="en-US" sz="2400" kern="1200" dirty="0"/>
        </a:p>
      </dsp:txBody>
      <dsp:txXfrm rot="10800000">
        <a:off x="0" y="1962"/>
        <a:ext cx="10515600" cy="1722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12028-2FCA-4B5B-AFA9-468E4DA7E057}">
      <dsp:nvSpPr>
        <dsp:cNvPr id="0" name=""/>
        <dsp:cNvSpPr/>
      </dsp:nvSpPr>
      <dsp:spPr>
        <a:xfrm>
          <a:off x="1153096" y="1743234"/>
          <a:ext cx="2160370" cy="14409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s-GT" sz="2000" kern="1200" dirty="0"/>
            <a:t>Edad promedio</a:t>
          </a:r>
          <a:endParaRPr lang="en-US" sz="2000" kern="1200" dirty="0"/>
        </a:p>
      </dsp:txBody>
      <dsp:txXfrm>
        <a:off x="1498755" y="1743234"/>
        <a:ext cx="1814711" cy="1440967"/>
      </dsp:txXfrm>
    </dsp:sp>
    <dsp:sp modelId="{2577780A-260C-415D-A273-A83E3DD9B13F}">
      <dsp:nvSpPr>
        <dsp:cNvPr id="0" name=""/>
        <dsp:cNvSpPr/>
      </dsp:nvSpPr>
      <dsp:spPr>
        <a:xfrm>
          <a:off x="898" y="1167136"/>
          <a:ext cx="1440246" cy="14402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s-GT" sz="3200" kern="1200" dirty="0"/>
            <a:t>29 años</a:t>
          </a:r>
          <a:endParaRPr lang="en-US" sz="3200" kern="1200" dirty="0"/>
        </a:p>
      </dsp:txBody>
      <dsp:txXfrm>
        <a:off x="211817" y="1378055"/>
        <a:ext cx="1018408" cy="1018408"/>
      </dsp:txXfrm>
    </dsp:sp>
    <dsp:sp modelId="{61FA9362-3842-4EF9-B61A-F72E7205C68C}">
      <dsp:nvSpPr>
        <dsp:cNvPr id="0" name=""/>
        <dsp:cNvSpPr/>
      </dsp:nvSpPr>
      <dsp:spPr>
        <a:xfrm>
          <a:off x="4753713" y="1743234"/>
          <a:ext cx="2160370" cy="14409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s-MX" sz="2000" kern="1200" dirty="0"/>
            <a:t>Se ha realizado la prueba en los últimos 12 m</a:t>
          </a:r>
          <a:endParaRPr lang="en-US" sz="2000" kern="1200" dirty="0"/>
        </a:p>
      </dsp:txBody>
      <dsp:txXfrm>
        <a:off x="5099372" y="1743234"/>
        <a:ext cx="1814711" cy="1440967"/>
      </dsp:txXfrm>
    </dsp:sp>
    <dsp:sp modelId="{DAECB57E-ADC4-4F57-B3DE-73F55B2E65A5}">
      <dsp:nvSpPr>
        <dsp:cNvPr id="0" name=""/>
        <dsp:cNvSpPr/>
      </dsp:nvSpPr>
      <dsp:spPr>
        <a:xfrm>
          <a:off x="3601515" y="1167136"/>
          <a:ext cx="1440246" cy="14402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s-GT" sz="3200" kern="1200" dirty="0"/>
            <a:t>68.3%</a:t>
          </a:r>
          <a:endParaRPr lang="en-US" sz="3200" kern="1200" dirty="0"/>
        </a:p>
      </dsp:txBody>
      <dsp:txXfrm>
        <a:off x="3812434" y="1378055"/>
        <a:ext cx="1018408" cy="1018408"/>
      </dsp:txXfrm>
    </dsp:sp>
    <dsp:sp modelId="{736D3298-D23A-4D44-8EBF-694EC0639253}">
      <dsp:nvSpPr>
        <dsp:cNvPr id="0" name=""/>
        <dsp:cNvSpPr/>
      </dsp:nvSpPr>
      <dsp:spPr>
        <a:xfrm>
          <a:off x="8354330" y="1743234"/>
          <a:ext cx="2160370" cy="14409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s-GT" sz="2000" kern="1200" dirty="0"/>
            <a:t>Sostiene algún trabajo</a:t>
          </a:r>
          <a:endParaRPr lang="en-US" sz="2000" kern="1200" dirty="0"/>
        </a:p>
      </dsp:txBody>
      <dsp:txXfrm>
        <a:off x="8699990" y="1743234"/>
        <a:ext cx="1814711" cy="1440967"/>
      </dsp:txXfrm>
    </dsp:sp>
    <dsp:sp modelId="{1208BDA0-BC9D-4337-9B6F-D79B26CA5BF2}">
      <dsp:nvSpPr>
        <dsp:cNvPr id="0" name=""/>
        <dsp:cNvSpPr/>
      </dsp:nvSpPr>
      <dsp:spPr>
        <a:xfrm>
          <a:off x="7202133" y="1167136"/>
          <a:ext cx="1440246" cy="14402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s-GT" sz="3200" kern="1200" dirty="0"/>
            <a:t>83%</a:t>
          </a:r>
          <a:endParaRPr lang="en-US" sz="3200" kern="1200" dirty="0"/>
        </a:p>
      </dsp:txBody>
      <dsp:txXfrm>
        <a:off x="7413052" y="1378055"/>
        <a:ext cx="1018408" cy="1018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B8E84-97C8-40EA-B58C-7BB8BE0657D7}">
      <dsp:nvSpPr>
        <dsp:cNvPr id="0" name=""/>
        <dsp:cNvSpPr/>
      </dsp:nvSpPr>
      <dsp:spPr>
        <a:xfrm>
          <a:off x="51" y="170039"/>
          <a:ext cx="4913783" cy="604800"/>
        </a:xfrm>
        <a:prstGeom prst="rect">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GT" sz="2100" kern="1200"/>
            <a:t>Oral</a:t>
          </a:r>
          <a:endParaRPr lang="en-US" sz="2100" kern="1200"/>
        </a:p>
      </dsp:txBody>
      <dsp:txXfrm>
        <a:off x="51" y="170039"/>
        <a:ext cx="4913783" cy="604800"/>
      </dsp:txXfrm>
    </dsp:sp>
    <dsp:sp modelId="{0C6A65B2-CB80-4FBC-A58D-42FC0973F9C0}">
      <dsp:nvSpPr>
        <dsp:cNvPr id="0" name=""/>
        <dsp:cNvSpPr/>
      </dsp:nvSpPr>
      <dsp:spPr>
        <a:xfrm>
          <a:off x="51" y="774839"/>
          <a:ext cx="4913783" cy="340645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s-GT" sz="2100" kern="1200"/>
            <a:t>44% usaron de manera errónea el dispositivo al pasarlo por la encía (i.e., más de una vez, sólo por una encía, colocarlo en la encía sin moverlo a los lados). </a:t>
          </a:r>
          <a:endParaRPr lang="en-US" sz="2100" kern="1200" dirty="0"/>
        </a:p>
      </dsp:txBody>
      <dsp:txXfrm>
        <a:off x="51" y="774839"/>
        <a:ext cx="4913783" cy="3406459"/>
      </dsp:txXfrm>
    </dsp:sp>
    <dsp:sp modelId="{8BF3B294-D306-4E49-91EE-B19647C14DC1}">
      <dsp:nvSpPr>
        <dsp:cNvPr id="0" name=""/>
        <dsp:cNvSpPr/>
      </dsp:nvSpPr>
      <dsp:spPr>
        <a:xfrm>
          <a:off x="5601764" y="170039"/>
          <a:ext cx="4913783" cy="604800"/>
        </a:xfrm>
        <a:prstGeom prst="rect">
          <a:avLst/>
        </a:prstGeom>
        <a:solidFill>
          <a:schemeClr val="accent3">
            <a:shade val="80000"/>
            <a:hueOff val="0"/>
            <a:satOff val="0"/>
            <a:lumOff val="19092"/>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GT" sz="2100" kern="1200"/>
            <a:t>Sangre</a:t>
          </a:r>
          <a:endParaRPr lang="en-US" sz="2100" kern="1200"/>
        </a:p>
      </dsp:txBody>
      <dsp:txXfrm>
        <a:off x="5601764" y="170039"/>
        <a:ext cx="4913783" cy="604800"/>
      </dsp:txXfrm>
    </dsp:sp>
    <dsp:sp modelId="{26AE0137-7CDF-45D5-B5F2-393B12AB0017}">
      <dsp:nvSpPr>
        <dsp:cNvPr id="0" name=""/>
        <dsp:cNvSpPr/>
      </dsp:nvSpPr>
      <dsp:spPr>
        <a:xfrm>
          <a:off x="5601764" y="774839"/>
          <a:ext cx="4913783" cy="340645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GT" sz="2100" kern="1200"/>
            <a:t>22% No se frotaron las manos o el dedo a punzar</a:t>
          </a:r>
          <a:endParaRPr lang="en-US" sz="2100" kern="1200"/>
        </a:p>
        <a:p>
          <a:pPr marL="228600" lvl="1" indent="-228600" algn="l" defTabSz="933450">
            <a:lnSpc>
              <a:spcPct val="90000"/>
            </a:lnSpc>
            <a:spcBef>
              <a:spcPct val="0"/>
            </a:spcBef>
            <a:spcAft>
              <a:spcPct val="15000"/>
            </a:spcAft>
            <a:buChar char="•"/>
          </a:pPr>
          <a:r>
            <a:rPr lang="es-GT" sz="2100" kern="1200"/>
            <a:t>29% no entendieron cómo punzarse el dedo con la lanceta o esperaron poder ver la aguja</a:t>
          </a:r>
          <a:endParaRPr lang="en-US" sz="2100" kern="1200"/>
        </a:p>
        <a:p>
          <a:pPr marL="228600" lvl="1" indent="-228600" algn="l" defTabSz="933450">
            <a:lnSpc>
              <a:spcPct val="90000"/>
            </a:lnSpc>
            <a:spcBef>
              <a:spcPct val="0"/>
            </a:spcBef>
            <a:spcAft>
              <a:spcPct val="15000"/>
            </a:spcAft>
            <a:buChar char="•"/>
          </a:pPr>
          <a:r>
            <a:rPr lang="es-GT" sz="2100" kern="1200" dirty="0"/>
            <a:t>61% No lograron una gota de sangre lo suficientemente grande, colocaron más de una o rasparon el dedo contra el frasco</a:t>
          </a:r>
          <a:endParaRPr lang="en-US" sz="2100" kern="1200" dirty="0"/>
        </a:p>
        <a:p>
          <a:pPr marL="228600" lvl="1" indent="-228600" algn="l" defTabSz="933450">
            <a:lnSpc>
              <a:spcPct val="90000"/>
            </a:lnSpc>
            <a:spcBef>
              <a:spcPct val="0"/>
            </a:spcBef>
            <a:spcAft>
              <a:spcPct val="15000"/>
            </a:spcAft>
            <a:buChar char="•"/>
          </a:pPr>
          <a:r>
            <a:rPr lang="es-GT" sz="2100" kern="1200"/>
            <a:t>27% no agitaron correctamente el frasco</a:t>
          </a:r>
          <a:endParaRPr lang="en-US" sz="2100" kern="1200"/>
        </a:p>
      </dsp:txBody>
      <dsp:txXfrm>
        <a:off x="5601764" y="774839"/>
        <a:ext cx="4913783" cy="34064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F1109-5920-4C51-B961-015A1EB9996E}"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6997E-039B-46C5-92F7-FF30E865E1B2}" type="slidenum">
              <a:rPr lang="en-US" smtClean="0"/>
              <a:t>‹Nº›</a:t>
            </a:fld>
            <a:endParaRPr lang="en-US"/>
          </a:p>
        </p:txBody>
      </p:sp>
    </p:spTree>
    <p:extLst>
      <p:ext uri="{BB962C8B-B14F-4D97-AF65-F5344CB8AC3E}">
        <p14:creationId xmlns:p14="http://schemas.microsoft.com/office/powerpoint/2010/main" val="187460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a:t>
            </a:fld>
            <a:endParaRPr lang="en-US"/>
          </a:p>
        </p:txBody>
      </p:sp>
    </p:spTree>
    <p:extLst>
      <p:ext uri="{BB962C8B-B14F-4D97-AF65-F5344CB8AC3E}">
        <p14:creationId xmlns:p14="http://schemas.microsoft.com/office/powerpoint/2010/main" val="330349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11</a:t>
            </a:fld>
            <a:endParaRPr lang="en-US"/>
          </a:p>
        </p:txBody>
      </p:sp>
    </p:spTree>
    <p:extLst>
      <p:ext uri="{BB962C8B-B14F-4D97-AF65-F5344CB8AC3E}">
        <p14:creationId xmlns:p14="http://schemas.microsoft.com/office/powerpoint/2010/main" val="21244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GT" dirty="0"/>
              <a:t>Oral fue </a:t>
            </a:r>
            <a:r>
              <a:rPr lang="es-GT" u="sng" dirty="0"/>
              <a:t>altamente satisfactorio </a:t>
            </a:r>
            <a:r>
              <a:rPr lang="es-GT" dirty="0"/>
              <a:t>porque en cada paso de la prueba más del 90.0% lo hizo correctamente; con excepción del Paso en el que debian pasar el dispositivo de análisis una vez por la encía de arriba y otra vez por la encía de abajo, donde se redujo al 56.1%.</a:t>
            </a:r>
          </a:p>
          <a:p>
            <a:endParaRPr lang="es-GT" dirty="0"/>
          </a:p>
          <a:p>
            <a:r>
              <a:rPr lang="es-GT" dirty="0"/>
              <a:t>El desempeño de los participantes en la prueba de sangre fue </a:t>
            </a:r>
            <a:r>
              <a:rPr lang="es-GT" u="sng" dirty="0"/>
              <a:t>moderadamente satisfactorio</a:t>
            </a:r>
            <a:r>
              <a:rPr lang="es-GT" dirty="0"/>
              <a:t>. En cada paso de la prueba, más del 70.0% lo hizo correctamente; con excepción del paso en el que se requiere poner una gota suficientemente grande en el frasco, donde se redujo al 39.0%. </a:t>
            </a:r>
          </a:p>
          <a:p>
            <a:endParaRPr lang="es-GT" dirty="0"/>
          </a:p>
          <a:p>
            <a:endParaRPr lang="es-GT" dirty="0"/>
          </a:p>
          <a:p>
            <a:r>
              <a:rPr lang="es-GT" dirty="0"/>
              <a:t>En promedio, tomaron 4.70 minutos desde el inicio de la lectura de instrucciones hasta el final de la realización de la prueba (excluyendo los 20 minutos de espera para el resultado); en donde la duración mínima reportada fue de 2 minutos y la máxima de 9 minutos. </a:t>
            </a:r>
          </a:p>
          <a:p>
            <a:endParaRPr lang="es-GT" dirty="0"/>
          </a:p>
          <a:p>
            <a:r>
              <a:rPr lang="es-GT" dirty="0"/>
              <a:t>En promedio, tomaron 9.04 minutos desde el inicio de la lectura de instrucciones hasta el final de la realización de la prueba (excluyendo los segundos para la lectura del resultado); en donde la duración mínima reportada fue de 5 minutos y la máxima de 15 minutos. </a:t>
            </a:r>
          </a:p>
          <a:p>
            <a:endParaRPr lang="es-GT" dirty="0"/>
          </a:p>
          <a:p>
            <a:r>
              <a:rPr lang="es-GT" dirty="0"/>
              <a:t>A los participantes que obtuvieron un resultado inválido se les dio la opción de repetirse la prueba con orientación de la observadora. Todos accedieron y obtuvieron resultado negativo. Aunque no se puede determinar específicamente a qué se debió el resultado inválido de cada una de las pruebas, se pudo observar estas variaciones o errores en el desempeño</a:t>
            </a:r>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12</a:t>
            </a:fld>
            <a:endParaRPr lang="en-US"/>
          </a:p>
        </p:txBody>
      </p:sp>
    </p:spTree>
    <p:extLst>
      <p:ext uri="{BB962C8B-B14F-4D97-AF65-F5344CB8AC3E}">
        <p14:creationId xmlns:p14="http://schemas.microsoft.com/office/powerpoint/2010/main" val="132367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3736997E-039B-46C5-92F7-FF30E865E1B2}" type="slidenum">
              <a:rPr lang="en-US" smtClean="0"/>
              <a:t>13</a:t>
            </a:fld>
            <a:endParaRPr lang="en-US"/>
          </a:p>
        </p:txBody>
      </p:sp>
    </p:spTree>
    <p:extLst>
      <p:ext uri="{BB962C8B-B14F-4D97-AF65-F5344CB8AC3E}">
        <p14:creationId xmlns:p14="http://schemas.microsoft.com/office/powerpoint/2010/main" val="130571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t>Esta percepción pudo deberse a tres razones que fueron expresadas espontáneamente por algunos participantes: 1) La sangre es más segura y confiable que la saliva, 2) el VIH se transmite por la sangre y no por la saliva y 3) la prueba es demasiado sencilla como para poder detectar el VIH.  Asimismo, esta percepción pudo influir a que solamente el 77.5% de los participantes considerara que esta prueba sería de utilidad para él/ella.  </a:t>
            </a:r>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14</a:t>
            </a:fld>
            <a:endParaRPr lang="en-US"/>
          </a:p>
        </p:txBody>
      </p:sp>
    </p:spTree>
    <p:extLst>
      <p:ext uri="{BB962C8B-B14F-4D97-AF65-F5344CB8AC3E}">
        <p14:creationId xmlns:p14="http://schemas.microsoft.com/office/powerpoint/2010/main" val="14238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15</a:t>
            </a:fld>
            <a:endParaRPr lang="en-US"/>
          </a:p>
        </p:txBody>
      </p:sp>
    </p:spTree>
    <p:extLst>
      <p:ext uri="{BB962C8B-B14F-4D97-AF65-F5344CB8AC3E}">
        <p14:creationId xmlns:p14="http://schemas.microsoft.com/office/powerpoint/2010/main" val="300045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16</a:t>
            </a:fld>
            <a:endParaRPr lang="en-US"/>
          </a:p>
        </p:txBody>
      </p:sp>
    </p:spTree>
    <p:extLst>
      <p:ext uri="{BB962C8B-B14F-4D97-AF65-F5344CB8AC3E}">
        <p14:creationId xmlns:p14="http://schemas.microsoft.com/office/powerpoint/2010/main" val="60143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17</a:t>
            </a:fld>
            <a:endParaRPr lang="en-US"/>
          </a:p>
        </p:txBody>
      </p:sp>
    </p:spTree>
    <p:extLst>
      <p:ext uri="{BB962C8B-B14F-4D97-AF65-F5344CB8AC3E}">
        <p14:creationId xmlns:p14="http://schemas.microsoft.com/office/powerpoint/2010/main" val="1204802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t>la rapidez de la obtención del resultado (incluso más rápido que la de fluido oral) y el involucramiento de sangre son entre las ventajas principales que manifestaron de la prueba. Asimismo, es una prueba que les genera confianza, ya que trata directamente con la sangre, muchos percibieron que es más efectiva (que la de fluido oral) para poder detectar el VIH. Incluso un participante sostuvo que el hecho que involucrara más pasos lo hacía sentir más seguro.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18</a:t>
            </a:fld>
            <a:endParaRPr lang="en-US"/>
          </a:p>
        </p:txBody>
      </p:sp>
    </p:spTree>
    <p:extLst>
      <p:ext uri="{BB962C8B-B14F-4D97-AF65-F5344CB8AC3E}">
        <p14:creationId xmlns:p14="http://schemas.microsoft.com/office/powerpoint/2010/main" val="188764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19</a:t>
            </a:fld>
            <a:endParaRPr lang="en-US"/>
          </a:p>
        </p:txBody>
      </p:sp>
    </p:spTree>
    <p:extLst>
      <p:ext uri="{BB962C8B-B14F-4D97-AF65-F5344CB8AC3E}">
        <p14:creationId xmlns:p14="http://schemas.microsoft.com/office/powerpoint/2010/main" val="169754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la preferencia puede diferir por autoidentificación (modelo comercial más preferido por gay/homosexual y menos preferido por MT) </a:t>
            </a:r>
          </a:p>
          <a:p>
            <a:endParaRPr lang="es-GT" dirty="0">
              <a:cs typeface="Calibri"/>
            </a:endParaRPr>
          </a:p>
          <a:p>
            <a:pPr defTabSz="931774">
              <a:defRPr/>
            </a:pPr>
            <a:r>
              <a:rPr lang="es-GT" dirty="0"/>
              <a:t>Hay una mayor preferencia por el híbrido o comercial ya que el semirrestringido es visto como “caer en lo mismo”</a:t>
            </a:r>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20</a:t>
            </a:fld>
            <a:endParaRPr lang="en-US"/>
          </a:p>
        </p:txBody>
      </p:sp>
    </p:spTree>
    <p:extLst>
      <p:ext uri="{BB962C8B-B14F-4D97-AF65-F5344CB8AC3E}">
        <p14:creationId xmlns:p14="http://schemas.microsoft.com/office/powerpoint/2010/main" val="146299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3</a:t>
            </a:fld>
            <a:endParaRPr lang="en-US"/>
          </a:p>
        </p:txBody>
      </p:sp>
    </p:spTree>
    <p:extLst>
      <p:ext uri="{BB962C8B-B14F-4D97-AF65-F5344CB8AC3E}">
        <p14:creationId xmlns:p14="http://schemas.microsoft.com/office/powerpoint/2010/main" val="17003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Adicionalmente, el 60.0% sostuvo que era necesario tener a un consejero presente durante la realización de la prueba autoadministrada de VIH. Sin embargo, hacían la aclaración que esto era especialmente necesario la primera vez que la persona se hiciera este tipo de prueba, ya que al saber cómo hacérsela no lo creían tan necesario para una próxima vez.</a:t>
            </a:r>
          </a:p>
          <a:p>
            <a:endParaRPr lang="es-GT" dirty="0"/>
          </a:p>
          <a:p>
            <a:pPr defTabSz="931774">
              <a:defRPr/>
            </a:pPr>
            <a:r>
              <a:rPr lang="es-GT" dirty="0"/>
              <a:t>El medio de preferencia para brindarles seguimiento fue por WhatsApp (34.5%), en persona (31.0%), por teléfono (20.7%), redes sociales (6.9%) y otros (6.9%) (e.g., correo electrónico, video llamada). </a:t>
            </a:r>
            <a:endParaRPr lang="es-ES" dirty="0"/>
          </a:p>
          <a:p>
            <a:pPr defTabSz="931774">
              <a:defRPr/>
            </a:pPr>
            <a:r>
              <a:rPr lang="es-ES" dirty="0"/>
              <a:t>Esto puede variar por país (participantes en Guatemala prefieren por escrito mientras los de El Salvador prefieren por video)</a:t>
            </a:r>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21</a:t>
            </a:fld>
            <a:endParaRPr lang="en-US"/>
          </a:p>
        </p:txBody>
      </p:sp>
    </p:spTree>
    <p:extLst>
      <p:ext uri="{BB962C8B-B14F-4D97-AF65-F5344CB8AC3E}">
        <p14:creationId xmlns:p14="http://schemas.microsoft.com/office/powerpoint/2010/main" val="167337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GT" dirty="0"/>
              <a:t>Los participantes consideraron importante incluir información acerca de qué hacer en caso se resulte positivo, en donde la mayoría (42.5%) mencionó que esta información debería de estar colocada en alguna parte del empaque o instrucciones de la prueba.</a:t>
            </a:r>
            <a:endParaRPr lang="en-US" dirty="0"/>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22</a:t>
            </a:fld>
            <a:endParaRPr lang="en-US"/>
          </a:p>
        </p:txBody>
      </p:sp>
    </p:spTree>
    <p:extLst>
      <p:ext uri="{BB962C8B-B14F-4D97-AF65-F5344CB8AC3E}">
        <p14:creationId xmlns:p14="http://schemas.microsoft.com/office/powerpoint/2010/main" val="219956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23</a:t>
            </a:fld>
            <a:endParaRPr lang="en-US"/>
          </a:p>
        </p:txBody>
      </p:sp>
    </p:spTree>
    <p:extLst>
      <p:ext uri="{BB962C8B-B14F-4D97-AF65-F5344CB8AC3E}">
        <p14:creationId xmlns:p14="http://schemas.microsoft.com/office/powerpoint/2010/main" val="2982869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24</a:t>
            </a:fld>
            <a:endParaRPr lang="en-US"/>
          </a:p>
        </p:txBody>
      </p:sp>
    </p:spTree>
    <p:extLst>
      <p:ext uri="{BB962C8B-B14F-4D97-AF65-F5344CB8AC3E}">
        <p14:creationId xmlns:p14="http://schemas.microsoft.com/office/powerpoint/2010/main" val="144349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25</a:t>
            </a:fld>
            <a:endParaRPr lang="en-US"/>
          </a:p>
        </p:txBody>
      </p:sp>
    </p:spTree>
    <p:extLst>
      <p:ext uri="{BB962C8B-B14F-4D97-AF65-F5344CB8AC3E}">
        <p14:creationId xmlns:p14="http://schemas.microsoft.com/office/powerpoint/2010/main" val="251373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SUSSY</a:t>
            </a:r>
            <a:endParaRPr lang="en-US" dirty="0"/>
          </a:p>
        </p:txBody>
      </p:sp>
      <p:sp>
        <p:nvSpPr>
          <p:cNvPr id="4" name="Slide Number Placeholder 3"/>
          <p:cNvSpPr>
            <a:spLocks noGrp="1"/>
          </p:cNvSpPr>
          <p:nvPr>
            <p:ph type="sldNum" sz="quarter" idx="5"/>
          </p:nvPr>
        </p:nvSpPr>
        <p:spPr/>
        <p:txBody>
          <a:bodyPr/>
          <a:lstStyle/>
          <a:p>
            <a:fld id="{3736997E-039B-46C5-92F7-FF30E865E1B2}" type="slidenum">
              <a:rPr lang="en-US" smtClean="0"/>
              <a:t>26</a:t>
            </a:fld>
            <a:endParaRPr lang="en-US"/>
          </a:p>
        </p:txBody>
      </p:sp>
    </p:spTree>
    <p:extLst>
      <p:ext uri="{BB962C8B-B14F-4D97-AF65-F5344CB8AC3E}">
        <p14:creationId xmlns:p14="http://schemas.microsoft.com/office/powerpoint/2010/main" val="236481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4</a:t>
            </a:fld>
            <a:endParaRPr lang="en-US"/>
          </a:p>
        </p:txBody>
      </p:sp>
    </p:spTree>
    <p:extLst>
      <p:ext uri="{BB962C8B-B14F-4D97-AF65-F5344CB8AC3E}">
        <p14:creationId xmlns:p14="http://schemas.microsoft.com/office/powerpoint/2010/main" val="346458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5</a:t>
            </a:fld>
            <a:endParaRPr lang="en-US"/>
          </a:p>
        </p:txBody>
      </p:sp>
    </p:spTree>
    <p:extLst>
      <p:ext uri="{BB962C8B-B14F-4D97-AF65-F5344CB8AC3E}">
        <p14:creationId xmlns:p14="http://schemas.microsoft.com/office/powerpoint/2010/main" val="119682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6</a:t>
            </a:fld>
            <a:endParaRPr lang="en-US"/>
          </a:p>
        </p:txBody>
      </p:sp>
    </p:spTree>
    <p:extLst>
      <p:ext uri="{BB962C8B-B14F-4D97-AF65-F5344CB8AC3E}">
        <p14:creationId xmlns:p14="http://schemas.microsoft.com/office/powerpoint/2010/main" val="364829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7</a:t>
            </a:fld>
            <a:endParaRPr lang="en-US"/>
          </a:p>
        </p:txBody>
      </p:sp>
    </p:spTree>
    <p:extLst>
      <p:ext uri="{BB962C8B-B14F-4D97-AF65-F5344CB8AC3E}">
        <p14:creationId xmlns:p14="http://schemas.microsoft.com/office/powerpoint/2010/main" val="229030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sz="1200" kern="1200" dirty="0">
              <a:solidFill>
                <a:schemeClr val="tx1"/>
              </a:solidFill>
              <a:effectLst/>
              <a:latin typeface="+mn-lt"/>
              <a:cs typeface="Calibri"/>
            </a:endParaRPr>
          </a:p>
          <a:p>
            <a:endParaRPr lang="es-GT" dirty="0">
              <a:cs typeface="Calibri"/>
            </a:endParaRPr>
          </a:p>
          <a:p>
            <a:r>
              <a:rPr lang="es-GT" dirty="0"/>
              <a:t>Si una persona participaba en la evaluación presencial no podía participar en el mini grupo focal y viceversa. </a:t>
            </a:r>
          </a:p>
          <a:p>
            <a:pPr defTabSz="931774">
              <a:defRPr/>
            </a:pPr>
            <a:r>
              <a:rPr lang="es-GT" dirty="0"/>
              <a:t>El reclutamiento de las MJT fue diferente, ya que Facebook no mostró ser un medio muy efectivo para alcanzarlas o lograr comunicación con ellas. Por lo tanto, el equipo local del programa procedió a contactar a integrantes de ONGs que trabajan con MT para establecer comunicación con ellas.  </a:t>
            </a:r>
          </a:p>
          <a:p>
            <a:pPr defTabSz="931774">
              <a:defRPr/>
            </a:pPr>
            <a:endParaRPr lang="es-GT" dirty="0"/>
          </a:p>
          <a:p>
            <a:pPr defTabSz="931774">
              <a:defRPr/>
            </a:pPr>
            <a:r>
              <a:rPr lang="es-GT" dirty="0"/>
              <a:t>Cada participante tuvo la oportunidad de realizarse ambas pruebas en presencia de la investigadora principal; sin embargo, se aleatorizó el orden de la prueba que debía realizar primero. </a:t>
            </a:r>
          </a:p>
          <a:p>
            <a:pPr defTabSz="931774">
              <a:defRPr/>
            </a:pPr>
            <a:endParaRPr lang="es-GT" dirty="0"/>
          </a:p>
          <a:p>
            <a:pPr defTabSz="931774">
              <a:defRPr/>
            </a:pPr>
            <a:r>
              <a:rPr lang="es-GT" dirty="0"/>
              <a:t>A cada participante se le brindó las instrucciones escritas del fabricante (en español) y se le entregó el kit sin abrir para que pudiera realizarse la prueba. No se le brindaron instrucciones adicionales, ni tuvieron acceso a ver un video de su aplicación. En algunos casos, los participantes hacían alguna pregunta o se mostraban confundidos, por lo que en ciertas ocasiones la investigadora brindó ayuda (documentada con un registro en el formulario).</a:t>
            </a:r>
            <a:endParaRPr lang="en-US" dirty="0"/>
          </a:p>
          <a:p>
            <a:endParaRPr lang="en-US" dirty="0"/>
          </a:p>
        </p:txBody>
      </p:sp>
      <p:sp>
        <p:nvSpPr>
          <p:cNvPr id="4" name="Slide Number Placeholder 3"/>
          <p:cNvSpPr>
            <a:spLocks noGrp="1"/>
          </p:cNvSpPr>
          <p:nvPr>
            <p:ph type="sldNum" sz="quarter" idx="5"/>
          </p:nvPr>
        </p:nvSpPr>
        <p:spPr/>
        <p:txBody>
          <a:bodyPr/>
          <a:lstStyle/>
          <a:p>
            <a:fld id="{3736997E-039B-46C5-92F7-FF30E865E1B2}" type="slidenum">
              <a:rPr lang="en-US" smtClean="0"/>
              <a:t>8</a:t>
            </a:fld>
            <a:endParaRPr lang="en-US"/>
          </a:p>
        </p:txBody>
      </p:sp>
    </p:spTree>
    <p:extLst>
      <p:ext uri="{BB962C8B-B14F-4D97-AF65-F5344CB8AC3E}">
        <p14:creationId xmlns:p14="http://schemas.microsoft.com/office/powerpoint/2010/main" val="142604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9</a:t>
            </a:fld>
            <a:endParaRPr lang="en-US"/>
          </a:p>
        </p:txBody>
      </p:sp>
    </p:spTree>
    <p:extLst>
      <p:ext uri="{BB962C8B-B14F-4D97-AF65-F5344CB8AC3E}">
        <p14:creationId xmlns:p14="http://schemas.microsoft.com/office/powerpoint/2010/main" val="34916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la edad mínima reportada fue de 21 años y la máxima de 44 años</a:t>
            </a:r>
          </a:p>
          <a:p>
            <a:endParaRPr lang="es-GT" dirty="0"/>
          </a:p>
          <a:p>
            <a:r>
              <a:rPr lang="es-GT" dirty="0"/>
              <a:t>El 80.5% manifestó haberse realizado la prueba de VIH alguna vez en la vida</a:t>
            </a:r>
          </a:p>
          <a:p>
            <a:endParaRPr lang="es-GT" dirty="0">
              <a:cs typeface="Calibri"/>
            </a:endParaRPr>
          </a:p>
        </p:txBody>
      </p:sp>
      <p:sp>
        <p:nvSpPr>
          <p:cNvPr id="4" name="Slide Number Placeholder 3"/>
          <p:cNvSpPr>
            <a:spLocks noGrp="1"/>
          </p:cNvSpPr>
          <p:nvPr>
            <p:ph type="sldNum" sz="quarter" idx="5"/>
          </p:nvPr>
        </p:nvSpPr>
        <p:spPr/>
        <p:txBody>
          <a:bodyPr/>
          <a:lstStyle/>
          <a:p>
            <a:fld id="{3736997E-039B-46C5-92F7-FF30E865E1B2}" type="slidenum">
              <a:rPr lang="en-US" smtClean="0"/>
              <a:t>10</a:t>
            </a:fld>
            <a:endParaRPr lang="en-US"/>
          </a:p>
        </p:txBody>
      </p:sp>
    </p:spTree>
    <p:extLst>
      <p:ext uri="{BB962C8B-B14F-4D97-AF65-F5344CB8AC3E}">
        <p14:creationId xmlns:p14="http://schemas.microsoft.com/office/powerpoint/2010/main" val="17195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7041-4B7F-42FD-B674-1DC0797EF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28B9D3-C1BB-4F67-B605-431DC59F7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040FE-C1E0-478A-BFB1-E552B63EB232}"/>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BEFD1011-70B2-455C-AD18-951AB2936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6020F-3939-4F07-836E-5B96C023BCEF}"/>
              </a:ext>
            </a:extLst>
          </p:cNvPr>
          <p:cNvSpPr>
            <a:spLocks noGrp="1"/>
          </p:cNvSpPr>
          <p:nvPr>
            <p:ph type="sldNum" sz="quarter" idx="12"/>
          </p:nvPr>
        </p:nvSpPr>
        <p:spPr/>
        <p:txBody>
          <a:bodyPr/>
          <a:lstStyle/>
          <a:p>
            <a:fld id="{72EF563C-8C72-4431-AB0F-FFE5AE306F76}" type="slidenum">
              <a:rPr lang="en-US" smtClean="0"/>
              <a:t>‹Nº›</a:t>
            </a:fld>
            <a:endParaRPr lang="en-US"/>
          </a:p>
        </p:txBody>
      </p:sp>
      <p:pic>
        <p:nvPicPr>
          <p:cNvPr id="7" name="Imagen 287">
            <a:extLst>
              <a:ext uri="{FF2B5EF4-FFF2-40B4-BE49-F238E27FC236}">
                <a16:creationId xmlns:a16="http://schemas.microsoft.com/office/drawing/2014/main" id="{F6706B68-7787-49FA-B460-1A47F70F1C2A}"/>
              </a:ext>
            </a:extLst>
          </p:cNvPr>
          <p:cNvPicPr/>
          <p:nvPr userDrawn="1"/>
        </p:nvPicPr>
        <p:blipFill rotWithShape="1">
          <a:blip r:embed="rId2" cstate="print">
            <a:extLst>
              <a:ext uri="{28A0092B-C50C-407E-A947-70E740481C1C}">
                <a14:useLocalDpi xmlns:a14="http://schemas.microsoft.com/office/drawing/2010/main" val="0"/>
              </a:ext>
            </a:extLst>
          </a:blip>
          <a:srcRect l="4587" t="-17743" r="5241" b="32357"/>
          <a:stretch/>
        </p:blipFill>
        <p:spPr bwMode="auto">
          <a:xfrm>
            <a:off x="4173990" y="6101080"/>
            <a:ext cx="3373755" cy="756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21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6442-A261-4255-AD40-70F0B7228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95DDE-7C0A-4604-8B5A-7E715AB97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F4975-2152-4D1C-AF6A-947D50F20E23}"/>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3C8B491A-CE0C-4775-A12D-8E1216470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9A076-5F2F-4374-A86A-BF855B47501D}"/>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87972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30FD8-C9FC-4639-A78B-880F0752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A70C4-FFDB-4522-953E-4E740D5CBF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86D32-D358-403A-A106-3B9CF625FF7D}"/>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198CF30D-6B06-49B0-B0E6-841EC7A97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38E45-8A47-4C5C-9227-303F5794EC79}"/>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10846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0245-14AB-4E92-BB79-3A06B273F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18347-2300-430A-AFA2-03CB2FB24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36802-20FD-4D42-A53D-1645AC405062}"/>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27D1971E-2216-4988-B6DB-5D88634B7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FBF96-AEA8-4261-A052-EF81DDEA17BC}"/>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176035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49D4-9DB1-4F6F-8A2F-8F30890B92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30BE1-11E7-4DCE-91D8-49AFDEA52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23BE6E-E70C-41D9-9045-FC9A54C0217A}"/>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11E11E89-2A1C-4FDD-B7B8-A15795DBA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36319-9515-4B6C-AC7B-2ED7B4C35819}"/>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370523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B7E6-1C90-40E6-9A28-B1635558D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A0A96-C098-4E90-85C1-DEF78BF6D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344870-22FD-4AC6-82C9-E12F04539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488FC-E67F-4119-983B-6F1F44B3B1C0}"/>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6" name="Footer Placeholder 5">
            <a:extLst>
              <a:ext uri="{FF2B5EF4-FFF2-40B4-BE49-F238E27FC236}">
                <a16:creationId xmlns:a16="http://schemas.microsoft.com/office/drawing/2014/main" id="{4F267EAC-9CCD-4614-875F-46BF8EC41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BC402-E679-4F3E-911A-5CE2217DD2A1}"/>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319115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0CE7-10E4-488C-BD90-86136817EA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7C6A1-79B3-4FC9-AD33-7F92E76DC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DB6C0-82C7-44F0-8CB8-8E0DF5C1E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0ED1A-2151-4B1A-97BD-C45A81EFF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3407B-0128-48B7-8A27-C6B138AD5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1B590-4948-4D6F-812F-1B5D54422DB1}"/>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8" name="Footer Placeholder 7">
            <a:extLst>
              <a:ext uri="{FF2B5EF4-FFF2-40B4-BE49-F238E27FC236}">
                <a16:creationId xmlns:a16="http://schemas.microsoft.com/office/drawing/2014/main" id="{5D1599AD-7DB8-4112-8EFC-026F324EC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BF0A2-8901-4559-9563-71A5613A89AB}"/>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1044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8EC0-663A-4B07-BE27-8980E25FE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DD22B4-C990-44BE-881E-A65AAD3F4E21}"/>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4" name="Footer Placeholder 3">
            <a:extLst>
              <a:ext uri="{FF2B5EF4-FFF2-40B4-BE49-F238E27FC236}">
                <a16:creationId xmlns:a16="http://schemas.microsoft.com/office/drawing/2014/main" id="{6C51FCEC-44B9-41DF-BB1F-8F7105F44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B2A298-897D-4A61-A487-85196C76E0A3}"/>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65069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8306F-424A-40DB-8FD6-E6282A98F3D2}"/>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3" name="Footer Placeholder 2">
            <a:extLst>
              <a:ext uri="{FF2B5EF4-FFF2-40B4-BE49-F238E27FC236}">
                <a16:creationId xmlns:a16="http://schemas.microsoft.com/office/drawing/2014/main" id="{14670884-BD77-4B10-A139-E325EED48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9BD0D5-9EC8-4A13-A994-7F1CF596DD06}"/>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281079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FFBB-2E43-457D-B910-B678FDD82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018722-5ABD-4B93-A0B9-878EE2546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F6CD4-50B8-4630-B826-03519A1F0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9980F-8A7A-4421-8145-66E1D01EA3DE}"/>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6" name="Footer Placeholder 5">
            <a:extLst>
              <a:ext uri="{FF2B5EF4-FFF2-40B4-BE49-F238E27FC236}">
                <a16:creationId xmlns:a16="http://schemas.microsoft.com/office/drawing/2014/main" id="{B2365747-0572-4A29-A3B8-CCDCBF66F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2C3-CAC7-4B39-9F10-6805C0BE7BBA}"/>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10453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D8EA-EE56-4BEA-8956-9E9BB8001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E0DF4-8EFE-49D8-99D5-BF92C74DB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A9604-A3E5-471E-8F34-E47DB053D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217DD-1BFF-4B37-9D94-43FE6D6DCB62}"/>
              </a:ext>
            </a:extLst>
          </p:cNvPr>
          <p:cNvSpPr>
            <a:spLocks noGrp="1"/>
          </p:cNvSpPr>
          <p:nvPr>
            <p:ph type="dt" sz="half" idx="10"/>
          </p:nvPr>
        </p:nvSpPr>
        <p:spPr/>
        <p:txBody>
          <a:bodyPr/>
          <a:lstStyle/>
          <a:p>
            <a:fld id="{653298FD-A487-4176-A528-43604BD84E94}" type="datetimeFigureOut">
              <a:rPr lang="en-US" smtClean="0"/>
              <a:t>3/12/2020</a:t>
            </a:fld>
            <a:endParaRPr lang="en-US"/>
          </a:p>
        </p:txBody>
      </p:sp>
      <p:sp>
        <p:nvSpPr>
          <p:cNvPr id="6" name="Footer Placeholder 5">
            <a:extLst>
              <a:ext uri="{FF2B5EF4-FFF2-40B4-BE49-F238E27FC236}">
                <a16:creationId xmlns:a16="http://schemas.microsoft.com/office/drawing/2014/main" id="{324BC6C7-23E9-4BE3-A36E-AEA7CE408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5E7C4-CA5F-4A04-8822-BD37BF05B617}"/>
              </a:ext>
            </a:extLst>
          </p:cNvPr>
          <p:cNvSpPr>
            <a:spLocks noGrp="1"/>
          </p:cNvSpPr>
          <p:nvPr>
            <p:ph type="sldNum" sz="quarter" idx="12"/>
          </p:nvPr>
        </p:nvSpPr>
        <p:spPr/>
        <p:txBody>
          <a:bodyPr/>
          <a:lstStyle/>
          <a:p>
            <a:fld id="{72EF563C-8C72-4431-AB0F-FFE5AE306F76}" type="slidenum">
              <a:rPr lang="en-US" smtClean="0"/>
              <a:t>‹Nº›</a:t>
            </a:fld>
            <a:endParaRPr lang="en-US"/>
          </a:p>
        </p:txBody>
      </p:sp>
    </p:spTree>
    <p:extLst>
      <p:ext uri="{BB962C8B-B14F-4D97-AF65-F5344CB8AC3E}">
        <p14:creationId xmlns:p14="http://schemas.microsoft.com/office/powerpoint/2010/main" val="423021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9D3B5-895D-470C-A0CE-9C1B58F8F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FB9281-97C6-47BE-9E62-98A53B767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CE15D-C8B0-4BF7-9987-AE8C5B57B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298FD-A487-4176-A528-43604BD84E94}" type="datetimeFigureOut">
              <a:rPr lang="en-US" smtClean="0"/>
              <a:t>3/12/2020</a:t>
            </a:fld>
            <a:endParaRPr lang="en-US"/>
          </a:p>
        </p:txBody>
      </p:sp>
      <p:sp>
        <p:nvSpPr>
          <p:cNvPr id="5" name="Footer Placeholder 4">
            <a:extLst>
              <a:ext uri="{FF2B5EF4-FFF2-40B4-BE49-F238E27FC236}">
                <a16:creationId xmlns:a16="http://schemas.microsoft.com/office/drawing/2014/main" id="{BD88492B-5CF1-474A-861F-200CBCCB1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85B2FA-3618-4648-91B1-CEA8B868B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F563C-8C72-4431-AB0F-FFE5AE306F76}" type="slidenum">
              <a:rPr lang="en-US" smtClean="0"/>
              <a:t>‹Nº›</a:t>
            </a:fld>
            <a:endParaRPr lang="en-US"/>
          </a:p>
        </p:txBody>
      </p:sp>
    </p:spTree>
    <p:extLst>
      <p:ext uri="{BB962C8B-B14F-4D97-AF65-F5344CB8AC3E}">
        <p14:creationId xmlns:p14="http://schemas.microsoft.com/office/powerpoint/2010/main" val="348475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E8E79-8F10-44D3-8B36-E8234795D9CF}"/>
              </a:ext>
            </a:extLst>
          </p:cNvPr>
          <p:cNvSpPr>
            <a:spLocks noGrp="1"/>
          </p:cNvSpPr>
          <p:nvPr>
            <p:ph type="ctrTitle"/>
          </p:nvPr>
        </p:nvSpPr>
        <p:spPr>
          <a:xfrm>
            <a:off x="6746628" y="1783959"/>
            <a:ext cx="4645250" cy="2889114"/>
          </a:xfrm>
        </p:spPr>
        <p:txBody>
          <a:bodyPr anchor="b">
            <a:normAutofit/>
          </a:bodyPr>
          <a:lstStyle/>
          <a:p>
            <a:pPr algn="l"/>
            <a:r>
              <a:rPr lang="es-GT" sz="3300" b="1">
                <a:solidFill>
                  <a:schemeClr val="bg1"/>
                </a:solidFill>
              </a:rPr>
              <a:t>Evaluación de las pruebas autoadministradas de VIH con hombres que tienen sexo con hombres, mujeres trans y hombres heterosexuales</a:t>
            </a:r>
            <a:endParaRPr lang="en-US" sz="3300">
              <a:solidFill>
                <a:schemeClr val="bg1"/>
              </a:solidFill>
            </a:endParaRPr>
          </a:p>
        </p:txBody>
      </p:sp>
      <p:sp>
        <p:nvSpPr>
          <p:cNvPr id="3" name="Subtitle 2">
            <a:extLst>
              <a:ext uri="{FF2B5EF4-FFF2-40B4-BE49-F238E27FC236}">
                <a16:creationId xmlns:a16="http://schemas.microsoft.com/office/drawing/2014/main" id="{52456479-4BD8-49F3-8DEB-08CBDC499607}"/>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Ciudad de Guatemala</a:t>
            </a:r>
          </a:p>
          <a:p>
            <a:pPr algn="l"/>
            <a:r>
              <a:rPr lang="en-US" sz="2000" dirty="0">
                <a:solidFill>
                  <a:schemeClr val="bg1"/>
                </a:solidFill>
              </a:rPr>
              <a:t>2020</a:t>
            </a:r>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screenshot of a cell phone&#10;&#10;Description generated with very high confidence">
            <a:extLst>
              <a:ext uri="{FF2B5EF4-FFF2-40B4-BE49-F238E27FC236}">
                <a16:creationId xmlns:a16="http://schemas.microsoft.com/office/drawing/2014/main" id="{8721C13E-66A3-447C-AA32-EC896518A726}"/>
              </a:ext>
            </a:extLst>
          </p:cNvPr>
          <p:cNvPicPr>
            <a:picLocks noChangeAspect="1"/>
          </p:cNvPicPr>
          <p:nvPr/>
        </p:nvPicPr>
        <p:blipFill>
          <a:blip r:embed="rId2"/>
          <a:stretch>
            <a:fillRect/>
          </a:stretch>
        </p:blipFill>
        <p:spPr>
          <a:xfrm>
            <a:off x="419382" y="2127619"/>
            <a:ext cx="4047843" cy="1234591"/>
          </a:xfrm>
          <a:prstGeom prst="rect">
            <a:avLst/>
          </a:prstGeom>
        </p:spPr>
      </p:pic>
    </p:spTree>
    <p:extLst>
      <p:ext uri="{BB962C8B-B14F-4D97-AF65-F5344CB8AC3E}">
        <p14:creationId xmlns:p14="http://schemas.microsoft.com/office/powerpoint/2010/main" val="34687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701344" y="710273"/>
            <a:ext cx="4352315" cy="2813320"/>
          </a:xfrm>
        </p:spPr>
        <p:txBody>
          <a:bodyPr>
            <a:normAutofit/>
          </a:bodyPr>
          <a:lstStyle/>
          <a:p>
            <a:r>
              <a:rPr lang="en-US" dirty="0" err="1"/>
              <a:t>Resultados</a:t>
            </a:r>
            <a:r>
              <a:rPr lang="en-US" dirty="0"/>
              <a:t>: </a:t>
            </a:r>
            <a:r>
              <a:rPr lang="en-US" dirty="0" err="1"/>
              <a:t>Caracteristicas</a:t>
            </a:r>
            <a:r>
              <a:rPr lang="en-US" dirty="0"/>
              <a:t> de </a:t>
            </a:r>
            <a:r>
              <a:rPr lang="en-US" dirty="0" err="1"/>
              <a:t>Participantes</a:t>
            </a:r>
            <a:endParaRPr lang="en-US" dirty="0"/>
          </a:p>
        </p:txBody>
      </p:sp>
      <p:sp>
        <p:nvSpPr>
          <p:cNvPr id="8" name="Rectangle 1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9">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21"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6">
            <a:extLst>
              <a:ext uri="{FF2B5EF4-FFF2-40B4-BE49-F238E27FC236}">
                <a16:creationId xmlns:a16="http://schemas.microsoft.com/office/drawing/2014/main" id="{705AE3C8-DDF1-4FEC-BE25-A05874E6BC6B}"/>
              </a:ext>
            </a:extLst>
          </p:cNvPr>
          <p:cNvGraphicFramePr>
            <a:graphicFrameLocks noGrp="1"/>
          </p:cNvGraphicFramePr>
          <p:nvPr>
            <p:ph idx="1"/>
            <p:extLst>
              <p:ext uri="{D42A27DB-BD31-4B8C-83A1-F6EECF244321}">
                <p14:modId xmlns:p14="http://schemas.microsoft.com/office/powerpoint/2010/main" val="1156328049"/>
              </p:ext>
            </p:extLst>
          </p:nvPr>
        </p:nvGraphicFramePr>
        <p:xfrm>
          <a:off x="698743" y="27095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angle 4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5">
            <a:extLst>
              <a:ext uri="{FF2B5EF4-FFF2-40B4-BE49-F238E27FC236}">
                <a16:creationId xmlns:a16="http://schemas.microsoft.com/office/drawing/2014/main" id="{2CD89125-CC68-4B59-BA3B-56CEE5C587BE}"/>
              </a:ext>
            </a:extLst>
          </p:cNvPr>
          <p:cNvGraphicFramePr>
            <a:graphicFrameLocks/>
          </p:cNvGraphicFramePr>
          <p:nvPr>
            <p:extLst>
              <p:ext uri="{D42A27DB-BD31-4B8C-83A1-F6EECF244321}">
                <p14:modId xmlns:p14="http://schemas.microsoft.com/office/powerpoint/2010/main" val="3888532945"/>
              </p:ext>
            </p:extLst>
          </p:nvPr>
        </p:nvGraphicFramePr>
        <p:xfrm>
          <a:off x="6221904" y="29068"/>
          <a:ext cx="5392103" cy="3743878"/>
        </p:xfrm>
        <a:graphic>
          <a:graphicData uri="http://schemas.openxmlformats.org/drawingml/2006/table">
            <a:tbl>
              <a:tblPr firstRow="1" firstCol="1" bandRow="1">
                <a:tableStyleId>{69012ECD-51FC-41F1-AA8D-1B2483CD663E}</a:tableStyleId>
              </a:tblPr>
              <a:tblGrid>
                <a:gridCol w="4701155">
                  <a:extLst>
                    <a:ext uri="{9D8B030D-6E8A-4147-A177-3AD203B41FA5}">
                      <a16:colId xmlns:a16="http://schemas.microsoft.com/office/drawing/2014/main" val="38894574"/>
                    </a:ext>
                  </a:extLst>
                </a:gridCol>
                <a:gridCol w="690948">
                  <a:extLst>
                    <a:ext uri="{9D8B030D-6E8A-4147-A177-3AD203B41FA5}">
                      <a16:colId xmlns:a16="http://schemas.microsoft.com/office/drawing/2014/main" val="2925409129"/>
                    </a:ext>
                  </a:extLst>
                </a:gridCol>
              </a:tblGrid>
              <a:tr h="320108">
                <a:tc>
                  <a:txBody>
                    <a:bodyPr/>
                    <a:lstStyle/>
                    <a:p>
                      <a:pPr marL="0" marR="0" algn="l">
                        <a:lnSpc>
                          <a:spcPct val="107000"/>
                        </a:lnSpc>
                        <a:spcBef>
                          <a:spcPts val="0"/>
                        </a:spcBef>
                        <a:spcAft>
                          <a:spcPts val="0"/>
                        </a:spcAft>
                      </a:pPr>
                      <a:r>
                        <a:rPr lang="es-MX" sz="1800" dirty="0">
                          <a:effectLst/>
                        </a:rPr>
                        <a:t>Característica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s-MX" sz="1800" dirty="0">
                          <a:effectLst/>
                        </a:rPr>
                        <a:t>%</a:t>
                      </a:r>
                      <a:endParaRPr lang="es-MX" sz="1400" dirty="0">
                        <a:effectLst/>
                      </a:endParaRPr>
                    </a:p>
                    <a:p>
                      <a:pPr marL="0" marR="0" algn="ctr">
                        <a:lnSpc>
                          <a:spcPct val="107000"/>
                        </a:lnSpc>
                        <a:spcBef>
                          <a:spcPts val="0"/>
                        </a:spcBef>
                        <a:spcAft>
                          <a:spcPts val="0"/>
                        </a:spcAft>
                      </a:pPr>
                      <a:r>
                        <a:rPr lang="es-MX" sz="1600" dirty="0">
                          <a:effectLst/>
                        </a:rPr>
                        <a:t>(n=41)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08359202"/>
                  </a:ext>
                </a:extLst>
              </a:tr>
              <a:tr h="320108">
                <a:tc>
                  <a:txBody>
                    <a:bodyPr/>
                    <a:lstStyle/>
                    <a:p>
                      <a:pPr marL="0" marR="0" algn="l">
                        <a:lnSpc>
                          <a:spcPct val="107000"/>
                        </a:lnSpc>
                        <a:spcBef>
                          <a:spcPts val="0"/>
                        </a:spcBef>
                        <a:spcAft>
                          <a:spcPts val="0"/>
                        </a:spcAft>
                      </a:pPr>
                      <a:r>
                        <a:rPr lang="es-MX" sz="1800" dirty="0">
                          <a:effectLst/>
                        </a:rPr>
                        <a:t>Autoidentificación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MX" sz="18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918734"/>
                  </a:ext>
                </a:extLst>
              </a:tr>
              <a:tr h="320108">
                <a:tc>
                  <a:txBody>
                    <a:bodyPr/>
                    <a:lstStyle/>
                    <a:p>
                      <a:pPr marL="0" marR="0" algn="l">
                        <a:lnSpc>
                          <a:spcPct val="107000"/>
                        </a:lnSpc>
                        <a:spcBef>
                          <a:spcPts val="0"/>
                        </a:spcBef>
                        <a:spcAft>
                          <a:spcPts val="0"/>
                        </a:spcAft>
                      </a:pPr>
                      <a:r>
                        <a:rPr lang="es-MX" sz="1800">
                          <a:effectLst/>
                        </a:rPr>
                        <a:t>      -  Gay u homosexual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39.0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525508"/>
                  </a:ext>
                </a:extLst>
              </a:tr>
              <a:tr h="320108">
                <a:tc>
                  <a:txBody>
                    <a:bodyPr/>
                    <a:lstStyle/>
                    <a:p>
                      <a:pPr marL="0" marR="0" algn="l">
                        <a:lnSpc>
                          <a:spcPct val="107000"/>
                        </a:lnSpc>
                        <a:spcBef>
                          <a:spcPts val="0"/>
                        </a:spcBef>
                        <a:spcAft>
                          <a:spcPts val="0"/>
                        </a:spcAft>
                      </a:pPr>
                      <a:r>
                        <a:rPr lang="es-MX" sz="1800">
                          <a:effectLst/>
                        </a:rPr>
                        <a:t>      -  Bisexual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24.4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979113"/>
                  </a:ext>
                </a:extLst>
              </a:tr>
              <a:tr h="320108">
                <a:tc>
                  <a:txBody>
                    <a:bodyPr/>
                    <a:lstStyle/>
                    <a:p>
                      <a:pPr marL="0" marR="0" algn="l">
                        <a:lnSpc>
                          <a:spcPct val="107000"/>
                        </a:lnSpc>
                        <a:spcBef>
                          <a:spcPts val="0"/>
                        </a:spcBef>
                        <a:spcAft>
                          <a:spcPts val="0"/>
                        </a:spcAft>
                      </a:pPr>
                      <a:r>
                        <a:rPr lang="es-MX" sz="1800">
                          <a:effectLst/>
                        </a:rPr>
                        <a:t>      -  Hombre heterosexual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19.5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975382"/>
                  </a:ext>
                </a:extLst>
              </a:tr>
              <a:tr h="320108">
                <a:tc>
                  <a:txBody>
                    <a:bodyPr/>
                    <a:lstStyle/>
                    <a:p>
                      <a:pPr marL="0" marR="0" algn="l">
                        <a:lnSpc>
                          <a:spcPct val="107000"/>
                        </a:lnSpc>
                        <a:spcBef>
                          <a:spcPts val="0"/>
                        </a:spcBef>
                        <a:spcAft>
                          <a:spcPts val="0"/>
                        </a:spcAft>
                      </a:pPr>
                      <a:r>
                        <a:rPr lang="es-MX" sz="1800">
                          <a:effectLst/>
                        </a:rPr>
                        <a:t>      -  Mujer Trans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17.1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687906"/>
                  </a:ext>
                </a:extLst>
              </a:tr>
              <a:tr h="32010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800" dirty="0">
                          <a:effectLst/>
                        </a:rPr>
                        <a:t>Probabilidad de tener VIH (autopercepción)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368108"/>
                  </a:ext>
                </a:extLst>
              </a:tr>
              <a:tr h="320108">
                <a:tc>
                  <a:txBody>
                    <a:bodyPr/>
                    <a:lstStyle/>
                    <a:p>
                      <a:pPr marL="0" marR="0" algn="l">
                        <a:lnSpc>
                          <a:spcPct val="107000"/>
                        </a:lnSpc>
                        <a:spcBef>
                          <a:spcPts val="0"/>
                        </a:spcBef>
                        <a:spcAft>
                          <a:spcPts val="0"/>
                        </a:spcAft>
                      </a:pPr>
                      <a:r>
                        <a:rPr lang="es-MX" sz="1800" dirty="0">
                          <a:effectLst/>
                        </a:rPr>
                        <a:t>       -  Alta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605999"/>
                  </a:ext>
                </a:extLst>
              </a:tr>
              <a:tr h="320108">
                <a:tc>
                  <a:txBody>
                    <a:bodyPr/>
                    <a:lstStyle/>
                    <a:p>
                      <a:pPr marL="0" marR="0" algn="l">
                        <a:lnSpc>
                          <a:spcPct val="107000"/>
                        </a:lnSpc>
                        <a:spcBef>
                          <a:spcPts val="0"/>
                        </a:spcBef>
                        <a:spcAft>
                          <a:spcPts val="0"/>
                        </a:spcAft>
                      </a:pPr>
                      <a:r>
                        <a:rPr lang="es-MX" sz="1800" dirty="0">
                          <a:effectLst/>
                        </a:rPr>
                        <a:t>       -  Moderada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12.2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613509"/>
                  </a:ext>
                </a:extLst>
              </a:tr>
              <a:tr h="320108">
                <a:tc>
                  <a:txBody>
                    <a:bodyPr/>
                    <a:lstStyle/>
                    <a:p>
                      <a:pPr marL="0" marR="0" algn="l">
                        <a:lnSpc>
                          <a:spcPct val="107000"/>
                        </a:lnSpc>
                        <a:spcBef>
                          <a:spcPts val="0"/>
                        </a:spcBef>
                        <a:spcAft>
                          <a:spcPts val="0"/>
                        </a:spcAft>
                      </a:pPr>
                      <a:r>
                        <a:rPr lang="es-MX" sz="1800">
                          <a:effectLst/>
                        </a:rPr>
                        <a:t>       -  Baja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a:effectLst/>
                        </a:rPr>
                        <a:t>51.2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040917"/>
                  </a:ext>
                </a:extLst>
              </a:tr>
              <a:tr h="320108">
                <a:tc>
                  <a:txBody>
                    <a:bodyPr/>
                    <a:lstStyle/>
                    <a:p>
                      <a:pPr marL="0" marR="0" algn="l">
                        <a:lnSpc>
                          <a:spcPct val="107000"/>
                        </a:lnSpc>
                        <a:spcBef>
                          <a:spcPts val="0"/>
                        </a:spcBef>
                        <a:spcAft>
                          <a:spcPts val="0"/>
                        </a:spcAft>
                      </a:pPr>
                      <a:r>
                        <a:rPr lang="es-MX" sz="1800" dirty="0">
                          <a:effectLst/>
                        </a:rPr>
                        <a:t>       -  No tiene riesgo alguno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MX" sz="1800" dirty="0">
                          <a:effectLst/>
                        </a:rPr>
                        <a:t>34.2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09" marR="58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44691"/>
                  </a:ext>
                </a:extLst>
              </a:tr>
            </a:tbl>
          </a:graphicData>
        </a:graphic>
      </p:graphicFrame>
    </p:spTree>
    <p:extLst>
      <p:ext uri="{BB962C8B-B14F-4D97-AF65-F5344CB8AC3E}">
        <p14:creationId xmlns:p14="http://schemas.microsoft.com/office/powerpoint/2010/main" val="93592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Resultados: Diferencias significativas entre los países</a:t>
            </a:r>
          </a:p>
        </p:txBody>
      </p:sp>
      <p:graphicFrame>
        <p:nvGraphicFramePr>
          <p:cNvPr id="5" name="Table 5">
            <a:extLst>
              <a:ext uri="{FF2B5EF4-FFF2-40B4-BE49-F238E27FC236}">
                <a16:creationId xmlns:a16="http://schemas.microsoft.com/office/drawing/2014/main" id="{20D6601D-BF6C-4A22-8A46-354F8EB7F3FA}"/>
              </a:ext>
            </a:extLst>
          </p:cNvPr>
          <p:cNvGraphicFramePr>
            <a:graphicFrameLocks noGrp="1"/>
          </p:cNvGraphicFramePr>
          <p:nvPr>
            <p:extLst>
              <p:ext uri="{D42A27DB-BD31-4B8C-83A1-F6EECF244321}">
                <p14:modId xmlns:p14="http://schemas.microsoft.com/office/powerpoint/2010/main" val="1188492496"/>
              </p:ext>
            </p:extLst>
          </p:nvPr>
        </p:nvGraphicFramePr>
        <p:xfrm>
          <a:off x="4038600" y="1173121"/>
          <a:ext cx="7188200" cy="5535376"/>
        </p:xfrm>
        <a:graphic>
          <a:graphicData uri="http://schemas.openxmlformats.org/drawingml/2006/table">
            <a:tbl>
              <a:tblPr firstRow="1" bandRow="1">
                <a:noFill/>
                <a:tableStyleId>{5C22544A-7EE6-4342-B048-85BDC9FD1C3A}</a:tableStyleId>
              </a:tblPr>
              <a:tblGrid>
                <a:gridCol w="2448504">
                  <a:extLst>
                    <a:ext uri="{9D8B030D-6E8A-4147-A177-3AD203B41FA5}">
                      <a16:colId xmlns:a16="http://schemas.microsoft.com/office/drawing/2014/main" val="2682048322"/>
                    </a:ext>
                  </a:extLst>
                </a:gridCol>
                <a:gridCol w="2365576">
                  <a:extLst>
                    <a:ext uri="{9D8B030D-6E8A-4147-A177-3AD203B41FA5}">
                      <a16:colId xmlns:a16="http://schemas.microsoft.com/office/drawing/2014/main" val="1350337195"/>
                    </a:ext>
                  </a:extLst>
                </a:gridCol>
                <a:gridCol w="2374120">
                  <a:extLst>
                    <a:ext uri="{9D8B030D-6E8A-4147-A177-3AD203B41FA5}">
                      <a16:colId xmlns:a16="http://schemas.microsoft.com/office/drawing/2014/main" val="2564322880"/>
                    </a:ext>
                  </a:extLst>
                </a:gridCol>
              </a:tblGrid>
              <a:tr h="524727">
                <a:tc>
                  <a:txBody>
                    <a:bodyPr/>
                    <a:lstStyle/>
                    <a:p>
                      <a:endParaRPr lang="en-US" sz="1800" b="1">
                        <a:solidFill>
                          <a:schemeClr val="tx1">
                            <a:lumMod val="75000"/>
                            <a:lumOff val="25000"/>
                          </a:schemeClr>
                        </a:solidFill>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GT" sz="1700" b="0" kern="1200" cap="all" spc="150" dirty="0">
                          <a:solidFill>
                            <a:schemeClr val="tx1"/>
                          </a:solidFill>
                          <a:latin typeface="+mn-lt"/>
                          <a:ea typeface="+mn-ea"/>
                          <a:cs typeface="+mn-cs"/>
                        </a:rPr>
                        <a:t>Guatemala</a:t>
                      </a:r>
                    </a:p>
                    <a:p>
                      <a:r>
                        <a:rPr lang="es-GT" sz="1700" b="0" kern="1200" cap="all" spc="150" dirty="0">
                          <a:solidFill>
                            <a:schemeClr val="tx1"/>
                          </a:solidFill>
                          <a:latin typeface="+mn-lt"/>
                          <a:ea typeface="+mn-ea"/>
                          <a:cs typeface="+mn-cs"/>
                        </a:rPr>
                        <a:t>N=20</a:t>
                      </a:r>
                      <a:endParaRPr lang="en-US" sz="1700" b="0" kern="1200" cap="all" spc="150" dirty="0">
                        <a:solidFill>
                          <a:schemeClr val="tx1"/>
                        </a:solidFill>
                        <a:latin typeface="+mn-lt"/>
                        <a:ea typeface="+mn-ea"/>
                        <a:cs typeface="+mn-cs"/>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GT" sz="1700" b="0" kern="1200" cap="all" spc="150" dirty="0">
                          <a:solidFill>
                            <a:schemeClr val="tx1"/>
                          </a:solidFill>
                          <a:latin typeface="+mn-lt"/>
                          <a:ea typeface="+mn-ea"/>
                          <a:cs typeface="+mn-cs"/>
                        </a:rPr>
                        <a:t>El Salvador</a:t>
                      </a:r>
                    </a:p>
                    <a:p>
                      <a:r>
                        <a:rPr lang="es-GT" sz="1700" b="0" kern="1200" cap="all" spc="150" dirty="0">
                          <a:solidFill>
                            <a:schemeClr val="tx1"/>
                          </a:solidFill>
                          <a:latin typeface="+mn-lt"/>
                          <a:ea typeface="+mn-ea"/>
                          <a:cs typeface="+mn-cs"/>
                        </a:rPr>
                        <a:t>N=21</a:t>
                      </a:r>
                      <a:endParaRPr lang="en-US" sz="1700" b="0" kern="1200" cap="all" spc="150" dirty="0">
                        <a:solidFill>
                          <a:schemeClr val="tx1"/>
                        </a:solidFill>
                        <a:latin typeface="+mn-lt"/>
                        <a:ea typeface="+mn-ea"/>
                        <a:cs typeface="+mn-cs"/>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109504"/>
                  </a:ext>
                </a:extLst>
              </a:tr>
              <a:tr h="106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2100" b="1" kern="1200" cap="none" spc="0" dirty="0">
                          <a:solidFill>
                            <a:schemeClr val="tx1"/>
                          </a:solidFill>
                          <a:latin typeface="+mn-lt"/>
                          <a:ea typeface="+mn-ea"/>
                          <a:cs typeface="+mn-cs"/>
                        </a:rPr>
                        <a:t>% con estudios universitarios</a:t>
                      </a:r>
                      <a:endParaRPr lang="en-US" sz="2100" b="1" kern="1200" cap="none" spc="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b="1" kern="1200" cap="none" spc="0" dirty="0">
                        <a:solidFill>
                          <a:schemeClr val="tx1"/>
                        </a:solidFill>
                        <a:latin typeface="+mn-lt"/>
                        <a:ea typeface="+mn-ea"/>
                        <a:cs typeface="+mn-cs"/>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800">
                          <a:solidFill>
                            <a:schemeClr val="tx1">
                              <a:lumMod val="75000"/>
                              <a:lumOff val="25000"/>
                            </a:schemeClr>
                          </a:solidFill>
                        </a:rPr>
                        <a:t>24%</a:t>
                      </a:r>
                      <a:endParaRPr lang="en-US" sz="180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800" dirty="0">
                          <a:solidFill>
                            <a:schemeClr val="tx1">
                              <a:lumMod val="75000"/>
                              <a:lumOff val="25000"/>
                            </a:schemeClr>
                          </a:solidFill>
                        </a:rPr>
                        <a:t>60%</a:t>
                      </a:r>
                      <a:endParaRPr lang="en-US" sz="1800" dirty="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1228735957"/>
                  </a:ext>
                </a:extLst>
              </a:tr>
              <a:tr h="1327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2100" b="1" kern="1200" cap="none" spc="0" dirty="0">
                          <a:solidFill>
                            <a:schemeClr val="tx1"/>
                          </a:solidFill>
                          <a:latin typeface="+mn-lt"/>
                          <a:ea typeface="+mn-ea"/>
                          <a:cs typeface="+mn-cs"/>
                        </a:rPr>
                        <a:t>% que realizo la ultima prueba en laboratorio privado</a:t>
                      </a:r>
                      <a:endParaRPr lang="en-US" sz="2100" b="1" kern="1200" cap="none" spc="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b="1" kern="1200" cap="none" spc="0" dirty="0">
                        <a:solidFill>
                          <a:schemeClr val="tx1"/>
                        </a:solidFill>
                        <a:latin typeface="+mn-lt"/>
                        <a:ea typeface="+mn-ea"/>
                        <a:cs typeface="+mn-cs"/>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GT" sz="1800" dirty="0">
                          <a:solidFill>
                            <a:schemeClr val="tx1">
                              <a:lumMod val="75000"/>
                              <a:lumOff val="25000"/>
                            </a:schemeClr>
                          </a:solidFill>
                        </a:rPr>
                        <a:t>7%</a:t>
                      </a:r>
                      <a:endParaRPr lang="en-US" sz="1800" dirty="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GT" sz="1800" dirty="0">
                          <a:solidFill>
                            <a:schemeClr val="tx1">
                              <a:lumMod val="75000"/>
                              <a:lumOff val="25000"/>
                            </a:schemeClr>
                          </a:solidFill>
                        </a:rPr>
                        <a:t>69%</a:t>
                      </a:r>
                      <a:endParaRPr lang="en-US" sz="1800" dirty="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88602"/>
                  </a:ext>
                </a:extLst>
              </a:tr>
              <a:tr h="1595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2100" b="1" kern="1200" cap="none" spc="0" dirty="0">
                          <a:solidFill>
                            <a:schemeClr val="tx1"/>
                          </a:solidFill>
                          <a:latin typeface="+mn-lt"/>
                          <a:ea typeface="+mn-ea"/>
                          <a:cs typeface="+mn-cs"/>
                        </a:rPr>
                        <a:t>% que ha visitado a un proveedor de salud en los últimos 6 meses </a:t>
                      </a:r>
                      <a:endParaRPr lang="en-US" sz="2100" b="1" kern="1200" cap="none" spc="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b="1" kern="1200" cap="none" spc="0" dirty="0">
                        <a:solidFill>
                          <a:schemeClr val="tx1"/>
                        </a:solidFill>
                        <a:latin typeface="+mn-lt"/>
                        <a:ea typeface="+mn-ea"/>
                        <a:cs typeface="+mn-cs"/>
                      </a:endParaRPr>
                    </a:p>
                  </a:txBody>
                  <a:tcPr marL="214174" marR="107087" marT="107087" marB="107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800" dirty="0">
                          <a:solidFill>
                            <a:schemeClr val="tx1">
                              <a:lumMod val="75000"/>
                              <a:lumOff val="25000"/>
                            </a:schemeClr>
                          </a:solidFill>
                        </a:rPr>
                        <a:t>43%</a:t>
                      </a:r>
                      <a:endParaRPr lang="en-US" sz="1800" dirty="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800" dirty="0">
                          <a:solidFill>
                            <a:schemeClr val="tx1">
                              <a:lumMod val="75000"/>
                              <a:lumOff val="25000"/>
                            </a:schemeClr>
                          </a:solidFill>
                        </a:rPr>
                        <a:t>75%</a:t>
                      </a:r>
                      <a:endParaRPr lang="en-US" sz="1800" dirty="0">
                        <a:solidFill>
                          <a:schemeClr val="tx1">
                            <a:lumMod val="75000"/>
                            <a:lumOff val="25000"/>
                          </a:schemeClr>
                        </a:solidFill>
                      </a:endParaRPr>
                    </a:p>
                  </a:txBody>
                  <a:tcPr marL="214174" marR="107087" marT="107087" marB="1070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4031891644"/>
                  </a:ext>
                </a:extLst>
              </a:tr>
            </a:tbl>
          </a:graphicData>
        </a:graphic>
      </p:graphicFrame>
    </p:spTree>
    <p:extLst>
      <p:ext uri="{BB962C8B-B14F-4D97-AF65-F5344CB8AC3E}">
        <p14:creationId xmlns:p14="http://schemas.microsoft.com/office/powerpoint/2010/main" val="166246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Resultados: Desempeño</a:t>
            </a:r>
          </a:p>
        </p:txBody>
      </p:sp>
      <p:graphicFrame>
        <p:nvGraphicFramePr>
          <p:cNvPr id="9" name="Table 14">
            <a:extLst>
              <a:ext uri="{FF2B5EF4-FFF2-40B4-BE49-F238E27FC236}">
                <a16:creationId xmlns:a16="http://schemas.microsoft.com/office/drawing/2014/main" id="{0B66A120-0489-4900-80DB-525786AA6834}"/>
              </a:ext>
            </a:extLst>
          </p:cNvPr>
          <p:cNvGraphicFramePr>
            <a:graphicFrameLocks noGrp="1"/>
          </p:cNvGraphicFramePr>
          <p:nvPr>
            <p:extLst>
              <p:ext uri="{D42A27DB-BD31-4B8C-83A1-F6EECF244321}">
                <p14:modId xmlns:p14="http://schemas.microsoft.com/office/powerpoint/2010/main" val="62394282"/>
              </p:ext>
            </p:extLst>
          </p:nvPr>
        </p:nvGraphicFramePr>
        <p:xfrm>
          <a:off x="4387356" y="961812"/>
          <a:ext cx="6490687" cy="5131675"/>
        </p:xfrm>
        <a:graphic>
          <a:graphicData uri="http://schemas.openxmlformats.org/drawingml/2006/table">
            <a:tbl>
              <a:tblPr firstRow="1" bandRow="1">
                <a:tableStyleId>{8799B23B-EC83-4686-B30A-512413B5E67A}</a:tableStyleId>
              </a:tblPr>
              <a:tblGrid>
                <a:gridCol w="2207313">
                  <a:extLst>
                    <a:ext uri="{9D8B030D-6E8A-4147-A177-3AD203B41FA5}">
                      <a16:colId xmlns:a16="http://schemas.microsoft.com/office/drawing/2014/main" val="2191445508"/>
                    </a:ext>
                  </a:extLst>
                </a:gridCol>
                <a:gridCol w="1879182">
                  <a:extLst>
                    <a:ext uri="{9D8B030D-6E8A-4147-A177-3AD203B41FA5}">
                      <a16:colId xmlns:a16="http://schemas.microsoft.com/office/drawing/2014/main" val="2078947651"/>
                    </a:ext>
                  </a:extLst>
                </a:gridCol>
                <a:gridCol w="2404192">
                  <a:extLst>
                    <a:ext uri="{9D8B030D-6E8A-4147-A177-3AD203B41FA5}">
                      <a16:colId xmlns:a16="http://schemas.microsoft.com/office/drawing/2014/main" val="3414856397"/>
                    </a:ext>
                  </a:extLst>
                </a:gridCol>
              </a:tblGrid>
              <a:tr h="1657639">
                <a:tc>
                  <a:txBody>
                    <a:bodyPr/>
                    <a:lstStyle/>
                    <a:p>
                      <a:endParaRPr lang="en-US" sz="1700" b="0" cap="all" spc="150">
                        <a:solidFill>
                          <a:schemeClr val="lt1"/>
                        </a:solidFill>
                      </a:endParaRPr>
                    </a:p>
                  </a:txBody>
                  <a:tcPr marL="151922" marR="151922" marT="151922" marB="151922"/>
                </a:tc>
                <a:tc>
                  <a:txBody>
                    <a:bodyPr/>
                    <a:lstStyle/>
                    <a:p>
                      <a:pPr algn="ctr"/>
                      <a:endParaRPr lang="es-GT" sz="1700" b="0" cap="all" spc="150" dirty="0">
                        <a:solidFill>
                          <a:schemeClr val="tx1"/>
                        </a:solidFill>
                      </a:endParaRPr>
                    </a:p>
                    <a:p>
                      <a:pPr algn="ctr"/>
                      <a:endParaRPr lang="en-US" sz="1700" b="0" cap="all" spc="150" dirty="0">
                        <a:solidFill>
                          <a:schemeClr val="tx1"/>
                        </a:solidFill>
                      </a:endParaRPr>
                    </a:p>
                    <a:p>
                      <a:pPr algn="ctr"/>
                      <a:r>
                        <a:rPr lang="en-US" sz="1700" b="0" cap="all" spc="150" dirty="0">
                          <a:solidFill>
                            <a:schemeClr val="tx1"/>
                          </a:solidFill>
                        </a:rPr>
                        <a:t>Oral </a:t>
                      </a:r>
                    </a:p>
                    <a:p>
                      <a:pPr algn="ctr"/>
                      <a:r>
                        <a:rPr lang="en-US" sz="1700" b="0" cap="all" spc="150" dirty="0">
                          <a:solidFill>
                            <a:schemeClr val="tx1"/>
                          </a:solidFill>
                        </a:rPr>
                        <a:t>n=41</a:t>
                      </a:r>
                    </a:p>
                    <a:p>
                      <a:pPr algn="ctr"/>
                      <a:endParaRPr lang="en-US" sz="1700" b="0" cap="all" spc="150" dirty="0">
                        <a:solidFill>
                          <a:schemeClr val="tx1"/>
                        </a:solidFill>
                      </a:endParaRPr>
                    </a:p>
                    <a:p>
                      <a:pPr algn="ctr"/>
                      <a:endParaRPr lang="en-US" sz="1700" b="0" cap="all" spc="150" dirty="0">
                        <a:solidFill>
                          <a:schemeClr val="tx1"/>
                        </a:solidFill>
                      </a:endParaRPr>
                    </a:p>
                  </a:txBody>
                  <a:tcPr marL="151922" marR="151922" marT="151922" marB="151922" anchor="ctr"/>
                </a:tc>
                <a:tc>
                  <a:txBody>
                    <a:bodyPr/>
                    <a:lstStyle/>
                    <a:p>
                      <a:pPr algn="ctr"/>
                      <a:r>
                        <a:rPr lang="es-GT" sz="1700" b="0" cap="all" spc="150" dirty="0">
                          <a:solidFill>
                            <a:schemeClr val="tx1"/>
                          </a:solidFill>
                        </a:rPr>
                        <a:t>Sangre</a:t>
                      </a:r>
                    </a:p>
                    <a:p>
                      <a:pPr algn="ctr"/>
                      <a:r>
                        <a:rPr lang="es-GT" sz="1700" b="0" cap="all" spc="150" dirty="0">
                          <a:solidFill>
                            <a:schemeClr val="tx1"/>
                          </a:solidFill>
                        </a:rPr>
                        <a:t>N=41</a:t>
                      </a:r>
                      <a:endParaRPr lang="en-US" sz="1700" b="0" cap="all" spc="150" dirty="0">
                        <a:solidFill>
                          <a:schemeClr val="tx1"/>
                        </a:solidFill>
                      </a:endParaRPr>
                    </a:p>
                  </a:txBody>
                  <a:tcPr marL="151922" marR="151922" marT="151922" marB="151922" anchor="ctr"/>
                </a:tc>
                <a:extLst>
                  <a:ext uri="{0D108BD9-81ED-4DB2-BD59-A6C34878D82A}">
                    <a16:rowId xmlns:a16="http://schemas.microsoft.com/office/drawing/2014/main" val="1698444798"/>
                  </a:ext>
                </a:extLst>
              </a:tr>
              <a:tr h="983673">
                <a:tc>
                  <a:txBody>
                    <a:bodyPr/>
                    <a:lstStyle/>
                    <a:p>
                      <a:r>
                        <a:rPr lang="es-GT" sz="2100" b="1" cap="none" spc="0" dirty="0">
                          <a:solidFill>
                            <a:schemeClr val="tx1"/>
                          </a:solidFill>
                        </a:rPr>
                        <a:t>Evaluación general</a:t>
                      </a:r>
                      <a:endParaRPr lang="en-US" sz="2100" b="1" cap="none" spc="0" dirty="0">
                        <a:solidFill>
                          <a:schemeClr val="tx1"/>
                        </a:solidFill>
                      </a:endParaRPr>
                    </a:p>
                  </a:txBody>
                  <a:tcPr marL="151922" marR="151922" marT="151922" marB="151922">
                    <a:solidFill>
                      <a:schemeClr val="bg1">
                        <a:lumMod val="75000"/>
                        <a:alpha val="20000"/>
                      </a:schemeClr>
                    </a:solidFill>
                  </a:tcPr>
                </a:tc>
                <a:tc>
                  <a:txBody>
                    <a:bodyPr/>
                    <a:lstStyle/>
                    <a:p>
                      <a:pPr algn="ctr"/>
                      <a:r>
                        <a:rPr lang="es-GT" sz="2100" cap="none" spc="0">
                          <a:solidFill>
                            <a:schemeClr val="tx1"/>
                          </a:solidFill>
                        </a:rPr>
                        <a:t>Altamente satisfactorio</a:t>
                      </a:r>
                      <a:endParaRPr lang="en-US" sz="2100" cap="none" spc="0">
                        <a:solidFill>
                          <a:schemeClr val="tx1"/>
                        </a:solidFill>
                      </a:endParaRPr>
                    </a:p>
                  </a:txBody>
                  <a:tcPr marL="151922" marR="151922" marT="151922" marB="151922">
                    <a:solidFill>
                      <a:schemeClr val="bg1">
                        <a:lumMod val="75000"/>
                        <a:alpha val="20000"/>
                      </a:schemeClr>
                    </a:solidFill>
                  </a:tcPr>
                </a:tc>
                <a:tc>
                  <a:txBody>
                    <a:bodyPr/>
                    <a:lstStyle/>
                    <a:p>
                      <a:pPr algn="ctr"/>
                      <a:r>
                        <a:rPr lang="es-GT" sz="2100" cap="none" spc="0" dirty="0">
                          <a:solidFill>
                            <a:schemeClr val="tx1"/>
                          </a:solidFill>
                        </a:rPr>
                        <a:t>Moderadamente satisfactorio</a:t>
                      </a:r>
                      <a:endParaRPr lang="en-US" sz="2100" cap="none" spc="0" dirty="0">
                        <a:solidFill>
                          <a:schemeClr val="tx1"/>
                        </a:solidFill>
                      </a:endParaRPr>
                    </a:p>
                  </a:txBody>
                  <a:tcPr marL="151922" marR="151922" marT="151922" marB="151922">
                    <a:solidFill>
                      <a:schemeClr val="bg1">
                        <a:lumMod val="75000"/>
                        <a:alpha val="20000"/>
                      </a:schemeClr>
                    </a:solidFill>
                  </a:tcPr>
                </a:tc>
                <a:extLst>
                  <a:ext uri="{0D108BD9-81ED-4DB2-BD59-A6C34878D82A}">
                    <a16:rowId xmlns:a16="http://schemas.microsoft.com/office/drawing/2014/main" val="505859616"/>
                  </a:ext>
                </a:extLst>
              </a:tr>
              <a:tr h="1306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2100" b="1" cap="none" spc="0">
                          <a:solidFill>
                            <a:schemeClr val="tx1"/>
                          </a:solidFill>
                        </a:rPr>
                        <a:t>Minutos para administrar la prueba</a:t>
                      </a:r>
                      <a:endParaRPr lang="en-US" sz="2100" b="1" cap="none" spc="0">
                        <a:solidFill>
                          <a:schemeClr val="tx1"/>
                        </a:solidFill>
                      </a:endParaRPr>
                    </a:p>
                  </a:txBody>
                  <a:tcPr marL="151922" marR="151922" marT="151922" marB="151922"/>
                </a:tc>
                <a:tc>
                  <a:txBody>
                    <a:bodyPr/>
                    <a:lstStyle/>
                    <a:p>
                      <a:pPr algn="ctr"/>
                      <a:r>
                        <a:rPr lang="es-GT" sz="2100" cap="none" spc="0">
                          <a:solidFill>
                            <a:schemeClr val="tx1"/>
                          </a:solidFill>
                        </a:rPr>
                        <a:t>4.7</a:t>
                      </a:r>
                      <a:endParaRPr lang="en-US" sz="2100" cap="none" spc="0">
                        <a:solidFill>
                          <a:schemeClr val="tx1"/>
                        </a:solidFill>
                      </a:endParaRPr>
                    </a:p>
                  </a:txBody>
                  <a:tcPr marL="151922" marR="151922" marT="151922" marB="151922"/>
                </a:tc>
                <a:tc>
                  <a:txBody>
                    <a:bodyPr/>
                    <a:lstStyle/>
                    <a:p>
                      <a:pPr algn="ctr"/>
                      <a:r>
                        <a:rPr lang="es-GT" sz="2100" cap="none" spc="0" dirty="0">
                          <a:solidFill>
                            <a:schemeClr val="tx1"/>
                          </a:solidFill>
                        </a:rPr>
                        <a:t>9.0</a:t>
                      </a:r>
                      <a:endParaRPr lang="en-US" sz="2100" cap="none" spc="0" dirty="0">
                        <a:solidFill>
                          <a:schemeClr val="tx1"/>
                        </a:solidFill>
                      </a:endParaRPr>
                    </a:p>
                  </a:txBody>
                  <a:tcPr marL="151922" marR="151922" marT="151922" marB="151922"/>
                </a:tc>
                <a:extLst>
                  <a:ext uri="{0D108BD9-81ED-4DB2-BD59-A6C34878D82A}">
                    <a16:rowId xmlns:a16="http://schemas.microsoft.com/office/drawing/2014/main" val="1994772572"/>
                  </a:ext>
                </a:extLst>
              </a:tr>
              <a:tr h="98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2100" b="1" cap="none" spc="0" dirty="0">
                          <a:solidFill>
                            <a:schemeClr val="tx1"/>
                          </a:solidFill>
                        </a:rPr>
                        <a:t>Pruebas inválidas</a:t>
                      </a:r>
                    </a:p>
                  </a:txBody>
                  <a:tcPr marL="151922" marR="151922" marT="151922" marB="151922">
                    <a:solidFill>
                      <a:schemeClr val="bg1">
                        <a:lumMod val="75000"/>
                        <a:alpha val="20000"/>
                      </a:schemeClr>
                    </a:solidFill>
                  </a:tcPr>
                </a:tc>
                <a:tc>
                  <a:txBody>
                    <a:bodyPr/>
                    <a:lstStyle/>
                    <a:p>
                      <a:pPr lvl="0" algn="ctr"/>
                      <a:r>
                        <a:rPr lang="es-GT" sz="2100" cap="none" spc="0">
                          <a:solidFill>
                            <a:schemeClr val="tx1"/>
                          </a:solidFill>
                        </a:rPr>
                        <a:t>0/41</a:t>
                      </a:r>
                    </a:p>
                  </a:txBody>
                  <a:tcPr marL="151922" marR="151922" marT="151922" marB="151922">
                    <a:solidFill>
                      <a:schemeClr val="bg1">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2100" cap="none" spc="0" dirty="0">
                          <a:solidFill>
                            <a:schemeClr val="tx1"/>
                          </a:solidFill>
                        </a:rPr>
                        <a:t>4/41</a:t>
                      </a:r>
                      <a:endParaRPr lang="en-US" sz="2100" cap="none" spc="0" dirty="0">
                        <a:solidFill>
                          <a:schemeClr val="tx1"/>
                        </a:solidFill>
                      </a:endParaRPr>
                    </a:p>
                  </a:txBody>
                  <a:tcPr marL="151922" marR="151922" marT="151922" marB="151922">
                    <a:solidFill>
                      <a:schemeClr val="bg1">
                        <a:lumMod val="75000"/>
                        <a:alpha val="20000"/>
                      </a:schemeClr>
                    </a:solidFill>
                  </a:tcPr>
                </a:tc>
                <a:extLst>
                  <a:ext uri="{0D108BD9-81ED-4DB2-BD59-A6C34878D82A}">
                    <a16:rowId xmlns:a16="http://schemas.microsoft.com/office/drawing/2014/main" val="4141304697"/>
                  </a:ext>
                </a:extLst>
              </a:tr>
            </a:tbl>
          </a:graphicData>
        </a:graphic>
      </p:graphicFrame>
    </p:spTree>
    <p:extLst>
      <p:ext uri="{BB962C8B-B14F-4D97-AF65-F5344CB8AC3E}">
        <p14:creationId xmlns:p14="http://schemas.microsoft.com/office/powerpoint/2010/main" val="274009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6076-DCEF-49E1-8DBF-6947A5478DC2}"/>
              </a:ext>
            </a:extLst>
          </p:cNvPr>
          <p:cNvSpPr>
            <a:spLocks noGrp="1"/>
          </p:cNvSpPr>
          <p:nvPr>
            <p:ph type="title"/>
          </p:nvPr>
        </p:nvSpPr>
        <p:spPr>
          <a:xfrm>
            <a:off x="838200" y="365125"/>
            <a:ext cx="10515600" cy="1325563"/>
          </a:xfrm>
        </p:spPr>
        <p:txBody>
          <a:bodyPr>
            <a:normAutofit/>
          </a:bodyPr>
          <a:lstStyle/>
          <a:p>
            <a:r>
              <a:rPr lang="es-GT"/>
              <a:t>Resultados: Errores Observados en el Desempeño </a:t>
            </a:r>
            <a:endParaRPr lang="en-US"/>
          </a:p>
        </p:txBody>
      </p:sp>
      <p:graphicFrame>
        <p:nvGraphicFramePr>
          <p:cNvPr id="4" name="Content Placeholder 3">
            <a:extLst>
              <a:ext uri="{FF2B5EF4-FFF2-40B4-BE49-F238E27FC236}">
                <a16:creationId xmlns:a16="http://schemas.microsoft.com/office/drawing/2014/main" id="{AB496111-54D2-4C80-B6AD-6E19369286CD}"/>
              </a:ext>
            </a:extLst>
          </p:cNvPr>
          <p:cNvGraphicFramePr>
            <a:graphicFrameLocks noGrp="1"/>
          </p:cNvGraphicFramePr>
          <p:nvPr>
            <p:ph idx="1"/>
            <p:extLst>
              <p:ext uri="{D42A27DB-BD31-4B8C-83A1-F6EECF244321}">
                <p14:modId xmlns:p14="http://schemas.microsoft.com/office/powerpoint/2010/main" val="20751418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2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Resultados: Aceptabilidad</a:t>
            </a:r>
          </a:p>
        </p:txBody>
      </p:sp>
      <p:graphicFrame>
        <p:nvGraphicFramePr>
          <p:cNvPr id="12" name="Table 14">
            <a:extLst>
              <a:ext uri="{FF2B5EF4-FFF2-40B4-BE49-F238E27FC236}">
                <a16:creationId xmlns:a16="http://schemas.microsoft.com/office/drawing/2014/main" id="{D92B60A1-F57D-40F4-A1ED-6FBB19A4F0E0}"/>
              </a:ext>
            </a:extLst>
          </p:cNvPr>
          <p:cNvGraphicFramePr>
            <a:graphicFrameLocks noGrp="1"/>
          </p:cNvGraphicFramePr>
          <p:nvPr>
            <p:extLst>
              <p:ext uri="{D42A27DB-BD31-4B8C-83A1-F6EECF244321}">
                <p14:modId xmlns:p14="http://schemas.microsoft.com/office/powerpoint/2010/main" val="942838227"/>
              </p:ext>
            </p:extLst>
          </p:nvPr>
        </p:nvGraphicFramePr>
        <p:xfrm>
          <a:off x="4032514" y="532998"/>
          <a:ext cx="7188201" cy="5984938"/>
        </p:xfrm>
        <a:graphic>
          <a:graphicData uri="http://schemas.openxmlformats.org/drawingml/2006/table">
            <a:tbl>
              <a:tblPr firstRow="1" bandRow="1">
                <a:tableStyleId>{9D7B26C5-4107-4FEC-AEDC-1716B250A1EF}</a:tableStyleId>
              </a:tblPr>
              <a:tblGrid>
                <a:gridCol w="3194690">
                  <a:extLst>
                    <a:ext uri="{9D8B030D-6E8A-4147-A177-3AD203B41FA5}">
                      <a16:colId xmlns:a16="http://schemas.microsoft.com/office/drawing/2014/main" val="2191445508"/>
                    </a:ext>
                  </a:extLst>
                </a:gridCol>
                <a:gridCol w="1832924">
                  <a:extLst>
                    <a:ext uri="{9D8B030D-6E8A-4147-A177-3AD203B41FA5}">
                      <a16:colId xmlns:a16="http://schemas.microsoft.com/office/drawing/2014/main" val="2078947651"/>
                    </a:ext>
                  </a:extLst>
                </a:gridCol>
                <a:gridCol w="2160587">
                  <a:extLst>
                    <a:ext uri="{9D8B030D-6E8A-4147-A177-3AD203B41FA5}">
                      <a16:colId xmlns:a16="http://schemas.microsoft.com/office/drawing/2014/main" val="3414856397"/>
                    </a:ext>
                  </a:extLst>
                </a:gridCol>
              </a:tblGrid>
              <a:tr h="1219280">
                <a:tc>
                  <a:txBody>
                    <a:bodyPr/>
                    <a:lstStyle/>
                    <a:p>
                      <a:endParaRPr lang="en-US" sz="1300" b="0" cap="all" spc="150" dirty="0">
                        <a:solidFill>
                          <a:schemeClr val="lt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GT" sz="1300" b="0" cap="all" spc="150" dirty="0">
                        <a:solidFill>
                          <a:schemeClr val="tx1"/>
                        </a:solidFill>
                      </a:endParaRPr>
                    </a:p>
                    <a:p>
                      <a:pPr algn="ctr"/>
                      <a:endParaRPr lang="en-US" sz="1300" b="0" cap="all" spc="150" dirty="0">
                        <a:solidFill>
                          <a:schemeClr val="tx1"/>
                        </a:solidFill>
                      </a:endParaRPr>
                    </a:p>
                    <a:p>
                      <a:pPr algn="ctr"/>
                      <a:r>
                        <a:rPr lang="en-US" sz="1300" b="0" cap="all" spc="150" dirty="0">
                          <a:solidFill>
                            <a:schemeClr val="tx1"/>
                          </a:solidFill>
                        </a:rPr>
                        <a:t>Oral </a:t>
                      </a:r>
                    </a:p>
                    <a:p>
                      <a:pPr algn="ctr"/>
                      <a:r>
                        <a:rPr lang="en-US" sz="1300" b="0" cap="all" spc="150" dirty="0">
                          <a:solidFill>
                            <a:schemeClr val="tx1"/>
                          </a:solidFill>
                        </a:rPr>
                        <a:t>N=41</a:t>
                      </a:r>
                    </a:p>
                    <a:p>
                      <a:pPr algn="ctr"/>
                      <a:endParaRPr lang="en-US" sz="1300" b="0" cap="all" spc="150" dirty="0">
                        <a:solidFill>
                          <a:schemeClr val="tx1"/>
                        </a:solidFill>
                      </a:endParaRPr>
                    </a:p>
                    <a:p>
                      <a:pPr algn="ctr"/>
                      <a:endParaRPr lang="en-US" sz="1300" b="0" cap="all" spc="150" dirty="0">
                        <a:solidFill>
                          <a:schemeClr val="tx1"/>
                        </a:solidFill>
                      </a:endParaRPr>
                    </a:p>
                  </a:txBody>
                  <a:tcPr marL="111747" marR="111747" marT="111747" marB="111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300" b="0" cap="all" spc="150" dirty="0">
                          <a:solidFill>
                            <a:schemeClr val="tx1"/>
                          </a:solidFill>
                        </a:rPr>
                        <a:t>Sangre</a:t>
                      </a:r>
                    </a:p>
                    <a:p>
                      <a:pPr algn="ctr"/>
                      <a:r>
                        <a:rPr lang="es-GT" sz="1300" b="0" cap="all" spc="150" dirty="0">
                          <a:solidFill>
                            <a:schemeClr val="tx1"/>
                          </a:solidFill>
                        </a:rPr>
                        <a:t>N=41</a:t>
                      </a:r>
                      <a:endParaRPr lang="en-US" sz="1300" b="0" cap="all" spc="150" dirty="0">
                        <a:solidFill>
                          <a:schemeClr val="tx1"/>
                        </a:solidFill>
                      </a:endParaRPr>
                    </a:p>
                  </a:txBody>
                  <a:tcPr marL="111747" marR="111747" marT="111747" marB="111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44798"/>
                  </a:ext>
                </a:extLst>
              </a:tr>
              <a:tr h="723542">
                <a:tc>
                  <a:txBody>
                    <a:bodyPr/>
                    <a:lstStyle/>
                    <a:p>
                      <a:r>
                        <a:rPr lang="es-ES" sz="1600" b="1" cap="none" spc="0" dirty="0">
                          <a:solidFill>
                            <a:schemeClr val="tx1"/>
                          </a:solidFill>
                        </a:rPr>
                        <a:t>% que consideró que la prueba es capaz de detectar si una persona tiene VIH </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60%</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100%</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350795346"/>
                  </a:ext>
                </a:extLst>
              </a:tr>
              <a:tr h="723542">
                <a:tc>
                  <a:txBody>
                    <a:bodyPr/>
                    <a:lstStyle/>
                    <a:p>
                      <a:r>
                        <a:rPr lang="es-ES" sz="1600" b="1" cap="none" spc="0" dirty="0">
                          <a:solidFill>
                            <a:schemeClr val="tx1"/>
                          </a:solidFill>
                        </a:rPr>
                        <a:t>% que consideran confiable el resultado de la prueba</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a:solidFill>
                            <a:schemeClr val="tx1"/>
                          </a:solidFill>
                        </a:rPr>
                        <a:t>78%</a:t>
                      </a:r>
                      <a:endParaRPr lang="en-US" sz="1600" cap="none" spc="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a:solidFill>
                            <a:schemeClr val="tx1"/>
                          </a:solidFill>
                        </a:rPr>
                        <a:t>100%</a:t>
                      </a:r>
                      <a:endParaRPr lang="en-US" sz="1600" cap="none" spc="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59616"/>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dirty="0">
                          <a:solidFill>
                            <a:schemeClr val="tx1"/>
                          </a:solidFill>
                        </a:rPr>
                        <a:t>% que sintió fácil obtener la muestra (saliva o sangre)</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a:solidFill>
                            <a:schemeClr val="tx1"/>
                          </a:solidFill>
                        </a:rPr>
                        <a:t>93%</a:t>
                      </a:r>
                      <a:endParaRPr lang="en-US" sz="1600" cap="none" spc="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73%</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1994772572"/>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a:solidFill>
                            <a:schemeClr val="tx1"/>
                          </a:solidFill>
                        </a:rPr>
                        <a:t>% seguro que se hizo la prueba correctamente</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s-GT" sz="1600" cap="none" spc="0">
                          <a:solidFill>
                            <a:schemeClr val="tx1"/>
                          </a:solidFill>
                        </a:rPr>
                        <a:t>80%</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1600" cap="none" spc="0">
                          <a:solidFill>
                            <a:schemeClr val="tx1"/>
                          </a:solidFill>
                        </a:rPr>
                        <a:t>98%</a:t>
                      </a:r>
                      <a:endParaRPr lang="en-US" sz="1600" cap="none" spc="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304697"/>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dirty="0">
                          <a:solidFill>
                            <a:schemeClr val="tx1"/>
                          </a:solidFill>
                        </a:rPr>
                        <a:t>% que sostuvo que la prueba sería de utilidad para él</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lvl="0" algn="ctr"/>
                      <a:r>
                        <a:rPr lang="es-GT" sz="1600" cap="none" spc="0">
                          <a:solidFill>
                            <a:schemeClr val="tx1"/>
                          </a:solidFill>
                        </a:rPr>
                        <a:t>78%</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1600" cap="none" spc="0" dirty="0">
                          <a:solidFill>
                            <a:schemeClr val="tx1"/>
                          </a:solidFill>
                        </a:rPr>
                        <a:t>100%</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4126208855"/>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dirty="0">
                          <a:solidFill>
                            <a:schemeClr val="tx1"/>
                          </a:solidFill>
                        </a:rPr>
                        <a:t>% que recomendaría la prueba oral a amigos </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s-GT" sz="1600" cap="none" spc="0" dirty="0">
                          <a:solidFill>
                            <a:schemeClr val="tx1"/>
                          </a:solidFill>
                        </a:rPr>
                        <a:t>88%</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1600" cap="none" spc="0" dirty="0">
                          <a:solidFill>
                            <a:schemeClr val="tx1"/>
                          </a:solidFill>
                        </a:rPr>
                        <a:t>88%</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231113"/>
                  </a:ext>
                </a:extLst>
              </a:tr>
            </a:tbl>
          </a:graphicData>
        </a:graphic>
      </p:graphicFrame>
    </p:spTree>
    <p:extLst>
      <p:ext uri="{BB962C8B-B14F-4D97-AF65-F5344CB8AC3E}">
        <p14:creationId xmlns:p14="http://schemas.microsoft.com/office/powerpoint/2010/main" val="91776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63177F7-4E62-49D5-B0D3-BBCE6025D596}"/>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3800" i="1">
                <a:solidFill>
                  <a:schemeClr val="bg1">
                    <a:lumMod val="95000"/>
                    <a:lumOff val="5000"/>
                  </a:schemeClr>
                </a:solidFill>
              </a:rPr>
              <a:t>“…tengo entendido que el besarse no es una forma de contraer VIH pero, por qué una prueba que sólo se pasa en las encías te podría indicar si tenes o no.”</a:t>
            </a:r>
            <a:r>
              <a:rPr lang="en-US" sz="3800">
                <a:solidFill>
                  <a:schemeClr val="bg1">
                    <a:lumMod val="95000"/>
                    <a:lumOff val="5000"/>
                  </a:schemeClr>
                </a:solidFill>
              </a:rPr>
              <a:t>  (Participante HSH en El Salvador)</a:t>
            </a:r>
            <a:br>
              <a:rPr lang="en-US" sz="3800">
                <a:solidFill>
                  <a:schemeClr val="bg1">
                    <a:lumMod val="95000"/>
                    <a:lumOff val="5000"/>
                  </a:schemeClr>
                </a:solidFill>
              </a:rPr>
            </a:br>
            <a:endParaRPr lang="en-US" sz="3800">
              <a:solidFill>
                <a:schemeClr val="bg1">
                  <a:lumMod val="95000"/>
                  <a:lumOff val="5000"/>
                </a:schemeClr>
              </a:solidFill>
            </a:endParaRPr>
          </a:p>
        </p:txBody>
      </p:sp>
    </p:spTree>
    <p:extLst>
      <p:ext uri="{BB962C8B-B14F-4D97-AF65-F5344CB8AC3E}">
        <p14:creationId xmlns:p14="http://schemas.microsoft.com/office/powerpoint/2010/main" val="32780131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err="1">
                <a:solidFill>
                  <a:srgbClr val="FFFFFF"/>
                </a:solidFill>
                <a:latin typeface="+mj-lt"/>
                <a:ea typeface="+mj-ea"/>
                <a:cs typeface="+mj-cs"/>
              </a:rPr>
              <a:t>Resultados</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Intención</a:t>
            </a:r>
            <a:endParaRPr lang="en-US" sz="2400" kern="1200" dirty="0">
              <a:solidFill>
                <a:srgbClr val="FFFFFF"/>
              </a:solidFill>
              <a:latin typeface="+mj-lt"/>
              <a:ea typeface="+mj-ea"/>
              <a:cs typeface="+mj-cs"/>
            </a:endParaRPr>
          </a:p>
        </p:txBody>
      </p:sp>
      <p:graphicFrame>
        <p:nvGraphicFramePr>
          <p:cNvPr id="12" name="Table 14">
            <a:extLst>
              <a:ext uri="{FF2B5EF4-FFF2-40B4-BE49-F238E27FC236}">
                <a16:creationId xmlns:a16="http://schemas.microsoft.com/office/drawing/2014/main" id="{D92B60A1-F57D-40F4-A1ED-6FBB19A4F0E0}"/>
              </a:ext>
            </a:extLst>
          </p:cNvPr>
          <p:cNvGraphicFramePr>
            <a:graphicFrameLocks noGrp="1"/>
          </p:cNvGraphicFramePr>
          <p:nvPr>
            <p:extLst>
              <p:ext uri="{D42A27DB-BD31-4B8C-83A1-F6EECF244321}">
                <p14:modId xmlns:p14="http://schemas.microsoft.com/office/powerpoint/2010/main" val="2287831613"/>
              </p:ext>
            </p:extLst>
          </p:nvPr>
        </p:nvGraphicFramePr>
        <p:xfrm>
          <a:off x="4032514" y="1447398"/>
          <a:ext cx="7188201" cy="4344920"/>
        </p:xfrm>
        <a:graphic>
          <a:graphicData uri="http://schemas.openxmlformats.org/drawingml/2006/table">
            <a:tbl>
              <a:tblPr firstRow="1" bandRow="1">
                <a:tableStyleId>{9D7B26C5-4107-4FEC-AEDC-1716B250A1EF}</a:tableStyleId>
              </a:tblPr>
              <a:tblGrid>
                <a:gridCol w="3194690">
                  <a:extLst>
                    <a:ext uri="{9D8B030D-6E8A-4147-A177-3AD203B41FA5}">
                      <a16:colId xmlns:a16="http://schemas.microsoft.com/office/drawing/2014/main" val="2191445508"/>
                    </a:ext>
                  </a:extLst>
                </a:gridCol>
                <a:gridCol w="1832924">
                  <a:extLst>
                    <a:ext uri="{9D8B030D-6E8A-4147-A177-3AD203B41FA5}">
                      <a16:colId xmlns:a16="http://schemas.microsoft.com/office/drawing/2014/main" val="2078947651"/>
                    </a:ext>
                  </a:extLst>
                </a:gridCol>
                <a:gridCol w="2160587">
                  <a:extLst>
                    <a:ext uri="{9D8B030D-6E8A-4147-A177-3AD203B41FA5}">
                      <a16:colId xmlns:a16="http://schemas.microsoft.com/office/drawing/2014/main" val="3414856397"/>
                    </a:ext>
                  </a:extLst>
                </a:gridCol>
              </a:tblGrid>
              <a:tr h="1219280">
                <a:tc>
                  <a:txBody>
                    <a:bodyPr/>
                    <a:lstStyle/>
                    <a:p>
                      <a:endParaRPr lang="en-US" sz="1300" b="0" cap="all" spc="150" dirty="0">
                        <a:solidFill>
                          <a:schemeClr val="lt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GT" sz="1300" b="0" cap="all" spc="150">
                        <a:solidFill>
                          <a:schemeClr val="tx1"/>
                        </a:solidFill>
                      </a:endParaRPr>
                    </a:p>
                    <a:p>
                      <a:pPr algn="ctr"/>
                      <a:endParaRPr lang="en-US" sz="1300" b="0" cap="all" spc="150">
                        <a:solidFill>
                          <a:schemeClr val="tx1"/>
                        </a:solidFill>
                      </a:endParaRPr>
                    </a:p>
                    <a:p>
                      <a:pPr algn="ctr"/>
                      <a:r>
                        <a:rPr lang="en-US" sz="1300" b="0" cap="all" spc="150">
                          <a:solidFill>
                            <a:schemeClr val="tx1"/>
                          </a:solidFill>
                        </a:rPr>
                        <a:t>Oral </a:t>
                      </a:r>
                    </a:p>
                    <a:p>
                      <a:pPr algn="ctr"/>
                      <a:endParaRPr lang="en-US" sz="1300" b="0" cap="all" spc="150">
                        <a:solidFill>
                          <a:schemeClr val="tx1"/>
                        </a:solidFill>
                      </a:endParaRPr>
                    </a:p>
                    <a:p>
                      <a:pPr algn="ctr"/>
                      <a:endParaRPr lang="en-US" sz="1300" b="0" cap="all" spc="150">
                        <a:solidFill>
                          <a:schemeClr val="tx1"/>
                        </a:solidFill>
                      </a:endParaRPr>
                    </a:p>
                  </a:txBody>
                  <a:tcPr marL="111747" marR="111747" marT="111747" marB="111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300" b="0" cap="all" spc="150">
                          <a:solidFill>
                            <a:schemeClr val="tx1"/>
                          </a:solidFill>
                        </a:rPr>
                        <a:t>Sangre</a:t>
                      </a:r>
                      <a:endParaRPr lang="en-US" sz="1300" b="0" cap="all" spc="150">
                        <a:solidFill>
                          <a:schemeClr val="tx1"/>
                        </a:solidFill>
                      </a:endParaRPr>
                    </a:p>
                  </a:txBody>
                  <a:tcPr marL="111747" marR="111747" marT="111747" marB="111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44798"/>
                  </a:ext>
                </a:extLst>
              </a:tr>
              <a:tr h="723542">
                <a:tc>
                  <a:txBody>
                    <a:bodyPr/>
                    <a:lstStyle/>
                    <a:p>
                      <a:r>
                        <a:rPr lang="es-ES" sz="1600" b="1" cap="none" spc="0" dirty="0">
                          <a:solidFill>
                            <a:schemeClr val="tx1"/>
                          </a:solidFill>
                        </a:rPr>
                        <a:t>% que se realizaría la prueba nuevamente si estuviera disponible en el país</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93%</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100%</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350795346"/>
                  </a:ext>
                </a:extLst>
              </a:tr>
              <a:tr h="723542">
                <a:tc>
                  <a:txBody>
                    <a:bodyPr/>
                    <a:lstStyle/>
                    <a:p>
                      <a:r>
                        <a:rPr lang="es-ES" sz="1600" b="1" cap="none" spc="0" dirty="0">
                          <a:solidFill>
                            <a:schemeClr val="tx1"/>
                          </a:solidFill>
                        </a:rPr>
                        <a:t>% que se realizaría la prueba en casa</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dirty="0">
                          <a:solidFill>
                            <a:schemeClr val="tx1"/>
                          </a:solidFill>
                        </a:rPr>
                        <a:t>95%</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dirty="0">
                          <a:solidFill>
                            <a:schemeClr val="tx1"/>
                          </a:solidFill>
                        </a:rPr>
                        <a:t>93%</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59616"/>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dirty="0">
                          <a:solidFill>
                            <a:schemeClr val="tx1"/>
                          </a:solidFill>
                        </a:rPr>
                        <a:t>% se realizaría la prueba después de las 7 pm </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73%</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a:r>
                        <a:rPr lang="es-GT" sz="1600" cap="none" spc="0" dirty="0">
                          <a:solidFill>
                            <a:schemeClr val="tx1"/>
                          </a:solidFill>
                        </a:rPr>
                        <a:t>73%</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1994772572"/>
                  </a:ext>
                </a:extLst>
              </a:tr>
              <a:tr h="72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none" spc="0" dirty="0">
                          <a:solidFill>
                            <a:schemeClr val="tx1"/>
                          </a:solidFill>
                        </a:rPr>
                        <a:t>Disponibilidad de pagar por la prueba</a:t>
                      </a: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dirty="0">
                          <a:solidFill>
                            <a:schemeClr val="tx1"/>
                          </a:solidFill>
                        </a:rPr>
                        <a:t>10.13 USD</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600" cap="none" spc="0" dirty="0">
                          <a:solidFill>
                            <a:schemeClr val="tx1"/>
                          </a:solidFill>
                        </a:rPr>
                        <a:t>13.84 USD</a:t>
                      </a:r>
                      <a:endParaRPr lang="en-US" sz="1600" cap="none" spc="0" dirty="0">
                        <a:solidFill>
                          <a:schemeClr val="tx1"/>
                        </a:solidFill>
                      </a:endParaRPr>
                    </a:p>
                  </a:txBody>
                  <a:tcPr marL="111747" marR="111747" marT="111747" marB="111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751218"/>
                  </a:ext>
                </a:extLst>
              </a:tr>
            </a:tbl>
          </a:graphicData>
        </a:graphic>
      </p:graphicFrame>
    </p:spTree>
    <p:extLst>
      <p:ext uri="{BB962C8B-B14F-4D97-AF65-F5344CB8AC3E}">
        <p14:creationId xmlns:p14="http://schemas.microsoft.com/office/powerpoint/2010/main" val="236725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s-GT" dirty="0"/>
              <a:t>Resultados: Intención</a:t>
            </a:r>
            <a:endParaRPr lang="es-GT" kern="1200" dirty="0">
              <a:latin typeface="+mj-lt"/>
              <a:ea typeface="+mj-ea"/>
              <a:cs typeface="+mj-cs"/>
            </a:endParaRPr>
          </a:p>
        </p:txBody>
      </p:sp>
      <p:sp>
        <p:nvSpPr>
          <p:cNvPr id="4" name="Content Placeholder 3">
            <a:extLst>
              <a:ext uri="{FF2B5EF4-FFF2-40B4-BE49-F238E27FC236}">
                <a16:creationId xmlns:a16="http://schemas.microsoft.com/office/drawing/2014/main" id="{EE63B6D7-F6D7-46D9-8F1F-361BF24B19BD}"/>
              </a:ext>
            </a:extLst>
          </p:cNvPr>
          <p:cNvSpPr>
            <a:spLocks noGrp="1"/>
          </p:cNvSpPr>
          <p:nvPr>
            <p:ph idx="1"/>
          </p:nvPr>
        </p:nvSpPr>
        <p:spPr>
          <a:xfrm>
            <a:off x="4965431" y="2438400"/>
            <a:ext cx="6586489" cy="3785419"/>
          </a:xfrm>
        </p:spPr>
        <p:txBody>
          <a:bodyPr>
            <a:normAutofit/>
          </a:bodyPr>
          <a:lstStyle/>
          <a:p>
            <a:pPr>
              <a:spcAft>
                <a:spcPts val="600"/>
              </a:spcAft>
            </a:pPr>
            <a:r>
              <a:rPr lang="es-GT" sz="2000" b="1" dirty="0"/>
              <a:t>Los resultados indican que otros temas a explorar más a profundidad incluyen:</a:t>
            </a:r>
          </a:p>
          <a:p>
            <a:pPr marL="800100" lvl="1">
              <a:spcAft>
                <a:spcPts val="600"/>
              </a:spcAft>
            </a:pPr>
            <a:r>
              <a:rPr lang="es-GT" sz="2000" dirty="0"/>
              <a:t>La disponibilidad de hacerse la prueba autoadministrada en presencia de alguien más ya que esta puede diferir por país</a:t>
            </a:r>
          </a:p>
          <a:p>
            <a:pPr marL="800100" lvl="1">
              <a:spcAft>
                <a:spcPts val="600"/>
              </a:spcAft>
            </a:pPr>
            <a:r>
              <a:rPr lang="es-GT" sz="2000" dirty="0"/>
              <a:t>La disponibilidad de pago por cada una de las pruebas ya que esta puede diferir por autoidentificación y dependiendo de la metodología de investigación utilizada (6 a 10 USD para oral y  10 a 20 USD por la de sangre)</a:t>
            </a:r>
          </a:p>
        </p:txBody>
      </p:sp>
      <p:pic>
        <p:nvPicPr>
          <p:cNvPr id="6" name="Picture 5" descr="A picture containing object, table, clock, sitting&#10;&#10;Description automatically generated">
            <a:extLst>
              <a:ext uri="{FF2B5EF4-FFF2-40B4-BE49-F238E27FC236}">
                <a16:creationId xmlns:a16="http://schemas.microsoft.com/office/drawing/2014/main" id="{A95091BF-57E7-44B2-9DF4-F1C9A6D597C2}"/>
              </a:ext>
            </a:extLst>
          </p:cNvPr>
          <p:cNvPicPr>
            <a:picLocks noChangeAspect="1"/>
          </p:cNvPicPr>
          <p:nvPr/>
        </p:nvPicPr>
        <p:blipFill rotWithShape="1">
          <a:blip r:embed="rId3"/>
          <a:srcRect l="12159" r="4272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A999DAF-9EA3-4BC3-BB8A-837C6561FAAB}"/>
              </a:ext>
            </a:extLst>
          </p:cNvPr>
          <p:cNvSpPr/>
          <p:nvPr/>
        </p:nvSpPr>
        <p:spPr>
          <a:xfrm>
            <a:off x="5934456" y="1371600"/>
            <a:ext cx="4969480" cy="4114800"/>
          </a:xfrm>
        </p:spPr>
        <p:txBody>
          <a:bodyPr vert="horz" wrap="square"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s-GT" sz="2200" dirty="0"/>
          </a:p>
        </p:txBody>
      </p:sp>
    </p:spTree>
    <p:extLst>
      <p:ext uri="{BB962C8B-B14F-4D97-AF65-F5344CB8AC3E}">
        <p14:creationId xmlns:p14="http://schemas.microsoft.com/office/powerpoint/2010/main" val="208282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260C-13B6-4155-8661-96ECB65ECB56}"/>
              </a:ext>
            </a:extLst>
          </p:cNvPr>
          <p:cNvSpPr>
            <a:spLocks noGrp="1"/>
          </p:cNvSpPr>
          <p:nvPr>
            <p:ph type="title"/>
          </p:nvPr>
        </p:nvSpPr>
        <p:spPr>
          <a:xfrm>
            <a:off x="870204" y="606564"/>
            <a:ext cx="10451592" cy="1325563"/>
          </a:xfrm>
        </p:spPr>
        <p:txBody>
          <a:bodyPr anchor="ctr">
            <a:normAutofit/>
          </a:bodyPr>
          <a:lstStyle/>
          <a:p>
            <a:r>
              <a:rPr lang="en-US" dirty="0" err="1"/>
              <a:t>Resultados</a:t>
            </a:r>
            <a:r>
              <a:rPr lang="en-US" dirty="0"/>
              <a:t>: </a:t>
            </a:r>
            <a:r>
              <a:rPr lang="en-US" dirty="0" err="1"/>
              <a:t>Preferencia</a:t>
            </a:r>
            <a:r>
              <a:rPr lang="en-US" dirty="0"/>
              <a:t> </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Gráfico 13">
            <a:extLst>
              <a:ext uri="{FF2B5EF4-FFF2-40B4-BE49-F238E27FC236}">
                <a16:creationId xmlns:a16="http://schemas.microsoft.com/office/drawing/2014/main" id="{1766A3FD-F871-4CC0-9616-8E72CD3474B0}"/>
              </a:ext>
            </a:extLst>
          </p:cNvPr>
          <p:cNvGraphicFramePr>
            <a:graphicFrameLocks noGrp="1"/>
          </p:cNvGraphicFramePr>
          <p:nvPr>
            <p:ph idx="1"/>
            <p:extLst>
              <p:ext uri="{D42A27DB-BD31-4B8C-83A1-F6EECF244321}">
                <p14:modId xmlns:p14="http://schemas.microsoft.com/office/powerpoint/2010/main" val="1008721387"/>
              </p:ext>
            </p:extLst>
          </p:nvPr>
        </p:nvGraphicFramePr>
        <p:xfrm>
          <a:off x="1000874" y="2385390"/>
          <a:ext cx="10190252" cy="361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178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260C-13B6-4155-8661-96ECB65ECB56}"/>
              </a:ext>
            </a:extLst>
          </p:cNvPr>
          <p:cNvSpPr>
            <a:spLocks noGrp="1"/>
          </p:cNvSpPr>
          <p:nvPr>
            <p:ph type="title"/>
          </p:nvPr>
        </p:nvSpPr>
        <p:spPr/>
        <p:txBody>
          <a:bodyPr/>
          <a:lstStyle/>
          <a:p>
            <a:r>
              <a:rPr lang="en-US" dirty="0" err="1"/>
              <a:t>Resultados</a:t>
            </a:r>
            <a:r>
              <a:rPr lang="en-US" dirty="0"/>
              <a:t>: </a:t>
            </a:r>
            <a:r>
              <a:rPr lang="en-US" dirty="0" err="1"/>
              <a:t>Modelos</a:t>
            </a:r>
            <a:r>
              <a:rPr lang="en-US" dirty="0"/>
              <a:t> de </a:t>
            </a:r>
            <a:r>
              <a:rPr lang="en-US" dirty="0" err="1"/>
              <a:t>Autodeteccion</a:t>
            </a:r>
            <a:r>
              <a:rPr lang="en-US" dirty="0"/>
              <a:t>  </a:t>
            </a:r>
          </a:p>
        </p:txBody>
      </p:sp>
      <p:grpSp>
        <p:nvGrpSpPr>
          <p:cNvPr id="4" name="Grupo 298">
            <a:extLst>
              <a:ext uri="{FF2B5EF4-FFF2-40B4-BE49-F238E27FC236}">
                <a16:creationId xmlns:a16="http://schemas.microsoft.com/office/drawing/2014/main" id="{9021C387-BDCE-4213-B6CD-CFDE71AE06F4}"/>
              </a:ext>
            </a:extLst>
          </p:cNvPr>
          <p:cNvGrpSpPr/>
          <p:nvPr/>
        </p:nvGrpSpPr>
        <p:grpSpPr>
          <a:xfrm>
            <a:off x="1710740" y="1698325"/>
            <a:ext cx="8770520" cy="4794549"/>
            <a:chOff x="0" y="-19051"/>
            <a:chExt cx="5734050" cy="3348129"/>
          </a:xfrm>
        </p:grpSpPr>
        <p:grpSp>
          <p:nvGrpSpPr>
            <p:cNvPr id="5" name="Grupo 297">
              <a:extLst>
                <a:ext uri="{FF2B5EF4-FFF2-40B4-BE49-F238E27FC236}">
                  <a16:creationId xmlns:a16="http://schemas.microsoft.com/office/drawing/2014/main" id="{1FA5527E-3A6D-49A3-B1C9-6B05FDF2D348}"/>
                </a:ext>
              </a:extLst>
            </p:cNvPr>
            <p:cNvGrpSpPr/>
            <p:nvPr/>
          </p:nvGrpSpPr>
          <p:grpSpPr>
            <a:xfrm>
              <a:off x="0" y="-19051"/>
              <a:ext cx="5734050" cy="3348129"/>
              <a:chOff x="0" y="-19051"/>
              <a:chExt cx="5734050" cy="3348129"/>
            </a:xfrm>
          </p:grpSpPr>
          <p:grpSp>
            <p:nvGrpSpPr>
              <p:cNvPr id="9" name="Grupo 296">
                <a:extLst>
                  <a:ext uri="{FF2B5EF4-FFF2-40B4-BE49-F238E27FC236}">
                    <a16:creationId xmlns:a16="http://schemas.microsoft.com/office/drawing/2014/main" id="{23EB9BB3-76FA-4092-9EEC-AE7582881D10}"/>
                  </a:ext>
                </a:extLst>
              </p:cNvPr>
              <p:cNvGrpSpPr/>
              <p:nvPr/>
            </p:nvGrpSpPr>
            <p:grpSpPr>
              <a:xfrm>
                <a:off x="0" y="-19051"/>
                <a:ext cx="5734050" cy="3348129"/>
                <a:chOff x="0" y="-19051"/>
                <a:chExt cx="5734050" cy="3348129"/>
              </a:xfrm>
            </p:grpSpPr>
            <p:sp>
              <p:nvSpPr>
                <p:cNvPr id="13" name="Rectángulo: esquinas redondeadas 289">
                  <a:extLst>
                    <a:ext uri="{FF2B5EF4-FFF2-40B4-BE49-F238E27FC236}">
                      <a16:creationId xmlns:a16="http://schemas.microsoft.com/office/drawing/2014/main" id="{56D74F79-8A12-4AB4-AC55-6936853C7257}"/>
                    </a:ext>
                  </a:extLst>
                </p:cNvPr>
                <p:cNvSpPr/>
                <p:nvPr/>
              </p:nvSpPr>
              <p:spPr>
                <a:xfrm>
                  <a:off x="0" y="-19051"/>
                  <a:ext cx="5734050" cy="3348129"/>
                </a:xfrm>
                <a:prstGeom prst="round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grpSp>
              <p:nvGrpSpPr>
                <p:cNvPr id="14" name="Grupo 293">
                  <a:extLst>
                    <a:ext uri="{FF2B5EF4-FFF2-40B4-BE49-F238E27FC236}">
                      <a16:creationId xmlns:a16="http://schemas.microsoft.com/office/drawing/2014/main" id="{FFBD0F0F-C5DE-46A4-85E7-F7B102440F69}"/>
                    </a:ext>
                  </a:extLst>
                </p:cNvPr>
                <p:cNvGrpSpPr/>
                <p:nvPr/>
              </p:nvGrpSpPr>
              <p:grpSpPr>
                <a:xfrm>
                  <a:off x="127000" y="95250"/>
                  <a:ext cx="1799590" cy="2196465"/>
                  <a:chOff x="12700" y="0"/>
                  <a:chExt cx="1799590" cy="2196465"/>
                </a:xfrm>
              </p:grpSpPr>
              <p:sp>
                <p:nvSpPr>
                  <p:cNvPr id="15" name="Rectángulo 22">
                    <a:extLst>
                      <a:ext uri="{FF2B5EF4-FFF2-40B4-BE49-F238E27FC236}">
                        <a16:creationId xmlns:a16="http://schemas.microsoft.com/office/drawing/2014/main" id="{AC4B69E7-99D0-4B6A-A21E-CFAA01A2010E}"/>
                      </a:ext>
                    </a:extLst>
                  </p:cNvPr>
                  <p:cNvSpPr/>
                  <p:nvPr/>
                </p:nvSpPr>
                <p:spPr>
                  <a:xfrm>
                    <a:off x="12700" y="6350"/>
                    <a:ext cx="1799590" cy="2190115"/>
                  </a:xfrm>
                  <a:prstGeom prst="rect">
                    <a:avLst/>
                  </a:prstGeom>
                  <a:noFill/>
                  <a:ln w="9525"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GT"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GT" sz="1600"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GT"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Semirrestringido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G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Autoadministración supervisada. </a:t>
                    </a:r>
                    <a:endParaRPr lang="en-US" sz="32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Distribuida por trabajadores de salud de </a:t>
                    </a:r>
                    <a:r>
                      <a:rPr lang="es-GT" dirty="0" err="1">
                        <a:solidFill>
                          <a:srgbClr val="000000"/>
                        </a:solidFill>
                        <a:effectLst/>
                        <a:latin typeface="Calibri" panose="020F0502020204030204" pitchFamily="34" charset="0"/>
                        <a:ea typeface="Calibri" panose="020F0502020204030204" pitchFamily="34" charset="0"/>
                      </a:rPr>
                      <a:t>ONGs</a:t>
                    </a:r>
                    <a:r>
                      <a:rPr lang="es-GT" dirty="0">
                        <a:solidFill>
                          <a:srgbClr val="000000"/>
                        </a:solidFill>
                        <a:effectLst/>
                        <a:latin typeface="Calibri" panose="020F0502020204030204" pitchFamily="34" charset="0"/>
                        <a:ea typeface="Calibri" panose="020F0502020204030204" pitchFamily="34" charset="0"/>
                      </a:rPr>
                      <a:t>. </a:t>
                    </a:r>
                    <a:endParaRPr lang="en-US" sz="32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La autoadministración y la interpretación de resultados se hace con acompañamiento de alguien capacitado.</a:t>
                    </a:r>
                    <a:endParaRPr lang="en-US" sz="3200" dirty="0">
                      <a:solidFill>
                        <a:srgbClr val="000000"/>
                      </a:solidFill>
                      <a:effectLst/>
                      <a:latin typeface="Arial" panose="020B0604020202020204" pitchFamily="34" charset="0"/>
                      <a:ea typeface="Calibri" panose="020F0502020204030204" pitchFamily="34" charset="0"/>
                    </a:endParaRPr>
                  </a:p>
                </p:txBody>
              </p:sp>
              <p:pic>
                <p:nvPicPr>
                  <p:cNvPr id="16" name="Imagen 290">
                    <a:extLst>
                      <a:ext uri="{FF2B5EF4-FFF2-40B4-BE49-F238E27FC236}">
                        <a16:creationId xmlns:a16="http://schemas.microsoft.com/office/drawing/2014/main" id="{D7D10EF8-3648-4205-BF7C-5D450101A9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0" y="0"/>
                    <a:ext cx="431800" cy="431800"/>
                  </a:xfrm>
                  <a:prstGeom prst="rect">
                    <a:avLst/>
                  </a:prstGeom>
                  <a:noFill/>
                  <a:ln>
                    <a:noFill/>
                  </a:ln>
                </p:spPr>
              </p:pic>
            </p:grpSp>
          </p:grpSp>
          <p:grpSp>
            <p:nvGrpSpPr>
              <p:cNvPr id="10" name="Grupo 294">
                <a:extLst>
                  <a:ext uri="{FF2B5EF4-FFF2-40B4-BE49-F238E27FC236}">
                    <a16:creationId xmlns:a16="http://schemas.microsoft.com/office/drawing/2014/main" id="{79AF44EF-21E4-4E0C-B75D-5CFC3CBBA186}"/>
                  </a:ext>
                </a:extLst>
              </p:cNvPr>
              <p:cNvGrpSpPr/>
              <p:nvPr/>
            </p:nvGrpSpPr>
            <p:grpSpPr>
              <a:xfrm>
                <a:off x="1974850" y="95250"/>
                <a:ext cx="1799590" cy="2181225"/>
                <a:chOff x="0" y="0"/>
                <a:chExt cx="1799590" cy="2181225"/>
              </a:xfrm>
            </p:grpSpPr>
            <p:sp>
              <p:nvSpPr>
                <p:cNvPr id="11" name="Rectángulo 16">
                  <a:extLst>
                    <a:ext uri="{FF2B5EF4-FFF2-40B4-BE49-F238E27FC236}">
                      <a16:creationId xmlns:a16="http://schemas.microsoft.com/office/drawing/2014/main" id="{D46D4957-074C-404D-8B4E-BF80B6214314}"/>
                    </a:ext>
                  </a:extLst>
                </p:cNvPr>
                <p:cNvSpPr/>
                <p:nvPr/>
              </p:nvSpPr>
              <p:spPr>
                <a:xfrm>
                  <a:off x="0" y="0"/>
                  <a:ext cx="1799590" cy="21812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GT"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Híbrido, Basado en Tecnología</a:t>
                  </a:r>
                  <a:endPar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Autoadministración no supervisada. </a:t>
                  </a:r>
                  <a:endParaRPr lang="en-US" sz="32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Los </a:t>
                  </a:r>
                  <a:r>
                    <a:rPr lang="es-GT" dirty="0" err="1">
                      <a:solidFill>
                        <a:srgbClr val="000000"/>
                      </a:solidFill>
                      <a:effectLst/>
                      <a:latin typeface="Calibri" panose="020F0502020204030204" pitchFamily="34" charset="0"/>
                      <a:ea typeface="Calibri" panose="020F0502020204030204" pitchFamily="34" charset="0"/>
                    </a:rPr>
                    <a:t>cybereducadores</a:t>
                  </a:r>
                  <a:r>
                    <a:rPr lang="es-GT" dirty="0">
                      <a:solidFill>
                        <a:srgbClr val="000000"/>
                      </a:solidFill>
                      <a:effectLst/>
                      <a:latin typeface="Calibri" panose="020F0502020204030204" pitchFamily="34" charset="0"/>
                      <a:ea typeface="Calibri" panose="020F0502020204030204" pitchFamily="34" charset="0"/>
                    </a:rPr>
                    <a:t> proveerán </a:t>
                  </a:r>
                  <a:r>
                    <a:rPr lang="es-GT" dirty="0" err="1">
                      <a:solidFill>
                        <a:srgbClr val="000000"/>
                      </a:solidFill>
                      <a:effectLst/>
                      <a:latin typeface="Calibri" panose="020F0502020204030204" pitchFamily="34" charset="0"/>
                      <a:ea typeface="Calibri" panose="020F0502020204030204" pitchFamily="34" charset="0"/>
                    </a:rPr>
                    <a:t>vouchers</a:t>
                  </a:r>
                  <a:r>
                    <a:rPr lang="es-GT" dirty="0">
                      <a:solidFill>
                        <a:srgbClr val="000000"/>
                      </a:solidFill>
                      <a:effectLst/>
                      <a:latin typeface="Calibri" panose="020F0502020204030204" pitchFamily="34" charset="0"/>
                      <a:ea typeface="Calibri" panose="020F0502020204030204" pitchFamily="34" charset="0"/>
                    </a:rPr>
                    <a:t> de referencia a los que son abordados en línea para obtener el kit.</a:t>
                  </a:r>
                  <a:endParaRPr lang="en-US" sz="32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Los </a:t>
                  </a:r>
                  <a:r>
                    <a:rPr lang="es-GT" dirty="0" err="1">
                      <a:solidFill>
                        <a:srgbClr val="000000"/>
                      </a:solidFill>
                      <a:effectLst/>
                      <a:latin typeface="Calibri" panose="020F0502020204030204" pitchFamily="34" charset="0"/>
                      <a:ea typeface="Calibri" panose="020F0502020204030204" pitchFamily="34" charset="0"/>
                    </a:rPr>
                    <a:t>cybereducadores</a:t>
                  </a:r>
                  <a:r>
                    <a:rPr lang="es-GT" dirty="0">
                      <a:solidFill>
                        <a:srgbClr val="000000"/>
                      </a:solidFill>
                      <a:effectLst/>
                      <a:latin typeface="Calibri" panose="020F0502020204030204" pitchFamily="34" charset="0"/>
                      <a:ea typeface="Calibri" panose="020F0502020204030204" pitchFamily="34" charset="0"/>
                    </a:rPr>
                    <a:t> les brindarán seguimiento.</a:t>
                  </a:r>
                  <a:endParaRPr lang="en-US" sz="3200" dirty="0">
                    <a:solidFill>
                      <a:srgbClr val="000000"/>
                    </a:solidFill>
                    <a:effectLst/>
                    <a:latin typeface="Arial" panose="020B0604020202020204" pitchFamily="34" charset="0"/>
                    <a:ea typeface="Calibri" panose="020F0502020204030204" pitchFamily="34" charset="0"/>
                  </a:endParaRPr>
                </a:p>
              </p:txBody>
            </p:sp>
            <p:pic>
              <p:nvPicPr>
                <p:cNvPr id="12" name="Imagen 291">
                  <a:extLst>
                    <a:ext uri="{FF2B5EF4-FFF2-40B4-BE49-F238E27FC236}">
                      <a16:creationId xmlns:a16="http://schemas.microsoft.com/office/drawing/2014/main" id="{316A8974-9F2A-4CCD-906D-828048329C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 y="31750"/>
                  <a:ext cx="361950" cy="361950"/>
                </a:xfrm>
                <a:prstGeom prst="rect">
                  <a:avLst/>
                </a:prstGeom>
                <a:noFill/>
                <a:ln>
                  <a:noFill/>
                </a:ln>
              </p:spPr>
            </p:pic>
          </p:grpSp>
        </p:grpSp>
        <p:grpSp>
          <p:nvGrpSpPr>
            <p:cNvPr id="6" name="Grupo 295">
              <a:extLst>
                <a:ext uri="{FF2B5EF4-FFF2-40B4-BE49-F238E27FC236}">
                  <a16:creationId xmlns:a16="http://schemas.microsoft.com/office/drawing/2014/main" id="{744730CA-1E05-44D8-B71C-048066BBE6C6}"/>
                </a:ext>
              </a:extLst>
            </p:cNvPr>
            <p:cNvGrpSpPr/>
            <p:nvPr/>
          </p:nvGrpSpPr>
          <p:grpSpPr>
            <a:xfrm>
              <a:off x="3771900" y="101600"/>
              <a:ext cx="1799590" cy="2179320"/>
              <a:chOff x="0" y="0"/>
              <a:chExt cx="1799590" cy="2179320"/>
            </a:xfrm>
          </p:grpSpPr>
          <p:sp>
            <p:nvSpPr>
              <p:cNvPr id="7" name="Rectángulo 19">
                <a:extLst>
                  <a:ext uri="{FF2B5EF4-FFF2-40B4-BE49-F238E27FC236}">
                    <a16:creationId xmlns:a16="http://schemas.microsoft.com/office/drawing/2014/main" id="{66A61175-1E5B-4441-86DF-AE9649492F4C}"/>
                  </a:ext>
                </a:extLst>
              </p:cNvPr>
              <p:cNvSpPr/>
              <p:nvPr/>
            </p:nvSpPr>
            <p:spPr>
              <a:xfrm>
                <a:off x="0" y="0"/>
                <a:ext cx="1799590" cy="217932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Gisha" panose="020B0502040204020203" pitchFamily="34" charset="-79"/>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GT"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Acceso Abierto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G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Autoadministración no supervisada, disponible para compra en farmacias, supermercados, etc. </a:t>
                </a:r>
                <a:endParaRPr lang="en-US" sz="32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GT" dirty="0">
                    <a:solidFill>
                      <a:srgbClr val="000000"/>
                    </a:solidFill>
                    <a:effectLst/>
                    <a:latin typeface="Calibri" panose="020F0502020204030204" pitchFamily="34" charset="0"/>
                    <a:ea typeface="Calibri" panose="020F0502020204030204" pitchFamily="34" charset="0"/>
                  </a:rPr>
                  <a:t>Se colocará una etiqueta en el empaque, con información de contacto, en caso se necesite guía o alguna referencia. </a:t>
                </a:r>
                <a:endParaRPr lang="en-US" sz="32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s-GT" dirty="0">
                    <a:solidFill>
                      <a:srgbClr val="000000"/>
                    </a:solidFill>
                    <a:effectLst/>
                    <a:latin typeface="Gisha" panose="020B0502040204020203" pitchFamily="34" charset="-79"/>
                    <a:ea typeface="Calibri" panose="020F0502020204030204" pitchFamily="34" charset="0"/>
                  </a:rPr>
                  <a:t> </a:t>
                </a:r>
                <a:endParaRPr lang="en-US" sz="3200" dirty="0">
                  <a:solidFill>
                    <a:srgbClr val="000000"/>
                  </a:solidFill>
                  <a:effectLst/>
                  <a:latin typeface="Arial" panose="020B0604020202020204" pitchFamily="34" charset="0"/>
                  <a:ea typeface="Calibri" panose="020F0502020204030204" pitchFamily="34" charset="0"/>
                </a:endParaRPr>
              </a:p>
            </p:txBody>
          </p:sp>
          <p:pic>
            <p:nvPicPr>
              <p:cNvPr id="8" name="Imagen 292">
                <a:extLst>
                  <a:ext uri="{FF2B5EF4-FFF2-40B4-BE49-F238E27FC236}">
                    <a16:creationId xmlns:a16="http://schemas.microsoft.com/office/drawing/2014/main" id="{F333AD70-AFBD-4DD6-A055-352641504B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9050"/>
                <a:ext cx="374650" cy="374650"/>
              </a:xfrm>
              <a:prstGeom prst="rect">
                <a:avLst/>
              </a:prstGeom>
              <a:noFill/>
              <a:ln>
                <a:noFill/>
              </a:ln>
            </p:spPr>
          </p:pic>
        </p:grpSp>
      </p:grpSp>
    </p:spTree>
    <p:extLst>
      <p:ext uri="{BB962C8B-B14F-4D97-AF65-F5344CB8AC3E}">
        <p14:creationId xmlns:p14="http://schemas.microsoft.com/office/powerpoint/2010/main" val="383659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A271C-4F9A-4D0F-9028-18F6FEC46936}"/>
              </a:ext>
            </a:extLst>
          </p:cNvPr>
          <p:cNvSpPr>
            <a:spLocks noGrp="1"/>
          </p:cNvSpPr>
          <p:nvPr>
            <p:ph type="title"/>
          </p:nvPr>
        </p:nvSpPr>
        <p:spPr>
          <a:xfrm>
            <a:off x="594360" y="528015"/>
            <a:ext cx="11003280" cy="1896068"/>
          </a:xfrm>
        </p:spPr>
        <p:txBody>
          <a:bodyPr anchor="ctr">
            <a:normAutofit/>
          </a:bodyPr>
          <a:lstStyle/>
          <a:p>
            <a:r>
              <a:rPr lang="en-US" sz="5200"/>
              <a:t>Contexto</a:t>
            </a:r>
          </a:p>
        </p:txBody>
      </p:sp>
      <p:grpSp>
        <p:nvGrpSpPr>
          <p:cNvPr id="28" name="Group 27">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29"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ontent Placeholder 2">
            <a:extLst>
              <a:ext uri="{FF2B5EF4-FFF2-40B4-BE49-F238E27FC236}">
                <a16:creationId xmlns:a16="http://schemas.microsoft.com/office/drawing/2014/main" id="{CFA33DF7-FF97-4240-AC06-245524B708A0}"/>
              </a:ext>
            </a:extLst>
          </p:cNvPr>
          <p:cNvSpPr>
            <a:spLocks noGrp="1"/>
          </p:cNvSpPr>
          <p:nvPr>
            <p:ph idx="1"/>
          </p:nvPr>
        </p:nvSpPr>
        <p:spPr>
          <a:xfrm>
            <a:off x="597407" y="3225339"/>
            <a:ext cx="11000233" cy="2981152"/>
          </a:xfrm>
        </p:spPr>
        <p:txBody>
          <a:bodyPr anchor="ctr">
            <a:normAutofit lnSpcReduction="10000"/>
          </a:bodyPr>
          <a:lstStyle/>
          <a:p>
            <a:r>
              <a:rPr lang="es-GT" sz="1700" dirty="0"/>
              <a:t>En el marco del Programa de USAID de Prevención Combinada en VIH para Centroamérica, PSI/PASMO trabaja para alcanzar los “primeros 90”; el primer paso esencial para asegurar que personas VIH positivas conozcan su diagnóstico y se vinculen a los servicios de salud integral. </a:t>
            </a:r>
          </a:p>
          <a:p>
            <a:r>
              <a:rPr lang="es-GT" sz="1700" dirty="0"/>
              <a:t>A pesar de los esfuerzos y logros en la ampliación de servicios de la prueba de VIH, aún existen barreras para acceder a los servicios.</a:t>
            </a:r>
            <a:endParaRPr lang="es-GT" sz="1700" dirty="0">
              <a:cs typeface="Calibri"/>
            </a:endParaRPr>
          </a:p>
          <a:p>
            <a:r>
              <a:rPr lang="es-GT" sz="1700" dirty="0"/>
              <a:t>Las barreras son pronunciadas entre las poblaciones clave, como HSH, e incluyen: tratos hostiles por personal de salud, temor al estigma y discriminación, estrés por el tiempo de espera, tener que regresar por los resultados y el temor a la pérdida de confidencialidad. </a:t>
            </a:r>
            <a:endParaRPr lang="es-GT" sz="1700" dirty="0">
              <a:cs typeface="Calibri"/>
            </a:endParaRPr>
          </a:p>
          <a:p>
            <a:r>
              <a:rPr lang="es-GT" sz="1700" dirty="0"/>
              <a:t>Para cerrar las brechas y alcanzar los objetivos 90-90-90, se ha concluido que se necesitan servicios de prueba más eficientes. La Organización Mundial de la Salud (OMS) ha propuesto la autodetección del VIH como una medida factible para complementar los servicios de prueba tradicionales y ayudar a los países a alcanzar los primeros -90.</a:t>
            </a:r>
            <a:endParaRPr lang="es-GT" sz="1700" dirty="0">
              <a:cs typeface="Calibri"/>
            </a:endParaRPr>
          </a:p>
        </p:txBody>
      </p:sp>
      <p:sp>
        <p:nvSpPr>
          <p:cNvPr id="50" name="Rectangle 4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636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A0A6-22B8-49AE-90C5-A00CE921A49C}"/>
              </a:ext>
            </a:extLst>
          </p:cNvPr>
          <p:cNvSpPr>
            <a:spLocks noGrp="1"/>
          </p:cNvSpPr>
          <p:nvPr>
            <p:ph type="title"/>
          </p:nvPr>
        </p:nvSpPr>
        <p:spPr/>
        <p:txBody>
          <a:bodyPr/>
          <a:lstStyle/>
          <a:p>
            <a:r>
              <a:rPr lang="en-US" dirty="0" err="1"/>
              <a:t>Resultados</a:t>
            </a:r>
            <a:r>
              <a:rPr lang="en-US" dirty="0"/>
              <a:t>: </a:t>
            </a:r>
            <a:r>
              <a:rPr lang="es-GT" dirty="0"/>
              <a:t>Preferencia por los modelos para la autodetección del VIH</a:t>
            </a:r>
            <a:endParaRPr lang="en-US" dirty="0"/>
          </a:p>
        </p:txBody>
      </p:sp>
      <p:graphicFrame>
        <p:nvGraphicFramePr>
          <p:cNvPr id="4" name="Gráfico 29">
            <a:extLst>
              <a:ext uri="{FF2B5EF4-FFF2-40B4-BE49-F238E27FC236}">
                <a16:creationId xmlns:a16="http://schemas.microsoft.com/office/drawing/2014/main" id="{AC8BCDE9-89DC-4520-896A-CCB2B737E99B}"/>
              </a:ext>
            </a:extLst>
          </p:cNvPr>
          <p:cNvGraphicFramePr>
            <a:graphicFrameLocks noGrp="1"/>
          </p:cNvGraphicFramePr>
          <p:nvPr>
            <p:ph idx="1"/>
            <p:extLst>
              <p:ext uri="{D42A27DB-BD31-4B8C-83A1-F6EECF244321}">
                <p14:modId xmlns:p14="http://schemas.microsoft.com/office/powerpoint/2010/main" val="268372215"/>
              </p:ext>
            </p:extLst>
          </p:nvPr>
        </p:nvGraphicFramePr>
        <p:xfrm>
          <a:off x="838200" y="185737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01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dirty="0" err="1">
                <a:solidFill>
                  <a:srgbClr val="FFFFFF"/>
                </a:solidFill>
              </a:rPr>
              <a:t>Resultados</a:t>
            </a:r>
            <a:r>
              <a:rPr lang="en-US" sz="2400" dirty="0">
                <a:solidFill>
                  <a:srgbClr val="FFFFFF"/>
                </a:solidFill>
              </a:rPr>
              <a:t>: </a:t>
            </a:r>
            <a:r>
              <a:rPr lang="en-US" sz="2400" dirty="0" err="1">
                <a:solidFill>
                  <a:srgbClr val="FFFFFF"/>
                </a:solidFill>
              </a:rPr>
              <a:t>Preferencias</a:t>
            </a:r>
            <a:endParaRPr lang="en-US" sz="2400" kern="1200" dirty="0">
              <a:solidFill>
                <a:srgbClr val="FFFFFF"/>
              </a:solidFill>
              <a:latin typeface="+mj-lt"/>
              <a:ea typeface="+mj-ea"/>
              <a:cs typeface="+mj-cs"/>
            </a:endParaRPr>
          </a:p>
        </p:txBody>
      </p:sp>
      <p:graphicFrame>
        <p:nvGraphicFramePr>
          <p:cNvPr id="12" name="Table 14">
            <a:extLst>
              <a:ext uri="{FF2B5EF4-FFF2-40B4-BE49-F238E27FC236}">
                <a16:creationId xmlns:a16="http://schemas.microsoft.com/office/drawing/2014/main" id="{D92B60A1-F57D-40F4-A1ED-6FBB19A4F0E0}"/>
              </a:ext>
            </a:extLst>
          </p:cNvPr>
          <p:cNvGraphicFramePr>
            <a:graphicFrameLocks noGrp="1"/>
          </p:cNvGraphicFramePr>
          <p:nvPr>
            <p:extLst>
              <p:ext uri="{D42A27DB-BD31-4B8C-83A1-F6EECF244321}">
                <p14:modId xmlns:p14="http://schemas.microsoft.com/office/powerpoint/2010/main" val="649236733"/>
              </p:ext>
            </p:extLst>
          </p:nvPr>
        </p:nvGraphicFramePr>
        <p:xfrm>
          <a:off x="4274421" y="476586"/>
          <a:ext cx="6860075" cy="5904830"/>
        </p:xfrm>
        <a:graphic>
          <a:graphicData uri="http://schemas.openxmlformats.org/drawingml/2006/table">
            <a:tbl>
              <a:tblPr firstRow="1" bandRow="1">
                <a:tableStyleId>{9D7B26C5-4107-4FEC-AEDC-1716B250A1EF}</a:tableStyleId>
              </a:tblPr>
              <a:tblGrid>
                <a:gridCol w="4838771">
                  <a:extLst>
                    <a:ext uri="{9D8B030D-6E8A-4147-A177-3AD203B41FA5}">
                      <a16:colId xmlns:a16="http://schemas.microsoft.com/office/drawing/2014/main" val="2191445508"/>
                    </a:ext>
                  </a:extLst>
                </a:gridCol>
                <a:gridCol w="2021304">
                  <a:extLst>
                    <a:ext uri="{9D8B030D-6E8A-4147-A177-3AD203B41FA5}">
                      <a16:colId xmlns:a16="http://schemas.microsoft.com/office/drawing/2014/main" val="2078947651"/>
                    </a:ext>
                  </a:extLst>
                </a:gridCol>
              </a:tblGrid>
              <a:tr h="590483">
                <a:tc>
                  <a:txBody>
                    <a:bodyPr/>
                    <a:lstStyle/>
                    <a:p>
                      <a:pPr marL="0" marR="0" algn="l" defTabSz="914400" rtl="0" eaLnBrk="1" fontAlgn="ctr" latinLnBrk="0" hangingPunct="1">
                        <a:lnSpc>
                          <a:spcPct val="107000"/>
                        </a:lnSpc>
                        <a:spcBef>
                          <a:spcPts val="0"/>
                        </a:spcBef>
                        <a:spcAft>
                          <a:spcPts val="0"/>
                        </a:spcAft>
                      </a:pPr>
                      <a:r>
                        <a:rPr lang="es-GT" sz="1600" b="1" kern="1200" cap="none" spc="0">
                          <a:solidFill>
                            <a:schemeClr val="tx1"/>
                          </a:solidFill>
                          <a:latin typeface="+mn-lt"/>
                          <a:ea typeface="+mn-ea"/>
                          <a:cs typeface="+mn-cs"/>
                        </a:rPr>
                        <a:t>Lugar de preferencia para comprar prueba autoadministrada</a:t>
                      </a:r>
                      <a:endParaRPr lang="es-GT" sz="1600" b="1" kern="1200" cap="none" spc="0" dirty="0">
                        <a:solidFill>
                          <a:schemeClr val="tx1"/>
                        </a:solidFill>
                        <a:latin typeface="+mn-lt"/>
                        <a:ea typeface="+mn-ea"/>
                        <a:cs typeface="+mn-cs"/>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fontAlgn="ctr">
                        <a:lnSpc>
                          <a:spcPct val="107000"/>
                        </a:lnSpc>
                        <a:spcBef>
                          <a:spcPts val="0"/>
                        </a:spcBef>
                        <a:spcAft>
                          <a:spcPts val="0"/>
                        </a:spcAft>
                      </a:pPr>
                      <a:r>
                        <a:rPr lang="es-GT" sz="1800" b="0" i="0" u="none" strike="noStrike"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n=41 </a:t>
                      </a:r>
                      <a:endParaRPr lang="es-GT" sz="4000" b="0" i="0" u="none" strike="noStrike" dirty="0">
                        <a:effectLst/>
                        <a:latin typeface="Arial" panose="020B0604020202020204" pitchFamily="34" charset="0"/>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98444798"/>
                  </a:ext>
                </a:extLst>
              </a:tr>
              <a:tr h="590483">
                <a:tc>
                  <a:txBody>
                    <a:bodyPr/>
                    <a:lstStyle/>
                    <a:p>
                      <a:pPr marL="347472" marR="0" indent="-347472" algn="just" fontAlgn="ctr">
                        <a:spcBef>
                          <a:spcPts val="0"/>
                        </a:spcBef>
                        <a:spcAft>
                          <a:spcPts val="0"/>
                        </a:spcAft>
                        <a:buClrTx/>
                        <a:buSzPts val="800"/>
                        <a:buFont typeface="Calibri" panose="020F0502020204030204" pitchFamily="34" charset="0"/>
                        <a:buChar char="-"/>
                      </a:pPr>
                      <a:r>
                        <a:rPr lang="es-GT" sz="1800" b="0" i="0" u="none" strike="noStrike"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Farmacia</a:t>
                      </a:r>
                      <a:endParaRPr lang="es-GT" sz="1800" b="0" i="0" u="none" strike="noStrike" dirty="0">
                        <a:effectLst/>
                        <a:latin typeface="Arial" panose="020B0604020202020204" pitchFamily="34" charset="0"/>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GT"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85%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0795346"/>
                  </a:ext>
                </a:extLst>
              </a:tr>
              <a:tr h="590483">
                <a:tc>
                  <a:txBody>
                    <a:bodyPr/>
                    <a:lstStyle/>
                    <a:p>
                      <a:pPr marL="347472" marR="0" indent="-347472" algn="just" fontAlgn="ctr">
                        <a:spcBef>
                          <a:spcPts val="0"/>
                        </a:spcBef>
                        <a:spcAft>
                          <a:spcPts val="0"/>
                        </a:spcAft>
                        <a:buClrTx/>
                        <a:buSzPts val="800"/>
                        <a:buFont typeface="Calibri" panose="020F0502020204030204" pitchFamily="34" charset="0"/>
                        <a:buChar char="-"/>
                      </a:pPr>
                      <a:r>
                        <a:rPr lang="es-GT" sz="1800" b="0" i="0" u="none" strike="noStrike"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ONG</a:t>
                      </a:r>
                      <a:endParaRPr lang="es-GT" sz="1800" b="0" i="0" u="none" strike="noStrike" dirty="0">
                        <a:effectLst/>
                        <a:latin typeface="Arial" panose="020B0604020202020204" pitchFamily="34" charset="0"/>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GT"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859616"/>
                  </a:ext>
                </a:extLst>
              </a:tr>
              <a:tr h="590483">
                <a:tc>
                  <a:txBody>
                    <a:bodyPr/>
                    <a:lstStyle/>
                    <a:p>
                      <a:pPr marL="347472" marR="0" indent="-347472" algn="just" fontAlgn="ctr">
                        <a:spcBef>
                          <a:spcPts val="0"/>
                        </a:spcBef>
                        <a:spcAft>
                          <a:spcPts val="0"/>
                        </a:spcAft>
                        <a:buClrTx/>
                        <a:buSzPts val="800"/>
                        <a:buFont typeface="Calibri" panose="020F0502020204030204" pitchFamily="34" charset="0"/>
                        <a:buChar char="-"/>
                      </a:pPr>
                      <a:r>
                        <a:rPr lang="es-GT" sz="1800" b="0" i="0" u="none" strike="noStrike">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Otro</a:t>
                      </a:r>
                      <a:endParaRPr lang="es-GT" sz="1800" b="0" i="0" u="none" strike="noStrike">
                        <a:effectLst/>
                        <a:latin typeface="Arial" panose="020B0604020202020204" pitchFamily="34" charset="0"/>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GT"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4772572"/>
                  </a:ext>
                </a:extLst>
              </a:tr>
              <a:tr h="590483">
                <a:tc>
                  <a:txBody>
                    <a:bodyPr/>
                    <a:lstStyle/>
                    <a:p>
                      <a:pPr marL="0" marR="0" algn="l" defTabSz="914400" rtl="0" eaLnBrk="1" fontAlgn="ctr" latinLnBrk="0" hangingPunct="1">
                        <a:lnSpc>
                          <a:spcPct val="107000"/>
                        </a:lnSpc>
                        <a:spcBef>
                          <a:spcPts val="0"/>
                        </a:spcBef>
                        <a:spcAft>
                          <a:spcPts val="0"/>
                        </a:spcAft>
                      </a:pPr>
                      <a:r>
                        <a:rPr lang="es-GT" sz="1600" b="1" kern="1200" cap="none" spc="0">
                          <a:solidFill>
                            <a:schemeClr val="tx1"/>
                          </a:solidFill>
                          <a:latin typeface="+mn-lt"/>
                          <a:ea typeface="+mn-ea"/>
                          <a:cs typeface="+mn-cs"/>
                        </a:rPr>
                        <a:t>Medio preferente para recibir instrucciones</a:t>
                      </a:r>
                      <a:endParaRPr lang="es-GT" sz="1600" b="1" kern="1200" cap="none" spc="0" dirty="0">
                        <a:solidFill>
                          <a:schemeClr val="tx1"/>
                        </a:solidFill>
                        <a:latin typeface="+mn-lt"/>
                        <a:ea typeface="+mn-ea"/>
                        <a:cs typeface="+mn-cs"/>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s-GT" sz="1600" b="1" kern="1200" cap="none" spc="0" dirty="0">
                          <a:solidFill>
                            <a:schemeClr val="tx1"/>
                          </a:solidFill>
                          <a:latin typeface="+mn-lt"/>
                          <a:ea typeface="+mn-ea"/>
                          <a:cs typeface="+mn-cs"/>
                        </a:rPr>
                        <a:t> </a:t>
                      </a:r>
                      <a:endParaRPr lang="en-US" sz="1600" b="1"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90751218"/>
                  </a:ext>
                </a:extLst>
              </a:tr>
              <a:tr h="590483">
                <a:tc>
                  <a:txBody>
                    <a:bodyPr/>
                    <a:lstStyle/>
                    <a:p>
                      <a:pPr marL="0" marR="0" indent="-347472" algn="l" defTabSz="914400" rtl="0" eaLnBrk="1" fontAlgn="ctr" latinLnBrk="0" hangingPunct="1">
                        <a:spcBef>
                          <a:spcPts val="0"/>
                        </a:spcBef>
                        <a:spcAft>
                          <a:spcPts val="0"/>
                        </a:spcAft>
                        <a:buClrTx/>
                        <a:buSzPts val="800"/>
                        <a:buFont typeface="Calibri" panose="020F0502020204030204" pitchFamily="34" charset="0"/>
                        <a:buChar char="-"/>
                      </a:pPr>
                      <a:r>
                        <a:rPr lang="es-GT" sz="1600" kern="1200" cap="none" spc="0">
                          <a:solidFill>
                            <a:schemeClr val="tx1"/>
                          </a:solidFill>
                          <a:latin typeface="+mn-lt"/>
                          <a:ea typeface="+mn-ea"/>
                          <a:cs typeface="+mn-cs"/>
                        </a:rPr>
                        <a:t>En papel, por escrito</a:t>
                      </a: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s-GT" sz="1600" kern="1200" cap="none" spc="0">
                          <a:solidFill>
                            <a:schemeClr val="tx1"/>
                          </a:solidFill>
                          <a:latin typeface="+mn-lt"/>
                          <a:ea typeface="+mn-ea"/>
                          <a:cs typeface="+mn-cs"/>
                        </a:rPr>
                        <a:t>55%</a:t>
                      </a:r>
                      <a:endParaRPr lang="en-US" sz="1600"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6246519"/>
                  </a:ext>
                </a:extLst>
              </a:tr>
              <a:tr h="590483">
                <a:tc>
                  <a:txBody>
                    <a:bodyPr/>
                    <a:lstStyle/>
                    <a:p>
                      <a:pPr marL="0" marR="0" indent="-347472" algn="l" defTabSz="914400" rtl="0" eaLnBrk="1" fontAlgn="ctr" latinLnBrk="0" hangingPunct="1">
                        <a:spcBef>
                          <a:spcPts val="0"/>
                        </a:spcBef>
                        <a:spcAft>
                          <a:spcPts val="0"/>
                        </a:spcAft>
                        <a:buClrTx/>
                        <a:buSzPts val="800"/>
                        <a:buFont typeface="Calibri" panose="020F0502020204030204" pitchFamily="34" charset="0"/>
                        <a:buChar char="-"/>
                      </a:pPr>
                      <a:r>
                        <a:rPr lang="es-GT" sz="1600" kern="1200" cap="none" spc="0">
                          <a:solidFill>
                            <a:schemeClr val="tx1"/>
                          </a:solidFill>
                          <a:latin typeface="+mn-lt"/>
                          <a:ea typeface="+mn-ea"/>
                          <a:cs typeface="+mn-cs"/>
                        </a:rPr>
                        <a:t>En video</a:t>
                      </a:r>
                      <a:endParaRPr lang="es-GT" sz="1600" kern="1200" cap="none" spc="0" dirty="0">
                        <a:solidFill>
                          <a:schemeClr val="tx1"/>
                        </a:solidFill>
                        <a:latin typeface="+mn-lt"/>
                        <a:ea typeface="+mn-ea"/>
                        <a:cs typeface="+mn-cs"/>
                      </a:endParaRP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s-GT" sz="1600" kern="1200" cap="none" spc="0">
                          <a:solidFill>
                            <a:schemeClr val="tx1"/>
                          </a:solidFill>
                          <a:latin typeface="+mn-lt"/>
                          <a:ea typeface="+mn-ea"/>
                          <a:cs typeface="+mn-cs"/>
                        </a:rPr>
                        <a:t>30%</a:t>
                      </a:r>
                      <a:endParaRPr lang="en-US" sz="1600"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944909"/>
                  </a:ext>
                </a:extLst>
              </a:tr>
              <a:tr h="590483">
                <a:tc>
                  <a:txBody>
                    <a:bodyPr/>
                    <a:lstStyle/>
                    <a:p>
                      <a:pPr marL="0" marR="0" indent="-347472" algn="l" defTabSz="914400" rtl="0" eaLnBrk="1" fontAlgn="ctr" latinLnBrk="0" hangingPunct="1">
                        <a:spcBef>
                          <a:spcPts val="0"/>
                        </a:spcBef>
                        <a:spcAft>
                          <a:spcPts val="0"/>
                        </a:spcAft>
                        <a:buClrTx/>
                        <a:buSzPts val="800"/>
                        <a:buFont typeface="Calibri" panose="020F0502020204030204" pitchFamily="34" charset="0"/>
                        <a:buChar char="-"/>
                      </a:pPr>
                      <a:r>
                        <a:rPr lang="es-GT" sz="1600" kern="1200" cap="none" spc="0">
                          <a:solidFill>
                            <a:schemeClr val="tx1"/>
                          </a:solidFill>
                          <a:latin typeface="+mn-lt"/>
                          <a:ea typeface="+mn-ea"/>
                          <a:cs typeface="+mn-cs"/>
                        </a:rPr>
                        <a:t>En persona</a:t>
                      </a: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s-GT" sz="1600" kern="1200" cap="none" spc="0">
                          <a:solidFill>
                            <a:schemeClr val="tx1"/>
                          </a:solidFill>
                          <a:latin typeface="+mn-lt"/>
                          <a:ea typeface="+mn-ea"/>
                          <a:cs typeface="+mn-cs"/>
                        </a:rPr>
                        <a:t>7%</a:t>
                      </a:r>
                      <a:endParaRPr lang="en-US" sz="1600"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286119"/>
                  </a:ext>
                </a:extLst>
              </a:tr>
              <a:tr h="590483">
                <a:tc>
                  <a:txBody>
                    <a:bodyPr/>
                    <a:lstStyle/>
                    <a:p>
                      <a:pPr marL="0" marR="0" indent="-347472" algn="l" defTabSz="914400" rtl="0" eaLnBrk="1" fontAlgn="ctr" latinLnBrk="0" hangingPunct="1">
                        <a:spcBef>
                          <a:spcPts val="0"/>
                        </a:spcBef>
                        <a:spcAft>
                          <a:spcPts val="0"/>
                        </a:spcAft>
                        <a:buClrTx/>
                        <a:buSzPts val="800"/>
                        <a:buFont typeface="Calibri" panose="020F0502020204030204" pitchFamily="34" charset="0"/>
                        <a:buChar char="-"/>
                      </a:pPr>
                      <a:r>
                        <a:rPr lang="es-GT" sz="1600" kern="1200" cap="none" spc="0">
                          <a:solidFill>
                            <a:schemeClr val="tx1"/>
                          </a:solidFill>
                          <a:latin typeface="+mn-lt"/>
                          <a:ea typeface="+mn-ea"/>
                          <a:cs typeface="+mn-cs"/>
                        </a:rPr>
                        <a:t>Otro</a:t>
                      </a:r>
                    </a:p>
                  </a:txBody>
                  <a:tcPr marL="148223" marR="148223" marT="205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s-GT" sz="1600" kern="1200" cap="none" spc="0" dirty="0">
                          <a:solidFill>
                            <a:schemeClr val="tx1"/>
                          </a:solidFill>
                          <a:latin typeface="+mn-lt"/>
                          <a:ea typeface="+mn-ea"/>
                          <a:cs typeface="+mn-cs"/>
                        </a:rPr>
                        <a:t>7%</a:t>
                      </a:r>
                      <a:endParaRPr lang="en-US" sz="1600"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5855"/>
                  </a:ext>
                </a:extLst>
              </a:tr>
              <a:tr h="590483">
                <a:tc>
                  <a:txBody>
                    <a:bodyPr/>
                    <a:lstStyle/>
                    <a:p>
                      <a:pPr marL="0" marR="0" algn="l" defTabSz="914400" rtl="0" eaLnBrk="1" fontAlgn="ctr" latinLnBrk="0" hangingPunct="1">
                        <a:lnSpc>
                          <a:spcPct val="107000"/>
                        </a:lnSpc>
                        <a:spcBef>
                          <a:spcPts val="0"/>
                        </a:spcBef>
                        <a:spcAft>
                          <a:spcPts val="0"/>
                        </a:spcAft>
                      </a:pPr>
                      <a:r>
                        <a:rPr lang="es-GT" sz="1600" b="1" kern="1200" cap="none" spc="0">
                          <a:solidFill>
                            <a:schemeClr val="tx1"/>
                          </a:solidFill>
                          <a:latin typeface="+mn-lt"/>
                          <a:ea typeface="+mn-ea"/>
                          <a:cs typeface="+mn-cs"/>
                        </a:rPr>
                        <a:t>Le gustaría que alguien le diera seguimiento si se hace la prueba autoadministrada en casa</a:t>
                      </a:r>
                      <a:endParaRPr lang="en-US" sz="1600" b="1"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07000"/>
                        </a:lnSpc>
                        <a:spcBef>
                          <a:spcPts val="0"/>
                        </a:spcBef>
                        <a:spcAft>
                          <a:spcPts val="0"/>
                        </a:spcAft>
                      </a:pPr>
                      <a:r>
                        <a:rPr lang="es-GT" sz="1600" b="1" kern="1200" cap="none" spc="0" dirty="0">
                          <a:solidFill>
                            <a:schemeClr val="tx1"/>
                          </a:solidFill>
                          <a:latin typeface="+mn-lt"/>
                          <a:ea typeface="+mn-ea"/>
                          <a:cs typeface="+mn-cs"/>
                        </a:rPr>
                        <a:t>73%</a:t>
                      </a:r>
                      <a:endParaRPr lang="en-US" sz="1600" b="1" kern="1200" cap="none" spc="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645507"/>
                  </a:ext>
                </a:extLst>
              </a:tr>
            </a:tbl>
          </a:graphicData>
        </a:graphic>
      </p:graphicFrame>
    </p:spTree>
    <p:extLst>
      <p:ext uri="{BB962C8B-B14F-4D97-AF65-F5344CB8AC3E}">
        <p14:creationId xmlns:p14="http://schemas.microsoft.com/office/powerpoint/2010/main" val="354494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2004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800" dirty="0" err="1">
                <a:solidFill>
                  <a:srgbClr val="FFFFFF"/>
                </a:solidFill>
              </a:rPr>
              <a:t>Resultados</a:t>
            </a:r>
            <a:r>
              <a:rPr lang="en-US" sz="1800" dirty="0">
                <a:solidFill>
                  <a:srgbClr val="FFFFFF"/>
                </a:solidFill>
              </a:rPr>
              <a:t>: </a:t>
            </a:r>
            <a:r>
              <a:rPr lang="en-US" sz="1800" dirty="0" err="1">
                <a:solidFill>
                  <a:srgbClr val="FFFFFF"/>
                </a:solidFill>
              </a:rPr>
              <a:t>Seguimiento</a:t>
            </a:r>
            <a:endParaRPr lang="en-US" sz="1800" dirty="0">
              <a:solidFill>
                <a:srgbClr val="FFFFFF"/>
              </a:solidFill>
            </a:endParaRPr>
          </a:p>
        </p:txBody>
      </p:sp>
      <p:graphicFrame>
        <p:nvGraphicFramePr>
          <p:cNvPr id="12" name="Table 14">
            <a:extLst>
              <a:ext uri="{FF2B5EF4-FFF2-40B4-BE49-F238E27FC236}">
                <a16:creationId xmlns:a16="http://schemas.microsoft.com/office/drawing/2014/main" id="{D92B60A1-F57D-40F4-A1ED-6FBB19A4F0E0}"/>
              </a:ext>
            </a:extLst>
          </p:cNvPr>
          <p:cNvGraphicFramePr>
            <a:graphicFrameLocks noGrp="1"/>
          </p:cNvGraphicFramePr>
          <p:nvPr/>
        </p:nvGraphicFramePr>
        <p:xfrm>
          <a:off x="4727848" y="2204864"/>
          <a:ext cx="5145056" cy="2739454"/>
        </p:xfrm>
        <a:graphic>
          <a:graphicData uri="http://schemas.openxmlformats.org/drawingml/2006/table">
            <a:tbl>
              <a:tblPr firstRow="1" bandRow="1">
                <a:tableStyleId>{9D7B26C5-4107-4FEC-AEDC-1716B250A1EF}</a:tableStyleId>
              </a:tblPr>
              <a:tblGrid>
                <a:gridCol w="3629078">
                  <a:extLst>
                    <a:ext uri="{9D8B030D-6E8A-4147-A177-3AD203B41FA5}">
                      <a16:colId xmlns:a16="http://schemas.microsoft.com/office/drawing/2014/main" val="2191445508"/>
                    </a:ext>
                  </a:extLst>
                </a:gridCol>
                <a:gridCol w="1515978">
                  <a:extLst>
                    <a:ext uri="{9D8B030D-6E8A-4147-A177-3AD203B41FA5}">
                      <a16:colId xmlns:a16="http://schemas.microsoft.com/office/drawing/2014/main" val="2078947651"/>
                    </a:ext>
                  </a:extLst>
                </a:gridCol>
              </a:tblGrid>
              <a:tr h="442862">
                <a:tc>
                  <a:txBody>
                    <a:bodyPr/>
                    <a:lstStyle/>
                    <a:p>
                      <a:pPr marL="0" marR="0" algn="l" defTabSz="914400" rtl="0" eaLnBrk="1" fontAlgn="ctr" latinLnBrk="0" hangingPunct="1">
                        <a:lnSpc>
                          <a:spcPct val="107000"/>
                        </a:lnSpc>
                        <a:spcBef>
                          <a:spcPts val="0"/>
                        </a:spcBef>
                        <a:spcAft>
                          <a:spcPts val="0"/>
                        </a:spcAft>
                      </a:pPr>
                      <a:r>
                        <a:rPr lang="es-GT" sz="2400" b="0" kern="1200" cap="none" spc="0" dirty="0">
                          <a:solidFill>
                            <a:schemeClr val="tx1"/>
                          </a:solidFill>
                          <a:latin typeface="+mn-lt"/>
                          <a:ea typeface="+mn-ea"/>
                          <a:cs typeface="+mn-cs"/>
                        </a:rPr>
                        <a:t>Le diría a alguien de confianza si tuviera un resultado positivo</a:t>
                      </a:r>
                      <a:endParaRPr lang="en-US" sz="2400" b="0" kern="1200" cap="none" spc="0" dirty="0">
                        <a:solidFill>
                          <a:schemeClr val="tx1"/>
                        </a:solidFill>
                        <a:latin typeface="+mn-lt"/>
                        <a:ea typeface="+mn-ea"/>
                        <a:cs typeface="+mn-cs"/>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07000"/>
                        </a:lnSpc>
                        <a:spcBef>
                          <a:spcPts val="0"/>
                        </a:spcBef>
                        <a:spcAft>
                          <a:spcPts val="0"/>
                        </a:spcAft>
                      </a:pPr>
                      <a:r>
                        <a:rPr lang="es-GT" sz="2400" b="0" kern="1200" cap="none" spc="0" dirty="0">
                          <a:solidFill>
                            <a:schemeClr val="tx1"/>
                          </a:solidFill>
                          <a:latin typeface="+mn-lt"/>
                          <a:ea typeface="+mn-ea"/>
                          <a:cs typeface="+mn-cs"/>
                        </a:rPr>
                        <a:t>75%</a:t>
                      </a:r>
                      <a:endParaRPr lang="en-US" sz="2400" b="0" kern="1200" cap="none" spc="0" dirty="0">
                        <a:solidFill>
                          <a:schemeClr val="tx1"/>
                        </a:solidFill>
                        <a:latin typeface="+mn-lt"/>
                        <a:ea typeface="+mn-ea"/>
                        <a:cs typeface="+mn-cs"/>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645507"/>
                  </a:ext>
                </a:extLst>
              </a:tr>
              <a:tr h="442862">
                <a:tc>
                  <a:txBody>
                    <a:bodyPr/>
                    <a:lstStyle/>
                    <a:p>
                      <a:pPr marL="0" marR="0" algn="l" defTabSz="914400" rtl="0" eaLnBrk="1" fontAlgn="ctr" latinLnBrk="0" hangingPunct="1">
                        <a:lnSpc>
                          <a:spcPct val="107000"/>
                        </a:lnSpc>
                        <a:spcBef>
                          <a:spcPts val="0"/>
                        </a:spcBef>
                        <a:spcAft>
                          <a:spcPts val="0"/>
                        </a:spcAft>
                      </a:pPr>
                      <a:r>
                        <a:rPr lang="es-GT" sz="2400" b="0" kern="1200" dirty="0">
                          <a:solidFill>
                            <a:schemeClr val="tx1"/>
                          </a:solidFill>
                          <a:effectLst/>
                          <a:latin typeface="+mn-lt"/>
                          <a:ea typeface="+mn-ea"/>
                          <a:cs typeface="+mn-cs"/>
                        </a:rPr>
                        <a:t>Buscaría ayuda con un profesional de salud si tuviera un resultado positivo</a:t>
                      </a:r>
                      <a:endParaRPr lang="en-US" sz="2400" b="0" kern="1200" cap="none" spc="0" dirty="0">
                        <a:solidFill>
                          <a:schemeClr val="tx1"/>
                        </a:solidFill>
                        <a:latin typeface="+mn-lt"/>
                        <a:ea typeface="+mn-ea"/>
                        <a:cs typeface="+mn-cs"/>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07000"/>
                        </a:lnSpc>
                        <a:spcBef>
                          <a:spcPts val="0"/>
                        </a:spcBef>
                        <a:spcAft>
                          <a:spcPts val="0"/>
                        </a:spcAft>
                      </a:pPr>
                      <a:r>
                        <a:rPr lang="en-US" sz="2400" b="0" kern="1200" cap="none" spc="0" dirty="0">
                          <a:solidFill>
                            <a:schemeClr val="tx1"/>
                          </a:solidFill>
                          <a:latin typeface="+mn-lt"/>
                          <a:ea typeface="+mn-ea"/>
                          <a:cs typeface="+mn-cs"/>
                        </a:rPr>
                        <a:t>98%</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336090"/>
                  </a:ext>
                </a:extLst>
              </a:tr>
            </a:tbl>
          </a:graphicData>
        </a:graphic>
      </p:graphicFrame>
    </p:spTree>
    <p:extLst>
      <p:ext uri="{BB962C8B-B14F-4D97-AF65-F5344CB8AC3E}">
        <p14:creationId xmlns:p14="http://schemas.microsoft.com/office/powerpoint/2010/main" val="48386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C255-3C18-4F29-9914-C6314305330F}"/>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s-GT" dirty="0"/>
              <a:t>Resultados: Preferencias por modelos</a:t>
            </a:r>
            <a:endParaRPr lang="es-GT" kern="1200" dirty="0">
              <a:latin typeface="+mj-lt"/>
              <a:ea typeface="+mj-ea"/>
              <a:cs typeface="+mj-cs"/>
            </a:endParaRPr>
          </a:p>
        </p:txBody>
      </p:sp>
      <p:sp>
        <p:nvSpPr>
          <p:cNvPr id="4" name="Content Placeholder 3">
            <a:extLst>
              <a:ext uri="{FF2B5EF4-FFF2-40B4-BE49-F238E27FC236}">
                <a16:creationId xmlns:a16="http://schemas.microsoft.com/office/drawing/2014/main" id="{EE63B6D7-F6D7-46D9-8F1F-361BF24B19BD}"/>
              </a:ext>
            </a:extLst>
          </p:cNvPr>
          <p:cNvSpPr>
            <a:spLocks noGrp="1"/>
          </p:cNvSpPr>
          <p:nvPr>
            <p:ph idx="1"/>
          </p:nvPr>
        </p:nvSpPr>
        <p:spPr>
          <a:xfrm>
            <a:off x="4965431" y="2438400"/>
            <a:ext cx="6586489" cy="3785419"/>
          </a:xfrm>
        </p:spPr>
        <p:txBody>
          <a:bodyPr>
            <a:normAutofit fontScale="92500" lnSpcReduction="20000"/>
          </a:bodyPr>
          <a:lstStyle/>
          <a:p>
            <a:pPr>
              <a:spcAft>
                <a:spcPts val="600"/>
              </a:spcAft>
            </a:pPr>
            <a:r>
              <a:rPr lang="es-GT" sz="2000" b="1" dirty="0"/>
              <a:t>Los resultados indican que otros temas a explorar más a profundidad incluyen:</a:t>
            </a:r>
          </a:p>
          <a:p>
            <a:pPr marL="800100" lvl="1">
              <a:spcAft>
                <a:spcPts val="600"/>
              </a:spcAft>
            </a:pPr>
            <a:r>
              <a:rPr lang="es-GT" sz="2000" dirty="0"/>
              <a:t>La oferta de distintos modelos por segmentos de la población ya que la preferencia puede diferir por autoidentificación (modelo comercial más preferido por gay/homosexual y menos preferido por MT) y una mayor preferencia por el híbrido o comercial ya que el semirrestringido es visto como “caer en lo mismo”</a:t>
            </a:r>
          </a:p>
          <a:p>
            <a:pPr marL="800100" lvl="1">
              <a:spcAft>
                <a:spcPts val="600"/>
              </a:spcAft>
            </a:pPr>
            <a:r>
              <a:rPr lang="es-GT" sz="2000" dirty="0"/>
              <a:t>El medio para difundir </a:t>
            </a:r>
            <a:r>
              <a:rPr lang="es-ES" sz="2000" dirty="0"/>
              <a:t>instrucciones de cómo realizarse una prueba autoadministrada ya que puede variar por país (participantes en Guatemala prefieren por escrito mientras los de El Salvador prefieren por video)</a:t>
            </a:r>
          </a:p>
          <a:p>
            <a:pPr marL="800100" lvl="1">
              <a:spcAft>
                <a:spcPts val="600"/>
              </a:spcAft>
            </a:pPr>
            <a:r>
              <a:rPr lang="es-GT" sz="2000" dirty="0"/>
              <a:t>Se deben de explorar mecanismos digitales para mejorar las habilidades y administración correcta de la prueba autoadministrada de sangre</a:t>
            </a:r>
          </a:p>
        </p:txBody>
      </p:sp>
      <p:pic>
        <p:nvPicPr>
          <p:cNvPr id="6" name="Picture 5" descr="A picture containing object, table, clock, sitting&#10;&#10;Description automatically generated">
            <a:extLst>
              <a:ext uri="{FF2B5EF4-FFF2-40B4-BE49-F238E27FC236}">
                <a16:creationId xmlns:a16="http://schemas.microsoft.com/office/drawing/2014/main" id="{A95091BF-57E7-44B2-9DF4-F1C9A6D597C2}"/>
              </a:ext>
            </a:extLst>
          </p:cNvPr>
          <p:cNvPicPr>
            <a:picLocks noChangeAspect="1"/>
          </p:cNvPicPr>
          <p:nvPr/>
        </p:nvPicPr>
        <p:blipFill rotWithShape="1">
          <a:blip r:embed="rId3"/>
          <a:srcRect l="12159" r="4272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A999DAF-9EA3-4BC3-BB8A-837C6561FAAB}"/>
              </a:ext>
            </a:extLst>
          </p:cNvPr>
          <p:cNvSpPr/>
          <p:nvPr/>
        </p:nvSpPr>
        <p:spPr>
          <a:xfrm>
            <a:off x="5934456" y="1371600"/>
            <a:ext cx="4969480" cy="4114800"/>
          </a:xfrm>
        </p:spPr>
        <p:txBody>
          <a:bodyPr vert="horz" wrap="square"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s-GT" sz="2200" dirty="0"/>
          </a:p>
        </p:txBody>
      </p:sp>
    </p:spTree>
    <p:extLst>
      <p:ext uri="{BB962C8B-B14F-4D97-AF65-F5344CB8AC3E}">
        <p14:creationId xmlns:p14="http://schemas.microsoft.com/office/powerpoint/2010/main" val="92720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AA82-B0E0-4E9F-B9ED-BDD407FFF578}"/>
              </a:ext>
            </a:extLst>
          </p:cNvPr>
          <p:cNvSpPr>
            <a:spLocks noGrp="1"/>
          </p:cNvSpPr>
          <p:nvPr>
            <p:ph type="title"/>
          </p:nvPr>
        </p:nvSpPr>
        <p:spPr>
          <a:xfrm>
            <a:off x="4965430" y="629268"/>
            <a:ext cx="6586491" cy="1286160"/>
          </a:xfrm>
        </p:spPr>
        <p:txBody>
          <a:bodyPr anchor="b">
            <a:normAutofit/>
          </a:bodyPr>
          <a:lstStyle/>
          <a:p>
            <a:r>
              <a:rPr lang="es-GT" dirty="0"/>
              <a:t>Recomendaciones</a:t>
            </a:r>
          </a:p>
        </p:txBody>
      </p:sp>
      <p:sp>
        <p:nvSpPr>
          <p:cNvPr id="3" name="Content Placeholder 2">
            <a:extLst>
              <a:ext uri="{FF2B5EF4-FFF2-40B4-BE49-F238E27FC236}">
                <a16:creationId xmlns:a16="http://schemas.microsoft.com/office/drawing/2014/main" id="{90C5496E-EAC7-48FD-B54B-84D8142ABDEF}"/>
              </a:ext>
            </a:extLst>
          </p:cNvPr>
          <p:cNvSpPr>
            <a:spLocks noGrp="1"/>
          </p:cNvSpPr>
          <p:nvPr>
            <p:ph idx="1"/>
          </p:nvPr>
        </p:nvSpPr>
        <p:spPr>
          <a:xfrm>
            <a:off x="4965431" y="2438400"/>
            <a:ext cx="6586489" cy="3785419"/>
          </a:xfrm>
        </p:spPr>
        <p:txBody>
          <a:bodyPr>
            <a:normAutofit/>
          </a:bodyPr>
          <a:lstStyle/>
          <a:p>
            <a:r>
              <a:rPr lang="es-GT" sz="2000" dirty="0"/>
              <a:t>Los resultados del estudio indican que existe potencial para los dos tipos de prueba autoadministrada, sin embargo:</a:t>
            </a:r>
          </a:p>
          <a:p>
            <a:pPr lvl="1"/>
            <a:r>
              <a:rPr lang="es-GT" sz="2000" dirty="0"/>
              <a:t>La prueba oral requiere de una estrategia de comunicación que enfatice y fortalece la efectividad percibida </a:t>
            </a:r>
          </a:p>
          <a:p>
            <a:pPr lvl="1"/>
            <a:r>
              <a:rPr lang="es-GT" sz="2000" dirty="0"/>
              <a:t>La prueba de sangre requiere una estrategia complementaria de comunicación para mejorar las habilidades para la autoadministración correcta de la prueba</a:t>
            </a:r>
          </a:p>
          <a:p>
            <a:r>
              <a:rPr lang="es-GT" sz="2000" dirty="0"/>
              <a:t>Estudiar la capacidad y disponibilidad de pago para la prueba autoadministrada si se desea un modelo comercial para el producto</a:t>
            </a:r>
          </a:p>
        </p:txBody>
      </p:sp>
      <p:pic>
        <p:nvPicPr>
          <p:cNvPr id="5" name="Picture 4">
            <a:extLst>
              <a:ext uri="{FF2B5EF4-FFF2-40B4-BE49-F238E27FC236}">
                <a16:creationId xmlns:a16="http://schemas.microsoft.com/office/drawing/2014/main" id="{822786D0-ADEA-4AF6-AFF5-900C3B947AD3}"/>
              </a:ext>
            </a:extLst>
          </p:cNvPr>
          <p:cNvPicPr>
            <a:picLocks noChangeAspect="1"/>
          </p:cNvPicPr>
          <p:nvPr/>
        </p:nvPicPr>
        <p:blipFill rotWithShape="1">
          <a:blip r:embed="rId3"/>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60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AA82-B0E0-4E9F-B9ED-BDD407FFF578}"/>
              </a:ext>
            </a:extLst>
          </p:cNvPr>
          <p:cNvSpPr>
            <a:spLocks noGrp="1"/>
          </p:cNvSpPr>
          <p:nvPr>
            <p:ph type="title"/>
          </p:nvPr>
        </p:nvSpPr>
        <p:spPr>
          <a:xfrm>
            <a:off x="4965430" y="616568"/>
            <a:ext cx="6586491" cy="1286160"/>
          </a:xfrm>
        </p:spPr>
        <p:txBody>
          <a:bodyPr anchor="b">
            <a:normAutofit/>
          </a:bodyPr>
          <a:lstStyle/>
          <a:p>
            <a:r>
              <a:rPr lang="es-GT" dirty="0"/>
              <a:t>Recomendaciones</a:t>
            </a:r>
          </a:p>
        </p:txBody>
      </p:sp>
      <p:sp>
        <p:nvSpPr>
          <p:cNvPr id="3" name="Content Placeholder 2">
            <a:extLst>
              <a:ext uri="{FF2B5EF4-FFF2-40B4-BE49-F238E27FC236}">
                <a16:creationId xmlns:a16="http://schemas.microsoft.com/office/drawing/2014/main" id="{90C5496E-EAC7-48FD-B54B-84D8142ABDEF}"/>
              </a:ext>
            </a:extLst>
          </p:cNvPr>
          <p:cNvSpPr>
            <a:spLocks noGrp="1"/>
          </p:cNvSpPr>
          <p:nvPr>
            <p:ph idx="1"/>
          </p:nvPr>
        </p:nvSpPr>
        <p:spPr>
          <a:xfrm>
            <a:off x="4965431" y="2438400"/>
            <a:ext cx="6586489" cy="3785419"/>
          </a:xfrm>
        </p:spPr>
        <p:txBody>
          <a:bodyPr>
            <a:normAutofit fontScale="92500" lnSpcReduction="10000"/>
          </a:bodyPr>
          <a:lstStyle/>
          <a:p>
            <a:r>
              <a:rPr lang="es-GT" dirty="0"/>
              <a:t>Diseñar un programa que utiliza una estrategia segmentada para hacer disponible la prueba autoadministrada en cada país que:</a:t>
            </a:r>
          </a:p>
          <a:p>
            <a:pPr lvl="1"/>
            <a:r>
              <a:rPr lang="es-GT" dirty="0"/>
              <a:t>Toma en cuenta las preferencias de la población </a:t>
            </a:r>
          </a:p>
          <a:p>
            <a:pPr lvl="1"/>
            <a:r>
              <a:rPr lang="es-GT" dirty="0"/>
              <a:t>Toma en cuenta las experiencias previas con las pruebas de VIH administradas y la pre y </a:t>
            </a:r>
            <a:r>
              <a:rPr lang="es-GT" dirty="0" err="1"/>
              <a:t>pos</a:t>
            </a:r>
            <a:r>
              <a:rPr lang="es-GT" dirty="0"/>
              <a:t> consejería  </a:t>
            </a:r>
          </a:p>
          <a:p>
            <a:r>
              <a:rPr lang="es-GT" dirty="0"/>
              <a:t>Explorar estrategias de consejería alternas para modelos híbridos y comerciales (</a:t>
            </a:r>
            <a:r>
              <a:rPr lang="es-GT" dirty="0" err="1"/>
              <a:t>e.g</a:t>
            </a:r>
            <a:r>
              <a:rPr lang="es-GT" dirty="0"/>
              <a:t>., consejería digital, consejería en puntos de distribución incluyendo </a:t>
            </a:r>
            <a:r>
              <a:rPr lang="es-GT" dirty="0" err="1"/>
              <a:t>ONGs</a:t>
            </a:r>
            <a:r>
              <a:rPr lang="es-GT" dirty="0"/>
              <a:t> y farmacias)</a:t>
            </a:r>
          </a:p>
        </p:txBody>
      </p:sp>
      <p:pic>
        <p:nvPicPr>
          <p:cNvPr id="5" name="Picture 4">
            <a:extLst>
              <a:ext uri="{FF2B5EF4-FFF2-40B4-BE49-F238E27FC236}">
                <a16:creationId xmlns:a16="http://schemas.microsoft.com/office/drawing/2014/main" id="{822786D0-ADEA-4AF6-AFF5-900C3B947AD3}"/>
              </a:ext>
            </a:extLst>
          </p:cNvPr>
          <p:cNvPicPr>
            <a:picLocks noChangeAspect="1"/>
          </p:cNvPicPr>
          <p:nvPr/>
        </p:nvPicPr>
        <p:blipFill rotWithShape="1">
          <a:blip r:embed="rId3"/>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98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58D067C4-77CE-4EF3-986C-DB356FFB6E24}"/>
              </a:ext>
            </a:extLst>
          </p:cNvPr>
          <p:cNvSpPr>
            <a:spLocks noGrp="1"/>
          </p:cNvSpPr>
          <p:nvPr>
            <p:ph type="title"/>
          </p:nvPr>
        </p:nvSpPr>
        <p:spPr>
          <a:xfrm>
            <a:off x="1378425" y="5199797"/>
            <a:ext cx="9435152" cy="789673"/>
          </a:xfrm>
        </p:spPr>
        <p:txBody>
          <a:bodyPr vert="horz" lIns="91440" tIns="45720" rIns="91440" bIns="45720" rtlCol="0" anchor="ctr">
            <a:normAutofit/>
          </a:bodyPr>
          <a:lstStyle/>
          <a:p>
            <a:pPr algn="ctr"/>
            <a:r>
              <a:rPr lang="en-US" sz="4000" kern="1200">
                <a:solidFill>
                  <a:schemeClr val="bg1"/>
                </a:solidFill>
                <a:latin typeface="+mj-lt"/>
                <a:ea typeface="+mj-ea"/>
                <a:cs typeface="+mj-cs"/>
              </a:rPr>
              <a:t>¡Muchas Gracias!</a:t>
            </a:r>
          </a:p>
        </p:txBody>
      </p:sp>
      <p:sp>
        <p:nvSpPr>
          <p:cNvPr id="31" name="Freeform: Shape 3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screenshot of a cell phone&#10;&#10;Description generated with very high confidence">
            <a:extLst>
              <a:ext uri="{FF2B5EF4-FFF2-40B4-BE49-F238E27FC236}">
                <a16:creationId xmlns:a16="http://schemas.microsoft.com/office/drawing/2014/main" id="{A734B669-47AF-464C-8EB7-5228253DAD12}"/>
              </a:ext>
            </a:extLst>
          </p:cNvPr>
          <p:cNvPicPr>
            <a:picLocks noChangeAspect="1"/>
          </p:cNvPicPr>
          <p:nvPr/>
        </p:nvPicPr>
        <p:blipFill>
          <a:blip r:embed="rId3"/>
          <a:stretch>
            <a:fillRect/>
          </a:stretch>
        </p:blipFill>
        <p:spPr>
          <a:xfrm>
            <a:off x="643467" y="894820"/>
            <a:ext cx="10914060" cy="3328787"/>
          </a:xfrm>
          <a:prstGeom prst="rect">
            <a:avLst/>
          </a:prstGeom>
        </p:spPr>
      </p:pic>
    </p:spTree>
    <p:extLst>
      <p:ext uri="{BB962C8B-B14F-4D97-AF65-F5344CB8AC3E}">
        <p14:creationId xmlns:p14="http://schemas.microsoft.com/office/powerpoint/2010/main" val="156877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33E2B5-6423-435B-8905-3C04CA49E2B7}"/>
              </a:ext>
            </a:extLst>
          </p:cNvPr>
          <p:cNvSpPr>
            <a:spLocks noGrp="1"/>
          </p:cNvSpPr>
          <p:nvPr>
            <p:ph type="title"/>
          </p:nvPr>
        </p:nvSpPr>
        <p:spPr>
          <a:xfrm>
            <a:off x="5229509" y="552160"/>
            <a:ext cx="5847781" cy="1046671"/>
          </a:xfrm>
        </p:spPr>
        <p:txBody>
          <a:bodyPr>
            <a:normAutofit/>
          </a:bodyPr>
          <a:lstStyle/>
          <a:p>
            <a:r>
              <a:rPr lang="es-GT" sz="2800" dirty="0"/>
              <a:t>La Autodetección del VIH</a:t>
            </a:r>
            <a:endParaRPr lang="en-US" sz="2800" dirty="0"/>
          </a:p>
        </p:txBody>
      </p:sp>
      <p:pic>
        <p:nvPicPr>
          <p:cNvPr id="6" name="Imagen 286">
            <a:extLst>
              <a:ext uri="{FF2B5EF4-FFF2-40B4-BE49-F238E27FC236}">
                <a16:creationId xmlns:a16="http://schemas.microsoft.com/office/drawing/2014/main" id="{094E9FD4-3F0F-4185-850C-72225E9D999D}"/>
              </a:ext>
            </a:extLst>
          </p:cNvPr>
          <p:cNvPicPr/>
          <p:nvPr/>
        </p:nvPicPr>
        <p:blipFill rotWithShape="1">
          <a:blip r:embed="rId3" cstate="print">
            <a:extLst>
              <a:ext uri="{28A0092B-C50C-407E-A947-70E740481C1C}">
                <a14:useLocalDpi xmlns:a14="http://schemas.microsoft.com/office/drawing/2010/main" val="0"/>
              </a:ext>
            </a:extLst>
          </a:blip>
          <a:srcRect l="16757" r="42013"/>
          <a:stretch/>
        </p:blipFill>
        <p:spPr bwMode="auto">
          <a:xfrm>
            <a:off x="-12651" y="10"/>
            <a:ext cx="4251960" cy="6857991"/>
          </a:xfrm>
          <a:prstGeom prst="rect">
            <a:avLst/>
          </a:prstGeom>
          <a:noFill/>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239CED3E-559F-480D-825A-76996986D884}"/>
              </a:ext>
            </a:extLst>
          </p:cNvPr>
          <p:cNvSpPr>
            <a:spLocks noGrp="1"/>
          </p:cNvSpPr>
          <p:nvPr>
            <p:ph idx="1"/>
          </p:nvPr>
        </p:nvSpPr>
        <p:spPr>
          <a:xfrm>
            <a:off x="5229510" y="2430382"/>
            <a:ext cx="5847780" cy="3469056"/>
          </a:xfrm>
        </p:spPr>
        <p:txBody>
          <a:bodyPr anchor="ctr">
            <a:normAutofit fontScale="92500" lnSpcReduction="10000"/>
          </a:bodyPr>
          <a:lstStyle/>
          <a:p>
            <a:r>
              <a:rPr lang="es-GT" sz="2000" dirty="0"/>
              <a:t>Definida por la OMS como el proceso en que una persona:</a:t>
            </a:r>
          </a:p>
          <a:p>
            <a:pPr lvl="1"/>
            <a:r>
              <a:rPr lang="es-GT" sz="2000" dirty="0"/>
              <a:t>recoge su propia muestra biológica (sangre o saliva), </a:t>
            </a:r>
          </a:p>
          <a:p>
            <a:pPr lvl="1"/>
            <a:r>
              <a:rPr lang="es-GT" sz="2000" dirty="0"/>
              <a:t>realiza con ella una prueba del VIH e </a:t>
            </a:r>
          </a:p>
          <a:p>
            <a:pPr lvl="1"/>
            <a:r>
              <a:rPr lang="es-GT" sz="2000" dirty="0"/>
              <a:t>interpreta los resultados. </a:t>
            </a:r>
          </a:p>
          <a:p>
            <a:r>
              <a:rPr lang="es-GT" sz="2000" dirty="0"/>
              <a:t>Puede llevarse a cabo en un ámbito privado, ya sea sólo o acompañado de alguien de confianza.  </a:t>
            </a:r>
          </a:p>
          <a:p>
            <a:r>
              <a:rPr lang="es-GT" sz="2000" dirty="0"/>
              <a:t>Todas las personas cuyo resultado sea reactivo, debe recibir pruebas adicionales con un proveedor de salud capacitado usando el algoritmo nacional validado para el diagnóstico.</a:t>
            </a:r>
            <a:endParaRPr lang="en-US" sz="2000" dirty="0"/>
          </a:p>
          <a:p>
            <a:endParaRPr lang="en-US" sz="2000" dirty="0"/>
          </a:p>
        </p:txBody>
      </p:sp>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54125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88E90-5A1C-4CE4-9BCE-C3A278E721F0}"/>
              </a:ext>
            </a:extLst>
          </p:cNvPr>
          <p:cNvSpPr>
            <a:spLocks noGrp="1"/>
          </p:cNvSpPr>
          <p:nvPr>
            <p:ph type="title"/>
          </p:nvPr>
        </p:nvSpPr>
        <p:spPr>
          <a:xfrm>
            <a:off x="594360" y="528015"/>
            <a:ext cx="11003280" cy="1896068"/>
          </a:xfrm>
        </p:spPr>
        <p:txBody>
          <a:bodyPr anchor="ctr">
            <a:normAutofit/>
          </a:bodyPr>
          <a:lstStyle/>
          <a:p>
            <a:r>
              <a:rPr lang="es-GT" sz="5200"/>
              <a:t>La oportunidad…</a:t>
            </a:r>
            <a:endParaRPr lang="en-US" sz="5200"/>
          </a:p>
        </p:txBody>
      </p:sp>
      <p:grpSp>
        <p:nvGrpSpPr>
          <p:cNvPr id="37" name="Group 36">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38"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B4BA170-B4DB-4E90-87BB-454B03FF09A0}"/>
              </a:ext>
            </a:extLst>
          </p:cNvPr>
          <p:cNvSpPr>
            <a:spLocks noGrp="1"/>
          </p:cNvSpPr>
          <p:nvPr>
            <p:ph idx="1"/>
          </p:nvPr>
        </p:nvSpPr>
        <p:spPr>
          <a:xfrm>
            <a:off x="597407" y="3225339"/>
            <a:ext cx="11000233" cy="2981152"/>
          </a:xfrm>
        </p:spPr>
        <p:txBody>
          <a:bodyPr anchor="ctr">
            <a:normAutofit/>
          </a:bodyPr>
          <a:lstStyle/>
          <a:p>
            <a:r>
              <a:rPr lang="es-GT" sz="2400" dirty="0"/>
              <a:t>La introducción de la autodetección puede ayudar a los países centroamericanos a:</a:t>
            </a:r>
          </a:p>
          <a:p>
            <a:pPr lvl="1"/>
            <a:r>
              <a:rPr lang="es-GT" dirty="0"/>
              <a:t>aumentar la realización y frecuencia de las pruebas de VIH</a:t>
            </a:r>
          </a:p>
          <a:p>
            <a:pPr lvl="1"/>
            <a:r>
              <a:rPr lang="es-GT" dirty="0"/>
              <a:t>llevar a personas que no saben su estatus serológico a un diagnóstico y vinculación a tratamiento temprano</a:t>
            </a:r>
          </a:p>
          <a:p>
            <a:pPr lvl="1"/>
            <a:r>
              <a:rPr lang="es-GT" dirty="0"/>
              <a:t>aumentar la eficiencia (en cuanto a costo y tiempo) del proceso y la infraestructura existente de las pruebas del VIH</a:t>
            </a:r>
            <a:endParaRPr lang="en-US" dirty="0"/>
          </a:p>
        </p:txBody>
      </p:sp>
      <p:sp>
        <p:nvSpPr>
          <p:cNvPr id="59" name="Rectangle 5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71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2E8A3-0636-4FED-AA56-F5DFA6B9E006}"/>
              </a:ext>
            </a:extLst>
          </p:cNvPr>
          <p:cNvSpPr>
            <a:spLocks noGrp="1"/>
          </p:cNvSpPr>
          <p:nvPr>
            <p:ph type="title"/>
          </p:nvPr>
        </p:nvSpPr>
        <p:spPr>
          <a:xfrm>
            <a:off x="594360" y="528015"/>
            <a:ext cx="11003280" cy="1896068"/>
          </a:xfrm>
        </p:spPr>
        <p:txBody>
          <a:bodyPr anchor="ctr">
            <a:normAutofit/>
          </a:bodyPr>
          <a:lstStyle/>
          <a:p>
            <a:r>
              <a:rPr lang="es-GT" sz="5200"/>
              <a:t>Relevancia del estudio</a:t>
            </a:r>
            <a:endParaRPr lang="en-US" sz="5200"/>
          </a:p>
        </p:txBody>
      </p:sp>
      <p:grpSp>
        <p:nvGrpSpPr>
          <p:cNvPr id="32" name="Group 3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3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E2FB82-0E70-4D07-8B5B-27D817CE6536}"/>
              </a:ext>
            </a:extLst>
          </p:cNvPr>
          <p:cNvSpPr>
            <a:spLocks noGrp="1"/>
          </p:cNvSpPr>
          <p:nvPr>
            <p:ph idx="1"/>
          </p:nvPr>
        </p:nvSpPr>
        <p:spPr>
          <a:xfrm>
            <a:off x="597407" y="3225339"/>
            <a:ext cx="11000233" cy="2981152"/>
          </a:xfrm>
        </p:spPr>
        <p:txBody>
          <a:bodyPr anchor="ctr">
            <a:normAutofit/>
          </a:bodyPr>
          <a:lstStyle/>
          <a:p>
            <a:r>
              <a:rPr lang="es-GT" sz="2000" dirty="0"/>
              <a:t>Previos estudios han demostrado interés y apertura de los HSH a realizarse la prueba oral autoadministrada de VIH</a:t>
            </a:r>
          </a:p>
          <a:p>
            <a:r>
              <a:rPr lang="es-GT" sz="2000" dirty="0"/>
              <a:t>La necesidad de encontrar maneras novedosas y efectivas para mejorar el acceso a las pruebas de VIH señala a una necesidad de obtener evidencia para evaluar la factibilidad y aceptabilidad de la auto prueba de VIH entre HSH en la región y desarrollar y facilitar una estrategia de introducción de este tipo de pruebas</a:t>
            </a:r>
          </a:p>
          <a:p>
            <a:pPr lvl="2"/>
            <a:r>
              <a:rPr lang="es-GT" dirty="0"/>
              <a:t>Insumos para poder segmentar el mercado </a:t>
            </a:r>
          </a:p>
          <a:p>
            <a:pPr lvl="2"/>
            <a:r>
              <a:rPr lang="es-GT" dirty="0"/>
              <a:t>El desarrollo de mecanismos para disponibilidad las pruebas que tomen en cuenta preferencias de la población meta</a:t>
            </a:r>
          </a:p>
          <a:p>
            <a:pPr marL="0" indent="0">
              <a:buNone/>
            </a:pPr>
            <a:endParaRPr lang="en-US" sz="2000" dirty="0"/>
          </a:p>
        </p:txBody>
      </p:sp>
      <p:sp>
        <p:nvSpPr>
          <p:cNvPr id="54" name="Rectangle 5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ADA58-880A-4AC4-A34A-00F96A7F55CA}"/>
              </a:ext>
            </a:extLst>
          </p:cNvPr>
          <p:cNvSpPr>
            <a:spLocks noGrp="1"/>
          </p:cNvSpPr>
          <p:nvPr>
            <p:ph type="title"/>
          </p:nvPr>
        </p:nvSpPr>
        <p:spPr>
          <a:xfrm>
            <a:off x="947446" y="1053711"/>
            <a:ext cx="4933490" cy="1424446"/>
          </a:xfrm>
        </p:spPr>
        <p:txBody>
          <a:bodyPr>
            <a:normAutofit/>
          </a:bodyPr>
          <a:lstStyle/>
          <a:p>
            <a:r>
              <a:rPr lang="en-US" sz="4000">
                <a:solidFill>
                  <a:srgbClr val="FFFFFF"/>
                </a:solidFill>
              </a:rPr>
              <a:t>3/3</a:t>
            </a:r>
          </a:p>
        </p:txBody>
      </p:sp>
      <p:cxnSp>
        <p:nvCxnSpPr>
          <p:cNvPr id="28" name="Straight Connector 2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FC2A07-4AA1-4F7E-BF9D-381669485518}"/>
              </a:ext>
            </a:extLst>
          </p:cNvPr>
          <p:cNvSpPr>
            <a:spLocks noGrp="1"/>
          </p:cNvSpPr>
          <p:nvPr>
            <p:ph idx="1"/>
          </p:nvPr>
        </p:nvSpPr>
        <p:spPr>
          <a:xfrm>
            <a:off x="947447" y="2799889"/>
            <a:ext cx="4933490" cy="2987543"/>
          </a:xfrm>
        </p:spPr>
        <p:txBody>
          <a:bodyPr anchor="t">
            <a:normAutofit/>
          </a:bodyPr>
          <a:lstStyle/>
          <a:p>
            <a:pPr marL="0" indent="0">
              <a:buNone/>
            </a:pPr>
            <a:r>
              <a:rPr lang="es-GT" sz="2200">
                <a:solidFill>
                  <a:srgbClr val="FFFFFF"/>
                </a:solidFill>
              </a:rPr>
              <a:t>PASMO previamente implemento estudios sobre el contexto político y sobre estimaciones del mercado para la prueba autoadministrada de VIH. Este es el tercer estudio que se enfoca en la perspectiva del usuario. </a:t>
            </a:r>
            <a:endParaRPr lang="en-US" sz="2200">
              <a:solidFill>
                <a:srgbClr val="FFFFFF"/>
              </a:solidFill>
            </a:endParaRPr>
          </a:p>
        </p:txBody>
      </p:sp>
      <p:pic>
        <p:nvPicPr>
          <p:cNvPr id="11" name="Picture 10" descr="A picture containing bird, flower&#10;&#10;Description automatically generated">
            <a:extLst>
              <a:ext uri="{FF2B5EF4-FFF2-40B4-BE49-F238E27FC236}">
                <a16:creationId xmlns:a16="http://schemas.microsoft.com/office/drawing/2014/main" id="{B1BFA906-928A-4988-8572-941AF223E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910" y="347472"/>
            <a:ext cx="3846991" cy="2971800"/>
          </a:xfrm>
          <a:prstGeom prst="rect">
            <a:avLst/>
          </a:prstGeom>
          <a:ln w="228600" cap="sq" cmpd="thickThin">
            <a:solidFill>
              <a:srgbClr val="7030A0"/>
            </a:solidFill>
            <a:prstDash val="solid"/>
            <a:miter lim="800000"/>
          </a:ln>
          <a:effectLst>
            <a:innerShdw blurRad="76200">
              <a:srgbClr val="000000"/>
            </a:innerShdw>
          </a:effectLst>
        </p:spPr>
      </p:pic>
      <p:pic>
        <p:nvPicPr>
          <p:cNvPr id="7" name="Picture 6" descr="A picture containing guitar&#10;&#10;Description automatically generated">
            <a:extLst>
              <a:ext uri="{FF2B5EF4-FFF2-40B4-BE49-F238E27FC236}">
                <a16:creationId xmlns:a16="http://schemas.microsoft.com/office/drawing/2014/main" id="{B6E772F1-A161-4263-9CAD-1A4D08C03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73" y="3686461"/>
            <a:ext cx="4855464" cy="2731198"/>
          </a:xfrm>
          <a:prstGeom prst="rect">
            <a:avLst/>
          </a:prstGeom>
        </p:spPr>
      </p:pic>
    </p:spTree>
    <p:extLst>
      <p:ext uri="{BB962C8B-B14F-4D97-AF65-F5344CB8AC3E}">
        <p14:creationId xmlns:p14="http://schemas.microsoft.com/office/powerpoint/2010/main" val="286737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A1EA-9C2B-468C-9182-597845931B48}"/>
              </a:ext>
            </a:extLst>
          </p:cNvPr>
          <p:cNvSpPr>
            <a:spLocks noGrp="1"/>
          </p:cNvSpPr>
          <p:nvPr>
            <p:ph type="title"/>
          </p:nvPr>
        </p:nvSpPr>
        <p:spPr>
          <a:xfrm>
            <a:off x="838200" y="365125"/>
            <a:ext cx="10515600" cy="1325563"/>
          </a:xfrm>
        </p:spPr>
        <p:txBody>
          <a:bodyPr>
            <a:normAutofit/>
          </a:bodyPr>
          <a:lstStyle/>
          <a:p>
            <a:pPr algn="ctr"/>
            <a:r>
              <a:rPr lang="es-GT"/>
              <a:t>Objetivos de estudio</a:t>
            </a:r>
          </a:p>
        </p:txBody>
      </p:sp>
      <p:graphicFrame>
        <p:nvGraphicFramePr>
          <p:cNvPr id="5" name="Content Placeholder 2">
            <a:extLst>
              <a:ext uri="{FF2B5EF4-FFF2-40B4-BE49-F238E27FC236}">
                <a16:creationId xmlns:a16="http://schemas.microsoft.com/office/drawing/2014/main" id="{4880160C-F969-4AEB-9640-20C83F348613}"/>
              </a:ext>
            </a:extLst>
          </p:cNvPr>
          <p:cNvGraphicFramePr>
            <a:graphicFrameLocks noGrp="1"/>
          </p:cNvGraphicFramePr>
          <p:nvPr>
            <p:ph idx="1"/>
            <p:extLst>
              <p:ext uri="{D42A27DB-BD31-4B8C-83A1-F6EECF244321}">
                <p14:modId xmlns:p14="http://schemas.microsoft.com/office/powerpoint/2010/main" val="102746357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20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2E8A3-0636-4FED-AA56-F5DFA6B9E006}"/>
              </a:ext>
            </a:extLst>
          </p:cNvPr>
          <p:cNvSpPr>
            <a:spLocks noGrp="1"/>
          </p:cNvSpPr>
          <p:nvPr>
            <p:ph type="title"/>
          </p:nvPr>
        </p:nvSpPr>
        <p:spPr>
          <a:xfrm>
            <a:off x="594360" y="528015"/>
            <a:ext cx="11003280" cy="1896068"/>
          </a:xfrm>
        </p:spPr>
        <p:txBody>
          <a:bodyPr anchor="ctr">
            <a:normAutofit/>
          </a:bodyPr>
          <a:lstStyle/>
          <a:p>
            <a:r>
              <a:rPr lang="en-US" sz="5400" dirty="0" err="1"/>
              <a:t>Metodología</a:t>
            </a:r>
            <a:r>
              <a:rPr lang="en-US" sz="5400" dirty="0"/>
              <a:t> de </a:t>
            </a:r>
            <a:r>
              <a:rPr lang="en-US" sz="5400" dirty="0" err="1"/>
              <a:t>estudio</a:t>
            </a:r>
            <a:endParaRPr lang="en-US" sz="5200" dirty="0"/>
          </a:p>
        </p:txBody>
      </p:sp>
      <p:grpSp>
        <p:nvGrpSpPr>
          <p:cNvPr id="32" name="Group 3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3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E2FB82-0E70-4D07-8B5B-27D817CE6536}"/>
              </a:ext>
            </a:extLst>
          </p:cNvPr>
          <p:cNvSpPr>
            <a:spLocks noGrp="1"/>
          </p:cNvSpPr>
          <p:nvPr>
            <p:ph idx="1"/>
          </p:nvPr>
        </p:nvSpPr>
        <p:spPr>
          <a:xfrm>
            <a:off x="597407" y="2952098"/>
            <a:ext cx="11000233" cy="3743645"/>
          </a:xfrm>
        </p:spPr>
        <p:txBody>
          <a:bodyPr anchor="ctr">
            <a:normAutofit lnSpcReduction="10000"/>
          </a:bodyPr>
          <a:lstStyle/>
          <a:p>
            <a:r>
              <a:rPr lang="es-ES" sz="2000" dirty="0"/>
              <a:t>Métodos mixtos (cuantitativos y cualitativos)</a:t>
            </a:r>
          </a:p>
          <a:p>
            <a:pPr lvl="1"/>
            <a:r>
              <a:rPr lang="es-ES" sz="1600" dirty="0"/>
              <a:t>41 evaluaciones presenciales de las pruebas autoadministradas de VIH que incluyeron una encuesta y formulario de observación</a:t>
            </a:r>
          </a:p>
          <a:p>
            <a:pPr lvl="1"/>
            <a:r>
              <a:rPr lang="es-ES" sz="1600" dirty="0"/>
              <a:t>8 mini grupos focales con HSH, MJT y HH en Guatemala y El Salvador </a:t>
            </a:r>
          </a:p>
          <a:p>
            <a:r>
              <a:rPr lang="es-ES" sz="2000" dirty="0"/>
              <a:t>Muestreo fue intencional, no probabilístico con reclutamiento a través de Facebook, con el apoyo de la publicación de banners en diferentes páginas de PASMO/PSI </a:t>
            </a:r>
          </a:p>
          <a:p>
            <a:r>
              <a:rPr lang="es-ES" sz="2000" dirty="0"/>
              <a:t>Criterios de inclusión: </a:t>
            </a:r>
          </a:p>
          <a:p>
            <a:pPr lvl="1"/>
            <a:r>
              <a:rPr lang="es-ES" sz="1600" dirty="0"/>
              <a:t>autoidentificarse como HSH, MJT u HH; </a:t>
            </a:r>
          </a:p>
          <a:p>
            <a:pPr lvl="1"/>
            <a:r>
              <a:rPr lang="es-ES" sz="1600" dirty="0"/>
              <a:t>haber tenido sexo penetrativo en los últimos 6 meses </a:t>
            </a:r>
          </a:p>
          <a:p>
            <a:pPr lvl="1"/>
            <a:r>
              <a:rPr lang="es-ES" sz="1600" dirty="0"/>
              <a:t>expresar ser VIH negativo o no saber su estatus. </a:t>
            </a:r>
          </a:p>
          <a:p>
            <a:r>
              <a:rPr lang="es-ES" sz="2000" dirty="0"/>
              <a:t>El protocolo, consentimientos informados, materiales de reclutamiento e instrumentos fueron revisados y aprobados por el comité de ética de PSI en Estados Unidos. </a:t>
            </a:r>
          </a:p>
          <a:p>
            <a:pPr marL="0" indent="0">
              <a:buNone/>
            </a:pPr>
            <a:endParaRPr lang="en-US" sz="2000" dirty="0"/>
          </a:p>
        </p:txBody>
      </p:sp>
      <p:sp>
        <p:nvSpPr>
          <p:cNvPr id="54" name="Rectangle 5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Imagen 28">
            <a:extLst>
              <a:ext uri="{FF2B5EF4-FFF2-40B4-BE49-F238E27FC236}">
                <a16:creationId xmlns:a16="http://schemas.microsoft.com/office/drawing/2014/main" id="{558093D7-1118-4192-B081-4E5563266FF0}"/>
              </a:ext>
            </a:extLst>
          </p:cNvPr>
          <p:cNvPicPr>
            <a:picLocks/>
          </p:cNvPicPr>
          <p:nvPr/>
        </p:nvPicPr>
        <p:blipFill rotWithShape="1">
          <a:blip r:embed="rId3" cstate="print">
            <a:extLst>
              <a:ext uri="{28A0092B-C50C-407E-A947-70E740481C1C}">
                <a14:useLocalDpi xmlns:a14="http://schemas.microsoft.com/office/drawing/2010/main" val="0"/>
              </a:ext>
            </a:extLst>
          </a:blip>
          <a:srcRect t="10238" r="-3" b="31860"/>
          <a:stretch/>
        </p:blipFill>
        <p:spPr>
          <a:xfrm>
            <a:off x="7539789" y="162257"/>
            <a:ext cx="4652211" cy="2705968"/>
          </a:xfrm>
          <a:prstGeom prst="rect">
            <a:avLst/>
          </a:prstGeom>
        </p:spPr>
      </p:pic>
    </p:spTree>
    <p:extLst>
      <p:ext uri="{BB962C8B-B14F-4D97-AF65-F5344CB8AC3E}">
        <p14:creationId xmlns:p14="http://schemas.microsoft.com/office/powerpoint/2010/main" val="119896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2E8A3-0636-4FED-AA56-F5DFA6B9E006}"/>
              </a:ext>
            </a:extLst>
          </p:cNvPr>
          <p:cNvSpPr>
            <a:spLocks noGrp="1"/>
          </p:cNvSpPr>
          <p:nvPr>
            <p:ph type="title"/>
          </p:nvPr>
        </p:nvSpPr>
        <p:spPr>
          <a:xfrm>
            <a:off x="594360" y="528015"/>
            <a:ext cx="11003280" cy="1896068"/>
          </a:xfrm>
        </p:spPr>
        <p:txBody>
          <a:bodyPr anchor="ctr">
            <a:normAutofit/>
          </a:bodyPr>
          <a:lstStyle/>
          <a:p>
            <a:r>
              <a:rPr lang="en-US" sz="5400" dirty="0" err="1"/>
              <a:t>Pruebas</a:t>
            </a:r>
            <a:r>
              <a:rPr lang="en-US" sz="5400" dirty="0"/>
              <a:t> de VIH </a:t>
            </a:r>
            <a:r>
              <a:rPr lang="en-US" sz="5400" dirty="0" err="1"/>
              <a:t>Autoadministradas</a:t>
            </a:r>
            <a:r>
              <a:rPr lang="en-US" sz="5400" dirty="0"/>
              <a:t> </a:t>
            </a:r>
            <a:endParaRPr lang="en-US" sz="5200" dirty="0"/>
          </a:p>
        </p:txBody>
      </p:sp>
      <p:grpSp>
        <p:nvGrpSpPr>
          <p:cNvPr id="32" name="Group 3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3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7">
            <a:extLst>
              <a:ext uri="{FF2B5EF4-FFF2-40B4-BE49-F238E27FC236}">
                <a16:creationId xmlns:a16="http://schemas.microsoft.com/office/drawing/2014/main" id="{A81AFF49-6E58-4AE4-8449-12BAD5617A92}"/>
              </a:ext>
            </a:extLst>
          </p:cNvPr>
          <p:cNvSpPr txBox="1">
            <a:spLocks/>
          </p:cNvSpPr>
          <p:nvPr/>
        </p:nvSpPr>
        <p:spPr>
          <a:xfrm>
            <a:off x="594360" y="2867891"/>
            <a:ext cx="5157787" cy="9978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600" dirty="0"/>
              <a:t>ORAQUICK</a:t>
            </a:r>
          </a:p>
          <a:p>
            <a:pPr marL="0" indent="0">
              <a:buNone/>
            </a:pPr>
            <a:r>
              <a:rPr lang="es-GT" sz="1800" dirty="0" err="1"/>
              <a:t>Pre-aprobada</a:t>
            </a:r>
            <a:r>
              <a:rPr lang="es-GT" sz="1800" dirty="0"/>
              <a:t> por la OMS, consiste de una </a:t>
            </a:r>
            <a:r>
              <a:rPr lang="es-ES" sz="1800" dirty="0"/>
              <a:t>prueba de hisopo oral para detectar VIH-1 y VIH-2</a:t>
            </a:r>
            <a:endParaRPr lang="es-GT" sz="1800" dirty="0"/>
          </a:p>
        </p:txBody>
      </p:sp>
      <p:pic>
        <p:nvPicPr>
          <p:cNvPr id="53" name="Content Placeholder 10">
            <a:extLst>
              <a:ext uri="{FF2B5EF4-FFF2-40B4-BE49-F238E27FC236}">
                <a16:creationId xmlns:a16="http://schemas.microsoft.com/office/drawing/2014/main" id="{F915906F-3789-4F37-8E3B-C15A8CEDD5A3}"/>
              </a:ext>
            </a:extLst>
          </p:cNvPr>
          <p:cNvPicPr>
            <a:picLocks noChangeAspect="1"/>
          </p:cNvPicPr>
          <p:nvPr/>
        </p:nvPicPr>
        <p:blipFill>
          <a:blip r:embed="rId3"/>
          <a:stretch>
            <a:fillRect/>
          </a:stretch>
        </p:blipFill>
        <p:spPr>
          <a:xfrm>
            <a:off x="1297872" y="3834576"/>
            <a:ext cx="2970533" cy="2550458"/>
          </a:xfrm>
          <a:prstGeom prst="rect">
            <a:avLst/>
          </a:prstGeom>
        </p:spPr>
      </p:pic>
      <p:sp>
        <p:nvSpPr>
          <p:cNvPr id="55" name="Text Placeholder 8">
            <a:extLst>
              <a:ext uri="{FF2B5EF4-FFF2-40B4-BE49-F238E27FC236}">
                <a16:creationId xmlns:a16="http://schemas.microsoft.com/office/drawing/2014/main" id="{333EE8D3-BF83-4F4F-BA0A-E94D4BB86891}"/>
              </a:ext>
            </a:extLst>
          </p:cNvPr>
          <p:cNvSpPr txBox="1">
            <a:spLocks/>
          </p:cNvSpPr>
          <p:nvPr/>
        </p:nvSpPr>
        <p:spPr>
          <a:xfrm>
            <a:off x="7164678" y="2949625"/>
            <a:ext cx="4786690" cy="104048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9600" dirty="0"/>
              <a:t>INSTI HIV </a:t>
            </a:r>
            <a:r>
              <a:rPr lang="es-GT" sz="9600" dirty="0" err="1"/>
              <a:t>Self</a:t>
            </a:r>
            <a:r>
              <a:rPr lang="es-GT" sz="9600" dirty="0"/>
              <a:t> Test</a:t>
            </a:r>
          </a:p>
          <a:p>
            <a:pPr marL="0" indent="0">
              <a:buNone/>
            </a:pPr>
            <a:r>
              <a:rPr lang="es-GT" sz="6800" dirty="0" err="1"/>
              <a:t>Pre-aprobada</a:t>
            </a:r>
            <a:r>
              <a:rPr lang="es-GT" sz="6800" dirty="0"/>
              <a:t> por la OMS, </a:t>
            </a:r>
            <a:r>
              <a:rPr lang="es-ES" sz="6800" dirty="0"/>
              <a:t>utiliza tecnología de flujo simple para detectar VIH-1 y el VIH-2 utilizando una gota de sangre humana por punción digital</a:t>
            </a:r>
            <a:endParaRPr lang="es-GT" sz="6800" dirty="0"/>
          </a:p>
        </p:txBody>
      </p:sp>
      <p:pic>
        <p:nvPicPr>
          <p:cNvPr id="56" name="Content Placeholder 11" descr="A picture containing toiletry, cat, sitting, lotion&#10;&#10;Description automatically generated">
            <a:extLst>
              <a:ext uri="{FF2B5EF4-FFF2-40B4-BE49-F238E27FC236}">
                <a16:creationId xmlns:a16="http://schemas.microsoft.com/office/drawing/2014/main" id="{AFA309F5-7CDE-4B2D-BDA1-19A0DE3F31AB}"/>
              </a:ext>
            </a:extLst>
          </p:cNvPr>
          <p:cNvPicPr>
            <a:picLocks noChangeAspect="1"/>
          </p:cNvPicPr>
          <p:nvPr/>
        </p:nvPicPr>
        <p:blipFill rotWithShape="1">
          <a:blip r:embed="rId4">
            <a:extLst>
              <a:ext uri="{28A0092B-C50C-407E-A947-70E740481C1C}">
                <a14:useLocalDpi xmlns:a14="http://schemas.microsoft.com/office/drawing/2010/main" val="0"/>
              </a:ext>
            </a:extLst>
          </a:blip>
          <a:srcRect l="62751"/>
          <a:stretch/>
        </p:blipFill>
        <p:spPr>
          <a:xfrm>
            <a:off x="7729183" y="3908375"/>
            <a:ext cx="1925666" cy="2593009"/>
          </a:xfrm>
          <a:prstGeom prst="rect">
            <a:avLst/>
          </a:prstGeom>
        </p:spPr>
      </p:pic>
    </p:spTree>
    <p:extLst>
      <p:ext uri="{BB962C8B-B14F-4D97-AF65-F5344CB8AC3E}">
        <p14:creationId xmlns:p14="http://schemas.microsoft.com/office/powerpoint/2010/main" val="2728719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5127</TotalTime>
  <Words>2739</Words>
  <Application>Microsoft Office PowerPoint</Application>
  <PresentationFormat>Panorámica</PresentationFormat>
  <Paragraphs>308</Paragraphs>
  <Slides>26</Slides>
  <Notes>25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Gisha</vt:lpstr>
      <vt:lpstr>Office Theme</vt:lpstr>
      <vt:lpstr>Evaluación de las pruebas autoadministradas de VIH con hombres que tienen sexo con hombres, mujeres trans y hombres heterosexuales</vt:lpstr>
      <vt:lpstr>Contexto</vt:lpstr>
      <vt:lpstr>La Autodetección del VIH</vt:lpstr>
      <vt:lpstr>La oportunidad…</vt:lpstr>
      <vt:lpstr>Relevancia del estudio</vt:lpstr>
      <vt:lpstr>3/3</vt:lpstr>
      <vt:lpstr>Objetivos de estudio</vt:lpstr>
      <vt:lpstr>Metodología de estudio</vt:lpstr>
      <vt:lpstr>Pruebas de VIH Autoadministradas </vt:lpstr>
      <vt:lpstr>Resultados: Caracteristicas de Participantes</vt:lpstr>
      <vt:lpstr>Resultados: Diferencias significativas entre los países</vt:lpstr>
      <vt:lpstr>Resultados: Desempeño</vt:lpstr>
      <vt:lpstr>Resultados: Errores Observados en el Desempeño </vt:lpstr>
      <vt:lpstr>Resultados: Aceptabilidad</vt:lpstr>
      <vt:lpstr>“…tengo entendido que el besarse no es una forma de contraer VIH pero, por qué una prueba que sólo se pasa en las encías te podría indicar si tenes o no.”  (Participante HSH en El Salvador) </vt:lpstr>
      <vt:lpstr>Resultados: Intención</vt:lpstr>
      <vt:lpstr>Resultados: Intención</vt:lpstr>
      <vt:lpstr>Resultados: Preferencia </vt:lpstr>
      <vt:lpstr>Resultados: Modelos de Autodeteccion  </vt:lpstr>
      <vt:lpstr>Resultados: Preferencia por los modelos para la autodetección del VIH</vt:lpstr>
      <vt:lpstr>Resultados: Preferencias</vt:lpstr>
      <vt:lpstr>Resultados: Seguimiento</vt:lpstr>
      <vt:lpstr>Resultados: Preferencias por modelos</vt:lpstr>
      <vt:lpstr>Recomendaciones</vt:lpstr>
      <vt:lpstr>Recomendaciones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las pruebas autoadministradas de VIH con hombres que tienen sexo con hombres, mujeres trans y hombres heterosexuales</dc:title>
  <dc:creator>Jennifer Wheeler</dc:creator>
  <cp:lastModifiedBy>Karla Eugenia Rivera Arévalo</cp:lastModifiedBy>
  <cp:revision>20</cp:revision>
  <dcterms:created xsi:type="dcterms:W3CDTF">2020-02-06T02:10:57Z</dcterms:created>
  <dcterms:modified xsi:type="dcterms:W3CDTF">2020-03-12T16:38:05Z</dcterms:modified>
</cp:coreProperties>
</file>