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2" r:id="rId2"/>
    <p:sldId id="394" r:id="rId3"/>
    <p:sldId id="437" r:id="rId4"/>
    <p:sldId id="324" r:id="rId5"/>
    <p:sldId id="395" r:id="rId6"/>
    <p:sldId id="406" r:id="rId7"/>
    <p:sldId id="408" r:id="rId8"/>
    <p:sldId id="403" r:id="rId9"/>
    <p:sldId id="359" r:id="rId10"/>
    <p:sldId id="367" r:id="rId11"/>
    <p:sldId id="369" r:id="rId12"/>
    <p:sldId id="372" r:id="rId13"/>
    <p:sldId id="370" r:id="rId14"/>
    <p:sldId id="371" r:id="rId15"/>
    <p:sldId id="414" r:id="rId16"/>
    <p:sldId id="438" r:id="rId17"/>
    <p:sldId id="439" r:id="rId18"/>
    <p:sldId id="449" r:id="rId19"/>
    <p:sldId id="440" r:id="rId20"/>
    <p:sldId id="445" r:id="rId21"/>
    <p:sldId id="444" r:id="rId22"/>
    <p:sldId id="447" r:id="rId23"/>
    <p:sldId id="448" r:id="rId24"/>
    <p:sldId id="446" r:id="rId25"/>
    <p:sldId id="281" r:id="rId2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7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Letona" initials="PL"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0837"/>
    <a:srgbClr val="960000"/>
    <a:srgbClr val="9BBB59"/>
    <a:srgbClr val="C4D79D"/>
    <a:srgbClr val="F96387"/>
    <a:srgbClr val="FF2121"/>
    <a:srgbClr val="DD093B"/>
    <a:srgbClr val="595959"/>
    <a:srgbClr val="FFD85B"/>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4" autoAdjust="0"/>
    <p:restoredTop sz="79073" autoAdjust="0"/>
  </p:normalViewPr>
  <p:slideViewPr>
    <p:cSldViewPr snapToGrid="0">
      <p:cViewPr varScale="1">
        <p:scale>
          <a:sx n="96" d="100"/>
          <a:sy n="96" d="100"/>
        </p:scale>
        <p:origin x="1472" y="176"/>
      </p:cViewPr>
      <p:guideLst>
        <p:guide orient="horz" pos="2047"/>
        <p:guide pos="37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31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2DAD175-4059-4400-A81B-8E3D594333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a:extLst>
              <a:ext uri="{FF2B5EF4-FFF2-40B4-BE49-F238E27FC236}">
                <a16:creationId xmlns:a16="http://schemas.microsoft.com/office/drawing/2014/main" id="{075D8194-38FF-4D66-B90A-513B478E79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8A1AEB-3822-4379-8E45-CDDB6274A2B8}" type="datetimeFigureOut">
              <a:rPr lang="es-GT" smtClean="0"/>
              <a:t>12/03/20</a:t>
            </a:fld>
            <a:endParaRPr lang="es-GT"/>
          </a:p>
        </p:txBody>
      </p:sp>
      <p:sp>
        <p:nvSpPr>
          <p:cNvPr id="4" name="Marcador de pie de página 3">
            <a:extLst>
              <a:ext uri="{FF2B5EF4-FFF2-40B4-BE49-F238E27FC236}">
                <a16:creationId xmlns:a16="http://schemas.microsoft.com/office/drawing/2014/main" id="{8CAC394F-6C14-4EBA-AC31-B4727AEC1C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470826A1-9A6B-43DF-BB50-FDF7EC2257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F01A49-B381-4EBB-AF7C-BE9418D2E621}" type="slidenum">
              <a:rPr lang="es-GT" smtClean="0"/>
              <a:t>‹Nº›</a:t>
            </a:fld>
            <a:endParaRPr lang="es-GT"/>
          </a:p>
        </p:txBody>
      </p:sp>
    </p:spTree>
    <p:extLst>
      <p:ext uri="{BB962C8B-B14F-4D97-AF65-F5344CB8AC3E}">
        <p14:creationId xmlns:p14="http://schemas.microsoft.com/office/powerpoint/2010/main" val="123325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AC5C9-BD6F-4701-B20D-FD24F85211B2}" type="datetimeFigureOut">
              <a:rPr lang="es-GT" smtClean="0"/>
              <a:t>12/03/20</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2C0A4-5025-4B67-B82C-5648D27B84D2}" type="slidenum">
              <a:rPr lang="es-GT" smtClean="0"/>
              <a:t>‹Nº›</a:t>
            </a:fld>
            <a:endParaRPr lang="es-GT"/>
          </a:p>
        </p:txBody>
      </p:sp>
    </p:spTree>
    <p:extLst>
      <p:ext uri="{BB962C8B-B14F-4D97-AF65-F5344CB8AC3E}">
        <p14:creationId xmlns:p14="http://schemas.microsoft.com/office/powerpoint/2010/main" val="360821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a:t>
            </a:fld>
            <a:endParaRPr lang="es-GT"/>
          </a:p>
        </p:txBody>
      </p:sp>
    </p:spTree>
    <p:extLst>
      <p:ext uri="{BB962C8B-B14F-4D97-AF65-F5344CB8AC3E}">
        <p14:creationId xmlns:p14="http://schemas.microsoft.com/office/powerpoint/2010/main" val="353960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12</a:t>
            </a:fld>
            <a:endParaRPr lang="es-GT"/>
          </a:p>
        </p:txBody>
      </p:sp>
    </p:spTree>
    <p:extLst>
      <p:ext uri="{BB962C8B-B14F-4D97-AF65-F5344CB8AC3E}">
        <p14:creationId xmlns:p14="http://schemas.microsoft.com/office/powerpoint/2010/main" val="303594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GT" dirty="0"/>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13</a:t>
            </a:fld>
            <a:endParaRPr lang="es-GT"/>
          </a:p>
        </p:txBody>
      </p:sp>
    </p:spTree>
    <p:extLst>
      <p:ext uri="{BB962C8B-B14F-4D97-AF65-F5344CB8AC3E}">
        <p14:creationId xmlns:p14="http://schemas.microsoft.com/office/powerpoint/2010/main" val="318333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14</a:t>
            </a:fld>
            <a:endParaRPr lang="es-GT"/>
          </a:p>
        </p:txBody>
      </p:sp>
    </p:spTree>
    <p:extLst>
      <p:ext uri="{BB962C8B-B14F-4D97-AF65-F5344CB8AC3E}">
        <p14:creationId xmlns:p14="http://schemas.microsoft.com/office/powerpoint/2010/main" val="1145175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15</a:t>
            </a:fld>
            <a:endParaRPr lang="es-GT"/>
          </a:p>
        </p:txBody>
      </p:sp>
    </p:spTree>
    <p:extLst>
      <p:ext uri="{BB962C8B-B14F-4D97-AF65-F5344CB8AC3E}">
        <p14:creationId xmlns:p14="http://schemas.microsoft.com/office/powerpoint/2010/main" val="99002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sz="1000" dirty="0">
                <a:latin typeface="+mn-lt"/>
              </a:rPr>
              <a:t>Importante mencionar el uso de datos de SPECTRUM</a:t>
            </a: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17</a:t>
            </a:fld>
            <a:endParaRPr lang="es-GT"/>
          </a:p>
        </p:txBody>
      </p:sp>
    </p:spTree>
    <p:extLst>
      <p:ext uri="{BB962C8B-B14F-4D97-AF65-F5344CB8AC3E}">
        <p14:creationId xmlns:p14="http://schemas.microsoft.com/office/powerpoint/2010/main" val="262556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18</a:t>
            </a:fld>
            <a:endParaRPr lang="es-GT"/>
          </a:p>
        </p:txBody>
      </p:sp>
    </p:spTree>
    <p:extLst>
      <p:ext uri="{BB962C8B-B14F-4D97-AF65-F5344CB8AC3E}">
        <p14:creationId xmlns:p14="http://schemas.microsoft.com/office/powerpoint/2010/main" val="43581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MX" sz="1000" b="1" i="0" baseline="0" noProof="0" dirty="0"/>
              <a:t>Tamaño de población (no ilustrado en la gráfica). </a:t>
            </a:r>
          </a:p>
          <a:p>
            <a:pPr marL="171450" indent="-171450">
              <a:buFontTx/>
              <a:buChar char="-"/>
            </a:pPr>
            <a:r>
              <a:rPr lang="es-MX" sz="1000" b="0" i="0" baseline="0" noProof="0" dirty="0"/>
              <a:t>Se estima que existirá un incremento de la población de HSH y mujeres Trans de 55,000 en el 2018 a 57,000 en el 2055. Se asume este incremento debido al crecimiento general de la población y mejora en el acceso al tratamiento de VIH.</a:t>
            </a:r>
          </a:p>
          <a:p>
            <a:pPr marL="171450" indent="-171450">
              <a:buFontTx/>
              <a:buChar char="-"/>
            </a:pPr>
            <a:endParaRPr lang="es-MX" sz="1000" b="0" i="0" baseline="0" noProof="0" dirty="0"/>
          </a:p>
          <a:p>
            <a:pPr marL="0" indent="0">
              <a:buFontTx/>
              <a:buNone/>
            </a:pPr>
            <a:r>
              <a:rPr lang="es-MX" sz="1000" b="1" i="0" baseline="0" noProof="0" dirty="0"/>
              <a:t>HSH y mujeres Trans con VIH. </a:t>
            </a:r>
          </a:p>
          <a:p>
            <a:pPr marL="171450" indent="-171450">
              <a:buFontTx/>
              <a:buChar char="-"/>
            </a:pPr>
            <a:r>
              <a:rPr lang="es-MX" sz="1000" b="0" i="0" baseline="0" noProof="0" dirty="0"/>
              <a:t>El número de PVIH en este escenario tiene un incremento marginal de 4876 en el 2018 a 4934 en el 2025. Esta estabilidad se debe en cierta parte a las limitaciones de datos que hay para estas poblaciones en el </a:t>
            </a:r>
            <a:r>
              <a:rPr lang="es-MX" sz="1000" b="0" i="0" baseline="0" noProof="0" dirty="0" err="1"/>
              <a:t>Spectrum</a:t>
            </a:r>
            <a:r>
              <a:rPr lang="es-MX" sz="1000" b="0" i="0" baseline="0" noProof="0" dirty="0"/>
              <a:t>. </a:t>
            </a:r>
          </a:p>
          <a:p>
            <a:pPr marL="171450" indent="-171450">
              <a:buFontTx/>
              <a:buChar char="-"/>
            </a:pPr>
            <a:endParaRPr lang="es-MX" sz="1000" b="0" i="0" baseline="0" noProof="0" dirty="0"/>
          </a:p>
          <a:p>
            <a:pPr marL="0" indent="0">
              <a:buFontTx/>
              <a:buNone/>
            </a:pPr>
            <a:r>
              <a:rPr lang="es-MX" sz="1000" b="1" i="0" baseline="0" noProof="0" dirty="0"/>
              <a:t>HSH y mujeres Trans en terapia antirretroviral</a:t>
            </a:r>
          </a:p>
          <a:p>
            <a:pPr marL="171450" indent="-171450">
              <a:buFontTx/>
              <a:buChar char="-"/>
            </a:pPr>
            <a:r>
              <a:rPr lang="es-MX" sz="1000" b="0" i="0" baseline="0" noProof="0" dirty="0"/>
              <a:t>A partir del 2019, vemos un incremento más marcado de personas en TARV y ya luego se mantiene un leve crecimiento constante hasta el </a:t>
            </a:r>
            <a:r>
              <a:rPr lang="es-MX" sz="1000" b="0" i="0" baseline="0" noProof="0" dirty="0">
                <a:solidFill>
                  <a:srgbClr val="00B050"/>
                </a:solidFill>
              </a:rPr>
              <a:t>2025…EN BASE A QUÉ?</a:t>
            </a:r>
          </a:p>
          <a:p>
            <a:pPr marL="171450" indent="-171450">
              <a:buFontTx/>
              <a:buChar char="-"/>
            </a:pPr>
            <a:endParaRPr lang="es-MX" sz="1000" b="1" i="0" baseline="0" noProof="0" dirty="0"/>
          </a:p>
          <a:p>
            <a:pPr marL="0" indent="0">
              <a:buFontTx/>
              <a:buNone/>
            </a:pPr>
            <a:r>
              <a:rPr lang="es-MX" sz="1000" b="1" i="0" baseline="0" noProof="0" dirty="0"/>
              <a:t>Porcentaje de HSH y mujeres Trans viviendo con VIH en TARV</a:t>
            </a:r>
          </a:p>
          <a:p>
            <a:pPr marL="171450" indent="-171450">
              <a:buFontTx/>
              <a:buChar char="-"/>
            </a:pPr>
            <a:r>
              <a:rPr lang="es-MX" sz="1000" b="0" i="0" baseline="0" noProof="0" dirty="0"/>
              <a:t>En donde se estima que el 65% de las poblaciones clave viviendo con VIH están en TARV.</a:t>
            </a:r>
            <a:endParaRPr lang="en-US" sz="1000" dirty="0"/>
          </a:p>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19</a:t>
            </a:fld>
            <a:endParaRPr lang="es-GT"/>
          </a:p>
        </p:txBody>
      </p:sp>
    </p:spTree>
    <p:extLst>
      <p:ext uri="{BB962C8B-B14F-4D97-AF65-F5344CB8AC3E}">
        <p14:creationId xmlns:p14="http://schemas.microsoft.com/office/powerpoint/2010/main" val="209263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i="0" baseline="0" noProof="0" dirty="0"/>
              <a:t>V</a:t>
            </a:r>
            <a:r>
              <a:rPr lang="es-GT" sz="1000" b="1" i="0" baseline="0" noProof="0" dirty="0" err="1"/>
              <a:t>iendo</a:t>
            </a:r>
            <a:r>
              <a:rPr lang="es-GT" sz="1000" b="1" i="0" baseline="0" noProof="0" dirty="0"/>
              <a:t> diferencias con el escenario mejorado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GT" sz="1000" b="0" i="0" baseline="0" noProof="0" dirty="0"/>
              <a:t>Aquí también se ve un incremento marginal de poblaciones clave viviendo con VIH, en donde llega a 5,111 en el 2025.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MX" sz="1000" b="0" i="0" baseline="0" noProof="0" dirty="0"/>
              <a:t>HSH y mujeres trans en </a:t>
            </a:r>
            <a:r>
              <a:rPr lang="es-GT" sz="1000" b="0" i="0" baseline="0" noProof="0" dirty="0"/>
              <a:t>TARV aumenta de una manera más marcada que el escenario anterior, en</a:t>
            </a:r>
            <a:r>
              <a:rPr lang="es-MX" sz="1000" b="0" i="0" baseline="0" noProof="0" dirty="0"/>
              <a:t> donde se estima para el 2025 el 77% de las poblaciones clave viviendo con VIH estarán en TARV.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00" dirty="0"/>
          </a:p>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20</a:t>
            </a:fld>
            <a:endParaRPr lang="es-GT"/>
          </a:p>
        </p:txBody>
      </p:sp>
    </p:spTree>
    <p:extLst>
      <p:ext uri="{BB962C8B-B14F-4D97-AF65-F5344CB8AC3E}">
        <p14:creationId xmlns:p14="http://schemas.microsoft.com/office/powerpoint/2010/main" val="316766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sz="1000" b="1" i="0" u="none" strike="noStrike" kern="1200" noProof="0" dirty="0">
                <a:solidFill>
                  <a:schemeClr val="tx1"/>
                </a:solidFill>
                <a:effectLst/>
                <a:latin typeface="+mn-lt"/>
                <a:ea typeface="+mn-ea"/>
                <a:cs typeface="+mn-cs"/>
              </a:rPr>
              <a:t>Puntos a destacar:</a:t>
            </a:r>
          </a:p>
          <a:p>
            <a:pPr marL="171450" indent="-171450">
              <a:buFontTx/>
              <a:buChar char="-"/>
            </a:pPr>
            <a:r>
              <a:rPr lang="es-GT" sz="1000" b="0" i="0" u="none" strike="noStrike" kern="1200" noProof="0" dirty="0">
                <a:solidFill>
                  <a:schemeClr val="tx1"/>
                </a:solidFill>
                <a:effectLst/>
                <a:latin typeface="+mn-lt"/>
                <a:ea typeface="+mn-ea"/>
                <a:cs typeface="+mn-cs"/>
              </a:rPr>
              <a:t>La cantidad de diagnósticos reactivos que se necesitan se opone directamente a las PVIH en TARV. Por lo tanto, mientras avanzan los años será más difícil encontrar casos reactivos. Esto se puede observar en el escenario ideal.</a:t>
            </a:r>
          </a:p>
          <a:p>
            <a:pPr marL="171450" indent="-171450">
              <a:buFontTx/>
              <a:buChar char="-"/>
            </a:pPr>
            <a:r>
              <a:rPr lang="es-GT" sz="1000" b="0" i="0" u="none" strike="noStrike" kern="1200" noProof="0" dirty="0">
                <a:solidFill>
                  <a:schemeClr val="tx1"/>
                </a:solidFill>
                <a:effectLst/>
                <a:latin typeface="+mn-lt"/>
                <a:ea typeface="+mn-ea"/>
                <a:cs typeface="+mn-cs"/>
              </a:rPr>
              <a:t>En el escenario mejorado, existe un incremento del número de </a:t>
            </a:r>
            <a:r>
              <a:rPr lang="es-GT" sz="1000" b="0" i="0" u="none" strike="noStrike" kern="1200" noProof="0" dirty="0" err="1">
                <a:solidFill>
                  <a:schemeClr val="tx1"/>
                </a:solidFill>
                <a:effectLst/>
                <a:latin typeface="+mn-lt"/>
                <a:ea typeface="+mn-ea"/>
                <a:cs typeface="+mn-cs"/>
              </a:rPr>
              <a:t>diangósticos</a:t>
            </a:r>
            <a:r>
              <a:rPr lang="es-GT" sz="1000" b="0" i="0" u="none" strike="noStrike" kern="1200" noProof="0" dirty="0">
                <a:solidFill>
                  <a:schemeClr val="tx1"/>
                </a:solidFill>
                <a:effectLst/>
                <a:latin typeface="+mn-lt"/>
                <a:ea typeface="+mn-ea"/>
                <a:cs typeface="+mn-cs"/>
              </a:rPr>
              <a:t> reactivos que se necesitan, desde 921 en el 2019 hasta 1105 en el 2025. Este incremento es explicado por las tasas de crecimiento de la población (en promedio 0.5 anualmente desde (2018-2025).</a:t>
            </a:r>
          </a:p>
          <a:p>
            <a:pPr marL="171450" indent="-171450">
              <a:buFontTx/>
              <a:buChar char="-"/>
            </a:pPr>
            <a:r>
              <a:rPr lang="es-GT" sz="1000" b="0" i="0" u="none" strike="noStrike" kern="1200" noProof="0" dirty="0">
                <a:solidFill>
                  <a:schemeClr val="tx1"/>
                </a:solidFill>
                <a:effectLst/>
                <a:latin typeface="+mn-lt"/>
                <a:ea typeface="+mn-ea"/>
                <a:cs typeface="+mn-cs"/>
              </a:rPr>
              <a:t>En el escenario ideal, el número total de diagnósticos necesarios disminuye de 959 en el 2019 a 659 en el 2025.</a:t>
            </a:r>
          </a:p>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21</a:t>
            </a:fld>
            <a:endParaRPr lang="es-GT"/>
          </a:p>
        </p:txBody>
      </p:sp>
    </p:spTree>
    <p:extLst>
      <p:ext uri="{BB962C8B-B14F-4D97-AF65-F5344CB8AC3E}">
        <p14:creationId xmlns:p14="http://schemas.microsoft.com/office/powerpoint/2010/main" val="1373533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sz="1000" b="1" i="0" u="none" strike="noStrike" kern="1200" noProof="0" dirty="0">
                <a:solidFill>
                  <a:schemeClr val="tx1"/>
                </a:solidFill>
                <a:effectLst/>
                <a:latin typeface="+mn-lt"/>
                <a:ea typeface="+mn-ea"/>
                <a:cs typeface="+mn-cs"/>
              </a:rPr>
              <a:t>Hallazgos:</a:t>
            </a:r>
          </a:p>
          <a:p>
            <a:pPr marL="171450" indent="-171450">
              <a:buFontTx/>
              <a:buChar char="-"/>
            </a:pPr>
            <a:r>
              <a:rPr lang="es-GT" sz="1000" b="0" i="0" u="sng" strike="noStrike" kern="1200" noProof="0" dirty="0">
                <a:solidFill>
                  <a:schemeClr val="tx1"/>
                </a:solidFill>
                <a:effectLst/>
                <a:latin typeface="+mn-lt"/>
                <a:ea typeface="+mn-ea"/>
                <a:cs typeface="+mn-cs"/>
              </a:rPr>
              <a:t>1era línea</a:t>
            </a:r>
            <a:r>
              <a:rPr lang="es-GT" sz="1000" b="0" i="0" u="none" strike="noStrike" kern="1200" noProof="0" dirty="0">
                <a:solidFill>
                  <a:schemeClr val="tx1"/>
                </a:solidFill>
                <a:effectLst/>
                <a:latin typeface="+mn-lt"/>
                <a:ea typeface="+mn-ea"/>
                <a:cs typeface="+mn-cs"/>
              </a:rPr>
              <a:t>. El volumen de pruebas de VIH que se necesitan en el 2020 es de 53,813 en general (para todas las líneas), que es antes de la introducción de HIVST. </a:t>
            </a:r>
          </a:p>
          <a:p>
            <a:pPr marL="171450" indent="-171450">
              <a:buFontTx/>
              <a:buChar char="-"/>
            </a:pPr>
            <a:r>
              <a:rPr lang="es-GT" sz="1000" b="0" i="0" u="sng" strike="noStrike" kern="1200" noProof="0" dirty="0">
                <a:solidFill>
                  <a:schemeClr val="tx1"/>
                </a:solidFill>
                <a:effectLst/>
                <a:latin typeface="+mn-lt"/>
                <a:ea typeface="+mn-ea"/>
                <a:cs typeface="+mn-cs"/>
              </a:rPr>
              <a:t>4ta línea</a:t>
            </a:r>
            <a:r>
              <a:rPr lang="es-GT" sz="1000" b="0" i="0" u="none" strike="noStrike" kern="1200" noProof="0" dirty="0">
                <a:solidFill>
                  <a:schemeClr val="tx1"/>
                </a:solidFill>
                <a:effectLst/>
                <a:latin typeface="+mn-lt"/>
                <a:ea typeface="+mn-ea"/>
                <a:cs typeface="+mn-cs"/>
              </a:rPr>
              <a:t>. Tomando únicamente la línea de HIVST, podemos observar que se va incrementando hasta llegar a 20,088 pruebas en el 2025 (que representarán el 40% de pruebas diagnósticas iniciales).</a:t>
            </a:r>
          </a:p>
          <a:p>
            <a:pPr marL="171450" indent="-171450">
              <a:buFontTx/>
              <a:buChar char="-"/>
            </a:pPr>
            <a:r>
              <a:rPr lang="es-GT" sz="1000" b="0" i="0" u="sng" strike="noStrike" kern="1200" noProof="0" dirty="0">
                <a:solidFill>
                  <a:schemeClr val="tx1"/>
                </a:solidFill>
                <a:effectLst/>
                <a:latin typeface="+mn-lt"/>
                <a:ea typeface="+mn-ea"/>
                <a:cs typeface="+mn-cs"/>
              </a:rPr>
              <a:t>Comparación entre la 1era y 2nda línea</a:t>
            </a:r>
            <a:r>
              <a:rPr lang="es-GT" sz="1000" b="0" i="0" u="none" strike="noStrike" kern="1200" noProof="0" dirty="0">
                <a:solidFill>
                  <a:schemeClr val="tx1"/>
                </a:solidFill>
                <a:effectLst/>
                <a:latin typeface="+mn-lt"/>
                <a:ea typeface="+mn-ea"/>
                <a:cs typeface="+mn-cs"/>
              </a:rPr>
              <a:t>. Comparando la primera línea y la segunda línea, podemos ver que se necesitan en el último año (2025) 20,558 (es decir, un 40%) pruebas menos de las que se necesitarían si HIVST no fuera introducido. Viéndolo de manera acumulativa entre el 2018 y 2025 el ahorro total fuera de 62,593. </a:t>
            </a:r>
          </a:p>
          <a:p>
            <a:pPr marL="171450" indent="-171450">
              <a:buFontTx/>
              <a:buChar char="-"/>
            </a:pPr>
            <a:r>
              <a:rPr lang="es-MX" sz="1000" b="0" i="0" u="none" strike="noStrike" kern="1200" noProof="0" dirty="0">
                <a:solidFill>
                  <a:schemeClr val="tx1"/>
                </a:solidFill>
                <a:effectLst/>
                <a:latin typeface="+mn-lt"/>
                <a:ea typeface="+mn-ea"/>
                <a:cs typeface="+mn-cs"/>
              </a:rPr>
              <a:t>S</a:t>
            </a:r>
            <a:r>
              <a:rPr lang="es-GT" sz="1000" b="0" i="0" u="none" strike="noStrike" kern="1200" noProof="0" dirty="0">
                <a:solidFill>
                  <a:schemeClr val="tx1"/>
                </a:solidFill>
                <a:effectLst/>
                <a:latin typeface="+mn-lt"/>
                <a:ea typeface="+mn-ea"/>
                <a:cs typeface="+mn-cs"/>
              </a:rPr>
              <a:t>e pronostica que los volúmenes de RDTs declinarían de 53,813 a 29,974 con la introducción de HIVST.</a:t>
            </a:r>
            <a:endParaRPr lang="en-GB" sz="1000" dirty="0"/>
          </a:p>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22</a:t>
            </a:fld>
            <a:endParaRPr lang="es-GT"/>
          </a:p>
        </p:txBody>
      </p:sp>
    </p:spTree>
    <p:extLst>
      <p:ext uri="{BB962C8B-B14F-4D97-AF65-F5344CB8AC3E}">
        <p14:creationId xmlns:p14="http://schemas.microsoft.com/office/powerpoint/2010/main" val="220718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872C0A4-5025-4B67-B82C-5648D27B84D2}" type="slidenum">
              <a:rPr lang="es-GT" smtClean="0"/>
              <a:t>2</a:t>
            </a:fld>
            <a:endParaRPr lang="es-GT"/>
          </a:p>
        </p:txBody>
      </p:sp>
    </p:spTree>
    <p:extLst>
      <p:ext uri="{BB962C8B-B14F-4D97-AF65-F5344CB8AC3E}">
        <p14:creationId xmlns:p14="http://schemas.microsoft.com/office/powerpoint/2010/main" val="2907086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MX" sz="1000" b="1" i="0" u="none" strike="noStrike" kern="1200" noProof="0" dirty="0">
                <a:solidFill>
                  <a:schemeClr val="tx1"/>
                </a:solidFill>
                <a:effectLst/>
                <a:latin typeface="+mn-lt"/>
                <a:ea typeface="+mn-ea"/>
                <a:cs typeface="+mn-cs"/>
              </a:rPr>
              <a:t>Generalidades:</a:t>
            </a:r>
          </a:p>
          <a:p>
            <a:pPr marL="171450" indent="-171450">
              <a:buFontTx/>
              <a:buChar char="-"/>
            </a:pPr>
            <a:r>
              <a:rPr lang="es-MX" sz="1000" b="0" i="0" u="none" strike="noStrike" kern="1200" noProof="0" dirty="0">
                <a:solidFill>
                  <a:schemeClr val="tx1"/>
                </a:solidFill>
                <a:effectLst/>
                <a:latin typeface="+mn-lt"/>
                <a:ea typeface="+mn-ea"/>
                <a:cs typeface="+mn-cs"/>
              </a:rPr>
              <a:t>En este escenario el declive después del 2020 se debe al declive del número de diagnósticos reactivos necesarios y también es impactado por la mejora en el rendimiento (</a:t>
            </a:r>
            <a:r>
              <a:rPr lang="es-MX" sz="1000" b="0" i="0" u="none" strike="noStrike" kern="1200" noProof="0" dirty="0" err="1">
                <a:solidFill>
                  <a:schemeClr val="tx1"/>
                </a:solidFill>
                <a:effectLst/>
                <a:latin typeface="+mn-lt"/>
                <a:ea typeface="+mn-ea"/>
                <a:cs typeface="+mn-cs"/>
              </a:rPr>
              <a:t>yield</a:t>
            </a:r>
            <a:r>
              <a:rPr lang="es-MX" sz="1000" b="0" i="0" u="none" strike="noStrike" kern="1200" noProof="0" dirty="0">
                <a:solidFill>
                  <a:schemeClr val="tx1"/>
                </a:solidFill>
                <a:effectLst/>
                <a:latin typeface="+mn-lt"/>
                <a:ea typeface="+mn-ea"/>
                <a:cs typeface="+mn-cs"/>
              </a:rPr>
              <a:t>) por la introducción de HIVST. </a:t>
            </a:r>
          </a:p>
          <a:p>
            <a:pPr marL="171450" indent="-171450">
              <a:buFontTx/>
              <a:buChar char="-"/>
            </a:pPr>
            <a:r>
              <a:rPr lang="es-MX" sz="1000" b="0" i="0" u="none" strike="noStrike" kern="1200" noProof="0" dirty="0">
                <a:solidFill>
                  <a:schemeClr val="tx1"/>
                </a:solidFill>
                <a:effectLst/>
                <a:latin typeface="+mn-lt"/>
                <a:ea typeface="+mn-ea"/>
                <a:cs typeface="+mn-cs"/>
              </a:rPr>
              <a:t>La diferencia que vamos a ver entre este escenario ideal y el mejorado se debe a una introducción de HIVST y supuestos epidemiológicos (principalmente las PVIH en TARV) más agresivos.</a:t>
            </a:r>
          </a:p>
          <a:p>
            <a:pPr marL="171450" indent="-171450">
              <a:buFontTx/>
              <a:buChar char="-"/>
            </a:pPr>
            <a:endParaRPr lang="es-GT" sz="1000" b="0" i="0" u="none" strike="noStrike" kern="1200" noProof="0" dirty="0">
              <a:solidFill>
                <a:schemeClr val="tx1"/>
              </a:solidFill>
              <a:effectLst/>
              <a:latin typeface="+mn-lt"/>
              <a:ea typeface="+mn-ea"/>
              <a:cs typeface="+mn-cs"/>
            </a:endParaRPr>
          </a:p>
          <a:p>
            <a:pPr marL="0" indent="0">
              <a:buFontTx/>
              <a:buNone/>
            </a:pPr>
            <a:r>
              <a:rPr lang="es-GT" sz="1000" b="1" i="0" u="none" strike="noStrike" kern="1200" noProof="0" dirty="0">
                <a:solidFill>
                  <a:schemeClr val="tx1"/>
                </a:solidFill>
                <a:effectLst/>
                <a:latin typeface="+mn-lt"/>
                <a:ea typeface="+mn-ea"/>
                <a:cs typeface="+mn-cs"/>
              </a:rPr>
              <a:t>Hallazgos:</a:t>
            </a:r>
            <a:endParaRPr lang="es-GT" sz="1000" b="0" i="0" u="sng" strike="noStrike" kern="1200" noProof="0" dirty="0">
              <a:solidFill>
                <a:schemeClr val="tx1"/>
              </a:solidFill>
              <a:effectLst/>
              <a:latin typeface="+mn-lt"/>
              <a:ea typeface="+mn-ea"/>
              <a:cs typeface="+mn-cs"/>
            </a:endParaRPr>
          </a:p>
          <a:p>
            <a:pPr marL="171450" indent="-171450">
              <a:buFontTx/>
              <a:buChar char="-"/>
            </a:pPr>
            <a:r>
              <a:rPr lang="es-MX" sz="1000" b="0" i="0" u="none" strike="noStrike" kern="1200" noProof="0" dirty="0">
                <a:solidFill>
                  <a:schemeClr val="tx1"/>
                </a:solidFill>
                <a:effectLst/>
                <a:latin typeface="+mn-lt"/>
                <a:ea typeface="+mn-ea"/>
                <a:cs typeface="+mn-cs"/>
              </a:rPr>
              <a:t>El total de pruebas necesarias alcanza su punto máximo en el 2020 con 53,592 y disminuye hasta 38,891 en el 2025 con la introducción de HIVST. De lo contrario incrementaría ligeramente.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GT" sz="1000" b="0" i="0" u="sng" strike="noStrike" kern="1200" noProof="0" dirty="0">
                <a:solidFill>
                  <a:schemeClr val="tx1"/>
                </a:solidFill>
                <a:effectLst/>
                <a:latin typeface="+mn-lt"/>
                <a:ea typeface="+mn-ea"/>
                <a:cs typeface="+mn-cs"/>
              </a:rPr>
              <a:t>3era línea</a:t>
            </a:r>
            <a:r>
              <a:rPr lang="es-GT" sz="1000" b="0" i="0" u="none" strike="noStrike" kern="1200" noProof="0" dirty="0">
                <a:solidFill>
                  <a:schemeClr val="tx1"/>
                </a:solidFill>
                <a:effectLst/>
                <a:latin typeface="+mn-lt"/>
                <a:ea typeface="+mn-ea"/>
                <a:cs typeface="+mn-cs"/>
              </a:rPr>
              <a:t>. Los volúmenes de HIVST incrementan rápidamente a 25,692 pruebas en el 2025 y supera los RDTs como la forma principal de prueba a inicios de 2024.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MX" sz="1000" b="0" i="0" u="sng" strike="noStrike" kern="1200" noProof="0" dirty="0">
                <a:solidFill>
                  <a:schemeClr val="tx1"/>
                </a:solidFill>
                <a:effectLst/>
                <a:latin typeface="+mn-lt"/>
                <a:ea typeface="+mn-ea"/>
                <a:cs typeface="+mn-cs"/>
              </a:rPr>
              <a:t>4ta línea</a:t>
            </a:r>
            <a:r>
              <a:rPr lang="es-MX" sz="1000" b="0" i="0" u="none" strike="noStrike" kern="1200" noProof="0" dirty="0">
                <a:solidFill>
                  <a:schemeClr val="tx1"/>
                </a:solidFill>
                <a:effectLst/>
                <a:latin typeface="+mn-lt"/>
                <a:ea typeface="+mn-ea"/>
                <a:cs typeface="+mn-cs"/>
              </a:rPr>
              <a:t>. Si no se introduce HIVST el volumen total de RDTs requeridos se excederían por 58,143 pruebas, que es más del 82% de lo que se requeriría con HIVST (no todo se visualiza en esta tabla).</a:t>
            </a:r>
          </a:p>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23</a:t>
            </a:fld>
            <a:endParaRPr lang="es-GT"/>
          </a:p>
        </p:txBody>
      </p:sp>
    </p:spTree>
    <p:extLst>
      <p:ext uri="{BB962C8B-B14F-4D97-AF65-F5344CB8AC3E}">
        <p14:creationId xmlns:p14="http://schemas.microsoft.com/office/powerpoint/2010/main" val="3776754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GT" sz="1000" b="1" noProof="0" dirty="0"/>
              <a:t>Puntos a resaltar</a:t>
            </a:r>
          </a:p>
          <a:p>
            <a:pPr marL="171450" indent="-171450" rtl="0">
              <a:buFontTx/>
              <a:buChar char="-"/>
            </a:pPr>
            <a:r>
              <a:rPr lang="es-MX" sz="1000" noProof="0" dirty="0"/>
              <a:t>En el escenario mejorado, las </a:t>
            </a:r>
            <a:r>
              <a:rPr lang="es-MX" sz="1000" noProof="0" dirty="0" err="1"/>
              <a:t>ONGs</a:t>
            </a:r>
            <a:r>
              <a:rPr lang="es-MX" sz="1000" noProof="0" dirty="0"/>
              <a:t> y </a:t>
            </a:r>
            <a:r>
              <a:rPr lang="es-MX" sz="1000" noProof="0" dirty="0" err="1"/>
              <a:t>community</a:t>
            </a:r>
            <a:r>
              <a:rPr lang="es-MX" sz="1000" noProof="0" dirty="0"/>
              <a:t> </a:t>
            </a:r>
            <a:r>
              <a:rPr lang="es-MX" sz="1000" noProof="0" dirty="0" err="1"/>
              <a:t>outreach</a:t>
            </a:r>
            <a:r>
              <a:rPr lang="es-MX" sz="1000" noProof="0" dirty="0"/>
              <a:t> (alcance comunitario) son los canales principales, en donde los dos canales estuvieran encargados de  proporcionar 25% del total de volúmenes de HIVST.</a:t>
            </a:r>
          </a:p>
          <a:p>
            <a:pPr marL="171450" indent="-171450" rtl="0">
              <a:buFontTx/>
              <a:buChar char="-"/>
            </a:pPr>
            <a:r>
              <a:rPr lang="es-MX" sz="1000" noProof="0" dirty="0"/>
              <a:t>En el escenario ideal, las </a:t>
            </a:r>
            <a:r>
              <a:rPr lang="es-MX" sz="1000" noProof="0" dirty="0" err="1"/>
              <a:t>ONGs</a:t>
            </a:r>
            <a:r>
              <a:rPr lang="es-MX" sz="1000" noProof="0" dirty="0"/>
              <a:t> y el canal online son los canales principales de HVIST, en donde comparten el 24% del total de volúmenes de HIVST.</a:t>
            </a:r>
          </a:p>
          <a:p>
            <a:pPr marL="171450" indent="-171450" rtl="0">
              <a:buFontTx/>
              <a:buChar char="-"/>
            </a:pPr>
            <a:r>
              <a:rPr lang="es-MX" sz="1000" noProof="0" dirty="0"/>
              <a:t>Un poco diferente al escenario de Guatemala.</a:t>
            </a:r>
            <a:endParaRPr lang="en-US" sz="1000" dirty="0"/>
          </a:p>
          <a:p>
            <a:endParaRPr lang="es-GT" sz="1000" dirty="0">
              <a:latin typeface="+mn-lt"/>
            </a:endParaRP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24</a:t>
            </a:fld>
            <a:endParaRPr lang="es-GT"/>
          </a:p>
        </p:txBody>
      </p:sp>
    </p:spTree>
    <p:extLst>
      <p:ext uri="{BB962C8B-B14F-4D97-AF65-F5344CB8AC3E}">
        <p14:creationId xmlns:p14="http://schemas.microsoft.com/office/powerpoint/2010/main" val="90183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872C0A4-5025-4B67-B82C-5648D27B84D2}" type="slidenum">
              <a:rPr lang="es-GT" smtClean="0"/>
              <a:t>4</a:t>
            </a:fld>
            <a:endParaRPr lang="es-GT"/>
          </a:p>
        </p:txBody>
      </p:sp>
    </p:spTree>
    <p:extLst>
      <p:ext uri="{BB962C8B-B14F-4D97-AF65-F5344CB8AC3E}">
        <p14:creationId xmlns:p14="http://schemas.microsoft.com/office/powerpoint/2010/main" val="176266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872C0A4-5025-4B67-B82C-5648D27B84D2}" type="slidenum">
              <a:rPr lang="es-GT" smtClean="0"/>
              <a:t>5</a:t>
            </a:fld>
            <a:endParaRPr lang="es-GT"/>
          </a:p>
        </p:txBody>
      </p:sp>
    </p:spTree>
    <p:extLst>
      <p:ext uri="{BB962C8B-B14F-4D97-AF65-F5344CB8AC3E}">
        <p14:creationId xmlns:p14="http://schemas.microsoft.com/office/powerpoint/2010/main" val="91762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Pan American </a:t>
            </a:r>
            <a:r>
              <a:rPr lang="es-MX" dirty="0" err="1"/>
              <a:t>Health</a:t>
            </a:r>
            <a:r>
              <a:rPr lang="es-MX" dirty="0"/>
              <a:t> </a:t>
            </a:r>
            <a:r>
              <a:rPr lang="es-MX" dirty="0" err="1"/>
              <a:t>Organization</a:t>
            </a:r>
            <a:r>
              <a:rPr lang="es-MX" dirty="0"/>
              <a:t> (</a:t>
            </a:r>
            <a:r>
              <a:rPr lang="es-MX" dirty="0" err="1"/>
              <a:t>PAHO</a:t>
            </a:r>
            <a:r>
              <a:rPr lang="es-MX" dirty="0"/>
              <a:t>) / Organización Panamericana de la Salud (</a:t>
            </a:r>
            <a:r>
              <a:rPr lang="es-MX" dirty="0" err="1"/>
              <a:t>OPS</a:t>
            </a:r>
            <a:r>
              <a:rPr lang="es-MX" dirty="0"/>
              <a:t>)</a:t>
            </a:r>
          </a:p>
          <a:p>
            <a:endParaRPr lang="es-MX" dirty="0"/>
          </a:p>
          <a:p>
            <a:r>
              <a:rPr lang="es-MX" b="1" dirty="0"/>
              <a:t>Documento de referencia:</a:t>
            </a:r>
          </a:p>
          <a:p>
            <a:r>
              <a:rPr lang="es-MX" dirty="0"/>
              <a:t>http://iris.paho.org/xmlui/bitstream/handle/123456789/34381/9789275119792-eng.pdf?sequence=7&amp;isAllowed=y</a:t>
            </a: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6</a:t>
            </a:fld>
            <a:endParaRPr lang="es-GT"/>
          </a:p>
        </p:txBody>
      </p:sp>
    </p:spTree>
    <p:extLst>
      <p:ext uri="{BB962C8B-B14F-4D97-AF65-F5344CB8AC3E}">
        <p14:creationId xmlns:p14="http://schemas.microsoft.com/office/powerpoint/2010/main" val="161814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Fuente: HIV Rapid </a:t>
            </a:r>
            <a:r>
              <a:rPr lang="es-MX" dirty="0" err="1"/>
              <a:t>Diagnostic</a:t>
            </a:r>
            <a:r>
              <a:rPr lang="es-MX" dirty="0"/>
              <a:t> </a:t>
            </a:r>
            <a:r>
              <a:rPr lang="es-MX" dirty="0" err="1"/>
              <a:t>Tests</a:t>
            </a:r>
            <a:r>
              <a:rPr lang="es-MX" dirty="0"/>
              <a:t> </a:t>
            </a:r>
            <a:r>
              <a:rPr lang="es-MX" dirty="0" err="1"/>
              <a:t>for</a:t>
            </a:r>
            <a:r>
              <a:rPr lang="es-MX" dirty="0"/>
              <a:t> </a:t>
            </a:r>
            <a:r>
              <a:rPr lang="es-MX" dirty="0" err="1"/>
              <a:t>Self-Testing</a:t>
            </a:r>
            <a:r>
              <a:rPr lang="es-MX" dirty="0"/>
              <a:t> (4th </a:t>
            </a:r>
            <a:r>
              <a:rPr lang="es-MX" dirty="0" err="1"/>
              <a:t>Edition</a:t>
            </a:r>
            <a:r>
              <a:rPr lang="es-MX" dirty="0"/>
              <a:t>), WHO/</a:t>
            </a:r>
            <a:r>
              <a:rPr lang="es-MX" dirty="0" err="1"/>
              <a:t>UNITAIDS</a:t>
            </a:r>
            <a:r>
              <a:rPr lang="es-MX" dirty="0"/>
              <a:t> (2018)</a:t>
            </a: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8</a:t>
            </a:fld>
            <a:endParaRPr lang="es-GT"/>
          </a:p>
        </p:txBody>
      </p:sp>
    </p:spTree>
    <p:extLst>
      <p:ext uri="{BB962C8B-B14F-4D97-AF65-F5344CB8AC3E}">
        <p14:creationId xmlns:p14="http://schemas.microsoft.com/office/powerpoint/2010/main" val="34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Pan American </a:t>
            </a:r>
            <a:r>
              <a:rPr lang="es-MX" dirty="0" err="1"/>
              <a:t>Health</a:t>
            </a:r>
            <a:r>
              <a:rPr lang="es-MX" dirty="0"/>
              <a:t> </a:t>
            </a:r>
            <a:r>
              <a:rPr lang="es-MX" dirty="0" err="1"/>
              <a:t>Organization</a:t>
            </a:r>
            <a:r>
              <a:rPr lang="es-MX" dirty="0"/>
              <a:t> (</a:t>
            </a:r>
            <a:r>
              <a:rPr lang="es-MX" dirty="0" err="1"/>
              <a:t>PAHO</a:t>
            </a:r>
            <a:r>
              <a:rPr lang="es-MX" dirty="0"/>
              <a:t>) / Organización Panamericana de la Salud (</a:t>
            </a:r>
            <a:r>
              <a:rPr lang="es-MX" dirty="0" err="1"/>
              <a:t>OPS</a:t>
            </a:r>
            <a:r>
              <a:rPr lang="es-MX" dirty="0"/>
              <a:t>)</a:t>
            </a:r>
          </a:p>
          <a:p>
            <a:endParaRPr lang="es-MX" dirty="0"/>
          </a:p>
          <a:p>
            <a:r>
              <a:rPr lang="es-MX" b="1" dirty="0"/>
              <a:t>Documento de referencia:</a:t>
            </a:r>
          </a:p>
          <a:p>
            <a:r>
              <a:rPr lang="es-MX" dirty="0"/>
              <a:t>http://iris.paho.org/xmlui/bitstream/handle/123456789/34381/9789275119792-eng.pdf?sequence=7&amp;isAllowed=y</a:t>
            </a: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9</a:t>
            </a:fld>
            <a:endParaRPr lang="es-GT"/>
          </a:p>
        </p:txBody>
      </p:sp>
    </p:spTree>
    <p:extLst>
      <p:ext uri="{BB962C8B-B14F-4D97-AF65-F5344CB8AC3E}">
        <p14:creationId xmlns:p14="http://schemas.microsoft.com/office/powerpoint/2010/main" val="322306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dirty="0">
                <a:solidFill>
                  <a:schemeClr val="tx1">
                    <a:lumMod val="75000"/>
                    <a:lumOff val="25000"/>
                  </a:schemeClr>
                </a:solidFill>
              </a:rPr>
              <a:t>Protocolos de evaluación de la AD-VIH para la evaluación de productos</a:t>
            </a:r>
          </a:p>
          <a:p>
            <a:endParaRPr lang="es-MX" dirty="0"/>
          </a:p>
          <a:p>
            <a:endParaRPr lang="es-MX" dirty="0"/>
          </a:p>
          <a:p>
            <a:r>
              <a:rPr lang="es-MX" dirty="0"/>
              <a:t>Pan American </a:t>
            </a:r>
            <a:r>
              <a:rPr lang="es-MX" dirty="0" err="1"/>
              <a:t>Health</a:t>
            </a:r>
            <a:r>
              <a:rPr lang="es-MX" dirty="0"/>
              <a:t> </a:t>
            </a:r>
            <a:r>
              <a:rPr lang="es-MX" dirty="0" err="1"/>
              <a:t>Organization</a:t>
            </a:r>
            <a:r>
              <a:rPr lang="es-MX" dirty="0"/>
              <a:t> (</a:t>
            </a:r>
            <a:r>
              <a:rPr lang="es-MX" dirty="0" err="1"/>
              <a:t>PAHO</a:t>
            </a:r>
            <a:r>
              <a:rPr lang="es-MX" dirty="0"/>
              <a:t>) / Organización Panamericana de la Salud (</a:t>
            </a:r>
            <a:r>
              <a:rPr lang="es-MX" dirty="0" err="1"/>
              <a:t>OPS</a:t>
            </a:r>
            <a:r>
              <a:rPr lang="es-MX" dirty="0"/>
              <a:t>)</a:t>
            </a:r>
          </a:p>
          <a:p>
            <a:endParaRPr lang="es-MX" dirty="0"/>
          </a:p>
          <a:p>
            <a:r>
              <a:rPr lang="es-MX" b="1" dirty="0"/>
              <a:t>Documento de referencia:</a:t>
            </a:r>
          </a:p>
          <a:p>
            <a:r>
              <a:rPr lang="es-MX" dirty="0"/>
              <a:t>http://iris.paho.org/xmlui/bitstream/handle/123456789/34381/9789275119792-eng.pdf?sequence=7&amp;isAllowed=y</a:t>
            </a:r>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10</a:t>
            </a:fld>
            <a:endParaRPr lang="es-GT"/>
          </a:p>
        </p:txBody>
      </p:sp>
    </p:spTree>
    <p:extLst>
      <p:ext uri="{BB962C8B-B14F-4D97-AF65-F5344CB8AC3E}">
        <p14:creationId xmlns:p14="http://schemas.microsoft.com/office/powerpoint/2010/main" val="97448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D872C0A4-5025-4B67-B82C-5648D27B84D2}" type="slidenum">
              <a:rPr lang="es-GT" smtClean="0"/>
              <a:t>11</a:t>
            </a:fld>
            <a:endParaRPr lang="es-GT"/>
          </a:p>
        </p:txBody>
      </p:sp>
    </p:spTree>
    <p:extLst>
      <p:ext uri="{BB962C8B-B14F-4D97-AF65-F5344CB8AC3E}">
        <p14:creationId xmlns:p14="http://schemas.microsoft.com/office/powerpoint/2010/main" val="22800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CCB25-C679-4FC5-A171-BCD4C93DB0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54F08471-3444-4197-BA73-096BDFB6E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0E19B1BE-9015-4891-879C-00F64151FDB6}"/>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5" name="Marcador de pie de página 4">
            <a:extLst>
              <a:ext uri="{FF2B5EF4-FFF2-40B4-BE49-F238E27FC236}">
                <a16:creationId xmlns:a16="http://schemas.microsoft.com/office/drawing/2014/main" id="{99C083CF-7643-49A3-B7B2-61A38A7BB54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0D101AE-647E-4F6D-8E2A-28BEFF25AF20}"/>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877631870"/>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E38BF-B50B-4192-9F09-B276B73BD145}"/>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B083FB77-8F04-469E-820C-AAC6B5582C5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2AF352A7-D996-4A26-923E-811A13310A21}"/>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5" name="Marcador de pie de página 4">
            <a:extLst>
              <a:ext uri="{FF2B5EF4-FFF2-40B4-BE49-F238E27FC236}">
                <a16:creationId xmlns:a16="http://schemas.microsoft.com/office/drawing/2014/main" id="{D9A84716-7E34-423A-ADF8-E1E2BE535EF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2A4A77E8-0BC1-4BC0-9D60-0BD81B95296A}"/>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2252012240"/>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C02D8A1-E32F-4635-92D5-A2ACF980F6D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452C7E98-F585-4DAF-A8B9-43D6DF000CE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9DE92424-4F6B-4723-94E7-D6DCDFC7A940}"/>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5" name="Marcador de pie de página 4">
            <a:extLst>
              <a:ext uri="{FF2B5EF4-FFF2-40B4-BE49-F238E27FC236}">
                <a16:creationId xmlns:a16="http://schemas.microsoft.com/office/drawing/2014/main" id="{007290A2-F229-4B30-9093-025F9C4F6BD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5693454-7211-4424-8BE5-2D49176F045D}"/>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639745430"/>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3544D-CF00-4CC0-BBCD-29027A994BB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A1DC5C3E-7DD9-4815-8D42-A9D2320DB47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7A9F3322-6A50-41F3-90BA-E7D111A088B2}"/>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5" name="Marcador de pie de página 4">
            <a:extLst>
              <a:ext uri="{FF2B5EF4-FFF2-40B4-BE49-F238E27FC236}">
                <a16:creationId xmlns:a16="http://schemas.microsoft.com/office/drawing/2014/main" id="{DA6AEAE7-05A1-4C01-BD6F-8EC77B75B3F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62CFDA0-EF19-4695-90A1-48AFD4FD5A08}"/>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778703205"/>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C0995-41B8-4C01-BF70-4A0D84B0CB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18C792C-6108-4620-9727-C00BB5D48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E7058E6-1FA3-4414-8E11-EAF08B519625}"/>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5" name="Marcador de pie de página 4">
            <a:extLst>
              <a:ext uri="{FF2B5EF4-FFF2-40B4-BE49-F238E27FC236}">
                <a16:creationId xmlns:a16="http://schemas.microsoft.com/office/drawing/2014/main" id="{355BDA28-28E8-44E7-B981-A8AA61F811A7}"/>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2550463-EE61-4D5D-8DD1-D026F051E7C3}"/>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1667881968"/>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21B24-4806-46C0-A837-CD8CB8F1E8D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3FA198BE-401E-4A15-A8B0-7981A47F93F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564C25D4-9960-438B-BE96-B7BCD438FA0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8F1256DB-00C5-4F49-A07C-4B30115AEEC6}"/>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6" name="Marcador de pie de página 5">
            <a:extLst>
              <a:ext uri="{FF2B5EF4-FFF2-40B4-BE49-F238E27FC236}">
                <a16:creationId xmlns:a16="http://schemas.microsoft.com/office/drawing/2014/main" id="{34970199-42E9-40EA-A0D2-DEFA607846B5}"/>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D4A08DE-545C-4572-AC01-B6A16A413075}"/>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698586406"/>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186E8-CF24-43BE-B97C-F1AB202C9C1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621ED1E3-B1C8-4F87-8107-4C6AC62FE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131BF35-5AD3-4CB7-BD1D-716D63DBDFC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F24E0C3F-04EC-484D-8350-6772D98A7D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C36C61F-1B79-48D3-89C3-52853585341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2E13027C-DACF-49A0-86CB-F4DB01BC67DF}"/>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8" name="Marcador de pie de página 7">
            <a:extLst>
              <a:ext uri="{FF2B5EF4-FFF2-40B4-BE49-F238E27FC236}">
                <a16:creationId xmlns:a16="http://schemas.microsoft.com/office/drawing/2014/main" id="{1BFFE27D-7440-4FE3-9190-C52E668B68D7}"/>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83E9F733-B56F-42DC-95E1-9032DE52614A}"/>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50294138"/>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10B14-270F-462B-9C2B-3AA7DB71CABA}"/>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D52FFFC2-7C37-42A5-AEB2-2B2F7A51531B}"/>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4" name="Marcador de pie de página 3">
            <a:extLst>
              <a:ext uri="{FF2B5EF4-FFF2-40B4-BE49-F238E27FC236}">
                <a16:creationId xmlns:a16="http://schemas.microsoft.com/office/drawing/2014/main" id="{6D63EAB7-D3AD-418F-81E6-AFB37090DC07}"/>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67118289-A715-4C5D-8684-8BE305EF43A1}"/>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3546509319"/>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85622D-819F-4AA7-ABAA-C377858410DB}"/>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3" name="Marcador de pie de página 2">
            <a:extLst>
              <a:ext uri="{FF2B5EF4-FFF2-40B4-BE49-F238E27FC236}">
                <a16:creationId xmlns:a16="http://schemas.microsoft.com/office/drawing/2014/main" id="{840410AF-1861-477F-A501-8AAFFCA8CA0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595A287B-7BF2-49A2-8143-66A2DD5D1A18}"/>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758296530"/>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9C035-6842-4BF6-A919-AA3F439B02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D31DDC1-6A82-441E-8F66-32E100BCB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CE9F9A49-4599-48FB-9A17-549FA214E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B3D7E6F-E477-4A9F-9577-D63B9BC1F2B7}"/>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6" name="Marcador de pie de página 5">
            <a:extLst>
              <a:ext uri="{FF2B5EF4-FFF2-40B4-BE49-F238E27FC236}">
                <a16:creationId xmlns:a16="http://schemas.microsoft.com/office/drawing/2014/main" id="{F5AC8F90-8E89-428C-93BF-81791C29AB2A}"/>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4B2883CC-11F6-45A9-8C41-96818DE598A0}"/>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3556247736"/>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F39E2-BF3A-4A65-889A-AD504063AD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191AC15A-085D-4403-8A2F-36F2EE5EF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E01D234E-53E6-4869-B586-349563793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30BC761-677E-4A58-B31E-489DA3584F74}"/>
              </a:ext>
            </a:extLst>
          </p:cNvPr>
          <p:cNvSpPr>
            <a:spLocks noGrp="1"/>
          </p:cNvSpPr>
          <p:nvPr>
            <p:ph type="dt" sz="half" idx="10"/>
          </p:nvPr>
        </p:nvSpPr>
        <p:spPr/>
        <p:txBody>
          <a:bodyPr/>
          <a:lstStyle/>
          <a:p>
            <a:fld id="{E20C0B78-341E-4D1C-A4BC-1264BAC25521}" type="datetimeFigureOut">
              <a:rPr lang="es-GT" smtClean="0"/>
              <a:t>12/03/20</a:t>
            </a:fld>
            <a:endParaRPr lang="es-GT"/>
          </a:p>
        </p:txBody>
      </p:sp>
      <p:sp>
        <p:nvSpPr>
          <p:cNvPr id="6" name="Marcador de pie de página 5">
            <a:extLst>
              <a:ext uri="{FF2B5EF4-FFF2-40B4-BE49-F238E27FC236}">
                <a16:creationId xmlns:a16="http://schemas.microsoft.com/office/drawing/2014/main" id="{DC53955E-A823-4CBF-AC9B-8070EC17D62F}"/>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453C88C-5183-4D60-B275-93BE90DE35BC}"/>
              </a:ext>
            </a:extLst>
          </p:cNvPr>
          <p:cNvSpPr>
            <a:spLocks noGrp="1"/>
          </p:cNvSpPr>
          <p:nvPr>
            <p:ph type="sldNum" sz="quarter" idx="12"/>
          </p:nvPr>
        </p:nvSpPr>
        <p:spPr/>
        <p:txBody>
          <a:bodyPr/>
          <a:lstStyle/>
          <a:p>
            <a:fld id="{F2D12925-1771-4B2D-964B-7048E870C820}" type="slidenum">
              <a:rPr lang="es-GT" smtClean="0"/>
              <a:t>‹Nº›</a:t>
            </a:fld>
            <a:endParaRPr lang="es-GT"/>
          </a:p>
        </p:txBody>
      </p:sp>
    </p:spTree>
    <p:extLst>
      <p:ext uri="{BB962C8B-B14F-4D97-AF65-F5344CB8AC3E}">
        <p14:creationId xmlns:p14="http://schemas.microsoft.com/office/powerpoint/2010/main" val="1930936904"/>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04CC0C-5636-4775-AD8F-DC940305C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AFE4AEE6-5E0A-4D37-8DF5-25DADD879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9D9B65EF-7F00-4AAB-87D5-76E53532C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C0B78-341E-4D1C-A4BC-1264BAC25521}" type="datetimeFigureOut">
              <a:rPr lang="es-GT" smtClean="0"/>
              <a:t>12/03/20</a:t>
            </a:fld>
            <a:endParaRPr lang="es-GT"/>
          </a:p>
        </p:txBody>
      </p:sp>
      <p:sp>
        <p:nvSpPr>
          <p:cNvPr id="5" name="Marcador de pie de página 4">
            <a:extLst>
              <a:ext uri="{FF2B5EF4-FFF2-40B4-BE49-F238E27FC236}">
                <a16:creationId xmlns:a16="http://schemas.microsoft.com/office/drawing/2014/main" id="{5D6E4A58-8616-4AFB-B5E1-70C5C4E64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E5EB6130-15E2-4D54-BF3B-3D75E5A56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2925-1771-4B2D-964B-7048E870C820}" type="slidenum">
              <a:rPr lang="es-GT" smtClean="0"/>
              <a:t>‹Nº›</a:t>
            </a:fld>
            <a:endParaRPr lang="es-GT"/>
          </a:p>
        </p:txBody>
      </p:sp>
    </p:spTree>
    <p:extLst>
      <p:ext uri="{BB962C8B-B14F-4D97-AF65-F5344CB8AC3E}">
        <p14:creationId xmlns:p14="http://schemas.microsoft.com/office/powerpoint/2010/main" val="3052554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0C1FC7-15D2-4A77-9144-2F52089B493E}"/>
              </a:ext>
            </a:extLst>
          </p:cNvPr>
          <p:cNvSpPr>
            <a:spLocks noGrp="1"/>
          </p:cNvSpPr>
          <p:nvPr>
            <p:ph type="ctrTitle"/>
          </p:nvPr>
        </p:nvSpPr>
        <p:spPr/>
        <p:txBody>
          <a:bodyPr/>
          <a:lstStyle/>
          <a:p>
            <a:endParaRPr lang="es-GT" dirty="0"/>
          </a:p>
        </p:txBody>
      </p:sp>
      <p:sp>
        <p:nvSpPr>
          <p:cNvPr id="4" name="CuadroTexto 3">
            <a:extLst>
              <a:ext uri="{FF2B5EF4-FFF2-40B4-BE49-F238E27FC236}">
                <a16:creationId xmlns:a16="http://schemas.microsoft.com/office/drawing/2014/main" id="{6320C564-4312-4A79-8FC3-0DEB0989F7B8}"/>
              </a:ext>
            </a:extLst>
          </p:cNvPr>
          <p:cNvSpPr txBox="1"/>
          <p:nvPr/>
        </p:nvSpPr>
        <p:spPr>
          <a:xfrm>
            <a:off x="115281" y="5753212"/>
            <a:ext cx="12076719" cy="692497"/>
          </a:xfrm>
          <a:prstGeom prst="rect">
            <a:avLst/>
          </a:prstGeom>
          <a:noFill/>
          <a:ln>
            <a:noFill/>
          </a:ln>
          <a:effectLst>
            <a:innerShdw blurRad="63500" dist="50800" dir="18900000">
              <a:prstClr val="black">
                <a:alpha val="50000"/>
              </a:prstClr>
            </a:innerShdw>
          </a:effectLst>
        </p:spPr>
        <p:txBody>
          <a:bodyPr wrap="square" rtlCol="0">
            <a:spAutoFit/>
          </a:bodyPr>
          <a:lstStyle/>
          <a:p>
            <a:pPr algn="ctr"/>
            <a:r>
              <a:rPr lang="es-MX" sz="3200" b="1" spc="-150" dirty="0">
                <a:solidFill>
                  <a:srgbClr val="960000"/>
                </a:solidFill>
                <a:latin typeface="Arial Narrow" panose="020B0606020202030204" pitchFamily="34" charset="0"/>
                <a:cs typeface="Gisha" panose="020B0502040204020203" pitchFamily="34" charset="-79"/>
              </a:rPr>
              <a:t>Resultados Preliminares: Autoadministración de la prueba del VIH</a:t>
            </a:r>
          </a:p>
          <a:p>
            <a:pPr algn="ctr"/>
            <a:endParaRPr lang="es-MX" sz="200" b="1" spc="-150" dirty="0">
              <a:solidFill>
                <a:srgbClr val="CD000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s-MX" sz="400" b="1" spc="-150" dirty="0">
              <a:solidFill>
                <a:srgbClr val="CD000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s-MX" sz="100" b="1" dirty="0">
              <a:solidFill>
                <a:srgbClr val="CD000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pic>
        <p:nvPicPr>
          <p:cNvPr id="10" name="Imagen 9" descr="Imagen que contiene interior, suelo, persona&#10;&#10;Descripción generada automáticamente">
            <a:extLst>
              <a:ext uri="{FF2B5EF4-FFF2-40B4-BE49-F238E27FC236}">
                <a16:creationId xmlns:a16="http://schemas.microsoft.com/office/drawing/2014/main" id="{788176DE-12BF-43CB-8CA4-EF5397655C15}"/>
              </a:ext>
            </a:extLst>
          </p:cNvPr>
          <p:cNvPicPr>
            <a:picLocks noChangeAspect="1"/>
          </p:cNvPicPr>
          <p:nvPr/>
        </p:nvPicPr>
        <p:blipFill rotWithShape="1">
          <a:blip r:embed="rId3">
            <a:extLst>
              <a:ext uri="{28A0092B-C50C-407E-A947-70E740481C1C}">
                <a14:useLocalDpi xmlns:a14="http://schemas.microsoft.com/office/drawing/2010/main" val="0"/>
              </a:ext>
            </a:extLst>
          </a:blip>
          <a:srcRect t="2884"/>
          <a:stretch/>
        </p:blipFill>
        <p:spPr>
          <a:xfrm>
            <a:off x="0" y="0"/>
            <a:ext cx="12192000" cy="5705573"/>
          </a:xfrm>
          <a:prstGeom prst="rect">
            <a:avLst/>
          </a:prstGeom>
        </p:spPr>
      </p:pic>
      <p:sp>
        <p:nvSpPr>
          <p:cNvPr id="11" name="CuadroTexto 10">
            <a:extLst>
              <a:ext uri="{FF2B5EF4-FFF2-40B4-BE49-F238E27FC236}">
                <a16:creationId xmlns:a16="http://schemas.microsoft.com/office/drawing/2014/main" id="{E8849BD2-E3A2-4AC4-B324-1836C76A20A8}"/>
              </a:ext>
            </a:extLst>
          </p:cNvPr>
          <p:cNvSpPr txBox="1"/>
          <p:nvPr/>
        </p:nvSpPr>
        <p:spPr>
          <a:xfrm>
            <a:off x="6701425" y="2144900"/>
            <a:ext cx="2359685" cy="707886"/>
          </a:xfrm>
          <a:prstGeom prst="rect">
            <a:avLst/>
          </a:prstGeom>
          <a:noFill/>
        </p:spPr>
        <p:txBody>
          <a:bodyPr wrap="none" rtlCol="0">
            <a:spAutoFit/>
          </a:bodyPr>
          <a:lstStyle/>
          <a:p>
            <a:r>
              <a:rPr lang="es-MX" sz="4000" dirty="0" err="1">
                <a:solidFill>
                  <a:schemeClr val="bg1">
                    <a:lumMod val="85000"/>
                  </a:schemeClr>
                </a:solidFill>
              </a:rPr>
              <a:t>HIVST</a:t>
            </a:r>
            <a:r>
              <a:rPr lang="es-MX" sz="4000" dirty="0">
                <a:solidFill>
                  <a:schemeClr val="bg1">
                    <a:lumMod val="85000"/>
                  </a:schemeClr>
                </a:solidFill>
              </a:rPr>
              <a:t>/LAC</a:t>
            </a:r>
            <a:endParaRPr lang="es-GT" sz="4000" dirty="0">
              <a:solidFill>
                <a:schemeClr val="bg1">
                  <a:lumMod val="85000"/>
                </a:schemeClr>
              </a:solidFill>
            </a:endParaRPr>
          </a:p>
        </p:txBody>
      </p:sp>
      <p:pic>
        <p:nvPicPr>
          <p:cNvPr id="5" name="Imagen 4">
            <a:extLst>
              <a:ext uri="{FF2B5EF4-FFF2-40B4-BE49-F238E27FC236}">
                <a16:creationId xmlns:a16="http://schemas.microsoft.com/office/drawing/2014/main" id="{4C2F1B05-66EA-4828-B87A-9FF4D4360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791" y="6303886"/>
            <a:ext cx="3585284" cy="499492"/>
          </a:xfrm>
          <a:prstGeom prst="rect">
            <a:avLst/>
          </a:prstGeom>
        </p:spPr>
      </p:pic>
    </p:spTree>
    <p:extLst>
      <p:ext uri="{BB962C8B-B14F-4D97-AF65-F5344CB8AC3E}">
        <p14:creationId xmlns:p14="http://schemas.microsoft.com/office/powerpoint/2010/main" val="1223436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5" name="Tabla 4">
            <a:extLst>
              <a:ext uri="{FF2B5EF4-FFF2-40B4-BE49-F238E27FC236}">
                <a16:creationId xmlns:a16="http://schemas.microsoft.com/office/drawing/2014/main" id="{EEF504D6-D579-4A6D-AC51-10F460FE9EFA}"/>
              </a:ext>
            </a:extLst>
          </p:cNvPr>
          <p:cNvGraphicFramePr>
            <a:graphicFrameLocks noGrp="1"/>
          </p:cNvGraphicFramePr>
          <p:nvPr>
            <p:extLst>
              <p:ext uri="{D42A27DB-BD31-4B8C-83A1-F6EECF244321}">
                <p14:modId xmlns:p14="http://schemas.microsoft.com/office/powerpoint/2010/main" val="1263217324"/>
              </p:ext>
            </p:extLst>
          </p:nvPr>
        </p:nvGraphicFramePr>
        <p:xfrm>
          <a:off x="509980" y="1761278"/>
          <a:ext cx="11088000" cy="3384000"/>
        </p:xfrm>
        <a:graphic>
          <a:graphicData uri="http://schemas.openxmlformats.org/drawingml/2006/table">
            <a:tbl>
              <a:tblPr firstRow="1" bandRow="1">
                <a:tableStyleId>{72833802-FEF1-4C79-8D5D-14CF1EAF98D9}</a:tableStyleId>
              </a:tblPr>
              <a:tblGrid>
                <a:gridCol w="5688000">
                  <a:extLst>
                    <a:ext uri="{9D8B030D-6E8A-4147-A177-3AD203B41FA5}">
                      <a16:colId xmlns:a16="http://schemas.microsoft.com/office/drawing/2014/main" val="2097331355"/>
                    </a:ext>
                  </a:extLst>
                </a:gridCol>
                <a:gridCol w="1080000">
                  <a:extLst>
                    <a:ext uri="{9D8B030D-6E8A-4147-A177-3AD203B41FA5}">
                      <a16:colId xmlns:a16="http://schemas.microsoft.com/office/drawing/2014/main" val="720796089"/>
                    </a:ext>
                  </a:extLst>
                </a:gridCol>
                <a:gridCol w="1080000">
                  <a:extLst>
                    <a:ext uri="{9D8B030D-6E8A-4147-A177-3AD203B41FA5}">
                      <a16:colId xmlns:a16="http://schemas.microsoft.com/office/drawing/2014/main" val="2296364525"/>
                    </a:ext>
                  </a:extLst>
                </a:gridCol>
                <a:gridCol w="1080000">
                  <a:extLst>
                    <a:ext uri="{9D8B030D-6E8A-4147-A177-3AD203B41FA5}">
                      <a16:colId xmlns:a16="http://schemas.microsoft.com/office/drawing/2014/main" val="1074390931"/>
                    </a:ext>
                  </a:extLst>
                </a:gridCol>
                <a:gridCol w="1080000">
                  <a:extLst>
                    <a:ext uri="{9D8B030D-6E8A-4147-A177-3AD203B41FA5}">
                      <a16:colId xmlns:a16="http://schemas.microsoft.com/office/drawing/2014/main" val="689661024"/>
                    </a:ext>
                  </a:extLst>
                </a:gridCol>
                <a:gridCol w="1080000">
                  <a:extLst>
                    <a:ext uri="{9D8B030D-6E8A-4147-A177-3AD203B41FA5}">
                      <a16:colId xmlns:a16="http://schemas.microsoft.com/office/drawing/2014/main" val="1585845794"/>
                    </a:ext>
                  </a:extLst>
                </a:gridCol>
              </a:tblGrid>
              <a:tr h="360000">
                <a:tc>
                  <a:txBody>
                    <a:bodyPr/>
                    <a:lstStyle/>
                    <a:p>
                      <a:pPr algn="l"/>
                      <a:r>
                        <a:rPr lang="es-MX" sz="1500" b="1" dirty="0">
                          <a:solidFill>
                            <a:schemeClr val="bg1"/>
                          </a:solidFill>
                        </a:rPr>
                        <a:t>Presencia de: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500" b="1" dirty="0">
                          <a:solidFill>
                            <a:schemeClr val="bg1"/>
                          </a:solidFill>
                        </a:rPr>
                        <a:t>Guatemala</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500" b="1" dirty="0">
                          <a:solidFill>
                            <a:schemeClr val="bg1"/>
                          </a:solidFill>
                        </a:rPr>
                        <a:t>El Salvador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500" b="1" dirty="0">
                          <a:solidFill>
                            <a:schemeClr val="bg1"/>
                          </a:solidFill>
                        </a:rPr>
                        <a:t>Honduras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500" b="1" dirty="0">
                          <a:solidFill>
                            <a:schemeClr val="bg1"/>
                          </a:solidFill>
                        </a:rPr>
                        <a:t>Nicaragua</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500" b="1" dirty="0">
                          <a:solidFill>
                            <a:schemeClr val="bg1"/>
                          </a:solidFill>
                        </a:rPr>
                        <a:t>Panamá</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442066444"/>
                  </a:ext>
                </a:extLst>
              </a:tr>
              <a:tr h="504000">
                <a:tc>
                  <a:txBody>
                    <a:bodyPr/>
                    <a:lstStyle/>
                    <a:p>
                      <a:pPr algn="l"/>
                      <a:r>
                        <a:rPr lang="es-MX" sz="1500" b="0" dirty="0">
                          <a:solidFill>
                            <a:schemeClr val="tx1"/>
                          </a:solidFill>
                        </a:rPr>
                        <a:t>Política o regulación de la AD-VIH</a:t>
                      </a:r>
                      <a:endParaRPr lang="es-GT" sz="1500" b="0"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536238"/>
                  </a:ext>
                </a:extLst>
              </a:tr>
              <a:tr h="504000">
                <a:tc>
                  <a:txBody>
                    <a:bodyPr/>
                    <a:lstStyle/>
                    <a:p>
                      <a:pPr algn="l"/>
                      <a:r>
                        <a:rPr lang="es-MX" sz="1500" b="0" dirty="0">
                          <a:solidFill>
                            <a:schemeClr val="tx1"/>
                          </a:solidFill>
                        </a:rPr>
                        <a:t>Lineamientos, planes operacionales y/o sitios clínicos para la AD-VIH</a:t>
                      </a:r>
                      <a:endParaRPr lang="es-GT" sz="1500" b="0"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202577"/>
                  </a:ext>
                </a:extLst>
              </a:tr>
              <a:tr h="504000">
                <a:tc>
                  <a:txBody>
                    <a:bodyPr/>
                    <a:lstStyle/>
                    <a:p>
                      <a:pPr algn="l"/>
                      <a:r>
                        <a:rPr lang="es-MX" sz="1500" b="0" dirty="0">
                          <a:solidFill>
                            <a:schemeClr val="tx1"/>
                          </a:solidFill>
                        </a:rPr>
                        <a:t>Protocolos para la evaluación de productos de la AD-VIH</a:t>
                      </a:r>
                      <a:endParaRPr lang="es-GT" sz="1500" b="0"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5964921"/>
                  </a:ext>
                </a:extLst>
              </a:tr>
              <a:tr h="504000">
                <a:tc>
                  <a:txBody>
                    <a:bodyPr/>
                    <a:lstStyle/>
                    <a:p>
                      <a:pPr algn="l"/>
                      <a:r>
                        <a:rPr lang="es-MX" sz="1500" b="0" dirty="0">
                          <a:solidFill>
                            <a:schemeClr val="tx1"/>
                          </a:solidFill>
                        </a:rPr>
                        <a:t>Registro de la prueba autoadministrada </a:t>
                      </a:r>
                      <a:r>
                        <a:rPr lang="es-MX" sz="1500" b="0" dirty="0" err="1">
                          <a:solidFill>
                            <a:schemeClr val="tx1"/>
                          </a:solidFill>
                        </a:rPr>
                        <a:t>OraQuick</a:t>
                      </a:r>
                      <a:r>
                        <a:rPr lang="es-MX" sz="1500" b="0" dirty="0">
                          <a:solidFill>
                            <a:schemeClr val="tx1"/>
                          </a:solidFill>
                        </a:rPr>
                        <a:t> HIV </a:t>
                      </a:r>
                      <a:r>
                        <a:rPr lang="es-MX" sz="1500" b="0" dirty="0" err="1">
                          <a:solidFill>
                            <a:schemeClr val="tx1"/>
                          </a:solidFill>
                        </a:rPr>
                        <a:t>Self</a:t>
                      </a:r>
                      <a:r>
                        <a:rPr lang="es-MX" sz="1500" b="0" dirty="0">
                          <a:solidFill>
                            <a:schemeClr val="tx1"/>
                          </a:solidFill>
                        </a:rPr>
                        <a:t>-Test</a:t>
                      </a:r>
                      <a:endParaRPr lang="es-GT" sz="1500" b="0"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889456"/>
                  </a:ext>
                </a:extLst>
              </a:tr>
              <a:tr h="504000">
                <a:tc>
                  <a:txBody>
                    <a:bodyPr/>
                    <a:lstStyle/>
                    <a:p>
                      <a:pPr algn="l"/>
                      <a:r>
                        <a:rPr lang="es-MX" sz="1500" b="0" dirty="0">
                          <a:solidFill>
                            <a:schemeClr val="tx1"/>
                          </a:solidFill>
                        </a:rPr>
                        <a:t>Disponibilidad de la prueba autoadministrada </a:t>
                      </a:r>
                      <a:r>
                        <a:rPr lang="es-MX" sz="1500" b="0" dirty="0" err="1">
                          <a:solidFill>
                            <a:schemeClr val="tx1"/>
                          </a:solidFill>
                        </a:rPr>
                        <a:t>OraQuick</a:t>
                      </a:r>
                      <a:r>
                        <a:rPr lang="es-MX" sz="1500" b="0" dirty="0">
                          <a:solidFill>
                            <a:schemeClr val="tx1"/>
                          </a:solidFill>
                        </a:rPr>
                        <a:t> HIV </a:t>
                      </a:r>
                      <a:r>
                        <a:rPr lang="es-MX" sz="1500" b="0" dirty="0" err="1">
                          <a:solidFill>
                            <a:schemeClr val="tx1"/>
                          </a:solidFill>
                        </a:rPr>
                        <a:t>Self</a:t>
                      </a:r>
                      <a:r>
                        <a:rPr lang="es-MX" sz="1500" b="0" dirty="0">
                          <a:solidFill>
                            <a:schemeClr val="tx1"/>
                          </a:solidFill>
                        </a:rPr>
                        <a:t>-Test</a:t>
                      </a:r>
                      <a:endParaRPr lang="es-GT" sz="1500" b="0"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5832209"/>
                  </a:ext>
                </a:extLst>
              </a:tr>
              <a:tr h="504000">
                <a:tc>
                  <a:txBody>
                    <a:bodyPr/>
                    <a:lstStyle/>
                    <a:p>
                      <a:pPr algn="l"/>
                      <a:r>
                        <a:rPr lang="es-MX" sz="1500" b="0" dirty="0">
                          <a:solidFill>
                            <a:schemeClr val="tx1"/>
                          </a:solidFill>
                        </a:rPr>
                        <a:t>Interés y apertura del país y Ministerio de Salud a la AD-VIH</a:t>
                      </a:r>
                      <a:endParaRPr lang="es-GT" sz="1500" b="0"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GT" sz="1200" b="1" dirty="0">
                        <a:solidFill>
                          <a:schemeClr val="tx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287267"/>
                  </a:ext>
                </a:extLst>
              </a:tr>
            </a:tbl>
          </a:graphicData>
        </a:graphic>
      </p:graphicFrame>
      <p:grpSp>
        <p:nvGrpSpPr>
          <p:cNvPr id="61" name="Grupo 60">
            <a:extLst>
              <a:ext uri="{FF2B5EF4-FFF2-40B4-BE49-F238E27FC236}">
                <a16:creationId xmlns:a16="http://schemas.microsoft.com/office/drawing/2014/main" id="{ED706A97-2908-4043-9682-B6EA24A7F004}"/>
              </a:ext>
            </a:extLst>
          </p:cNvPr>
          <p:cNvGrpSpPr/>
          <p:nvPr/>
        </p:nvGrpSpPr>
        <p:grpSpPr>
          <a:xfrm>
            <a:off x="6621311" y="2233220"/>
            <a:ext cx="4597563" cy="2762885"/>
            <a:chOff x="6651291" y="2083320"/>
            <a:chExt cx="4597563" cy="2762885"/>
          </a:xfrm>
        </p:grpSpPr>
        <p:grpSp>
          <p:nvGrpSpPr>
            <p:cNvPr id="60" name="Grupo 59">
              <a:extLst>
                <a:ext uri="{FF2B5EF4-FFF2-40B4-BE49-F238E27FC236}">
                  <a16:creationId xmlns:a16="http://schemas.microsoft.com/office/drawing/2014/main" id="{3824E9C6-F385-4643-8BAA-37E2C2F55864}"/>
                </a:ext>
              </a:extLst>
            </p:cNvPr>
            <p:cNvGrpSpPr/>
            <p:nvPr/>
          </p:nvGrpSpPr>
          <p:grpSpPr>
            <a:xfrm>
              <a:off x="6651291" y="2083320"/>
              <a:ext cx="4586790" cy="1254531"/>
              <a:chOff x="6651291" y="2083320"/>
              <a:chExt cx="4586790" cy="1254531"/>
            </a:xfrm>
          </p:grpSpPr>
          <p:grpSp>
            <p:nvGrpSpPr>
              <p:cNvPr id="3" name="Grupo 2">
                <a:extLst>
                  <a:ext uri="{FF2B5EF4-FFF2-40B4-BE49-F238E27FC236}">
                    <a16:creationId xmlns:a16="http://schemas.microsoft.com/office/drawing/2014/main" id="{8CDAA12D-D54A-4619-A45A-7603ACC612FF}"/>
                  </a:ext>
                </a:extLst>
              </p:cNvPr>
              <p:cNvGrpSpPr/>
              <p:nvPr/>
            </p:nvGrpSpPr>
            <p:grpSpPr>
              <a:xfrm>
                <a:off x="6651291" y="2083320"/>
                <a:ext cx="4567704" cy="240912"/>
                <a:chOff x="6664270" y="1897855"/>
                <a:chExt cx="4567704" cy="240912"/>
              </a:xfrm>
            </p:grpSpPr>
            <p:sp>
              <p:nvSpPr>
                <p:cNvPr id="2" name="Elipse 1">
                  <a:extLst>
                    <a:ext uri="{FF2B5EF4-FFF2-40B4-BE49-F238E27FC236}">
                      <a16:creationId xmlns:a16="http://schemas.microsoft.com/office/drawing/2014/main" id="{C7691CBC-01B8-4CBC-A929-80BACD220790}"/>
                    </a:ext>
                  </a:extLst>
                </p:cNvPr>
                <p:cNvSpPr/>
                <p:nvPr/>
              </p:nvSpPr>
              <p:spPr>
                <a:xfrm>
                  <a:off x="6664270" y="1897855"/>
                  <a:ext cx="247973" cy="240912"/>
                </a:xfrm>
                <a:prstGeom prst="ellipse">
                  <a:avLst/>
                </a:prstGeom>
                <a:solidFill>
                  <a:srgbClr val="FF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14" name="Elipse 13">
                  <a:extLst>
                    <a:ext uri="{FF2B5EF4-FFF2-40B4-BE49-F238E27FC236}">
                      <a16:creationId xmlns:a16="http://schemas.microsoft.com/office/drawing/2014/main" id="{1D6F9C8F-C78E-40A7-98CD-7735421AD9D3}"/>
                    </a:ext>
                  </a:extLst>
                </p:cNvPr>
                <p:cNvSpPr/>
                <p:nvPr/>
              </p:nvSpPr>
              <p:spPr>
                <a:xfrm>
                  <a:off x="7777565" y="1897855"/>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19" name="Elipse 18">
                  <a:extLst>
                    <a:ext uri="{FF2B5EF4-FFF2-40B4-BE49-F238E27FC236}">
                      <a16:creationId xmlns:a16="http://schemas.microsoft.com/office/drawing/2014/main" id="{7C14199B-07A6-4570-B217-DFD730F07E29}"/>
                    </a:ext>
                  </a:extLst>
                </p:cNvPr>
                <p:cNvSpPr/>
                <p:nvPr/>
              </p:nvSpPr>
              <p:spPr>
                <a:xfrm>
                  <a:off x="8813363" y="1897855"/>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4" name="Elipse 23">
                  <a:extLst>
                    <a:ext uri="{FF2B5EF4-FFF2-40B4-BE49-F238E27FC236}">
                      <a16:creationId xmlns:a16="http://schemas.microsoft.com/office/drawing/2014/main" id="{7CE3BD41-2B97-4B0D-A178-6AE7FC2E2287}"/>
                    </a:ext>
                  </a:extLst>
                </p:cNvPr>
                <p:cNvSpPr/>
                <p:nvPr/>
              </p:nvSpPr>
              <p:spPr>
                <a:xfrm>
                  <a:off x="9960677" y="1897855"/>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9" name="Elipse 28">
                  <a:extLst>
                    <a:ext uri="{FF2B5EF4-FFF2-40B4-BE49-F238E27FC236}">
                      <a16:creationId xmlns:a16="http://schemas.microsoft.com/office/drawing/2014/main" id="{23174D69-2BA6-43A9-8C89-17C982D009B1}"/>
                    </a:ext>
                  </a:extLst>
                </p:cNvPr>
                <p:cNvSpPr/>
                <p:nvPr/>
              </p:nvSpPr>
              <p:spPr>
                <a:xfrm>
                  <a:off x="10984001" y="1897855"/>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grpSp>
          <p:grpSp>
            <p:nvGrpSpPr>
              <p:cNvPr id="6" name="Grupo 5">
                <a:extLst>
                  <a:ext uri="{FF2B5EF4-FFF2-40B4-BE49-F238E27FC236}">
                    <a16:creationId xmlns:a16="http://schemas.microsoft.com/office/drawing/2014/main" id="{E7CA0F17-24CB-4E45-BD93-7D84A60F6537}"/>
                  </a:ext>
                </a:extLst>
              </p:cNvPr>
              <p:cNvGrpSpPr/>
              <p:nvPr/>
            </p:nvGrpSpPr>
            <p:grpSpPr>
              <a:xfrm>
                <a:off x="6670377" y="2545688"/>
                <a:ext cx="4567704" cy="240912"/>
                <a:chOff x="6664269" y="2464552"/>
                <a:chExt cx="4567704" cy="240912"/>
              </a:xfrm>
            </p:grpSpPr>
            <p:sp>
              <p:nvSpPr>
                <p:cNvPr id="9" name="Elipse 8">
                  <a:extLst>
                    <a:ext uri="{FF2B5EF4-FFF2-40B4-BE49-F238E27FC236}">
                      <a16:creationId xmlns:a16="http://schemas.microsoft.com/office/drawing/2014/main" id="{F139CEF7-9F99-4756-90CC-6C91E941990F}"/>
                    </a:ext>
                  </a:extLst>
                </p:cNvPr>
                <p:cNvSpPr/>
                <p:nvPr/>
              </p:nvSpPr>
              <p:spPr>
                <a:xfrm>
                  <a:off x="6664269" y="2464552"/>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15" name="Elipse 14">
                  <a:extLst>
                    <a:ext uri="{FF2B5EF4-FFF2-40B4-BE49-F238E27FC236}">
                      <a16:creationId xmlns:a16="http://schemas.microsoft.com/office/drawing/2014/main" id="{E34D4BA4-45EC-47A1-96DA-2019FABA27CB}"/>
                    </a:ext>
                  </a:extLst>
                </p:cNvPr>
                <p:cNvSpPr/>
                <p:nvPr/>
              </p:nvSpPr>
              <p:spPr>
                <a:xfrm>
                  <a:off x="7777564" y="2464552"/>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0" name="Elipse 19">
                  <a:extLst>
                    <a:ext uri="{FF2B5EF4-FFF2-40B4-BE49-F238E27FC236}">
                      <a16:creationId xmlns:a16="http://schemas.microsoft.com/office/drawing/2014/main" id="{7797ACE7-C331-4756-8AA5-EDB1041F3A55}"/>
                    </a:ext>
                  </a:extLst>
                </p:cNvPr>
                <p:cNvSpPr/>
                <p:nvPr/>
              </p:nvSpPr>
              <p:spPr>
                <a:xfrm>
                  <a:off x="8813362" y="2464552"/>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5" name="Elipse 24">
                  <a:extLst>
                    <a:ext uri="{FF2B5EF4-FFF2-40B4-BE49-F238E27FC236}">
                      <a16:creationId xmlns:a16="http://schemas.microsoft.com/office/drawing/2014/main" id="{B5DCB8EA-55C0-46A9-9BD1-02858156CE64}"/>
                    </a:ext>
                  </a:extLst>
                </p:cNvPr>
                <p:cNvSpPr/>
                <p:nvPr/>
              </p:nvSpPr>
              <p:spPr>
                <a:xfrm>
                  <a:off x="9960676" y="2464552"/>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0" name="Elipse 29">
                  <a:extLst>
                    <a:ext uri="{FF2B5EF4-FFF2-40B4-BE49-F238E27FC236}">
                      <a16:creationId xmlns:a16="http://schemas.microsoft.com/office/drawing/2014/main" id="{AD010F58-B233-48E9-8F35-BB069726F893}"/>
                    </a:ext>
                  </a:extLst>
                </p:cNvPr>
                <p:cNvSpPr/>
                <p:nvPr/>
              </p:nvSpPr>
              <p:spPr>
                <a:xfrm>
                  <a:off x="10984000" y="2464552"/>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grpSp>
          <p:grpSp>
            <p:nvGrpSpPr>
              <p:cNvPr id="41" name="Grupo 40">
                <a:extLst>
                  <a:ext uri="{FF2B5EF4-FFF2-40B4-BE49-F238E27FC236}">
                    <a16:creationId xmlns:a16="http://schemas.microsoft.com/office/drawing/2014/main" id="{290AFCF0-C786-4A02-BE10-44EEC4DB70AD}"/>
                  </a:ext>
                </a:extLst>
              </p:cNvPr>
              <p:cNvGrpSpPr/>
              <p:nvPr/>
            </p:nvGrpSpPr>
            <p:grpSpPr>
              <a:xfrm>
                <a:off x="6670377" y="3096939"/>
                <a:ext cx="4567704" cy="240912"/>
                <a:chOff x="6664268" y="3030974"/>
                <a:chExt cx="4567704" cy="240912"/>
              </a:xfrm>
            </p:grpSpPr>
            <p:sp>
              <p:nvSpPr>
                <p:cNvPr id="10" name="Elipse 9">
                  <a:extLst>
                    <a:ext uri="{FF2B5EF4-FFF2-40B4-BE49-F238E27FC236}">
                      <a16:creationId xmlns:a16="http://schemas.microsoft.com/office/drawing/2014/main" id="{D8D0B924-5A48-44D6-8507-02DBD1A8BBD0}"/>
                    </a:ext>
                  </a:extLst>
                </p:cNvPr>
                <p:cNvSpPr/>
                <p:nvPr/>
              </p:nvSpPr>
              <p:spPr>
                <a:xfrm>
                  <a:off x="6664268" y="3030974"/>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16" name="Elipse 15">
                  <a:extLst>
                    <a:ext uri="{FF2B5EF4-FFF2-40B4-BE49-F238E27FC236}">
                      <a16:creationId xmlns:a16="http://schemas.microsoft.com/office/drawing/2014/main" id="{2477CCBF-856B-4CB8-AAEC-3D2EB900DDEA}"/>
                    </a:ext>
                  </a:extLst>
                </p:cNvPr>
                <p:cNvSpPr/>
                <p:nvPr/>
              </p:nvSpPr>
              <p:spPr>
                <a:xfrm>
                  <a:off x="7777563" y="3030974"/>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1" name="Elipse 20">
                  <a:extLst>
                    <a:ext uri="{FF2B5EF4-FFF2-40B4-BE49-F238E27FC236}">
                      <a16:creationId xmlns:a16="http://schemas.microsoft.com/office/drawing/2014/main" id="{B1DE5317-F70B-48CF-B549-52771C524320}"/>
                    </a:ext>
                  </a:extLst>
                </p:cNvPr>
                <p:cNvSpPr/>
                <p:nvPr/>
              </p:nvSpPr>
              <p:spPr>
                <a:xfrm>
                  <a:off x="8813361" y="3030974"/>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6" name="Elipse 25">
                  <a:extLst>
                    <a:ext uri="{FF2B5EF4-FFF2-40B4-BE49-F238E27FC236}">
                      <a16:creationId xmlns:a16="http://schemas.microsoft.com/office/drawing/2014/main" id="{B5B0A068-E993-4700-AA15-EEC7C0A10188}"/>
                    </a:ext>
                  </a:extLst>
                </p:cNvPr>
                <p:cNvSpPr/>
                <p:nvPr/>
              </p:nvSpPr>
              <p:spPr>
                <a:xfrm>
                  <a:off x="9960675" y="3030974"/>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1" name="Elipse 30">
                  <a:extLst>
                    <a:ext uri="{FF2B5EF4-FFF2-40B4-BE49-F238E27FC236}">
                      <a16:creationId xmlns:a16="http://schemas.microsoft.com/office/drawing/2014/main" id="{54DD92DF-8657-489B-997D-4B33A9D3F047}"/>
                    </a:ext>
                  </a:extLst>
                </p:cNvPr>
                <p:cNvSpPr/>
                <p:nvPr/>
              </p:nvSpPr>
              <p:spPr>
                <a:xfrm>
                  <a:off x="10983999" y="3030974"/>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grpSp>
        </p:grpSp>
        <p:grpSp>
          <p:nvGrpSpPr>
            <p:cNvPr id="59" name="Grupo 58">
              <a:extLst>
                <a:ext uri="{FF2B5EF4-FFF2-40B4-BE49-F238E27FC236}">
                  <a16:creationId xmlns:a16="http://schemas.microsoft.com/office/drawing/2014/main" id="{FE6BCF56-C0A1-459B-97FB-CFDEB1132786}"/>
                </a:ext>
              </a:extLst>
            </p:cNvPr>
            <p:cNvGrpSpPr/>
            <p:nvPr/>
          </p:nvGrpSpPr>
          <p:grpSpPr>
            <a:xfrm>
              <a:off x="6681150" y="3597825"/>
              <a:ext cx="4567704" cy="1248380"/>
              <a:chOff x="6681150" y="3597825"/>
              <a:chExt cx="4567704" cy="1248380"/>
            </a:xfrm>
          </p:grpSpPr>
          <p:grpSp>
            <p:nvGrpSpPr>
              <p:cNvPr id="39" name="Grupo 38">
                <a:extLst>
                  <a:ext uri="{FF2B5EF4-FFF2-40B4-BE49-F238E27FC236}">
                    <a16:creationId xmlns:a16="http://schemas.microsoft.com/office/drawing/2014/main" id="{A28526A0-EB2B-4803-99F1-79C8C79E93FB}"/>
                  </a:ext>
                </a:extLst>
              </p:cNvPr>
              <p:cNvGrpSpPr/>
              <p:nvPr/>
            </p:nvGrpSpPr>
            <p:grpSpPr>
              <a:xfrm>
                <a:off x="6681150" y="4108421"/>
                <a:ext cx="4567704" cy="240912"/>
                <a:chOff x="6664266" y="4220857"/>
                <a:chExt cx="4567704" cy="240912"/>
              </a:xfrm>
            </p:grpSpPr>
            <p:sp>
              <p:nvSpPr>
                <p:cNvPr id="12" name="Elipse 11">
                  <a:extLst>
                    <a:ext uri="{FF2B5EF4-FFF2-40B4-BE49-F238E27FC236}">
                      <a16:creationId xmlns:a16="http://schemas.microsoft.com/office/drawing/2014/main" id="{E26811FA-816A-4AEE-8F0D-5C32D0419D68}"/>
                    </a:ext>
                  </a:extLst>
                </p:cNvPr>
                <p:cNvSpPr/>
                <p:nvPr/>
              </p:nvSpPr>
              <p:spPr>
                <a:xfrm>
                  <a:off x="6664266" y="4220857"/>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17" name="Elipse 16">
                  <a:extLst>
                    <a:ext uri="{FF2B5EF4-FFF2-40B4-BE49-F238E27FC236}">
                      <a16:creationId xmlns:a16="http://schemas.microsoft.com/office/drawing/2014/main" id="{8E18CD88-CBA2-417B-B592-E6BEF3ADF20E}"/>
                    </a:ext>
                  </a:extLst>
                </p:cNvPr>
                <p:cNvSpPr/>
                <p:nvPr/>
              </p:nvSpPr>
              <p:spPr>
                <a:xfrm>
                  <a:off x="7777561" y="4220857"/>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2" name="Elipse 21">
                  <a:extLst>
                    <a:ext uri="{FF2B5EF4-FFF2-40B4-BE49-F238E27FC236}">
                      <a16:creationId xmlns:a16="http://schemas.microsoft.com/office/drawing/2014/main" id="{44D4807D-0FB3-4B1F-8CBE-38393099E137}"/>
                    </a:ext>
                  </a:extLst>
                </p:cNvPr>
                <p:cNvSpPr/>
                <p:nvPr/>
              </p:nvSpPr>
              <p:spPr>
                <a:xfrm>
                  <a:off x="8813359" y="4220857"/>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7" name="Elipse 26">
                  <a:extLst>
                    <a:ext uri="{FF2B5EF4-FFF2-40B4-BE49-F238E27FC236}">
                      <a16:creationId xmlns:a16="http://schemas.microsoft.com/office/drawing/2014/main" id="{BEE2F0F6-69B9-4E90-855C-2D2D6E39C479}"/>
                    </a:ext>
                  </a:extLst>
                </p:cNvPr>
                <p:cNvSpPr/>
                <p:nvPr/>
              </p:nvSpPr>
              <p:spPr>
                <a:xfrm>
                  <a:off x="9960673" y="4220857"/>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2" name="Elipse 31">
                  <a:extLst>
                    <a:ext uri="{FF2B5EF4-FFF2-40B4-BE49-F238E27FC236}">
                      <a16:creationId xmlns:a16="http://schemas.microsoft.com/office/drawing/2014/main" id="{054EB476-BB24-4F23-BD31-7506D88C102B}"/>
                    </a:ext>
                  </a:extLst>
                </p:cNvPr>
                <p:cNvSpPr/>
                <p:nvPr/>
              </p:nvSpPr>
              <p:spPr>
                <a:xfrm>
                  <a:off x="10983997" y="4220857"/>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grpSp>
          <p:grpSp>
            <p:nvGrpSpPr>
              <p:cNvPr id="38" name="Grupo 37">
                <a:extLst>
                  <a:ext uri="{FF2B5EF4-FFF2-40B4-BE49-F238E27FC236}">
                    <a16:creationId xmlns:a16="http://schemas.microsoft.com/office/drawing/2014/main" id="{318629B2-013D-4092-8190-3DCA3209C240}"/>
                  </a:ext>
                </a:extLst>
              </p:cNvPr>
              <p:cNvGrpSpPr/>
              <p:nvPr/>
            </p:nvGrpSpPr>
            <p:grpSpPr>
              <a:xfrm>
                <a:off x="6681150" y="4605293"/>
                <a:ext cx="4567704" cy="240912"/>
                <a:chOff x="6664266" y="4779029"/>
                <a:chExt cx="4567704" cy="240912"/>
              </a:xfrm>
            </p:grpSpPr>
            <p:sp>
              <p:nvSpPr>
                <p:cNvPr id="13" name="Elipse 12">
                  <a:extLst>
                    <a:ext uri="{FF2B5EF4-FFF2-40B4-BE49-F238E27FC236}">
                      <a16:creationId xmlns:a16="http://schemas.microsoft.com/office/drawing/2014/main" id="{A25A478B-04B8-4934-8080-D83D736F4826}"/>
                    </a:ext>
                  </a:extLst>
                </p:cNvPr>
                <p:cNvSpPr/>
                <p:nvPr/>
              </p:nvSpPr>
              <p:spPr>
                <a:xfrm>
                  <a:off x="6664266" y="4779029"/>
                  <a:ext cx="247973" cy="24091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18" name="Elipse 17">
                  <a:extLst>
                    <a:ext uri="{FF2B5EF4-FFF2-40B4-BE49-F238E27FC236}">
                      <a16:creationId xmlns:a16="http://schemas.microsoft.com/office/drawing/2014/main" id="{69D60E72-59D7-4566-BB18-56E9412FF576}"/>
                    </a:ext>
                  </a:extLst>
                </p:cNvPr>
                <p:cNvSpPr/>
                <p:nvPr/>
              </p:nvSpPr>
              <p:spPr>
                <a:xfrm>
                  <a:off x="7777561" y="4779029"/>
                  <a:ext cx="247973" cy="24091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3" name="Elipse 22">
                  <a:extLst>
                    <a:ext uri="{FF2B5EF4-FFF2-40B4-BE49-F238E27FC236}">
                      <a16:creationId xmlns:a16="http://schemas.microsoft.com/office/drawing/2014/main" id="{17A0DEC8-8F67-407D-9656-74325F8671A0}"/>
                    </a:ext>
                  </a:extLst>
                </p:cNvPr>
                <p:cNvSpPr/>
                <p:nvPr/>
              </p:nvSpPr>
              <p:spPr>
                <a:xfrm>
                  <a:off x="8813359" y="4779029"/>
                  <a:ext cx="247973" cy="240912"/>
                </a:xfrm>
                <a:prstGeom prst="ellipse">
                  <a:avLst/>
                </a:prstGeom>
                <a:solidFill>
                  <a:srgbClr val="FF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28" name="Elipse 27">
                  <a:extLst>
                    <a:ext uri="{FF2B5EF4-FFF2-40B4-BE49-F238E27FC236}">
                      <a16:creationId xmlns:a16="http://schemas.microsoft.com/office/drawing/2014/main" id="{BAAAC18E-C4D0-4CBF-8905-86659FAB0098}"/>
                    </a:ext>
                  </a:extLst>
                </p:cNvPr>
                <p:cNvSpPr/>
                <p:nvPr/>
              </p:nvSpPr>
              <p:spPr>
                <a:xfrm>
                  <a:off x="9960673" y="4779029"/>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3" name="Elipse 32">
                  <a:extLst>
                    <a:ext uri="{FF2B5EF4-FFF2-40B4-BE49-F238E27FC236}">
                      <a16:creationId xmlns:a16="http://schemas.microsoft.com/office/drawing/2014/main" id="{2BFE9D26-815B-4D2E-886E-AC94A4C19017}"/>
                    </a:ext>
                  </a:extLst>
                </p:cNvPr>
                <p:cNvSpPr/>
                <p:nvPr/>
              </p:nvSpPr>
              <p:spPr>
                <a:xfrm>
                  <a:off x="10983997" y="4779029"/>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grpSp>
          <p:grpSp>
            <p:nvGrpSpPr>
              <p:cNvPr id="40" name="Grupo 39">
                <a:extLst>
                  <a:ext uri="{FF2B5EF4-FFF2-40B4-BE49-F238E27FC236}">
                    <a16:creationId xmlns:a16="http://schemas.microsoft.com/office/drawing/2014/main" id="{5E9FD8AC-CCFC-4846-AC72-5863789583C4}"/>
                  </a:ext>
                </a:extLst>
              </p:cNvPr>
              <p:cNvGrpSpPr/>
              <p:nvPr/>
            </p:nvGrpSpPr>
            <p:grpSpPr>
              <a:xfrm>
                <a:off x="6681151" y="3597825"/>
                <a:ext cx="4567703" cy="259711"/>
                <a:chOff x="6664267" y="3606196"/>
                <a:chExt cx="4567703" cy="259711"/>
              </a:xfrm>
            </p:grpSpPr>
            <p:sp>
              <p:nvSpPr>
                <p:cNvPr id="11" name="Elipse 10">
                  <a:extLst>
                    <a:ext uri="{FF2B5EF4-FFF2-40B4-BE49-F238E27FC236}">
                      <a16:creationId xmlns:a16="http://schemas.microsoft.com/office/drawing/2014/main" id="{B83FA59F-DF79-4E9B-9237-E1CD733DD66E}"/>
                    </a:ext>
                  </a:extLst>
                </p:cNvPr>
                <p:cNvSpPr/>
                <p:nvPr/>
              </p:nvSpPr>
              <p:spPr>
                <a:xfrm>
                  <a:off x="6664267" y="3624995"/>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4" name="Elipse 33">
                  <a:extLst>
                    <a:ext uri="{FF2B5EF4-FFF2-40B4-BE49-F238E27FC236}">
                      <a16:creationId xmlns:a16="http://schemas.microsoft.com/office/drawing/2014/main" id="{44BE69D2-5200-4A2B-98B4-933317249F16}"/>
                    </a:ext>
                  </a:extLst>
                </p:cNvPr>
                <p:cNvSpPr/>
                <p:nvPr/>
              </p:nvSpPr>
              <p:spPr>
                <a:xfrm>
                  <a:off x="7777560" y="3608172"/>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5" name="Elipse 34">
                  <a:extLst>
                    <a:ext uri="{FF2B5EF4-FFF2-40B4-BE49-F238E27FC236}">
                      <a16:creationId xmlns:a16="http://schemas.microsoft.com/office/drawing/2014/main" id="{98544835-D401-4E2F-9D61-934E62BD09A7}"/>
                    </a:ext>
                  </a:extLst>
                </p:cNvPr>
                <p:cNvSpPr/>
                <p:nvPr/>
              </p:nvSpPr>
              <p:spPr>
                <a:xfrm>
                  <a:off x="8813359" y="3621790"/>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6" name="Elipse 35">
                  <a:extLst>
                    <a:ext uri="{FF2B5EF4-FFF2-40B4-BE49-F238E27FC236}">
                      <a16:creationId xmlns:a16="http://schemas.microsoft.com/office/drawing/2014/main" id="{083B775E-D807-44C8-AA87-8D2FA3B941A1}"/>
                    </a:ext>
                  </a:extLst>
                </p:cNvPr>
                <p:cNvSpPr/>
                <p:nvPr/>
              </p:nvSpPr>
              <p:spPr>
                <a:xfrm>
                  <a:off x="9960673" y="3621790"/>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37" name="Elipse 36">
                  <a:extLst>
                    <a:ext uri="{FF2B5EF4-FFF2-40B4-BE49-F238E27FC236}">
                      <a16:creationId xmlns:a16="http://schemas.microsoft.com/office/drawing/2014/main" id="{3627F1CE-00F7-45A1-8C69-E0B8ED866B36}"/>
                    </a:ext>
                  </a:extLst>
                </p:cNvPr>
                <p:cNvSpPr/>
                <p:nvPr/>
              </p:nvSpPr>
              <p:spPr>
                <a:xfrm>
                  <a:off x="10983997" y="3606196"/>
                  <a:ext cx="247973" cy="240912"/>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grpSp>
        </p:grpSp>
      </p:grpSp>
      <p:grpSp>
        <p:nvGrpSpPr>
          <p:cNvPr id="54" name="Grupo 53">
            <a:extLst>
              <a:ext uri="{FF2B5EF4-FFF2-40B4-BE49-F238E27FC236}">
                <a16:creationId xmlns:a16="http://schemas.microsoft.com/office/drawing/2014/main" id="{5CA7A65A-AAE1-4C94-A9CB-ED311C702A1F}"/>
              </a:ext>
            </a:extLst>
          </p:cNvPr>
          <p:cNvGrpSpPr/>
          <p:nvPr/>
        </p:nvGrpSpPr>
        <p:grpSpPr>
          <a:xfrm>
            <a:off x="9518032" y="5306582"/>
            <a:ext cx="2014095" cy="241841"/>
            <a:chOff x="1947615" y="5443588"/>
            <a:chExt cx="3131580" cy="362476"/>
          </a:xfrm>
        </p:grpSpPr>
        <p:grpSp>
          <p:nvGrpSpPr>
            <p:cNvPr id="47" name="Grupo 46">
              <a:extLst>
                <a:ext uri="{FF2B5EF4-FFF2-40B4-BE49-F238E27FC236}">
                  <a16:creationId xmlns:a16="http://schemas.microsoft.com/office/drawing/2014/main" id="{1AD32DF0-B03F-4623-85A5-B7CC27E45587}"/>
                </a:ext>
              </a:extLst>
            </p:cNvPr>
            <p:cNvGrpSpPr/>
            <p:nvPr/>
          </p:nvGrpSpPr>
          <p:grpSpPr>
            <a:xfrm>
              <a:off x="1947615" y="5443588"/>
              <a:ext cx="514519" cy="354322"/>
              <a:chOff x="1947615" y="5443588"/>
              <a:chExt cx="514519" cy="354322"/>
            </a:xfrm>
          </p:grpSpPr>
          <p:sp>
            <p:nvSpPr>
              <p:cNvPr id="45" name="Elipse 44">
                <a:extLst>
                  <a:ext uri="{FF2B5EF4-FFF2-40B4-BE49-F238E27FC236}">
                    <a16:creationId xmlns:a16="http://schemas.microsoft.com/office/drawing/2014/main" id="{2BB21161-B372-4F35-96DD-AF3D180163E4}"/>
                  </a:ext>
                </a:extLst>
              </p:cNvPr>
              <p:cNvSpPr/>
              <p:nvPr/>
            </p:nvSpPr>
            <p:spPr>
              <a:xfrm>
                <a:off x="1947615" y="5556997"/>
                <a:ext cx="247972" cy="240913"/>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46" name="CuadroTexto 45">
                <a:extLst>
                  <a:ext uri="{FF2B5EF4-FFF2-40B4-BE49-F238E27FC236}">
                    <a16:creationId xmlns:a16="http://schemas.microsoft.com/office/drawing/2014/main" id="{43857402-2903-4F27-8C94-7E79300093D7}"/>
                  </a:ext>
                </a:extLst>
              </p:cNvPr>
              <p:cNvSpPr txBox="1"/>
              <p:nvPr/>
            </p:nvSpPr>
            <p:spPr>
              <a:xfrm>
                <a:off x="2162051" y="5443588"/>
                <a:ext cx="300083" cy="292388"/>
              </a:xfrm>
              <a:prstGeom prst="rect">
                <a:avLst/>
              </a:prstGeom>
              <a:noFill/>
            </p:spPr>
            <p:txBody>
              <a:bodyPr wrap="none" rtlCol="0">
                <a:spAutoFit/>
              </a:bodyPr>
              <a:lstStyle/>
              <a:p>
                <a:r>
                  <a:rPr lang="es-MX" sz="1300" dirty="0"/>
                  <a:t>Sí</a:t>
                </a:r>
                <a:endParaRPr lang="es-GT" sz="1300" dirty="0"/>
              </a:p>
            </p:txBody>
          </p:sp>
        </p:grpSp>
        <p:grpSp>
          <p:nvGrpSpPr>
            <p:cNvPr id="48" name="Grupo 47">
              <a:extLst>
                <a:ext uri="{FF2B5EF4-FFF2-40B4-BE49-F238E27FC236}">
                  <a16:creationId xmlns:a16="http://schemas.microsoft.com/office/drawing/2014/main" id="{A97B2F06-D107-47D2-ADD8-16A67A9000E0}"/>
                </a:ext>
              </a:extLst>
            </p:cNvPr>
            <p:cNvGrpSpPr/>
            <p:nvPr/>
          </p:nvGrpSpPr>
          <p:grpSpPr>
            <a:xfrm>
              <a:off x="2659481" y="5443588"/>
              <a:ext cx="1272977" cy="362370"/>
              <a:chOff x="1796746" y="5443590"/>
              <a:chExt cx="1272977" cy="362370"/>
            </a:xfrm>
          </p:grpSpPr>
          <p:sp>
            <p:nvSpPr>
              <p:cNvPr id="49" name="Elipse 48">
                <a:extLst>
                  <a:ext uri="{FF2B5EF4-FFF2-40B4-BE49-F238E27FC236}">
                    <a16:creationId xmlns:a16="http://schemas.microsoft.com/office/drawing/2014/main" id="{1D8516E2-03E2-48D8-9EF5-581771E7FB1A}"/>
                  </a:ext>
                </a:extLst>
              </p:cNvPr>
              <p:cNvSpPr/>
              <p:nvPr/>
            </p:nvSpPr>
            <p:spPr>
              <a:xfrm>
                <a:off x="1796746" y="5565047"/>
                <a:ext cx="247973" cy="240913"/>
              </a:xfrm>
              <a:prstGeom prst="ellipse">
                <a:avLst/>
              </a:prstGeom>
              <a:solidFill>
                <a:srgbClr val="FF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50" name="CuadroTexto 49">
                <a:extLst>
                  <a:ext uri="{FF2B5EF4-FFF2-40B4-BE49-F238E27FC236}">
                    <a16:creationId xmlns:a16="http://schemas.microsoft.com/office/drawing/2014/main" id="{438D732A-4ECA-40A5-93D7-E770BE4DC468}"/>
                  </a:ext>
                </a:extLst>
              </p:cNvPr>
              <p:cNvSpPr txBox="1"/>
              <p:nvPr/>
            </p:nvSpPr>
            <p:spPr>
              <a:xfrm>
                <a:off x="1998340" y="5443590"/>
                <a:ext cx="1071383" cy="292389"/>
              </a:xfrm>
              <a:prstGeom prst="rect">
                <a:avLst/>
              </a:prstGeom>
              <a:noFill/>
            </p:spPr>
            <p:txBody>
              <a:bodyPr wrap="none" rtlCol="0">
                <a:spAutoFit/>
              </a:bodyPr>
              <a:lstStyle/>
              <a:p>
                <a:r>
                  <a:rPr lang="es-MX" sz="1300" dirty="0"/>
                  <a:t>Parcialmente</a:t>
                </a:r>
                <a:endParaRPr lang="es-GT" sz="1300" dirty="0"/>
              </a:p>
            </p:txBody>
          </p:sp>
        </p:grpSp>
        <p:grpSp>
          <p:nvGrpSpPr>
            <p:cNvPr id="51" name="Grupo 50">
              <a:extLst>
                <a:ext uri="{FF2B5EF4-FFF2-40B4-BE49-F238E27FC236}">
                  <a16:creationId xmlns:a16="http://schemas.microsoft.com/office/drawing/2014/main" id="{AA08B601-BB9D-4F0C-917D-DB1E5001FFA4}"/>
                </a:ext>
              </a:extLst>
            </p:cNvPr>
            <p:cNvGrpSpPr/>
            <p:nvPr/>
          </p:nvGrpSpPr>
          <p:grpSpPr>
            <a:xfrm>
              <a:off x="4453739" y="5476302"/>
              <a:ext cx="625456" cy="329762"/>
              <a:chOff x="1839756" y="5476304"/>
              <a:chExt cx="625456" cy="329762"/>
            </a:xfrm>
          </p:grpSpPr>
          <p:sp>
            <p:nvSpPr>
              <p:cNvPr id="52" name="Elipse 51">
                <a:extLst>
                  <a:ext uri="{FF2B5EF4-FFF2-40B4-BE49-F238E27FC236}">
                    <a16:creationId xmlns:a16="http://schemas.microsoft.com/office/drawing/2014/main" id="{A850DA94-99F0-460D-BF30-C3A72A7663D7}"/>
                  </a:ext>
                </a:extLst>
              </p:cNvPr>
              <p:cNvSpPr/>
              <p:nvPr/>
            </p:nvSpPr>
            <p:spPr>
              <a:xfrm>
                <a:off x="1839756" y="5565153"/>
                <a:ext cx="247971" cy="240913"/>
              </a:xfrm>
              <a:prstGeom prst="ellipse">
                <a:avLst/>
              </a:prstGeom>
              <a:solidFill>
                <a:srgbClr val="CA0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CA0837"/>
                  </a:solidFill>
                </a:endParaRPr>
              </a:p>
            </p:txBody>
          </p:sp>
          <p:sp>
            <p:nvSpPr>
              <p:cNvPr id="53" name="CuadroTexto 52">
                <a:extLst>
                  <a:ext uri="{FF2B5EF4-FFF2-40B4-BE49-F238E27FC236}">
                    <a16:creationId xmlns:a16="http://schemas.microsoft.com/office/drawing/2014/main" id="{22E2CCD8-3C22-4EF5-9C9B-E07377421025}"/>
                  </a:ext>
                </a:extLst>
              </p:cNvPr>
              <p:cNvSpPr txBox="1"/>
              <p:nvPr/>
            </p:nvSpPr>
            <p:spPr>
              <a:xfrm>
                <a:off x="2084979" y="5476304"/>
                <a:ext cx="380233" cy="292388"/>
              </a:xfrm>
              <a:prstGeom prst="rect">
                <a:avLst/>
              </a:prstGeom>
              <a:noFill/>
            </p:spPr>
            <p:txBody>
              <a:bodyPr wrap="none" rtlCol="0">
                <a:spAutoFit/>
              </a:bodyPr>
              <a:lstStyle/>
              <a:p>
                <a:r>
                  <a:rPr lang="es-MX" sz="1300" dirty="0"/>
                  <a:t>No</a:t>
                </a:r>
                <a:endParaRPr lang="es-GT" sz="1300" dirty="0"/>
              </a:p>
            </p:txBody>
          </p:sp>
        </p:grpSp>
      </p:grpSp>
      <p:sp>
        <p:nvSpPr>
          <p:cNvPr id="58" name="Título 3">
            <a:extLst>
              <a:ext uri="{FF2B5EF4-FFF2-40B4-BE49-F238E27FC236}">
                <a16:creationId xmlns:a16="http://schemas.microsoft.com/office/drawing/2014/main" id="{E931379F-9FDC-4116-97EA-0F502D78C387}"/>
              </a:ext>
            </a:extLst>
          </p:cNvPr>
          <p:cNvSpPr txBox="1">
            <a:spLocks/>
          </p:cNvSpPr>
          <p:nvPr/>
        </p:nvSpPr>
        <p:spPr>
          <a:xfrm>
            <a:off x="795172" y="2032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GT" sz="2800" b="1" dirty="0">
              <a:solidFill>
                <a:schemeClr val="tx1">
                  <a:lumMod val="75000"/>
                  <a:lumOff val="25000"/>
                </a:schemeClr>
              </a:solidFill>
              <a:latin typeface="+mn-lt"/>
            </a:endParaRPr>
          </a:p>
        </p:txBody>
      </p:sp>
      <p:sp>
        <p:nvSpPr>
          <p:cNvPr id="57" name="Título 3">
            <a:extLst>
              <a:ext uri="{FF2B5EF4-FFF2-40B4-BE49-F238E27FC236}">
                <a16:creationId xmlns:a16="http://schemas.microsoft.com/office/drawing/2014/main" id="{845AAC77-5234-49BE-8D14-608CD75B54B8}"/>
              </a:ext>
            </a:extLst>
          </p:cNvPr>
          <p:cNvSpPr txBox="1">
            <a:spLocks/>
          </p:cNvSpPr>
          <p:nvPr/>
        </p:nvSpPr>
        <p:spPr>
          <a:xfrm>
            <a:off x="838200" y="2139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spc="-15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Hallazgos: Estatus Centroamericano de las Políticas para la AD-VIH</a:t>
            </a:r>
            <a:endParaRPr lang="es-GT" sz="2800" b="1" dirty="0">
              <a:solidFill>
                <a:schemeClr val="tx1">
                  <a:lumMod val="75000"/>
                  <a:lumOff val="25000"/>
                </a:schemeClr>
              </a:solidFill>
              <a:latin typeface="+mn-lt"/>
            </a:endParaRPr>
          </a:p>
        </p:txBody>
      </p:sp>
    </p:spTree>
    <p:extLst>
      <p:ext uri="{BB962C8B-B14F-4D97-AF65-F5344CB8AC3E}">
        <p14:creationId xmlns:p14="http://schemas.microsoft.com/office/powerpoint/2010/main" val="53532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9" name="Marcador de contenido 48">
            <a:extLst>
              <a:ext uri="{FF2B5EF4-FFF2-40B4-BE49-F238E27FC236}">
                <a16:creationId xmlns:a16="http://schemas.microsoft.com/office/drawing/2014/main" id="{F58BCC95-7253-4F4C-9539-781BC4FC3069}"/>
              </a:ext>
            </a:extLst>
          </p:cNvPr>
          <p:cNvSpPr>
            <a:spLocks noGrp="1"/>
          </p:cNvSpPr>
          <p:nvPr>
            <p:ph idx="1"/>
          </p:nvPr>
        </p:nvSpPr>
        <p:spPr>
          <a:xfrm>
            <a:off x="6024562" y="1016852"/>
            <a:ext cx="5397689" cy="4221194"/>
          </a:xfrm>
        </p:spPr>
        <p:txBody>
          <a:bodyPr>
            <a:noAutofit/>
          </a:bodyPr>
          <a:lstStyle/>
          <a:p>
            <a:pPr marL="0" indent="0">
              <a:lnSpc>
                <a:spcPct val="120000"/>
              </a:lnSpc>
              <a:spcBef>
                <a:spcPts val="0"/>
              </a:spcBef>
              <a:spcAft>
                <a:spcPts val="1600"/>
              </a:spcAft>
              <a:buNone/>
            </a:pPr>
            <a:r>
              <a:rPr lang="es-MX" sz="1600" dirty="0"/>
              <a:t>Aún no existe política o regulación relacionada a la AD-VIH. </a:t>
            </a:r>
          </a:p>
          <a:p>
            <a:pPr marL="0" indent="0">
              <a:lnSpc>
                <a:spcPct val="120000"/>
              </a:lnSpc>
              <a:spcBef>
                <a:spcPts val="0"/>
              </a:spcBef>
              <a:spcAft>
                <a:spcPts val="1600"/>
              </a:spcAft>
              <a:buNone/>
            </a:pPr>
            <a:r>
              <a:rPr lang="es-MX" sz="1600" dirty="0"/>
              <a:t>La </a:t>
            </a:r>
            <a:r>
              <a:rPr lang="es-GT" sz="1600" b="1" dirty="0"/>
              <a:t>Ley de Prevención y Control de la Infección por el VIH</a:t>
            </a:r>
            <a:r>
              <a:rPr lang="es-GT" sz="1600" dirty="0"/>
              <a:t>, no hace referencia a la AD-VIH. Se han identificado varias barreras que podrían limitar su uso:</a:t>
            </a:r>
          </a:p>
          <a:p>
            <a:pPr>
              <a:lnSpc>
                <a:spcPct val="120000"/>
              </a:lnSpc>
              <a:spcBef>
                <a:spcPts val="0"/>
              </a:spcBef>
              <a:spcAft>
                <a:spcPts val="600"/>
              </a:spcAft>
            </a:pPr>
            <a:r>
              <a:rPr lang="es-GT" sz="1600" dirty="0"/>
              <a:t>La prueba de VIH sólo puede ser realizada por personal de laboratorio.</a:t>
            </a:r>
          </a:p>
          <a:p>
            <a:pPr>
              <a:lnSpc>
                <a:spcPct val="120000"/>
              </a:lnSpc>
              <a:spcBef>
                <a:spcPts val="0"/>
              </a:spcBef>
              <a:spcAft>
                <a:spcPts val="1600"/>
              </a:spcAft>
            </a:pPr>
            <a:r>
              <a:rPr lang="es-GT" sz="1600" dirty="0"/>
              <a:t>La ejecución de toda prueba debe acompañarse de asesoría y orientación antes y después de la prueba.</a:t>
            </a:r>
          </a:p>
          <a:p>
            <a:pPr marL="0" indent="0">
              <a:lnSpc>
                <a:spcPct val="120000"/>
              </a:lnSpc>
              <a:spcBef>
                <a:spcPts val="0"/>
              </a:spcBef>
              <a:spcAft>
                <a:spcPts val="1400"/>
              </a:spcAft>
              <a:buNone/>
            </a:pPr>
            <a:r>
              <a:rPr lang="es-GT" sz="1600" dirty="0"/>
              <a:t>La asesoría es primordial para el Ministerio de Salud; sin embargo, no se determina a través de qué medios debe realizarse (e.g., en persona, virtual, por teléfono).  </a:t>
            </a:r>
          </a:p>
        </p:txBody>
      </p:sp>
      <p:sp>
        <p:nvSpPr>
          <p:cNvPr id="6" name="Marcador de contenido 48">
            <a:extLst>
              <a:ext uri="{FF2B5EF4-FFF2-40B4-BE49-F238E27FC236}">
                <a16:creationId xmlns:a16="http://schemas.microsoft.com/office/drawing/2014/main" id="{D779ECE4-2A32-463F-899C-89E9C130D2DD}"/>
              </a:ext>
            </a:extLst>
          </p:cNvPr>
          <p:cNvSpPr txBox="1">
            <a:spLocks/>
          </p:cNvSpPr>
          <p:nvPr/>
        </p:nvSpPr>
        <p:spPr>
          <a:xfrm>
            <a:off x="2395083" y="1033027"/>
            <a:ext cx="4703618" cy="646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MX" sz="1750" b="1" dirty="0">
                <a:solidFill>
                  <a:schemeClr val="tx1">
                    <a:lumMod val="75000"/>
                    <a:lumOff val="25000"/>
                  </a:schemeClr>
                </a:solidFill>
              </a:rPr>
              <a:t>Política o Regulación de la AD-VIH</a:t>
            </a:r>
          </a:p>
          <a:p>
            <a:pPr marL="0" indent="0" algn="ctr">
              <a:lnSpc>
                <a:spcPct val="100000"/>
              </a:lnSpc>
              <a:buFont typeface="Arial" panose="020B0604020202020204" pitchFamily="34" charset="0"/>
              <a:buNone/>
            </a:pPr>
            <a:endParaRPr lang="es-MX" sz="1000" b="1" dirty="0"/>
          </a:p>
        </p:txBody>
      </p:sp>
      <p:grpSp>
        <p:nvGrpSpPr>
          <p:cNvPr id="11" name="Grupo 10">
            <a:extLst>
              <a:ext uri="{FF2B5EF4-FFF2-40B4-BE49-F238E27FC236}">
                <a16:creationId xmlns:a16="http://schemas.microsoft.com/office/drawing/2014/main" id="{C98A4C0A-8B6D-4CFA-B3F6-2B0BF93DC523}"/>
              </a:ext>
            </a:extLst>
          </p:cNvPr>
          <p:cNvGrpSpPr/>
          <p:nvPr/>
        </p:nvGrpSpPr>
        <p:grpSpPr>
          <a:xfrm>
            <a:off x="4064677" y="1398230"/>
            <a:ext cx="1550410" cy="339590"/>
            <a:chOff x="1089746" y="2070042"/>
            <a:chExt cx="1801536" cy="339590"/>
          </a:xfrm>
          <a:solidFill>
            <a:srgbClr val="CA0837"/>
          </a:solidFill>
        </p:grpSpPr>
        <p:sp>
          <p:nvSpPr>
            <p:cNvPr id="12" name="CuadroTexto 11">
              <a:extLst>
                <a:ext uri="{FF2B5EF4-FFF2-40B4-BE49-F238E27FC236}">
                  <a16:creationId xmlns:a16="http://schemas.microsoft.com/office/drawing/2014/main" id="{AF52F12C-5B84-4D18-9540-9631025C8D8F}"/>
                </a:ext>
              </a:extLst>
            </p:cNvPr>
            <p:cNvSpPr txBox="1"/>
            <p:nvPr/>
          </p:nvSpPr>
          <p:spPr>
            <a:xfrm>
              <a:off x="1089746" y="2070042"/>
              <a:ext cx="1801536" cy="338554"/>
            </a:xfrm>
            <a:prstGeom prst="rect">
              <a:avLst/>
            </a:prstGeom>
            <a:grpFill/>
          </p:spPr>
          <p:txBody>
            <a:bodyPr wrap="square" rtlCol="0">
              <a:spAutoFit/>
            </a:bodyPr>
            <a:lstStyle/>
            <a:p>
              <a:pPr marL="442913" indent="-82550"/>
              <a:r>
                <a:rPr lang="es-MX" sz="1600" b="1" dirty="0">
                  <a:solidFill>
                    <a:schemeClr val="bg1"/>
                  </a:solidFill>
                </a:rPr>
                <a:t>No existen </a:t>
              </a:r>
            </a:p>
          </p:txBody>
        </p:sp>
        <p:pic>
          <p:nvPicPr>
            <p:cNvPr id="13" name="Gráfico 12" descr="Señal de pulgar hacia arriba">
              <a:extLst>
                <a:ext uri="{FF2B5EF4-FFF2-40B4-BE49-F238E27FC236}">
                  <a16:creationId xmlns:a16="http://schemas.microsoft.com/office/drawing/2014/main" id="{74F584D5-8004-403B-9150-389225DF45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227825" y="2099784"/>
              <a:ext cx="309848" cy="309848"/>
            </a:xfrm>
            <a:prstGeom prst="rect">
              <a:avLst/>
            </a:prstGeom>
          </p:spPr>
        </p:pic>
      </p:grpSp>
      <p:sp>
        <p:nvSpPr>
          <p:cNvPr id="14" name="Título 3">
            <a:extLst>
              <a:ext uri="{FF2B5EF4-FFF2-40B4-BE49-F238E27FC236}">
                <a16:creationId xmlns:a16="http://schemas.microsoft.com/office/drawing/2014/main" id="{A2F05A74-450A-47EF-89A2-C4D51D06FBCF}"/>
              </a:ext>
            </a:extLst>
          </p:cNvPr>
          <p:cNvSpPr txBox="1">
            <a:spLocks/>
          </p:cNvSpPr>
          <p:nvPr/>
        </p:nvSpPr>
        <p:spPr>
          <a:xfrm>
            <a:off x="0" y="196392"/>
            <a:ext cx="1543987" cy="468000"/>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200" b="1" dirty="0">
                <a:solidFill>
                  <a:schemeClr val="bg1"/>
                </a:solidFill>
                <a:latin typeface="Arial Narrow" panose="020B0606020202030204" pitchFamily="34" charset="0"/>
                <a:cs typeface="Gisha" panose="020B0502040204020203" pitchFamily="34" charset="-79"/>
              </a:rPr>
              <a:t>El Salvador</a:t>
            </a:r>
            <a:endParaRPr lang="es-GT" sz="2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090709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3DA816-71B4-42D9-B491-8DF24E8DE756}"/>
              </a:ext>
            </a:extLst>
          </p:cNvPr>
          <p:cNvPicPr>
            <a:picLocks noChangeAspect="1"/>
          </p:cNvPicPr>
          <p:nvPr/>
        </p:nvPicPr>
        <p:blipFill>
          <a:blip r:embed="rId3"/>
          <a:stretch>
            <a:fillRect/>
          </a:stretch>
        </p:blipFill>
        <p:spPr>
          <a:xfrm>
            <a:off x="1085762" y="402490"/>
            <a:ext cx="4145805" cy="6156912"/>
          </a:xfrm>
          <a:prstGeom prst="rect">
            <a:avLst/>
          </a:prstGeom>
        </p:spPr>
      </p:pic>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9" name="Marcador de contenido 48">
            <a:extLst>
              <a:ext uri="{FF2B5EF4-FFF2-40B4-BE49-F238E27FC236}">
                <a16:creationId xmlns:a16="http://schemas.microsoft.com/office/drawing/2014/main" id="{F58BCC95-7253-4F4C-9539-781BC4FC3069}"/>
              </a:ext>
            </a:extLst>
          </p:cNvPr>
          <p:cNvSpPr>
            <a:spLocks noGrp="1"/>
          </p:cNvSpPr>
          <p:nvPr>
            <p:ph idx="1"/>
          </p:nvPr>
        </p:nvSpPr>
        <p:spPr>
          <a:xfrm>
            <a:off x="6317329" y="2558495"/>
            <a:ext cx="5177425" cy="1703863"/>
          </a:xfrm>
        </p:spPr>
        <p:txBody>
          <a:bodyPr>
            <a:noAutofit/>
          </a:bodyPr>
          <a:lstStyle/>
          <a:p>
            <a:pPr marL="0" indent="0" algn="just">
              <a:lnSpc>
                <a:spcPct val="120000"/>
              </a:lnSpc>
              <a:spcBef>
                <a:spcPts val="0"/>
              </a:spcBef>
              <a:spcAft>
                <a:spcPts val="1400"/>
              </a:spcAft>
              <a:buNone/>
            </a:pPr>
            <a:r>
              <a:rPr lang="es-GT" sz="1600" dirty="0"/>
              <a:t>A pesar que no existe política o regulación, el Ministerio de Salud ha publicado un flujograma específico para el diagnóstico con Pruebas Orales (PRO) y Sangre Capilar para VIH (PRC). Complementario al flujograma general para el diagnóstico de pruebas del VIH.</a:t>
            </a:r>
          </a:p>
        </p:txBody>
      </p:sp>
      <p:sp>
        <p:nvSpPr>
          <p:cNvPr id="9" name="Título 3">
            <a:extLst>
              <a:ext uri="{FF2B5EF4-FFF2-40B4-BE49-F238E27FC236}">
                <a16:creationId xmlns:a16="http://schemas.microsoft.com/office/drawing/2014/main" id="{294B27EE-CF91-4C2C-8652-3A593D6CC856}"/>
              </a:ext>
            </a:extLst>
          </p:cNvPr>
          <p:cNvSpPr txBox="1">
            <a:spLocks/>
          </p:cNvSpPr>
          <p:nvPr/>
        </p:nvSpPr>
        <p:spPr>
          <a:xfrm>
            <a:off x="0" y="196392"/>
            <a:ext cx="1543987" cy="468000"/>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200" b="1" dirty="0">
                <a:solidFill>
                  <a:schemeClr val="bg1"/>
                </a:solidFill>
                <a:latin typeface="Arial Narrow" panose="020B0606020202030204" pitchFamily="34" charset="0"/>
                <a:cs typeface="Gisha" panose="020B0502040204020203" pitchFamily="34" charset="-79"/>
              </a:rPr>
              <a:t>El Salvador</a:t>
            </a:r>
            <a:endParaRPr lang="es-GT" sz="2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9861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9" name="Marcador de contenido 48">
            <a:extLst>
              <a:ext uri="{FF2B5EF4-FFF2-40B4-BE49-F238E27FC236}">
                <a16:creationId xmlns:a16="http://schemas.microsoft.com/office/drawing/2014/main" id="{F58BCC95-7253-4F4C-9539-781BC4FC3069}"/>
              </a:ext>
            </a:extLst>
          </p:cNvPr>
          <p:cNvSpPr>
            <a:spLocks noGrp="1"/>
          </p:cNvSpPr>
          <p:nvPr>
            <p:ph idx="1"/>
          </p:nvPr>
        </p:nvSpPr>
        <p:spPr>
          <a:xfrm>
            <a:off x="6024563" y="928813"/>
            <a:ext cx="5682528" cy="2506240"/>
          </a:xfrm>
        </p:spPr>
        <p:txBody>
          <a:bodyPr>
            <a:normAutofit/>
          </a:bodyPr>
          <a:lstStyle/>
          <a:p>
            <a:pPr marL="0" indent="0">
              <a:lnSpc>
                <a:spcPct val="120000"/>
              </a:lnSpc>
              <a:spcBef>
                <a:spcPts val="0"/>
              </a:spcBef>
              <a:spcAft>
                <a:spcPts val="1400"/>
              </a:spcAft>
              <a:buNone/>
            </a:pPr>
            <a:r>
              <a:rPr lang="es-MX" sz="1600" dirty="0"/>
              <a:t>No existen lineamientos, planes operacionales y/o sitios clínicos para la AD-VIH. </a:t>
            </a:r>
          </a:p>
          <a:p>
            <a:pPr marL="0" indent="0">
              <a:lnSpc>
                <a:spcPct val="120000"/>
              </a:lnSpc>
              <a:spcBef>
                <a:spcPts val="0"/>
              </a:spcBef>
              <a:spcAft>
                <a:spcPts val="1400"/>
              </a:spcAft>
              <a:buNone/>
            </a:pPr>
            <a:r>
              <a:rPr lang="es-MX" sz="1600" dirty="0"/>
              <a:t>Sin embargo, la promoción de la prueba autoadministrada se sugiere para las acciones estratégicas en el Eje 2 (Continuo de la Atención), del </a:t>
            </a:r>
            <a:r>
              <a:rPr lang="es-MX" sz="1600" b="1" dirty="0"/>
              <a:t>Plan Estratégico Nacional Multisectorial de VIH e ITS (2016-2021)</a:t>
            </a:r>
            <a:r>
              <a:rPr lang="es-MX" sz="1600" dirty="0"/>
              <a:t>, que busca incrementar la toma de la prueba de VIH en poblaciones claves y vulnerables.</a:t>
            </a:r>
            <a:endParaRPr lang="es-GT" sz="1600" dirty="0"/>
          </a:p>
        </p:txBody>
      </p:sp>
      <p:sp>
        <p:nvSpPr>
          <p:cNvPr id="6" name="Marcador de contenido 48">
            <a:extLst>
              <a:ext uri="{FF2B5EF4-FFF2-40B4-BE49-F238E27FC236}">
                <a16:creationId xmlns:a16="http://schemas.microsoft.com/office/drawing/2014/main" id="{D779ECE4-2A32-463F-899C-89E9C130D2DD}"/>
              </a:ext>
            </a:extLst>
          </p:cNvPr>
          <p:cNvSpPr txBox="1">
            <a:spLocks/>
          </p:cNvSpPr>
          <p:nvPr/>
        </p:nvSpPr>
        <p:spPr>
          <a:xfrm>
            <a:off x="1116560" y="928813"/>
            <a:ext cx="4703618" cy="722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s-MX" sz="1750" b="1" dirty="0">
                <a:solidFill>
                  <a:schemeClr val="tx1">
                    <a:lumMod val="75000"/>
                    <a:lumOff val="25000"/>
                  </a:schemeClr>
                </a:solidFill>
              </a:rPr>
              <a:t>Lineamientos, planes operacionales y/o sitios clínicos para la AD-VIH</a:t>
            </a:r>
          </a:p>
          <a:p>
            <a:pPr marL="0" indent="0" algn="ctr">
              <a:lnSpc>
                <a:spcPct val="100000"/>
              </a:lnSpc>
              <a:buFont typeface="Arial" panose="020B0604020202020204" pitchFamily="34" charset="0"/>
              <a:buNone/>
            </a:pPr>
            <a:endParaRPr lang="es-MX" sz="2200" b="1" dirty="0"/>
          </a:p>
        </p:txBody>
      </p:sp>
      <p:sp>
        <p:nvSpPr>
          <p:cNvPr id="27" name="Marcador de contenido 48">
            <a:extLst>
              <a:ext uri="{FF2B5EF4-FFF2-40B4-BE49-F238E27FC236}">
                <a16:creationId xmlns:a16="http://schemas.microsoft.com/office/drawing/2014/main" id="{3C89C2A8-BB21-4E76-87C6-7E25D599FAE2}"/>
              </a:ext>
            </a:extLst>
          </p:cNvPr>
          <p:cNvSpPr txBox="1">
            <a:spLocks/>
          </p:cNvSpPr>
          <p:nvPr/>
        </p:nvSpPr>
        <p:spPr>
          <a:xfrm>
            <a:off x="6024563" y="3558300"/>
            <a:ext cx="5530128" cy="2793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400"/>
              </a:spcAft>
              <a:buNone/>
            </a:pPr>
            <a:r>
              <a:rPr lang="es-GT" sz="1600" dirty="0"/>
              <a:t>No existe protocolo de evaluación para la AD-VIH. Toda prueba debe ser aprobada por el Ministerio de Salud y la Dirección Nacional de Medicamentos (DNM).</a:t>
            </a:r>
          </a:p>
          <a:p>
            <a:pPr marL="0" indent="0">
              <a:lnSpc>
                <a:spcPct val="120000"/>
              </a:lnSpc>
              <a:spcBef>
                <a:spcPts val="0"/>
              </a:spcBef>
              <a:spcAft>
                <a:spcPts val="1400"/>
              </a:spcAft>
              <a:buNone/>
            </a:pPr>
            <a:r>
              <a:rPr lang="es-GT" sz="1600" dirty="0"/>
              <a:t>La </a:t>
            </a:r>
            <a:r>
              <a:rPr lang="es-ES_tradnl" sz="1600" i="1" dirty="0" err="1"/>
              <a:t>OraQuick</a:t>
            </a:r>
            <a:r>
              <a:rPr lang="es-ES_tradnl" sz="1600" i="1" dirty="0"/>
              <a:t> Rapid HIV-1/2 </a:t>
            </a:r>
            <a:r>
              <a:rPr lang="es-ES_tradnl" sz="1600" i="1" dirty="0" err="1"/>
              <a:t>Antibody</a:t>
            </a:r>
            <a:r>
              <a:rPr lang="es-ES_tradnl" sz="1600" i="1" dirty="0"/>
              <a:t> Test </a:t>
            </a:r>
            <a:r>
              <a:rPr lang="es-ES_tradnl" sz="1600" dirty="0"/>
              <a:t>formó parte de un estudio (2015) para la incorporación de toma de pruebas orales y de sangre capilar al algoritmo diagnóstico de VIH. </a:t>
            </a:r>
            <a:endParaRPr lang="es-GT" sz="1600" dirty="0"/>
          </a:p>
        </p:txBody>
      </p:sp>
      <p:sp>
        <p:nvSpPr>
          <p:cNvPr id="16" name="Marcador de contenido 48">
            <a:extLst>
              <a:ext uri="{FF2B5EF4-FFF2-40B4-BE49-F238E27FC236}">
                <a16:creationId xmlns:a16="http://schemas.microsoft.com/office/drawing/2014/main" id="{BDFEAE36-3169-4CF3-8337-F8AE8554E9AC}"/>
              </a:ext>
            </a:extLst>
          </p:cNvPr>
          <p:cNvSpPr txBox="1">
            <a:spLocks/>
          </p:cNvSpPr>
          <p:nvPr/>
        </p:nvSpPr>
        <p:spPr>
          <a:xfrm>
            <a:off x="1116560" y="3614634"/>
            <a:ext cx="4703618" cy="722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s-MX" sz="1750" b="1" dirty="0">
                <a:solidFill>
                  <a:schemeClr val="tx1">
                    <a:lumMod val="75000"/>
                    <a:lumOff val="25000"/>
                  </a:schemeClr>
                </a:solidFill>
              </a:rPr>
              <a:t>Protocolos de evaluación de la AD-VIH para la evaluación de productos</a:t>
            </a:r>
          </a:p>
          <a:p>
            <a:pPr marL="0" indent="0" algn="ctr">
              <a:lnSpc>
                <a:spcPct val="100000"/>
              </a:lnSpc>
              <a:buFont typeface="Arial" panose="020B0604020202020204" pitchFamily="34" charset="0"/>
              <a:buNone/>
            </a:pPr>
            <a:endParaRPr lang="es-MX" sz="2200" b="1" dirty="0"/>
          </a:p>
        </p:txBody>
      </p:sp>
      <p:grpSp>
        <p:nvGrpSpPr>
          <p:cNvPr id="17" name="Grupo 16">
            <a:extLst>
              <a:ext uri="{FF2B5EF4-FFF2-40B4-BE49-F238E27FC236}">
                <a16:creationId xmlns:a16="http://schemas.microsoft.com/office/drawing/2014/main" id="{2D525FF1-53C3-4CA1-89A8-9A631E277406}"/>
              </a:ext>
            </a:extLst>
          </p:cNvPr>
          <p:cNvGrpSpPr/>
          <p:nvPr/>
        </p:nvGrpSpPr>
        <p:grpSpPr>
          <a:xfrm>
            <a:off x="4173868" y="1612481"/>
            <a:ext cx="1550410" cy="339590"/>
            <a:chOff x="1089746" y="2070042"/>
            <a:chExt cx="1801536" cy="339590"/>
          </a:xfrm>
          <a:solidFill>
            <a:srgbClr val="CA0837"/>
          </a:solidFill>
        </p:grpSpPr>
        <p:sp>
          <p:nvSpPr>
            <p:cNvPr id="21" name="CuadroTexto 20">
              <a:extLst>
                <a:ext uri="{FF2B5EF4-FFF2-40B4-BE49-F238E27FC236}">
                  <a16:creationId xmlns:a16="http://schemas.microsoft.com/office/drawing/2014/main" id="{9667047B-73F0-400E-92A9-1A028D561AC7}"/>
                </a:ext>
              </a:extLst>
            </p:cNvPr>
            <p:cNvSpPr txBox="1"/>
            <p:nvPr/>
          </p:nvSpPr>
          <p:spPr>
            <a:xfrm>
              <a:off x="1089746" y="2070042"/>
              <a:ext cx="1801536" cy="338554"/>
            </a:xfrm>
            <a:prstGeom prst="rect">
              <a:avLst/>
            </a:prstGeom>
            <a:grpFill/>
          </p:spPr>
          <p:txBody>
            <a:bodyPr wrap="square" rtlCol="0">
              <a:spAutoFit/>
            </a:bodyPr>
            <a:lstStyle/>
            <a:p>
              <a:pPr marL="442913" indent="-82550"/>
              <a:r>
                <a:rPr lang="es-MX" sz="1600" b="1" dirty="0">
                  <a:solidFill>
                    <a:schemeClr val="bg1"/>
                  </a:solidFill>
                </a:rPr>
                <a:t>No existen </a:t>
              </a:r>
            </a:p>
          </p:txBody>
        </p:sp>
        <p:pic>
          <p:nvPicPr>
            <p:cNvPr id="22" name="Gráfico 21" descr="Señal de pulgar hacia arriba">
              <a:extLst>
                <a:ext uri="{FF2B5EF4-FFF2-40B4-BE49-F238E27FC236}">
                  <a16:creationId xmlns:a16="http://schemas.microsoft.com/office/drawing/2014/main" id="{43C4CB31-051D-4ACA-AF82-AECA4FFADF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227825" y="2099784"/>
              <a:ext cx="309848" cy="309848"/>
            </a:xfrm>
            <a:prstGeom prst="rect">
              <a:avLst/>
            </a:prstGeom>
          </p:spPr>
        </p:pic>
      </p:grpSp>
      <p:grpSp>
        <p:nvGrpSpPr>
          <p:cNvPr id="23" name="Grupo 22">
            <a:extLst>
              <a:ext uri="{FF2B5EF4-FFF2-40B4-BE49-F238E27FC236}">
                <a16:creationId xmlns:a16="http://schemas.microsoft.com/office/drawing/2014/main" id="{3ACE50D1-CE2F-4363-B03E-5352046CCDC2}"/>
              </a:ext>
            </a:extLst>
          </p:cNvPr>
          <p:cNvGrpSpPr/>
          <p:nvPr/>
        </p:nvGrpSpPr>
        <p:grpSpPr>
          <a:xfrm>
            <a:off x="4173868" y="4261390"/>
            <a:ext cx="1550410" cy="339590"/>
            <a:chOff x="1089746" y="2070042"/>
            <a:chExt cx="1801536" cy="339590"/>
          </a:xfrm>
          <a:solidFill>
            <a:srgbClr val="CA0837"/>
          </a:solidFill>
        </p:grpSpPr>
        <p:sp>
          <p:nvSpPr>
            <p:cNvPr id="24" name="CuadroTexto 23">
              <a:extLst>
                <a:ext uri="{FF2B5EF4-FFF2-40B4-BE49-F238E27FC236}">
                  <a16:creationId xmlns:a16="http://schemas.microsoft.com/office/drawing/2014/main" id="{85063D42-0C3B-4493-A67D-2C963C76A08B}"/>
                </a:ext>
              </a:extLst>
            </p:cNvPr>
            <p:cNvSpPr txBox="1"/>
            <p:nvPr/>
          </p:nvSpPr>
          <p:spPr>
            <a:xfrm>
              <a:off x="1089746" y="2070042"/>
              <a:ext cx="1801536" cy="338554"/>
            </a:xfrm>
            <a:prstGeom prst="rect">
              <a:avLst/>
            </a:prstGeom>
            <a:grpFill/>
          </p:spPr>
          <p:txBody>
            <a:bodyPr wrap="square" rtlCol="0">
              <a:spAutoFit/>
            </a:bodyPr>
            <a:lstStyle/>
            <a:p>
              <a:pPr marL="442913" indent="-82550"/>
              <a:r>
                <a:rPr lang="es-MX" sz="1600" b="1" dirty="0">
                  <a:solidFill>
                    <a:schemeClr val="bg1"/>
                  </a:solidFill>
                </a:rPr>
                <a:t>No existen </a:t>
              </a:r>
            </a:p>
          </p:txBody>
        </p:sp>
        <p:pic>
          <p:nvPicPr>
            <p:cNvPr id="25" name="Gráfico 24" descr="Señal de pulgar hacia arriba">
              <a:extLst>
                <a:ext uri="{FF2B5EF4-FFF2-40B4-BE49-F238E27FC236}">
                  <a16:creationId xmlns:a16="http://schemas.microsoft.com/office/drawing/2014/main" id="{3156C62B-F23A-47D3-B798-88E4B8007D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227825" y="2099784"/>
              <a:ext cx="309848" cy="309848"/>
            </a:xfrm>
            <a:prstGeom prst="rect">
              <a:avLst/>
            </a:prstGeom>
          </p:spPr>
        </p:pic>
      </p:grpSp>
      <p:sp>
        <p:nvSpPr>
          <p:cNvPr id="18" name="Título 3">
            <a:extLst>
              <a:ext uri="{FF2B5EF4-FFF2-40B4-BE49-F238E27FC236}">
                <a16:creationId xmlns:a16="http://schemas.microsoft.com/office/drawing/2014/main" id="{FFD7B6E9-6327-41FD-ACDF-FB9816C85324}"/>
              </a:ext>
            </a:extLst>
          </p:cNvPr>
          <p:cNvSpPr txBox="1">
            <a:spLocks/>
          </p:cNvSpPr>
          <p:nvPr/>
        </p:nvSpPr>
        <p:spPr>
          <a:xfrm>
            <a:off x="0" y="196392"/>
            <a:ext cx="1543987" cy="468000"/>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200" b="1" dirty="0">
                <a:solidFill>
                  <a:schemeClr val="bg1"/>
                </a:solidFill>
                <a:latin typeface="Arial Narrow" panose="020B0606020202030204" pitchFamily="34" charset="0"/>
                <a:cs typeface="Gisha" panose="020B0502040204020203" pitchFamily="34" charset="-79"/>
              </a:rPr>
              <a:t>El Salvador</a:t>
            </a:r>
            <a:endParaRPr lang="es-GT" sz="2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2215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9" name="Marcador de contenido 48">
            <a:extLst>
              <a:ext uri="{FF2B5EF4-FFF2-40B4-BE49-F238E27FC236}">
                <a16:creationId xmlns:a16="http://schemas.microsoft.com/office/drawing/2014/main" id="{F58BCC95-7253-4F4C-9539-781BC4FC3069}"/>
              </a:ext>
            </a:extLst>
          </p:cNvPr>
          <p:cNvSpPr>
            <a:spLocks noGrp="1"/>
          </p:cNvSpPr>
          <p:nvPr>
            <p:ph idx="1"/>
          </p:nvPr>
        </p:nvSpPr>
        <p:spPr>
          <a:xfrm>
            <a:off x="6024563" y="921876"/>
            <a:ext cx="5682528" cy="1287373"/>
          </a:xfrm>
        </p:spPr>
        <p:txBody>
          <a:bodyPr>
            <a:normAutofit/>
          </a:bodyPr>
          <a:lstStyle/>
          <a:p>
            <a:pPr marL="0" indent="0">
              <a:lnSpc>
                <a:spcPct val="114000"/>
              </a:lnSpc>
              <a:buNone/>
            </a:pPr>
            <a:r>
              <a:rPr lang="es-MX" sz="1600" dirty="0"/>
              <a:t>Las pruebas orales para la AD-VIH no han sido registradas en el país, ni aprobadas aún por la </a:t>
            </a:r>
            <a:r>
              <a:rPr lang="es-MX" sz="1600" dirty="0" err="1"/>
              <a:t>DNM</a:t>
            </a:r>
            <a:r>
              <a:rPr lang="es-MX" sz="1600" dirty="0"/>
              <a:t>. Sin embargo, la venta no parece estar prohibida, especialmente en el ámbito privado.</a:t>
            </a:r>
            <a:endParaRPr lang="es-GT" sz="1700" dirty="0"/>
          </a:p>
        </p:txBody>
      </p:sp>
      <p:sp>
        <p:nvSpPr>
          <p:cNvPr id="6" name="Marcador de contenido 48">
            <a:extLst>
              <a:ext uri="{FF2B5EF4-FFF2-40B4-BE49-F238E27FC236}">
                <a16:creationId xmlns:a16="http://schemas.microsoft.com/office/drawing/2014/main" id="{D779ECE4-2A32-463F-899C-89E9C130D2DD}"/>
              </a:ext>
            </a:extLst>
          </p:cNvPr>
          <p:cNvSpPr txBox="1">
            <a:spLocks/>
          </p:cNvSpPr>
          <p:nvPr/>
        </p:nvSpPr>
        <p:spPr>
          <a:xfrm>
            <a:off x="1096690" y="921876"/>
            <a:ext cx="4703618" cy="722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s-MX" sz="1750" b="1" dirty="0">
                <a:solidFill>
                  <a:schemeClr val="tx1">
                    <a:lumMod val="75000"/>
                    <a:lumOff val="25000"/>
                  </a:schemeClr>
                </a:solidFill>
              </a:rPr>
              <a:t>Registro de productos de la AD-VIH</a:t>
            </a:r>
          </a:p>
          <a:p>
            <a:pPr marL="0" indent="0" algn="ctr">
              <a:lnSpc>
                <a:spcPct val="100000"/>
              </a:lnSpc>
              <a:buFont typeface="Arial" panose="020B0604020202020204" pitchFamily="34" charset="0"/>
              <a:buNone/>
            </a:pPr>
            <a:endParaRPr lang="es-MX" sz="2200" b="1" dirty="0"/>
          </a:p>
        </p:txBody>
      </p:sp>
      <p:sp>
        <p:nvSpPr>
          <p:cNvPr id="10" name="Marcador de contenido 48">
            <a:extLst>
              <a:ext uri="{FF2B5EF4-FFF2-40B4-BE49-F238E27FC236}">
                <a16:creationId xmlns:a16="http://schemas.microsoft.com/office/drawing/2014/main" id="{6FF48A14-6D5F-4442-8DAC-1122D7C490E8}"/>
              </a:ext>
            </a:extLst>
          </p:cNvPr>
          <p:cNvSpPr txBox="1">
            <a:spLocks/>
          </p:cNvSpPr>
          <p:nvPr/>
        </p:nvSpPr>
        <p:spPr>
          <a:xfrm>
            <a:off x="6024563" y="2252819"/>
            <a:ext cx="5530128" cy="4160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400"/>
              </a:spcAft>
              <a:buFont typeface="Arial" panose="020B0604020202020204" pitchFamily="34" charset="0"/>
              <a:buNone/>
            </a:pPr>
            <a:r>
              <a:rPr lang="es-MX" sz="1600" dirty="0"/>
              <a:t>La prueba </a:t>
            </a:r>
            <a:r>
              <a:rPr lang="es-MX" sz="1600" i="1" dirty="0" err="1"/>
              <a:t>OraQuick</a:t>
            </a:r>
            <a:r>
              <a:rPr lang="es-MX" sz="1600" i="1" dirty="0"/>
              <a:t> HIV </a:t>
            </a:r>
            <a:r>
              <a:rPr lang="es-MX" sz="1600" i="1" dirty="0" err="1"/>
              <a:t>Self</a:t>
            </a:r>
            <a:r>
              <a:rPr lang="es-MX" sz="1600" i="1" dirty="0"/>
              <a:t> Test </a:t>
            </a:r>
            <a:r>
              <a:rPr lang="es-MX" sz="1600" dirty="0"/>
              <a:t>(precalificada por la OMS) no se encuentra disponible para la venta en el país. </a:t>
            </a:r>
          </a:p>
          <a:p>
            <a:pPr marL="0" indent="0">
              <a:lnSpc>
                <a:spcPct val="120000"/>
              </a:lnSpc>
              <a:spcBef>
                <a:spcPts val="0"/>
              </a:spcBef>
              <a:spcAft>
                <a:spcPts val="1400"/>
              </a:spcAft>
              <a:buNone/>
            </a:pPr>
            <a:r>
              <a:rPr lang="es-MX" sz="1600" dirty="0"/>
              <a:t>Sin embargo, la </a:t>
            </a:r>
            <a:r>
              <a:rPr lang="es-MX" sz="1600" i="1" dirty="0" err="1"/>
              <a:t>OraQuick</a:t>
            </a:r>
            <a:r>
              <a:rPr lang="es-MX" sz="1600" i="1" dirty="0"/>
              <a:t> In-Home HIV Test </a:t>
            </a:r>
            <a:r>
              <a:rPr lang="es-MX" sz="1600" dirty="0"/>
              <a:t>(aprobada por la FDA) se encuentra a la venta en línea (sv.traetelo.com) con entrega local en 10 días hábiles y un costo de $31 por el producto + $39 por gastos de envío por DHL + $25 de impuestos.</a:t>
            </a:r>
          </a:p>
        </p:txBody>
      </p:sp>
      <p:pic>
        <p:nvPicPr>
          <p:cNvPr id="20" name="Gráfico 19" descr="Señal de pulgar hacia arriba">
            <a:extLst>
              <a:ext uri="{FF2B5EF4-FFF2-40B4-BE49-F238E27FC236}">
                <a16:creationId xmlns:a16="http://schemas.microsoft.com/office/drawing/2014/main" id="{409BCEFD-77D5-46DA-AAED-31AE43F868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4277201" y="1344071"/>
            <a:ext cx="266657" cy="309848"/>
          </a:xfrm>
          <a:prstGeom prst="rect">
            <a:avLst/>
          </a:prstGeom>
        </p:spPr>
      </p:pic>
      <p:sp>
        <p:nvSpPr>
          <p:cNvPr id="16" name="Marcador de contenido 48">
            <a:extLst>
              <a:ext uri="{FF2B5EF4-FFF2-40B4-BE49-F238E27FC236}">
                <a16:creationId xmlns:a16="http://schemas.microsoft.com/office/drawing/2014/main" id="{EEFC932E-572A-456F-9EB8-6F4EDEEF83AD}"/>
              </a:ext>
            </a:extLst>
          </p:cNvPr>
          <p:cNvSpPr txBox="1">
            <a:spLocks/>
          </p:cNvSpPr>
          <p:nvPr/>
        </p:nvSpPr>
        <p:spPr>
          <a:xfrm>
            <a:off x="1596325" y="2277581"/>
            <a:ext cx="4177358" cy="722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s-MX" sz="1750" b="1" dirty="0">
                <a:solidFill>
                  <a:schemeClr val="tx1">
                    <a:lumMod val="75000"/>
                    <a:lumOff val="25000"/>
                  </a:schemeClr>
                </a:solidFill>
              </a:rPr>
              <a:t>Disponibilidad de la prueba autoadministrada</a:t>
            </a:r>
          </a:p>
          <a:p>
            <a:pPr marL="0" indent="0" algn="ctr">
              <a:lnSpc>
                <a:spcPct val="100000"/>
              </a:lnSpc>
              <a:buFont typeface="Arial" panose="020B0604020202020204" pitchFamily="34" charset="0"/>
              <a:buNone/>
            </a:pPr>
            <a:endParaRPr lang="es-MX" sz="2200" b="1" dirty="0"/>
          </a:p>
        </p:txBody>
      </p:sp>
      <p:grpSp>
        <p:nvGrpSpPr>
          <p:cNvPr id="17" name="Grupo 16">
            <a:extLst>
              <a:ext uri="{FF2B5EF4-FFF2-40B4-BE49-F238E27FC236}">
                <a16:creationId xmlns:a16="http://schemas.microsoft.com/office/drawing/2014/main" id="{B5ABA0E5-066C-49B5-ADEA-EE315FDF30EA}"/>
              </a:ext>
            </a:extLst>
          </p:cNvPr>
          <p:cNvGrpSpPr/>
          <p:nvPr/>
        </p:nvGrpSpPr>
        <p:grpSpPr>
          <a:xfrm>
            <a:off x="4189366" y="1271520"/>
            <a:ext cx="1550410" cy="339590"/>
            <a:chOff x="1089746" y="2070042"/>
            <a:chExt cx="1801536" cy="339590"/>
          </a:xfrm>
          <a:solidFill>
            <a:srgbClr val="CA0837"/>
          </a:solidFill>
        </p:grpSpPr>
        <p:sp>
          <p:nvSpPr>
            <p:cNvPr id="24" name="CuadroTexto 23">
              <a:extLst>
                <a:ext uri="{FF2B5EF4-FFF2-40B4-BE49-F238E27FC236}">
                  <a16:creationId xmlns:a16="http://schemas.microsoft.com/office/drawing/2014/main" id="{319B99D2-E01E-4EFA-9170-584AD6D8AE41}"/>
                </a:ext>
              </a:extLst>
            </p:cNvPr>
            <p:cNvSpPr txBox="1"/>
            <p:nvPr/>
          </p:nvSpPr>
          <p:spPr>
            <a:xfrm>
              <a:off x="1089746" y="2070042"/>
              <a:ext cx="1801536" cy="338554"/>
            </a:xfrm>
            <a:prstGeom prst="rect">
              <a:avLst/>
            </a:prstGeom>
            <a:grpFill/>
          </p:spPr>
          <p:txBody>
            <a:bodyPr wrap="square" rtlCol="0">
              <a:spAutoFit/>
            </a:bodyPr>
            <a:lstStyle/>
            <a:p>
              <a:pPr marL="442913" indent="-82550"/>
              <a:r>
                <a:rPr lang="es-MX" sz="1600" b="1" dirty="0">
                  <a:solidFill>
                    <a:schemeClr val="bg1"/>
                  </a:solidFill>
                </a:rPr>
                <a:t>No existen </a:t>
              </a:r>
            </a:p>
          </p:txBody>
        </p:sp>
        <p:pic>
          <p:nvPicPr>
            <p:cNvPr id="25" name="Gráfico 24" descr="Señal de pulgar hacia arriba">
              <a:extLst>
                <a:ext uri="{FF2B5EF4-FFF2-40B4-BE49-F238E27FC236}">
                  <a16:creationId xmlns:a16="http://schemas.microsoft.com/office/drawing/2014/main" id="{EB30A495-E6BF-40D3-8814-95D10C92BB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227825" y="2099784"/>
              <a:ext cx="309848" cy="309848"/>
            </a:xfrm>
            <a:prstGeom prst="rect">
              <a:avLst/>
            </a:prstGeom>
          </p:spPr>
        </p:pic>
      </p:grpSp>
      <p:grpSp>
        <p:nvGrpSpPr>
          <p:cNvPr id="26" name="Grupo 25">
            <a:extLst>
              <a:ext uri="{FF2B5EF4-FFF2-40B4-BE49-F238E27FC236}">
                <a16:creationId xmlns:a16="http://schemas.microsoft.com/office/drawing/2014/main" id="{CFBD776E-657E-45F8-AD82-9161F192463A}"/>
              </a:ext>
            </a:extLst>
          </p:cNvPr>
          <p:cNvGrpSpPr/>
          <p:nvPr/>
        </p:nvGrpSpPr>
        <p:grpSpPr>
          <a:xfrm>
            <a:off x="4189366" y="2948848"/>
            <a:ext cx="1550410" cy="339590"/>
            <a:chOff x="1089746" y="2070042"/>
            <a:chExt cx="1801536" cy="339590"/>
          </a:xfrm>
          <a:solidFill>
            <a:srgbClr val="CA0837"/>
          </a:solidFill>
        </p:grpSpPr>
        <p:sp>
          <p:nvSpPr>
            <p:cNvPr id="27" name="CuadroTexto 26">
              <a:extLst>
                <a:ext uri="{FF2B5EF4-FFF2-40B4-BE49-F238E27FC236}">
                  <a16:creationId xmlns:a16="http://schemas.microsoft.com/office/drawing/2014/main" id="{83C2005C-4A8D-48A1-8597-805EFE850193}"/>
                </a:ext>
              </a:extLst>
            </p:cNvPr>
            <p:cNvSpPr txBox="1"/>
            <p:nvPr/>
          </p:nvSpPr>
          <p:spPr>
            <a:xfrm>
              <a:off x="1089746" y="2070042"/>
              <a:ext cx="1801536" cy="338554"/>
            </a:xfrm>
            <a:prstGeom prst="rect">
              <a:avLst/>
            </a:prstGeom>
            <a:grpFill/>
          </p:spPr>
          <p:txBody>
            <a:bodyPr wrap="square" rtlCol="0">
              <a:spAutoFit/>
            </a:bodyPr>
            <a:lstStyle/>
            <a:p>
              <a:pPr marL="442913" indent="-82550"/>
              <a:r>
                <a:rPr lang="es-MX" sz="1600" b="1" dirty="0">
                  <a:solidFill>
                    <a:schemeClr val="bg1"/>
                  </a:solidFill>
                </a:rPr>
                <a:t>No existen </a:t>
              </a:r>
            </a:p>
          </p:txBody>
        </p:sp>
        <p:pic>
          <p:nvPicPr>
            <p:cNvPr id="28" name="Gráfico 27" descr="Señal de pulgar hacia arriba">
              <a:extLst>
                <a:ext uri="{FF2B5EF4-FFF2-40B4-BE49-F238E27FC236}">
                  <a16:creationId xmlns:a16="http://schemas.microsoft.com/office/drawing/2014/main" id="{C5179632-A44F-45EE-A90C-EC4ACF7FC3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227825" y="2099784"/>
              <a:ext cx="309848" cy="309848"/>
            </a:xfrm>
            <a:prstGeom prst="rect">
              <a:avLst/>
            </a:prstGeom>
          </p:spPr>
        </p:pic>
      </p:grpSp>
      <p:sp>
        <p:nvSpPr>
          <p:cNvPr id="18" name="Título 3">
            <a:extLst>
              <a:ext uri="{FF2B5EF4-FFF2-40B4-BE49-F238E27FC236}">
                <a16:creationId xmlns:a16="http://schemas.microsoft.com/office/drawing/2014/main" id="{36DAACB2-EED5-42A6-B3BB-0125A8730101}"/>
              </a:ext>
            </a:extLst>
          </p:cNvPr>
          <p:cNvSpPr txBox="1">
            <a:spLocks/>
          </p:cNvSpPr>
          <p:nvPr/>
        </p:nvSpPr>
        <p:spPr>
          <a:xfrm>
            <a:off x="0" y="196392"/>
            <a:ext cx="1543987" cy="468000"/>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200" b="1" dirty="0">
                <a:solidFill>
                  <a:schemeClr val="bg1"/>
                </a:solidFill>
                <a:latin typeface="Arial Narrow" panose="020B0606020202030204" pitchFamily="34" charset="0"/>
                <a:cs typeface="Gisha" panose="020B0502040204020203" pitchFamily="34" charset="-79"/>
              </a:rPr>
              <a:t>El Salvador</a:t>
            </a:r>
            <a:endParaRPr lang="es-GT" sz="2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7422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CuadroTexto 2">
            <a:extLst>
              <a:ext uri="{FF2B5EF4-FFF2-40B4-BE49-F238E27FC236}">
                <a16:creationId xmlns:a16="http://schemas.microsoft.com/office/drawing/2014/main" id="{BA790118-DA32-4DEB-95DB-0AC7BAB601E7}"/>
              </a:ext>
            </a:extLst>
          </p:cNvPr>
          <p:cNvSpPr txBox="1"/>
          <p:nvPr/>
        </p:nvSpPr>
        <p:spPr>
          <a:xfrm>
            <a:off x="1344563" y="1378286"/>
            <a:ext cx="9360000" cy="662746"/>
          </a:xfrm>
          <a:prstGeom prst="rect">
            <a:avLst/>
          </a:prstGeom>
          <a:noFill/>
        </p:spPr>
        <p:txBody>
          <a:bodyPr wrap="square" rtlCol="0">
            <a:spAutoFit/>
          </a:bodyPr>
          <a:lstStyle/>
          <a:p>
            <a:pPr algn="just">
              <a:lnSpc>
                <a:spcPct val="112000"/>
              </a:lnSpc>
              <a:spcAft>
                <a:spcPts val="1800"/>
              </a:spcAft>
            </a:pPr>
            <a:r>
              <a:rPr lang="es-GT" sz="1700" dirty="0">
                <a:solidFill>
                  <a:srgbClr val="000000"/>
                </a:solidFill>
              </a:rPr>
              <a:t>Desde los 80s, ha existido debate acerca de la AD-VIH, en donde se han presentado diversos argumentos a favor y en contra. A continuación, se presenta un listado de cada uno de estos argumentos principales.</a:t>
            </a:r>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77575"/>
            <a:ext cx="10515600" cy="1325563"/>
          </a:xfrm>
        </p:spPr>
        <p:txBody>
          <a:bodyPr>
            <a:normAutofit/>
          </a:bodyPr>
          <a:lstStyle/>
          <a:p>
            <a:pPr algn="ctr"/>
            <a:r>
              <a:rPr lang="es-MX" sz="2800" b="1" spc="-15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Hallazgos: Evidencia de la AD-VIH en Diferentes Contextos </a:t>
            </a:r>
            <a:endParaRPr lang="es-GT" sz="2800" b="1" dirty="0">
              <a:solidFill>
                <a:schemeClr val="tx1">
                  <a:lumMod val="75000"/>
                  <a:lumOff val="25000"/>
                </a:schemeClr>
              </a:solidFill>
              <a:latin typeface="+mn-lt"/>
            </a:endParaRPr>
          </a:p>
        </p:txBody>
      </p:sp>
      <p:sp>
        <p:nvSpPr>
          <p:cNvPr id="6" name="Rectángulo 5">
            <a:extLst>
              <a:ext uri="{FF2B5EF4-FFF2-40B4-BE49-F238E27FC236}">
                <a16:creationId xmlns:a16="http://schemas.microsoft.com/office/drawing/2014/main" id="{058AC116-47E9-4B6A-ABF4-FFA7BFBB4A33}"/>
              </a:ext>
            </a:extLst>
          </p:cNvPr>
          <p:cNvSpPr/>
          <p:nvPr/>
        </p:nvSpPr>
        <p:spPr>
          <a:xfrm>
            <a:off x="1344563" y="2251494"/>
            <a:ext cx="9360000" cy="34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aphicFrame>
        <p:nvGraphicFramePr>
          <p:cNvPr id="2" name="Tabla 1">
            <a:extLst>
              <a:ext uri="{FF2B5EF4-FFF2-40B4-BE49-F238E27FC236}">
                <a16:creationId xmlns:a16="http://schemas.microsoft.com/office/drawing/2014/main" id="{23C7C719-601D-4394-9FDB-33E0278378AA}"/>
              </a:ext>
            </a:extLst>
          </p:cNvPr>
          <p:cNvGraphicFramePr>
            <a:graphicFrameLocks noGrp="1"/>
          </p:cNvGraphicFramePr>
          <p:nvPr>
            <p:extLst>
              <p:ext uri="{D42A27DB-BD31-4B8C-83A1-F6EECF244321}">
                <p14:modId xmlns:p14="http://schemas.microsoft.com/office/powerpoint/2010/main" val="717745715"/>
              </p:ext>
            </p:extLst>
          </p:nvPr>
        </p:nvGraphicFramePr>
        <p:xfrm>
          <a:off x="1344563" y="2257778"/>
          <a:ext cx="9360000" cy="3409244"/>
        </p:xfrm>
        <a:graphic>
          <a:graphicData uri="http://schemas.openxmlformats.org/drawingml/2006/table">
            <a:tbl>
              <a:tblPr firstRow="1" bandRow="1">
                <a:tableStyleId>{72833802-FEF1-4C79-8D5D-14CF1EAF98D9}</a:tableStyleId>
              </a:tblPr>
              <a:tblGrid>
                <a:gridCol w="4680000">
                  <a:extLst>
                    <a:ext uri="{9D8B030D-6E8A-4147-A177-3AD203B41FA5}">
                      <a16:colId xmlns:a16="http://schemas.microsoft.com/office/drawing/2014/main" val="2916739019"/>
                    </a:ext>
                  </a:extLst>
                </a:gridCol>
                <a:gridCol w="4680000">
                  <a:extLst>
                    <a:ext uri="{9D8B030D-6E8A-4147-A177-3AD203B41FA5}">
                      <a16:colId xmlns:a16="http://schemas.microsoft.com/office/drawing/2014/main" val="2865379379"/>
                    </a:ext>
                  </a:extLst>
                </a:gridCol>
              </a:tblGrid>
              <a:tr h="3409244">
                <a:tc>
                  <a:txBody>
                    <a:bodyPr/>
                    <a:lstStyle/>
                    <a:p>
                      <a:pPr marL="0" indent="0" algn="ctr">
                        <a:spcBef>
                          <a:spcPts val="400"/>
                        </a:spcBef>
                        <a:spcAft>
                          <a:spcPts val="1200"/>
                        </a:spcAft>
                        <a:buFontTx/>
                        <a:buNone/>
                      </a:pPr>
                      <a:r>
                        <a:rPr lang="es-MX" sz="1500" b="1" dirty="0">
                          <a:solidFill>
                            <a:schemeClr val="bg1"/>
                          </a:solidFill>
                        </a:rPr>
                        <a:t>Argumentos a favor</a:t>
                      </a:r>
                    </a:p>
                    <a:p>
                      <a:pPr marL="179388" indent="-179388" algn="l">
                        <a:spcBef>
                          <a:spcPts val="400"/>
                        </a:spcBef>
                        <a:spcAft>
                          <a:spcPts val="200"/>
                        </a:spcAft>
                        <a:buFontTx/>
                        <a:buChar char="-"/>
                      </a:pPr>
                      <a:r>
                        <a:rPr lang="es-MX" sz="1500" b="0" dirty="0">
                          <a:solidFill>
                            <a:schemeClr val="tx1"/>
                          </a:solidFill>
                        </a:rPr>
                        <a:t>Alta aceptabilidad, especialmente entre los grupos de mayor riesgo.</a:t>
                      </a:r>
                    </a:p>
                    <a:p>
                      <a:pPr marL="179388" indent="-179388" algn="l">
                        <a:spcBef>
                          <a:spcPts val="400"/>
                        </a:spcBef>
                        <a:spcAft>
                          <a:spcPts val="200"/>
                        </a:spcAft>
                        <a:buFontTx/>
                        <a:buChar char="-"/>
                      </a:pPr>
                      <a:r>
                        <a:rPr lang="es-MX" sz="1500" b="0" dirty="0">
                          <a:solidFill>
                            <a:schemeClr val="tx1"/>
                          </a:solidFill>
                        </a:rPr>
                        <a:t>En general, los resultados son precisos y confiables.</a:t>
                      </a:r>
                    </a:p>
                    <a:p>
                      <a:pPr marL="179388" indent="-179388" algn="l">
                        <a:spcBef>
                          <a:spcPts val="400"/>
                        </a:spcBef>
                        <a:spcAft>
                          <a:spcPts val="200"/>
                        </a:spcAft>
                        <a:buFontTx/>
                        <a:buChar char="-"/>
                      </a:pPr>
                      <a:r>
                        <a:rPr lang="es-MX" sz="1500" b="0" dirty="0">
                          <a:solidFill>
                            <a:schemeClr val="tx1"/>
                          </a:solidFill>
                        </a:rPr>
                        <a:t>Empodera a los usuarios y disminuye el estigma y la discriminación.</a:t>
                      </a:r>
                    </a:p>
                    <a:p>
                      <a:pPr marL="179388" indent="-179388" algn="l">
                        <a:spcBef>
                          <a:spcPts val="400"/>
                        </a:spcBef>
                        <a:spcAft>
                          <a:spcPts val="200"/>
                        </a:spcAft>
                        <a:buFontTx/>
                        <a:buChar char="-"/>
                      </a:pPr>
                      <a:r>
                        <a:rPr lang="es-MX" sz="1500" b="0" dirty="0">
                          <a:solidFill>
                            <a:schemeClr val="tx1"/>
                          </a:solidFill>
                        </a:rPr>
                        <a:t>Aumenta la confidencialidad y privacidad.</a:t>
                      </a:r>
                    </a:p>
                    <a:p>
                      <a:pPr marL="179388" indent="-179388" algn="l">
                        <a:spcBef>
                          <a:spcPts val="400"/>
                        </a:spcBef>
                        <a:spcAft>
                          <a:spcPts val="200"/>
                        </a:spcAft>
                        <a:buFontTx/>
                        <a:buChar char="-"/>
                      </a:pPr>
                      <a:r>
                        <a:rPr lang="es-MX" sz="1500" b="0" dirty="0">
                          <a:solidFill>
                            <a:schemeClr val="tx1"/>
                          </a:solidFill>
                        </a:rPr>
                        <a:t>Puede disminuir la tasa de relaciones sexuales entre parejas discordantes.</a:t>
                      </a:r>
                    </a:p>
                    <a:p>
                      <a:pPr marL="179388" indent="-179388" algn="l">
                        <a:spcBef>
                          <a:spcPts val="400"/>
                        </a:spcBef>
                        <a:spcAft>
                          <a:spcPts val="200"/>
                        </a:spcAft>
                        <a:buFontTx/>
                        <a:buChar char="-"/>
                      </a:pPr>
                      <a:r>
                        <a:rPr lang="es-MX" sz="1500" b="0" dirty="0">
                          <a:solidFill>
                            <a:schemeClr val="tx1"/>
                          </a:solidFill>
                        </a:rPr>
                        <a:t>Aumenta la frecuencia de la realización de la prueba de VIH, especialmente entre los grupos de mayor riesgo.</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400"/>
                        </a:spcBef>
                        <a:spcAft>
                          <a:spcPts val="1200"/>
                        </a:spcAft>
                        <a:buFont typeface="Wingdings" panose="05000000000000000000" pitchFamily="2" charset="2"/>
                        <a:buNone/>
                      </a:pPr>
                      <a:r>
                        <a:rPr lang="es-MX" sz="1500" b="1" dirty="0">
                          <a:solidFill>
                            <a:schemeClr val="bg1"/>
                          </a:solidFill>
                        </a:rPr>
                        <a:t>Argumentos en contra</a:t>
                      </a:r>
                    </a:p>
                    <a:p>
                      <a:pPr marL="179388" indent="-179388" algn="l">
                        <a:spcBef>
                          <a:spcPts val="400"/>
                        </a:spcBef>
                        <a:spcAft>
                          <a:spcPts val="200"/>
                        </a:spcAft>
                        <a:buFontTx/>
                        <a:buChar char="-"/>
                      </a:pPr>
                      <a:r>
                        <a:rPr lang="es-MX" sz="1500" b="0" dirty="0">
                          <a:solidFill>
                            <a:schemeClr val="tx1"/>
                          </a:solidFill>
                        </a:rPr>
                        <a:t>Periodos de ventana más largos que las pruebas de laboratorio.</a:t>
                      </a:r>
                    </a:p>
                    <a:p>
                      <a:pPr marL="179388" indent="-179388" algn="l">
                        <a:spcBef>
                          <a:spcPts val="400"/>
                        </a:spcBef>
                        <a:spcAft>
                          <a:spcPts val="200"/>
                        </a:spcAft>
                        <a:buFontTx/>
                        <a:buChar char="-"/>
                      </a:pPr>
                      <a:r>
                        <a:rPr lang="es-MX" sz="1500" b="0" dirty="0">
                          <a:solidFill>
                            <a:schemeClr val="tx1"/>
                          </a:solidFill>
                        </a:rPr>
                        <a:t>Riesgo de resultados falsos-negativos y falsa confianza durante las infecciones agudas.</a:t>
                      </a:r>
                    </a:p>
                    <a:p>
                      <a:pPr marL="179388" indent="-179388" algn="l">
                        <a:spcBef>
                          <a:spcPts val="400"/>
                        </a:spcBef>
                        <a:spcAft>
                          <a:spcPts val="200"/>
                        </a:spcAft>
                        <a:buFontTx/>
                        <a:buChar char="-"/>
                      </a:pPr>
                      <a:r>
                        <a:rPr lang="es-MX" sz="1500" b="0" dirty="0">
                          <a:solidFill>
                            <a:schemeClr val="tx1"/>
                          </a:solidFill>
                        </a:rPr>
                        <a:t>Costo prohibitivo y acceso limitado.</a:t>
                      </a:r>
                    </a:p>
                    <a:p>
                      <a:pPr marL="179388" indent="-179388" algn="l">
                        <a:spcBef>
                          <a:spcPts val="400"/>
                        </a:spcBef>
                        <a:spcAft>
                          <a:spcPts val="200"/>
                        </a:spcAft>
                        <a:buFontTx/>
                        <a:buChar char="-"/>
                      </a:pPr>
                      <a:r>
                        <a:rPr lang="es-MX" sz="1500" b="0" dirty="0">
                          <a:solidFill>
                            <a:schemeClr val="tx1"/>
                          </a:solidFill>
                        </a:rPr>
                        <a:t>Consejería limitada y retraso en la vinculación al tratamiento.</a:t>
                      </a:r>
                    </a:p>
                    <a:p>
                      <a:pPr marL="179388" indent="-179388" algn="l">
                        <a:spcBef>
                          <a:spcPts val="400"/>
                        </a:spcBef>
                        <a:spcAft>
                          <a:spcPts val="200"/>
                        </a:spcAft>
                        <a:buFontTx/>
                        <a:buChar char="-"/>
                      </a:pPr>
                      <a:r>
                        <a:rPr lang="es-MX" sz="1500" b="0" dirty="0">
                          <a:solidFill>
                            <a:schemeClr val="tx1"/>
                          </a:solidFill>
                        </a:rPr>
                        <a:t>Posibilidad de coerción.</a:t>
                      </a:r>
                      <a:endParaRPr lang="es-GT" sz="1500" b="0" dirty="0">
                        <a:solidFill>
                          <a:schemeClr val="tx1"/>
                        </a:solidFill>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745104"/>
                  </a:ext>
                </a:extLst>
              </a:tr>
            </a:tbl>
          </a:graphicData>
        </a:graphic>
      </p:graphicFrame>
    </p:spTree>
    <p:extLst>
      <p:ext uri="{BB962C8B-B14F-4D97-AF65-F5344CB8AC3E}">
        <p14:creationId xmlns:p14="http://schemas.microsoft.com/office/powerpoint/2010/main" val="340751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A0837"/>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8898F8-4DC0-4B02-A634-ABCC0181BCE6}"/>
              </a:ext>
            </a:extLst>
          </p:cNvPr>
          <p:cNvSpPr>
            <a:spLocks noGrp="1"/>
          </p:cNvSpPr>
          <p:nvPr>
            <p:ph type="title"/>
          </p:nvPr>
        </p:nvSpPr>
        <p:spPr>
          <a:xfrm>
            <a:off x="1306185" y="5566240"/>
            <a:ext cx="10515600" cy="874165"/>
          </a:xfrm>
        </p:spPr>
        <p:txBody>
          <a:bodyPr>
            <a:normAutofit/>
          </a:bodyPr>
          <a:lstStyle/>
          <a:p>
            <a:pPr algn="r"/>
            <a:r>
              <a:rPr lang="es-MX" sz="4000" b="1" spc="-150" dirty="0">
                <a:solidFill>
                  <a:srgbClr val="FFFFFF"/>
                </a:solidFill>
                <a:latin typeface="Arial Narrow" panose="020B0606020202030204" pitchFamily="34" charset="0"/>
                <a:cs typeface="Gisha" panose="020B0502040204020203" pitchFamily="34" charset="-79"/>
              </a:rPr>
              <a:t>2.  Pronóstico del Mercado (El Salvador)</a:t>
            </a:r>
            <a:endParaRPr lang="es-GT" sz="4000" b="1"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3838111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77575"/>
            <a:ext cx="10515600" cy="1325563"/>
          </a:xfrm>
        </p:spPr>
        <p:txBody>
          <a:bodyPr>
            <a:normAutofit/>
          </a:bodyPr>
          <a:lstStyle/>
          <a:p>
            <a:pPr algn="ctr"/>
            <a:r>
              <a:rPr lang="es-MX" sz="2800" b="1" spc="-150" dirty="0">
                <a:solidFill>
                  <a:schemeClr val="tx1">
                    <a:lumMod val="75000"/>
                    <a:lumOff val="25000"/>
                  </a:schemeClr>
                </a:solidFill>
                <a:latin typeface="+mn-lt"/>
                <a:ea typeface="Arial Unicode MS" panose="020B0604020202020204" pitchFamily="34" charset="-128"/>
              </a:rPr>
              <a:t>Acerca del Pronóstico</a:t>
            </a:r>
            <a:endParaRPr lang="es-GT" sz="2800" b="1" dirty="0">
              <a:solidFill>
                <a:schemeClr val="tx1">
                  <a:lumMod val="75000"/>
                  <a:lumOff val="25000"/>
                </a:schemeClr>
              </a:solidFill>
              <a:latin typeface="+mn-lt"/>
            </a:endParaRPr>
          </a:p>
        </p:txBody>
      </p:sp>
      <p:sp>
        <p:nvSpPr>
          <p:cNvPr id="15" name="TextBox 1">
            <a:extLst>
              <a:ext uri="{FF2B5EF4-FFF2-40B4-BE49-F238E27FC236}">
                <a16:creationId xmlns:a16="http://schemas.microsoft.com/office/drawing/2014/main" id="{16C01A7E-3372-4DE3-94B7-352E776DA7BB}"/>
              </a:ext>
            </a:extLst>
          </p:cNvPr>
          <p:cNvSpPr txBox="1"/>
          <p:nvPr/>
        </p:nvSpPr>
        <p:spPr>
          <a:xfrm>
            <a:off x="838200" y="1382286"/>
            <a:ext cx="10767764" cy="4231928"/>
          </a:xfrm>
          <a:prstGeom prst="rect">
            <a:avLst/>
          </a:prstGeom>
          <a:noFill/>
        </p:spPr>
        <p:txBody>
          <a:bodyPr wrap="square" rtlCol="0">
            <a:spAutoFit/>
          </a:bodyPr>
          <a:lstStyle/>
          <a:p>
            <a:pPr>
              <a:spcBef>
                <a:spcPts val="600"/>
              </a:spcBef>
              <a:spcAft>
                <a:spcPts val="2400"/>
              </a:spcAft>
            </a:pPr>
            <a:r>
              <a:rPr lang="es-GT" sz="1900" dirty="0"/>
              <a:t>El pronóstico es un pronóstico basado en la necesidad de pruebas de VIH (HSH y MT). Se calcula:</a:t>
            </a:r>
          </a:p>
          <a:p>
            <a:pPr marL="342900" indent="-342900">
              <a:spcBef>
                <a:spcPts val="600"/>
              </a:spcBef>
              <a:spcAft>
                <a:spcPts val="1200"/>
              </a:spcAft>
              <a:buFont typeface="+mj-lt"/>
              <a:buAutoNum type="arabicPeriod"/>
            </a:pPr>
            <a:r>
              <a:rPr lang="es-GT" sz="1900" dirty="0"/>
              <a:t>Estimando el número de personas viviendo con VIH en TARV, basándose en un modelo de escenario epidemiológico, informado por tendencias y objetivos. </a:t>
            </a:r>
          </a:p>
          <a:p>
            <a:pPr marL="342900" indent="-342900">
              <a:spcBef>
                <a:spcPts val="600"/>
              </a:spcBef>
              <a:spcAft>
                <a:spcPts val="1200"/>
              </a:spcAft>
              <a:buFont typeface="+mj-lt"/>
              <a:buAutoNum type="arabicPeriod"/>
            </a:pPr>
            <a:r>
              <a:rPr lang="es-GT" sz="1900" dirty="0"/>
              <a:t>Ajustando por la pérdida de pacientes antes y durante el tratamiento para calcular el número de nuevos diagnósticos necesarios.</a:t>
            </a:r>
          </a:p>
          <a:p>
            <a:pPr marL="342900" indent="-342900">
              <a:spcBef>
                <a:spcPts val="600"/>
              </a:spcBef>
              <a:spcAft>
                <a:spcPts val="1200"/>
              </a:spcAft>
              <a:buFont typeface="+mj-lt"/>
              <a:buAutoNum type="arabicPeriod"/>
            </a:pPr>
            <a:r>
              <a:rPr lang="es-GT" sz="1900" dirty="0"/>
              <a:t>Convirtiendo el número de nuevos diagnósticos necesarios en volúmenes de pruebas necesarias en función del rendimiento (</a:t>
            </a:r>
            <a:r>
              <a:rPr lang="es-GT" sz="1900" dirty="0" err="1"/>
              <a:t>yield</a:t>
            </a:r>
            <a:r>
              <a:rPr lang="es-GT" sz="1900" dirty="0"/>
              <a:t>) y modelaje de un escenario de indicadores clave. </a:t>
            </a:r>
          </a:p>
          <a:p>
            <a:pPr marL="342900" indent="-342900">
              <a:spcBef>
                <a:spcPts val="600"/>
              </a:spcBef>
              <a:spcAft>
                <a:spcPts val="1200"/>
              </a:spcAft>
              <a:buFont typeface="+mj-lt"/>
              <a:buAutoNum type="arabicPeriod"/>
            </a:pPr>
            <a:r>
              <a:rPr lang="es-GT" sz="1900" dirty="0"/>
              <a:t>Estimando la necesidad de pruebas que va a ser cubierta por la prueba autoadministrada del VIH,  a través del modelado de escenarios de alcance por canal.</a:t>
            </a:r>
          </a:p>
          <a:p>
            <a:pPr fontAlgn="base"/>
            <a:endParaRPr lang="en-GB" dirty="0"/>
          </a:p>
        </p:txBody>
      </p:sp>
    </p:spTree>
    <p:extLst>
      <p:ext uri="{BB962C8B-B14F-4D97-AF65-F5344CB8AC3E}">
        <p14:creationId xmlns:p14="http://schemas.microsoft.com/office/powerpoint/2010/main" val="3292057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77575"/>
            <a:ext cx="10515600" cy="1325563"/>
          </a:xfrm>
        </p:spPr>
        <p:txBody>
          <a:bodyPr>
            <a:normAutofit/>
          </a:bodyPr>
          <a:lstStyle/>
          <a:p>
            <a:pPr algn="ctr"/>
            <a:r>
              <a:rPr lang="es-MX" sz="2800" b="1" spc="-150" dirty="0">
                <a:solidFill>
                  <a:schemeClr val="tx1">
                    <a:lumMod val="75000"/>
                    <a:lumOff val="25000"/>
                  </a:schemeClr>
                </a:solidFill>
                <a:latin typeface="+mn-lt"/>
                <a:ea typeface="Arial Unicode MS" panose="020B0604020202020204" pitchFamily="34" charset="-128"/>
              </a:rPr>
              <a:t>Escenarios</a:t>
            </a:r>
            <a:endParaRPr lang="es-GT" sz="2800" b="1" dirty="0">
              <a:solidFill>
                <a:schemeClr val="tx1">
                  <a:lumMod val="75000"/>
                  <a:lumOff val="25000"/>
                </a:schemeClr>
              </a:solidFill>
              <a:latin typeface="+mn-lt"/>
            </a:endParaRPr>
          </a:p>
        </p:txBody>
      </p:sp>
      <p:graphicFrame>
        <p:nvGraphicFramePr>
          <p:cNvPr id="6" name="Table 2">
            <a:extLst>
              <a:ext uri="{FF2B5EF4-FFF2-40B4-BE49-F238E27FC236}">
                <a16:creationId xmlns:a16="http://schemas.microsoft.com/office/drawing/2014/main" id="{CB271849-A846-46B2-877B-2BD8F896CCC2}"/>
              </a:ext>
            </a:extLst>
          </p:cNvPr>
          <p:cNvGraphicFramePr>
            <a:graphicFrameLocks noGrp="1"/>
          </p:cNvGraphicFramePr>
          <p:nvPr>
            <p:extLst>
              <p:ext uri="{D42A27DB-BD31-4B8C-83A1-F6EECF244321}">
                <p14:modId xmlns:p14="http://schemas.microsoft.com/office/powerpoint/2010/main" val="1873395455"/>
              </p:ext>
            </p:extLst>
          </p:nvPr>
        </p:nvGraphicFramePr>
        <p:xfrm>
          <a:off x="700563" y="1503138"/>
          <a:ext cx="10790874" cy="4523586"/>
        </p:xfrm>
        <a:graphic>
          <a:graphicData uri="http://schemas.openxmlformats.org/drawingml/2006/table">
            <a:tbl>
              <a:tblPr/>
              <a:tblGrid>
                <a:gridCol w="3596958">
                  <a:extLst>
                    <a:ext uri="{9D8B030D-6E8A-4147-A177-3AD203B41FA5}">
                      <a16:colId xmlns:a16="http://schemas.microsoft.com/office/drawing/2014/main" val="2880777816"/>
                    </a:ext>
                  </a:extLst>
                </a:gridCol>
                <a:gridCol w="3596958">
                  <a:extLst>
                    <a:ext uri="{9D8B030D-6E8A-4147-A177-3AD203B41FA5}">
                      <a16:colId xmlns:a16="http://schemas.microsoft.com/office/drawing/2014/main" val="1962163698"/>
                    </a:ext>
                  </a:extLst>
                </a:gridCol>
                <a:gridCol w="3596958">
                  <a:extLst>
                    <a:ext uri="{9D8B030D-6E8A-4147-A177-3AD203B41FA5}">
                      <a16:colId xmlns:a16="http://schemas.microsoft.com/office/drawing/2014/main" val="1661723054"/>
                    </a:ext>
                  </a:extLst>
                </a:gridCol>
              </a:tblGrid>
              <a:tr h="389693">
                <a:tc>
                  <a:txBody>
                    <a:bodyPr/>
                    <a:lstStyle/>
                    <a:p>
                      <a:pPr algn="ctr" rtl="0" fontAlgn="t">
                        <a:spcBef>
                          <a:spcPts val="0"/>
                        </a:spcBef>
                        <a:spcAft>
                          <a:spcPts val="0"/>
                        </a:spcAft>
                      </a:pPr>
                      <a:r>
                        <a:rPr lang="es-ES" sz="1600" b="1" i="0" u="none" strike="noStrike" noProof="0" dirty="0">
                          <a:solidFill>
                            <a:schemeClr val="bg1"/>
                          </a:solidFill>
                          <a:effectLst/>
                          <a:latin typeface="Arial" panose="020B0604020202020204" pitchFamily="34" charset="0"/>
                        </a:rPr>
                        <a:t>Actual</a:t>
                      </a:r>
                      <a:endParaRPr lang="es-ES" sz="1600" noProof="0" dirty="0">
                        <a:solidFill>
                          <a:schemeClr val="bg1"/>
                        </a:solidFill>
                        <a:effectLs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1">
                        <a:lumMod val="75000"/>
                        <a:lumOff val="25000"/>
                      </a:schemeClr>
                    </a:solidFill>
                  </a:tcPr>
                </a:tc>
                <a:tc>
                  <a:txBody>
                    <a:bodyPr/>
                    <a:lstStyle/>
                    <a:p>
                      <a:pPr algn="ctr" rtl="0" fontAlgn="t">
                        <a:spcBef>
                          <a:spcPts val="0"/>
                        </a:spcBef>
                        <a:spcAft>
                          <a:spcPts val="0"/>
                        </a:spcAft>
                      </a:pPr>
                      <a:r>
                        <a:rPr lang="es-ES" sz="1600" b="1" i="0" u="none" strike="noStrike" noProof="0" dirty="0">
                          <a:solidFill>
                            <a:schemeClr val="bg1"/>
                          </a:solidFill>
                          <a:effectLst/>
                          <a:latin typeface="Arial" panose="020B0604020202020204" pitchFamily="34" charset="0"/>
                        </a:rPr>
                        <a:t>Mejorado</a:t>
                      </a:r>
                      <a:endParaRPr lang="es-ES" sz="1600" noProof="0" dirty="0">
                        <a:solidFill>
                          <a:schemeClr val="bg1"/>
                        </a:solidFill>
                        <a:effectLs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1">
                        <a:lumMod val="75000"/>
                        <a:lumOff val="25000"/>
                      </a:schemeClr>
                    </a:solidFill>
                  </a:tcPr>
                </a:tc>
                <a:tc>
                  <a:txBody>
                    <a:bodyPr/>
                    <a:lstStyle/>
                    <a:p>
                      <a:pPr algn="ctr" rtl="0" fontAlgn="t">
                        <a:spcBef>
                          <a:spcPts val="0"/>
                        </a:spcBef>
                        <a:spcAft>
                          <a:spcPts val="0"/>
                        </a:spcAft>
                      </a:pPr>
                      <a:r>
                        <a:rPr lang="es-ES" sz="1600" b="1" i="0" u="none" strike="noStrike" noProof="0" dirty="0">
                          <a:solidFill>
                            <a:schemeClr val="bg1"/>
                          </a:solidFill>
                          <a:effectLst/>
                          <a:latin typeface="Arial" panose="020B0604020202020204" pitchFamily="34" charset="0"/>
                        </a:rPr>
                        <a:t>Ideal</a:t>
                      </a:r>
                      <a:endParaRPr lang="es-ES" sz="1600" noProof="0" dirty="0">
                        <a:solidFill>
                          <a:schemeClr val="bg1"/>
                        </a:solidFill>
                        <a:effectLs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4077178150"/>
                  </a:ext>
                </a:extLst>
              </a:tr>
              <a:tr h="581870">
                <a:tc>
                  <a:txBody>
                    <a:bodyPr/>
                    <a:lstStyle/>
                    <a:p>
                      <a:pPr rtl="0" fontAlgn="t">
                        <a:spcBef>
                          <a:spcPts val="0"/>
                        </a:spcBef>
                        <a:spcAft>
                          <a:spcPts val="0"/>
                        </a:spcAft>
                      </a:pPr>
                      <a:r>
                        <a:rPr lang="es-ES" sz="1400" b="0" i="0" u="none" strike="noStrike" noProof="0" dirty="0">
                          <a:solidFill>
                            <a:srgbClr val="000000"/>
                          </a:solidFill>
                          <a:effectLst/>
                          <a:latin typeface="+mn-lt"/>
                        </a:rPr>
                        <a:t>Las tendencias epidemiológicas del 2013-2017 se mantienen constantes hasta el 2025.</a:t>
                      </a:r>
                      <a:endParaRPr lang="es-ES" sz="1400" b="0" i="0" noProof="0" dirty="0">
                        <a:effectLst/>
                        <a:latin typeface="+mn-l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tc>
                  <a:txBody>
                    <a:bodyPr/>
                    <a:lstStyle/>
                    <a:p>
                      <a:pPr rtl="0" fontAlgn="t">
                        <a:spcBef>
                          <a:spcPts val="0"/>
                        </a:spcBef>
                        <a:spcAft>
                          <a:spcPts val="0"/>
                        </a:spcAft>
                      </a:pPr>
                      <a:r>
                        <a:rPr lang="es-ES" sz="1400" b="0" i="0" u="none" strike="noStrike" noProof="0" dirty="0">
                          <a:solidFill>
                            <a:srgbClr val="000000"/>
                          </a:solidFill>
                          <a:effectLst/>
                          <a:latin typeface="+mn-lt"/>
                        </a:rPr>
                        <a:t>Las tendencias epidemiológicas del  2013-2017 se mantienen constantes hasta el 2025. </a:t>
                      </a:r>
                      <a:endParaRPr lang="es-ES" sz="1400" b="0" i="0" noProof="0" dirty="0">
                        <a:effectLst/>
                        <a:latin typeface="+mn-l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tc>
                  <a:txBody>
                    <a:bodyPr/>
                    <a:lstStyle/>
                    <a:p>
                      <a:pPr rtl="0" fontAlgn="t">
                        <a:spcBef>
                          <a:spcPts val="0"/>
                        </a:spcBef>
                        <a:spcAft>
                          <a:spcPts val="0"/>
                        </a:spcAft>
                      </a:pPr>
                      <a:r>
                        <a:rPr lang="es-ES" sz="1400" b="0" i="0" u="none" strike="noStrike" noProof="0" dirty="0">
                          <a:solidFill>
                            <a:srgbClr val="000000"/>
                          </a:solidFill>
                          <a:effectLst/>
                          <a:latin typeface="+mn-lt"/>
                        </a:rPr>
                        <a:t>Los indicadores epidemiológicos se incrementan para ser alineados con las metas globales. </a:t>
                      </a:r>
                      <a:endParaRPr lang="es-ES" sz="1400" b="0" i="0" noProof="0" dirty="0">
                        <a:effectLst/>
                        <a:latin typeface="+mn-l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extLst>
                  <a:ext uri="{0D108BD9-81ED-4DB2-BD59-A6C34878D82A}">
                    <a16:rowId xmlns:a16="http://schemas.microsoft.com/office/drawing/2014/main" val="4272836671"/>
                  </a:ext>
                </a:extLst>
              </a:tr>
              <a:tr h="581870">
                <a:tc>
                  <a:txBody>
                    <a:bodyPr/>
                    <a:lstStyle/>
                    <a:p>
                      <a:pPr rtl="0" fontAlgn="t">
                        <a:spcBef>
                          <a:spcPts val="0"/>
                        </a:spcBef>
                        <a:spcAft>
                          <a:spcPts val="0"/>
                        </a:spcAft>
                      </a:pPr>
                      <a:r>
                        <a:rPr lang="es-ES" sz="1400" b="0" i="0" u="none" strike="noStrike" noProof="0" dirty="0">
                          <a:solidFill>
                            <a:srgbClr val="000000"/>
                          </a:solidFill>
                          <a:effectLst/>
                          <a:latin typeface="+mn-lt"/>
                        </a:rPr>
                        <a:t>Pruebas autoadministradas del VIH aún no son implementadas.</a:t>
                      </a:r>
                      <a:endParaRPr lang="es-ES" sz="1400" b="0" i="0" noProof="0" dirty="0">
                        <a:effectLst/>
                        <a:latin typeface="+mn-l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tc>
                  <a:txBody>
                    <a:bodyPr/>
                    <a:lstStyle/>
                    <a:p>
                      <a:pPr rtl="0" fontAlgn="t">
                        <a:spcBef>
                          <a:spcPts val="0"/>
                        </a:spcBef>
                        <a:spcAft>
                          <a:spcPts val="0"/>
                        </a:spcAft>
                      </a:pPr>
                      <a:r>
                        <a:rPr lang="es-ES" sz="1400" b="0" i="0" u="none" strike="noStrike" noProof="0" dirty="0">
                          <a:solidFill>
                            <a:srgbClr val="000000"/>
                          </a:solidFill>
                          <a:effectLst/>
                          <a:latin typeface="+mn-lt"/>
                        </a:rPr>
                        <a:t>Las pruebas autoadministradas del VIH son implementadas a partir del 2020 solamente por PASMO y otras </a:t>
                      </a:r>
                      <a:r>
                        <a:rPr lang="es-ES" sz="1400" b="0" i="0" u="none" strike="noStrike" noProof="0" dirty="0" err="1">
                          <a:solidFill>
                            <a:srgbClr val="000000"/>
                          </a:solidFill>
                          <a:effectLst/>
                          <a:latin typeface="+mn-lt"/>
                        </a:rPr>
                        <a:t>ONGs</a:t>
                      </a:r>
                      <a:r>
                        <a:rPr lang="es-ES" sz="1400" b="0" i="0" u="none" strike="noStrike" noProof="0" dirty="0">
                          <a:solidFill>
                            <a:srgbClr val="000000"/>
                          </a:solidFill>
                          <a:effectLst/>
                          <a:latin typeface="+mn-lt"/>
                        </a:rPr>
                        <a:t>.</a:t>
                      </a:r>
                      <a:endParaRPr lang="es-ES" sz="1400" b="0" i="0" noProof="0" dirty="0">
                        <a:effectLst/>
                        <a:latin typeface="+mn-l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tc>
                  <a:txBody>
                    <a:bodyPr/>
                    <a:lstStyle/>
                    <a:p>
                      <a:pPr rtl="0" fontAlgn="t">
                        <a:spcBef>
                          <a:spcPts val="0"/>
                        </a:spcBef>
                        <a:spcAft>
                          <a:spcPts val="0"/>
                        </a:spcAft>
                      </a:pPr>
                      <a:r>
                        <a:rPr lang="es-ES" sz="1400" b="0" i="0" u="none" strike="noStrike" noProof="0" dirty="0">
                          <a:solidFill>
                            <a:srgbClr val="000000"/>
                          </a:solidFill>
                          <a:effectLst/>
                          <a:latin typeface="+mn-lt"/>
                        </a:rPr>
                        <a:t>Las pruebas autoadministradas del VIH son implementadas a partir del 2020, de manera nacional.  </a:t>
                      </a:r>
                      <a:endParaRPr lang="es-ES" sz="1400" b="0" i="0" noProof="0" dirty="0">
                        <a:effectLst/>
                        <a:latin typeface="+mn-lt"/>
                      </a:endParaRP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extLst>
                  <a:ext uri="{0D108BD9-81ED-4DB2-BD59-A6C34878D82A}">
                    <a16:rowId xmlns:a16="http://schemas.microsoft.com/office/drawing/2014/main" val="79537837"/>
                  </a:ext>
                </a:extLst>
              </a:tr>
              <a:tr h="2599733">
                <a:tc>
                  <a:txBody>
                    <a:bodyPr/>
                    <a:lstStyle/>
                    <a:p>
                      <a:pPr rtl="0" fontAlgn="t">
                        <a:spcBef>
                          <a:spcPts val="0"/>
                        </a:spcBef>
                        <a:spcAft>
                          <a:spcPts val="0"/>
                        </a:spcAft>
                      </a:pPr>
                      <a:r>
                        <a:rPr lang="es-ES" sz="1400" b="1" i="0" u="none" strike="noStrike" noProof="0" dirty="0">
                          <a:solidFill>
                            <a:srgbClr val="000000"/>
                          </a:solidFill>
                          <a:effectLst/>
                          <a:latin typeface="+mn-lt"/>
                        </a:rPr>
                        <a:t>Supuestos clave:</a:t>
                      </a:r>
                    </a:p>
                    <a:p>
                      <a:pPr rtl="0" fontAlgn="t">
                        <a:spcBef>
                          <a:spcPts val="0"/>
                        </a:spcBef>
                        <a:spcAft>
                          <a:spcPts val="0"/>
                        </a:spcAft>
                      </a:pPr>
                      <a:endParaRPr lang="es-ES" sz="800" b="0" i="0" noProof="0" dirty="0">
                        <a:effectLst/>
                        <a:latin typeface="+mn-lt"/>
                      </a:endParaRPr>
                    </a:p>
                    <a:p>
                      <a:pPr marL="285750" indent="-285750" rtl="0" fontAlgn="base">
                        <a:spcBef>
                          <a:spcPts val="0"/>
                        </a:spcBef>
                        <a:spcAft>
                          <a:spcPts val="0"/>
                        </a:spcAft>
                        <a:buFont typeface="Arial" panose="020B0604020202020204" pitchFamily="34" charset="0"/>
                        <a:buChar char="•"/>
                      </a:pPr>
                      <a:r>
                        <a:rPr lang="es-ES" sz="1400" b="0" i="0" u="none" strike="noStrike" noProof="0" dirty="0">
                          <a:solidFill>
                            <a:srgbClr val="000000"/>
                          </a:solidFill>
                          <a:effectLst/>
                          <a:latin typeface="+mn-lt"/>
                        </a:rPr>
                        <a:t>El financiamiento del programa de VIH se mantiene igual o disminuye. </a:t>
                      </a:r>
                    </a:p>
                    <a:p>
                      <a:pPr marL="285750" indent="-285750" rtl="0" fontAlgn="base">
                        <a:spcBef>
                          <a:spcPts val="0"/>
                        </a:spcBef>
                        <a:spcAft>
                          <a:spcPts val="0"/>
                        </a:spcAft>
                        <a:buFont typeface="Arial" panose="020B0604020202020204" pitchFamily="34" charset="0"/>
                        <a:buChar char="•"/>
                      </a:pPr>
                      <a:r>
                        <a:rPr lang="es-ES" sz="1400" b="0" i="0" u="none" strike="noStrike" noProof="0" dirty="0">
                          <a:solidFill>
                            <a:srgbClr val="000000"/>
                          </a:solidFill>
                          <a:effectLst/>
                          <a:latin typeface="+mn-lt"/>
                        </a:rPr>
                        <a:t>Se introduce Test and </a:t>
                      </a:r>
                      <a:r>
                        <a:rPr lang="es-ES" sz="1400" b="0" i="0" u="none" strike="noStrike" noProof="0" dirty="0" err="1">
                          <a:solidFill>
                            <a:srgbClr val="000000"/>
                          </a:solidFill>
                          <a:effectLst/>
                          <a:latin typeface="+mn-lt"/>
                        </a:rPr>
                        <a:t>Treat</a:t>
                      </a:r>
                      <a:r>
                        <a:rPr lang="es-ES" sz="1400" b="0" i="0" u="none" strike="noStrike" noProof="0" dirty="0">
                          <a:solidFill>
                            <a:srgbClr val="000000"/>
                          </a:solidFill>
                          <a:effectLst/>
                          <a:latin typeface="+mn-lt"/>
                        </a:rPr>
                        <a:t> en el 2019. </a:t>
                      </a: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tc>
                  <a:txBody>
                    <a:bodyPr/>
                    <a:lstStyle/>
                    <a:p>
                      <a:pPr rtl="0" fontAlgn="t">
                        <a:spcBef>
                          <a:spcPts val="0"/>
                        </a:spcBef>
                        <a:spcAft>
                          <a:spcPts val="0"/>
                        </a:spcAft>
                      </a:pPr>
                      <a:r>
                        <a:rPr lang="es-ES" sz="1400" b="1" i="0" u="none" strike="noStrike" noProof="0" dirty="0">
                          <a:solidFill>
                            <a:srgbClr val="000000"/>
                          </a:solidFill>
                          <a:effectLst/>
                          <a:latin typeface="+mn-lt"/>
                        </a:rPr>
                        <a:t>Supuestos clave:</a:t>
                      </a:r>
                    </a:p>
                    <a:p>
                      <a:pPr rtl="0" fontAlgn="t">
                        <a:spcBef>
                          <a:spcPts val="0"/>
                        </a:spcBef>
                        <a:spcAft>
                          <a:spcPts val="0"/>
                        </a:spcAft>
                      </a:pPr>
                      <a:endParaRPr lang="es-ES" sz="800" b="0" i="0" noProof="0" dirty="0">
                        <a:effectLst/>
                        <a:latin typeface="+mn-lt"/>
                      </a:endParaRPr>
                    </a:p>
                    <a:p>
                      <a:pPr marL="285750" indent="-285750" rtl="0" fontAlgn="base">
                        <a:spcBef>
                          <a:spcPts val="0"/>
                        </a:spcBef>
                        <a:spcAft>
                          <a:spcPts val="0"/>
                        </a:spcAft>
                        <a:buFont typeface="Arial" panose="020B0604020202020204" pitchFamily="34" charset="0"/>
                        <a:buChar char="•"/>
                      </a:pPr>
                      <a:r>
                        <a:rPr lang="es-ES" sz="1400" b="0" i="0" u="none" strike="noStrike" noProof="0" dirty="0">
                          <a:solidFill>
                            <a:srgbClr val="000000"/>
                          </a:solidFill>
                          <a:effectLst/>
                          <a:latin typeface="+mn-lt"/>
                        </a:rPr>
                        <a:t>El financiamiento satisface las necesidades de expansión de los programas de VIH.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0" i="0" u="none" strike="noStrike" noProof="0" dirty="0">
                          <a:solidFill>
                            <a:srgbClr val="000000"/>
                          </a:solidFill>
                          <a:effectLst/>
                          <a:latin typeface="+mn-lt"/>
                        </a:rPr>
                        <a:t>Se introduce Test and </a:t>
                      </a:r>
                      <a:r>
                        <a:rPr lang="es-ES" sz="1400" b="0" i="0" u="none" strike="noStrike" noProof="0" dirty="0" err="1">
                          <a:solidFill>
                            <a:srgbClr val="000000"/>
                          </a:solidFill>
                          <a:effectLst/>
                          <a:latin typeface="+mn-lt"/>
                        </a:rPr>
                        <a:t>Treat</a:t>
                      </a:r>
                      <a:r>
                        <a:rPr lang="es-ES" sz="1400" b="0" i="0" u="none" strike="noStrike" noProof="0" dirty="0">
                          <a:solidFill>
                            <a:srgbClr val="000000"/>
                          </a:solidFill>
                          <a:effectLst/>
                          <a:latin typeface="+mn-lt"/>
                        </a:rPr>
                        <a:t> en el 2019. </a:t>
                      </a:r>
                    </a:p>
                    <a:p>
                      <a:pPr marL="285750" indent="-285750" rtl="0" fontAlgn="base">
                        <a:spcBef>
                          <a:spcPts val="0"/>
                        </a:spcBef>
                        <a:spcAft>
                          <a:spcPts val="0"/>
                        </a:spcAft>
                        <a:buFont typeface="Arial" panose="020B0604020202020204" pitchFamily="34" charset="0"/>
                        <a:buChar char="•"/>
                      </a:pPr>
                      <a:r>
                        <a:rPr lang="es-ES" sz="1400" b="0" i="0" u="none" strike="noStrike" noProof="0" dirty="0">
                          <a:solidFill>
                            <a:srgbClr val="000000"/>
                          </a:solidFill>
                          <a:effectLst/>
                          <a:latin typeface="+mn-lt"/>
                        </a:rPr>
                        <a:t>Las pruebas autoadministradas del VIH son aprobadas para uso nacional y sus productos son registrados en el 2020; pero aún no han sido integradas al algoritmo por el Programa Nacional. </a:t>
                      </a: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tc>
                  <a:txBody>
                    <a:bodyPr/>
                    <a:lstStyle/>
                    <a:p>
                      <a:pPr rtl="0" fontAlgn="t">
                        <a:spcBef>
                          <a:spcPts val="0"/>
                        </a:spcBef>
                        <a:spcAft>
                          <a:spcPts val="0"/>
                        </a:spcAft>
                      </a:pPr>
                      <a:r>
                        <a:rPr lang="es-ES" sz="1400" b="1" i="0" u="none" strike="noStrike" noProof="0" dirty="0">
                          <a:solidFill>
                            <a:srgbClr val="000000"/>
                          </a:solidFill>
                          <a:effectLst/>
                          <a:latin typeface="+mn-lt"/>
                        </a:rPr>
                        <a:t>Supuestos clave:</a:t>
                      </a:r>
                    </a:p>
                    <a:p>
                      <a:pPr rtl="0" fontAlgn="t">
                        <a:spcBef>
                          <a:spcPts val="0"/>
                        </a:spcBef>
                        <a:spcAft>
                          <a:spcPts val="0"/>
                        </a:spcAft>
                      </a:pPr>
                      <a:endParaRPr lang="es-ES" sz="800" b="0" i="0" noProof="0" dirty="0">
                        <a:effectLst/>
                        <a:latin typeface="+mn-lt"/>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0" i="0" u="none" strike="noStrike" noProof="0" dirty="0">
                          <a:solidFill>
                            <a:srgbClr val="000000"/>
                          </a:solidFill>
                          <a:effectLst/>
                          <a:latin typeface="+mn-lt"/>
                        </a:rPr>
                        <a:t>El financiamiento satisface las necesidades de expansión de los programas de VIH.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400" b="0" i="0" u="none" strike="noStrike" noProof="0" dirty="0">
                          <a:solidFill>
                            <a:srgbClr val="000000"/>
                          </a:solidFill>
                          <a:effectLst/>
                          <a:latin typeface="+mn-lt"/>
                        </a:rPr>
                        <a:t>Se introduce Test and </a:t>
                      </a:r>
                      <a:r>
                        <a:rPr lang="es-ES" sz="1400" b="0" i="0" u="none" strike="noStrike" noProof="0" dirty="0" err="1">
                          <a:solidFill>
                            <a:srgbClr val="000000"/>
                          </a:solidFill>
                          <a:effectLst/>
                          <a:latin typeface="+mn-lt"/>
                        </a:rPr>
                        <a:t>Treat</a:t>
                      </a:r>
                      <a:r>
                        <a:rPr lang="es-ES" sz="1400" b="0" i="0" u="none" strike="noStrike" noProof="0" dirty="0">
                          <a:solidFill>
                            <a:srgbClr val="000000"/>
                          </a:solidFill>
                          <a:effectLst/>
                          <a:latin typeface="+mn-lt"/>
                        </a:rPr>
                        <a:t> en el 2019. </a:t>
                      </a:r>
                    </a:p>
                    <a:p>
                      <a:pPr marL="285750" indent="-285750" rtl="0" fontAlgn="base">
                        <a:spcBef>
                          <a:spcPts val="0"/>
                        </a:spcBef>
                        <a:spcAft>
                          <a:spcPts val="0"/>
                        </a:spcAft>
                        <a:buFont typeface="Arial" panose="020B0604020202020204" pitchFamily="34" charset="0"/>
                        <a:buChar char="•"/>
                      </a:pPr>
                      <a:r>
                        <a:rPr lang="es-ES" sz="1400" b="0" i="0" u="none" strike="noStrike" noProof="0" dirty="0">
                          <a:solidFill>
                            <a:srgbClr val="000000"/>
                          </a:solidFill>
                          <a:effectLst/>
                          <a:latin typeface="+mn-lt"/>
                        </a:rPr>
                        <a:t>Las pruebas autoadministradas del VIH son aprobadas para uso nacional y sus productos son registrados en el 2020 y son integradas por el Programa Nacional al algoritmo en el 2020. </a:t>
                      </a:r>
                    </a:p>
                    <a:p>
                      <a:pPr marL="285750" indent="-285750" rtl="0" fontAlgn="base">
                        <a:spcBef>
                          <a:spcPts val="0"/>
                        </a:spcBef>
                        <a:spcAft>
                          <a:spcPts val="0"/>
                        </a:spcAft>
                        <a:buFont typeface="Arial" panose="020B0604020202020204" pitchFamily="34" charset="0"/>
                        <a:buChar char="•"/>
                      </a:pPr>
                      <a:r>
                        <a:rPr lang="es-ES" sz="1400" b="0" i="0" u="none" strike="noStrike" noProof="0" dirty="0">
                          <a:solidFill>
                            <a:srgbClr val="000000"/>
                          </a:solidFill>
                          <a:effectLst/>
                          <a:latin typeface="+mn-lt"/>
                        </a:rPr>
                        <a:t>Las metas Nacionales de VIH están en línea con las metas globales de UNAIDS 2030.</a:t>
                      </a:r>
                    </a:p>
                  </a:txBody>
                  <a:tcPr marL="63500" marR="63500" marT="63500" marB="635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alpha val="65490"/>
                      </a:srgbClr>
                    </a:solidFill>
                  </a:tcPr>
                </a:tc>
                <a:extLst>
                  <a:ext uri="{0D108BD9-81ED-4DB2-BD59-A6C34878D82A}">
                    <a16:rowId xmlns:a16="http://schemas.microsoft.com/office/drawing/2014/main" val="811396761"/>
                  </a:ext>
                </a:extLst>
              </a:tr>
            </a:tbl>
          </a:graphicData>
        </a:graphic>
      </p:graphicFrame>
    </p:spTree>
    <p:extLst>
      <p:ext uri="{BB962C8B-B14F-4D97-AF65-F5344CB8AC3E}">
        <p14:creationId xmlns:p14="http://schemas.microsoft.com/office/powerpoint/2010/main" val="2338708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26885"/>
            <a:ext cx="10515600" cy="1325563"/>
          </a:xfrm>
        </p:spPr>
        <p:txBody>
          <a:bodyPr>
            <a:normAutofit/>
          </a:bodyPr>
          <a:lstStyle/>
          <a:p>
            <a:pPr algn="ctr"/>
            <a:r>
              <a:rPr lang="es-MX" sz="2600" b="1" spc="-150" dirty="0">
                <a:solidFill>
                  <a:schemeClr val="tx1">
                    <a:lumMod val="75000"/>
                    <a:lumOff val="25000"/>
                  </a:schemeClr>
                </a:solidFill>
                <a:latin typeface="+mn-lt"/>
                <a:ea typeface="Arial Unicode MS" panose="020B0604020202020204" pitchFamily="34" charset="-128"/>
              </a:rPr>
              <a:t>Tendencias del TARV: Escenario Mejorado</a:t>
            </a:r>
            <a:endParaRPr lang="es-GT" sz="2600" b="1" dirty="0">
              <a:solidFill>
                <a:schemeClr val="tx1">
                  <a:lumMod val="75000"/>
                  <a:lumOff val="25000"/>
                </a:schemeClr>
              </a:solidFill>
              <a:latin typeface="+mn-lt"/>
            </a:endParaRPr>
          </a:p>
        </p:txBody>
      </p:sp>
      <p:pic>
        <p:nvPicPr>
          <p:cNvPr id="52" name="Picture 15">
            <a:extLst>
              <a:ext uri="{FF2B5EF4-FFF2-40B4-BE49-F238E27FC236}">
                <a16:creationId xmlns:a16="http://schemas.microsoft.com/office/drawing/2014/main" id="{B170E207-1C92-4B62-8E58-7D44C67C9BDA}"/>
              </a:ext>
            </a:extLst>
          </p:cNvPr>
          <p:cNvPicPr>
            <a:picLocks noChangeAspect="1"/>
          </p:cNvPicPr>
          <p:nvPr/>
        </p:nvPicPr>
        <p:blipFill>
          <a:blip r:embed="rId3"/>
          <a:stretch>
            <a:fillRect/>
          </a:stretch>
        </p:blipFill>
        <p:spPr>
          <a:xfrm>
            <a:off x="1035050" y="1050751"/>
            <a:ext cx="10121900" cy="5499100"/>
          </a:xfrm>
          <a:prstGeom prst="rect">
            <a:avLst/>
          </a:prstGeom>
        </p:spPr>
      </p:pic>
      <p:sp>
        <p:nvSpPr>
          <p:cNvPr id="53" name="Right Arrow 7">
            <a:extLst>
              <a:ext uri="{FF2B5EF4-FFF2-40B4-BE49-F238E27FC236}">
                <a16:creationId xmlns:a16="http://schemas.microsoft.com/office/drawing/2014/main" id="{79426CFE-C6C0-446E-9F14-5A5E650B8101}"/>
              </a:ext>
            </a:extLst>
          </p:cNvPr>
          <p:cNvSpPr/>
          <p:nvPr/>
        </p:nvSpPr>
        <p:spPr>
          <a:xfrm>
            <a:off x="2000250" y="4106660"/>
            <a:ext cx="3114675" cy="14605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t>Datos</a:t>
            </a:r>
            <a:r>
              <a:rPr lang="en-US" sz="1200" b="1" dirty="0"/>
              <a:t> </a:t>
            </a:r>
            <a:r>
              <a:rPr lang="en-US" sz="1200" b="1" dirty="0" err="1"/>
              <a:t>históricos</a:t>
            </a:r>
            <a:r>
              <a:rPr lang="en-US" sz="1200" b="1" dirty="0"/>
              <a:t> dentro del             Spectrum AIM</a:t>
            </a:r>
          </a:p>
        </p:txBody>
      </p:sp>
      <p:sp>
        <p:nvSpPr>
          <p:cNvPr id="54" name="Right Arrow 9">
            <a:extLst>
              <a:ext uri="{FF2B5EF4-FFF2-40B4-BE49-F238E27FC236}">
                <a16:creationId xmlns:a16="http://schemas.microsoft.com/office/drawing/2014/main" id="{4C6C7863-08F2-4BB6-9887-0100E4B212B7}"/>
              </a:ext>
            </a:extLst>
          </p:cNvPr>
          <p:cNvSpPr/>
          <p:nvPr/>
        </p:nvSpPr>
        <p:spPr>
          <a:xfrm>
            <a:off x="5129213" y="4106660"/>
            <a:ext cx="3209608" cy="1460523"/>
          </a:xfrm>
          <a:prstGeom prst="rightArrow">
            <a:avLst/>
          </a:prstGeom>
          <a:solidFill>
            <a:schemeClr val="accent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Proyecciones</a:t>
            </a:r>
            <a:r>
              <a:rPr lang="en-US" sz="1200" b="1" dirty="0">
                <a:solidFill>
                  <a:schemeClr val="tx1"/>
                </a:solidFill>
              </a:rPr>
              <a:t> </a:t>
            </a:r>
            <a:r>
              <a:rPr lang="en-US" sz="1200" b="1" dirty="0" err="1">
                <a:solidFill>
                  <a:schemeClr val="tx1"/>
                </a:solidFill>
              </a:rPr>
              <a:t>creadas</a:t>
            </a:r>
            <a:r>
              <a:rPr lang="en-US" sz="1200" b="1" dirty="0">
                <a:solidFill>
                  <a:schemeClr val="tx1"/>
                </a:solidFill>
              </a:rPr>
              <a:t> </a:t>
            </a:r>
            <a:r>
              <a:rPr lang="en-US" sz="1200" b="1" dirty="0" err="1">
                <a:solidFill>
                  <a:schemeClr val="tx1"/>
                </a:solidFill>
              </a:rPr>
              <a:t>usando</a:t>
            </a:r>
            <a:r>
              <a:rPr lang="en-US" sz="1200" b="1" dirty="0">
                <a:solidFill>
                  <a:schemeClr val="tx1"/>
                </a:solidFill>
              </a:rPr>
              <a:t> el       Spectrum AIM</a:t>
            </a:r>
          </a:p>
        </p:txBody>
      </p:sp>
      <p:sp>
        <p:nvSpPr>
          <p:cNvPr id="55" name="Right Arrow 10">
            <a:extLst>
              <a:ext uri="{FF2B5EF4-FFF2-40B4-BE49-F238E27FC236}">
                <a16:creationId xmlns:a16="http://schemas.microsoft.com/office/drawing/2014/main" id="{32337C2C-8CE6-43F2-A229-57228B64851E}"/>
              </a:ext>
            </a:extLst>
          </p:cNvPr>
          <p:cNvSpPr/>
          <p:nvPr/>
        </p:nvSpPr>
        <p:spPr>
          <a:xfrm>
            <a:off x="8353109" y="4028899"/>
            <a:ext cx="1924571" cy="1616047"/>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Extrapolaciones</a:t>
            </a:r>
            <a:r>
              <a:rPr lang="en-US" sz="1200" b="1" dirty="0">
                <a:solidFill>
                  <a:schemeClr val="tx1"/>
                </a:solidFill>
              </a:rPr>
              <a:t> de las </a:t>
            </a:r>
            <a:r>
              <a:rPr lang="en-US" sz="1200" b="1" dirty="0" err="1">
                <a:solidFill>
                  <a:schemeClr val="tx1"/>
                </a:solidFill>
              </a:rPr>
              <a:t>projecciones</a:t>
            </a:r>
            <a:r>
              <a:rPr lang="en-US" sz="1200" b="1" dirty="0">
                <a:solidFill>
                  <a:schemeClr val="tx1"/>
                </a:solidFill>
              </a:rPr>
              <a:t> del Spectrum AIM</a:t>
            </a:r>
          </a:p>
        </p:txBody>
      </p:sp>
      <p:sp>
        <p:nvSpPr>
          <p:cNvPr id="56" name="Rounded Rectangular Callout 8">
            <a:extLst>
              <a:ext uri="{FF2B5EF4-FFF2-40B4-BE49-F238E27FC236}">
                <a16:creationId xmlns:a16="http://schemas.microsoft.com/office/drawing/2014/main" id="{B1EEC043-670F-47DF-AB4A-7A9F21A24EEB}"/>
              </a:ext>
            </a:extLst>
          </p:cNvPr>
          <p:cNvSpPr/>
          <p:nvPr/>
        </p:nvSpPr>
        <p:spPr>
          <a:xfrm>
            <a:off x="8467870" y="1156353"/>
            <a:ext cx="1816608" cy="686543"/>
          </a:xfrm>
          <a:prstGeom prst="wedgeRoundRectCallout">
            <a:avLst>
              <a:gd name="adj1" fmla="val 9804"/>
              <a:gd name="adj2" fmla="val 194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Alcanza</a:t>
            </a:r>
            <a:r>
              <a:rPr lang="en-US" sz="1200" dirty="0"/>
              <a:t> 65.1% </a:t>
            </a:r>
            <a:r>
              <a:rPr lang="en-US" sz="1200" dirty="0" err="1"/>
              <a:t>en</a:t>
            </a:r>
            <a:r>
              <a:rPr lang="en-US" sz="1200" dirty="0"/>
              <a:t> 2025 </a:t>
            </a:r>
            <a:r>
              <a:rPr lang="en-US" sz="1200" dirty="0" err="1"/>
              <a:t>según</a:t>
            </a:r>
            <a:r>
              <a:rPr lang="en-US" sz="1200" dirty="0"/>
              <a:t> la </a:t>
            </a:r>
            <a:r>
              <a:rPr lang="en-US" sz="1200" dirty="0" err="1"/>
              <a:t>tendencia</a:t>
            </a:r>
            <a:r>
              <a:rPr lang="en-US" sz="1200" dirty="0"/>
              <a:t> </a:t>
            </a:r>
            <a:r>
              <a:rPr lang="en-US" sz="1200" dirty="0" err="1"/>
              <a:t>histórica</a:t>
            </a:r>
            <a:r>
              <a:rPr lang="en-US" sz="1200" dirty="0"/>
              <a:t> </a:t>
            </a:r>
          </a:p>
        </p:txBody>
      </p:sp>
      <p:sp>
        <p:nvSpPr>
          <p:cNvPr id="57" name="Rounded Rectangular Callout 12">
            <a:extLst>
              <a:ext uri="{FF2B5EF4-FFF2-40B4-BE49-F238E27FC236}">
                <a16:creationId xmlns:a16="http://schemas.microsoft.com/office/drawing/2014/main" id="{A846B10C-0D52-44EB-9436-47A4BF623146}"/>
              </a:ext>
            </a:extLst>
          </p:cNvPr>
          <p:cNvSpPr/>
          <p:nvPr/>
        </p:nvSpPr>
        <p:spPr>
          <a:xfrm>
            <a:off x="2219470" y="917624"/>
            <a:ext cx="1816608" cy="686543"/>
          </a:xfrm>
          <a:prstGeom prst="wedgeRoundRectCallout">
            <a:avLst>
              <a:gd name="adj1" fmla="val -48564"/>
              <a:gd name="adj2" fmla="val 963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La </a:t>
            </a:r>
            <a:r>
              <a:rPr lang="en-US" sz="1200" dirty="0" err="1">
                <a:solidFill>
                  <a:schemeClr val="tx2"/>
                </a:solidFill>
              </a:rPr>
              <a:t>política</a:t>
            </a:r>
            <a:r>
              <a:rPr lang="en-US" sz="1200" dirty="0">
                <a:solidFill>
                  <a:schemeClr val="tx2"/>
                </a:solidFill>
              </a:rPr>
              <a:t> de </a:t>
            </a:r>
            <a:r>
              <a:rPr lang="en-US" sz="1200" dirty="0" err="1">
                <a:solidFill>
                  <a:schemeClr val="tx2"/>
                </a:solidFill>
              </a:rPr>
              <a:t>elegibilidad</a:t>
            </a:r>
            <a:r>
              <a:rPr lang="en-US" sz="1200" dirty="0">
                <a:solidFill>
                  <a:schemeClr val="tx2"/>
                </a:solidFill>
              </a:rPr>
              <a:t> para TARV </a:t>
            </a:r>
            <a:r>
              <a:rPr lang="en-US" sz="1200" dirty="0" err="1">
                <a:solidFill>
                  <a:schemeClr val="tx2"/>
                </a:solidFill>
              </a:rPr>
              <a:t>cambió</a:t>
            </a:r>
            <a:r>
              <a:rPr lang="en-US" sz="1200" dirty="0">
                <a:solidFill>
                  <a:schemeClr val="tx2"/>
                </a:solidFill>
              </a:rPr>
              <a:t> de &lt;350 a &lt;500 </a:t>
            </a:r>
            <a:r>
              <a:rPr lang="en-US" sz="1200" dirty="0" err="1">
                <a:solidFill>
                  <a:schemeClr val="tx2"/>
                </a:solidFill>
              </a:rPr>
              <a:t>en</a:t>
            </a:r>
            <a:r>
              <a:rPr lang="en-US" sz="1200" dirty="0">
                <a:solidFill>
                  <a:schemeClr val="tx2"/>
                </a:solidFill>
              </a:rPr>
              <a:t> 2014</a:t>
            </a:r>
          </a:p>
        </p:txBody>
      </p:sp>
      <p:sp>
        <p:nvSpPr>
          <p:cNvPr id="3" name="Rectángulo 2">
            <a:extLst>
              <a:ext uri="{FF2B5EF4-FFF2-40B4-BE49-F238E27FC236}">
                <a16:creationId xmlns:a16="http://schemas.microsoft.com/office/drawing/2014/main" id="{406567A3-9400-4E7A-A88A-6F100EF9289F}"/>
              </a:ext>
            </a:extLst>
          </p:cNvPr>
          <p:cNvSpPr/>
          <p:nvPr/>
        </p:nvSpPr>
        <p:spPr>
          <a:xfrm>
            <a:off x="2302933" y="6162055"/>
            <a:ext cx="2133600" cy="28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2" name="CuadroTexto 1">
            <a:extLst>
              <a:ext uri="{FF2B5EF4-FFF2-40B4-BE49-F238E27FC236}">
                <a16:creationId xmlns:a16="http://schemas.microsoft.com/office/drawing/2014/main" id="{8DAA64E2-7FD4-4C69-AA58-170AAE2A1F5F}"/>
              </a:ext>
            </a:extLst>
          </p:cNvPr>
          <p:cNvSpPr txBox="1"/>
          <p:nvPr/>
        </p:nvSpPr>
        <p:spPr>
          <a:xfrm>
            <a:off x="2288477" y="6138796"/>
            <a:ext cx="1497654" cy="307777"/>
          </a:xfrm>
          <a:prstGeom prst="rect">
            <a:avLst/>
          </a:prstGeom>
          <a:noFill/>
        </p:spPr>
        <p:txBody>
          <a:bodyPr wrap="none" rtlCol="0">
            <a:spAutoFit/>
          </a:bodyPr>
          <a:lstStyle/>
          <a:p>
            <a:r>
              <a:rPr lang="es-GT" sz="1400" dirty="0"/>
              <a:t>HSH y MT con VIH</a:t>
            </a:r>
          </a:p>
        </p:txBody>
      </p:sp>
      <p:sp>
        <p:nvSpPr>
          <p:cNvPr id="58" name="Rectángulo 57">
            <a:extLst>
              <a:ext uri="{FF2B5EF4-FFF2-40B4-BE49-F238E27FC236}">
                <a16:creationId xmlns:a16="http://schemas.microsoft.com/office/drawing/2014/main" id="{91869FC7-E232-46D8-A02E-F749046442E1}"/>
              </a:ext>
            </a:extLst>
          </p:cNvPr>
          <p:cNvSpPr/>
          <p:nvPr/>
        </p:nvSpPr>
        <p:spPr>
          <a:xfrm>
            <a:off x="5129213" y="6167169"/>
            <a:ext cx="1768298" cy="257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59" name="CuadroTexto 58">
            <a:extLst>
              <a:ext uri="{FF2B5EF4-FFF2-40B4-BE49-F238E27FC236}">
                <a16:creationId xmlns:a16="http://schemas.microsoft.com/office/drawing/2014/main" id="{4EF3454C-8418-4EAF-8239-77443A88FB78}"/>
              </a:ext>
            </a:extLst>
          </p:cNvPr>
          <p:cNvSpPr txBox="1"/>
          <p:nvPr/>
        </p:nvSpPr>
        <p:spPr>
          <a:xfrm>
            <a:off x="5114925" y="6141740"/>
            <a:ext cx="1535549" cy="307777"/>
          </a:xfrm>
          <a:prstGeom prst="rect">
            <a:avLst/>
          </a:prstGeom>
          <a:noFill/>
        </p:spPr>
        <p:txBody>
          <a:bodyPr wrap="none" rtlCol="0">
            <a:spAutoFit/>
          </a:bodyPr>
          <a:lstStyle/>
          <a:p>
            <a:r>
              <a:rPr lang="es-GT" sz="1400" dirty="0"/>
              <a:t>HSH y MT en TARV</a:t>
            </a:r>
          </a:p>
        </p:txBody>
      </p:sp>
      <p:sp>
        <p:nvSpPr>
          <p:cNvPr id="60" name="Rectángulo 59">
            <a:extLst>
              <a:ext uri="{FF2B5EF4-FFF2-40B4-BE49-F238E27FC236}">
                <a16:creationId xmlns:a16="http://schemas.microsoft.com/office/drawing/2014/main" id="{1995F101-71DF-42CB-97E6-A5CBB27C8103}"/>
              </a:ext>
            </a:extLst>
          </p:cNvPr>
          <p:cNvSpPr/>
          <p:nvPr/>
        </p:nvSpPr>
        <p:spPr>
          <a:xfrm>
            <a:off x="7580708" y="6188088"/>
            <a:ext cx="2703769" cy="236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61" name="CuadroTexto 60">
            <a:extLst>
              <a:ext uri="{FF2B5EF4-FFF2-40B4-BE49-F238E27FC236}">
                <a16:creationId xmlns:a16="http://schemas.microsoft.com/office/drawing/2014/main" id="{A3F16C17-F8EF-4884-B929-B4FA5A84329A}"/>
              </a:ext>
            </a:extLst>
          </p:cNvPr>
          <p:cNvSpPr txBox="1"/>
          <p:nvPr/>
        </p:nvSpPr>
        <p:spPr>
          <a:xfrm>
            <a:off x="7580708" y="6134634"/>
            <a:ext cx="2138406" cy="307777"/>
          </a:xfrm>
          <a:prstGeom prst="rect">
            <a:avLst/>
          </a:prstGeom>
          <a:noFill/>
        </p:spPr>
        <p:txBody>
          <a:bodyPr wrap="none" rtlCol="0">
            <a:spAutoFit/>
          </a:bodyPr>
          <a:lstStyle/>
          <a:p>
            <a:r>
              <a:rPr lang="es-GT" sz="1400" dirty="0"/>
              <a:t>HSH y MT con VIH en TARV</a:t>
            </a:r>
          </a:p>
        </p:txBody>
      </p:sp>
    </p:spTree>
    <p:extLst>
      <p:ext uri="{BB962C8B-B14F-4D97-AF65-F5344CB8AC3E}">
        <p14:creationId xmlns:p14="http://schemas.microsoft.com/office/powerpoint/2010/main" val="319585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3"/>
                                        </p:tgtEl>
                                      </p:cBhvr>
                                    </p:animEffect>
                                    <p:anim calcmode="lin" valueType="num">
                                      <p:cBhvr>
                                        <p:cTn id="7" dur="1000"/>
                                        <p:tgtEl>
                                          <p:spTgt spid="53"/>
                                        </p:tgtEl>
                                        <p:attrNameLst>
                                          <p:attrName>ppt_x</p:attrName>
                                        </p:attrNameLst>
                                      </p:cBhvr>
                                      <p:tavLst>
                                        <p:tav tm="0">
                                          <p:val>
                                            <p:strVal val="ppt_x"/>
                                          </p:val>
                                        </p:tav>
                                        <p:tav tm="100000">
                                          <p:val>
                                            <p:strVal val="ppt_x"/>
                                          </p:val>
                                        </p:tav>
                                      </p:tavLst>
                                    </p:anim>
                                    <p:anim calcmode="lin" valueType="num">
                                      <p:cBhvr>
                                        <p:cTn id="8" dur="1000"/>
                                        <p:tgtEl>
                                          <p:spTgt spid="53"/>
                                        </p:tgtEl>
                                        <p:attrNameLst>
                                          <p:attrName>ppt_y</p:attrName>
                                        </p:attrNameLst>
                                      </p:cBhvr>
                                      <p:tavLst>
                                        <p:tav tm="0">
                                          <p:val>
                                            <p:strVal val="ppt_y"/>
                                          </p:val>
                                        </p:tav>
                                        <p:tav tm="100000">
                                          <p:val>
                                            <p:strVal val="ppt_y+.1"/>
                                          </p:val>
                                        </p:tav>
                                      </p:tavLst>
                                    </p:anim>
                                    <p:set>
                                      <p:cBhvr>
                                        <p:cTn id="9" dur="1" fill="hold">
                                          <p:stCondLst>
                                            <p:cond delay="999"/>
                                          </p:stCondLst>
                                        </p:cTn>
                                        <p:tgtEl>
                                          <p:spTgt spid="53"/>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54"/>
                                        </p:tgtEl>
                                      </p:cBhvr>
                                    </p:animEffect>
                                    <p:anim calcmode="lin" valueType="num">
                                      <p:cBhvr>
                                        <p:cTn id="12" dur="1000"/>
                                        <p:tgtEl>
                                          <p:spTgt spid="54"/>
                                        </p:tgtEl>
                                        <p:attrNameLst>
                                          <p:attrName>ppt_x</p:attrName>
                                        </p:attrNameLst>
                                      </p:cBhvr>
                                      <p:tavLst>
                                        <p:tav tm="0">
                                          <p:val>
                                            <p:strVal val="ppt_x"/>
                                          </p:val>
                                        </p:tav>
                                        <p:tav tm="100000">
                                          <p:val>
                                            <p:strVal val="ppt_x"/>
                                          </p:val>
                                        </p:tav>
                                      </p:tavLst>
                                    </p:anim>
                                    <p:anim calcmode="lin" valueType="num">
                                      <p:cBhvr>
                                        <p:cTn id="13" dur="1000"/>
                                        <p:tgtEl>
                                          <p:spTgt spid="54"/>
                                        </p:tgtEl>
                                        <p:attrNameLst>
                                          <p:attrName>ppt_y</p:attrName>
                                        </p:attrNameLst>
                                      </p:cBhvr>
                                      <p:tavLst>
                                        <p:tav tm="0">
                                          <p:val>
                                            <p:strVal val="ppt_y"/>
                                          </p:val>
                                        </p:tav>
                                        <p:tav tm="100000">
                                          <p:val>
                                            <p:strVal val="ppt_y+.1"/>
                                          </p:val>
                                        </p:tav>
                                      </p:tavLst>
                                    </p:anim>
                                    <p:set>
                                      <p:cBhvr>
                                        <p:cTn id="14" dur="1" fill="hold">
                                          <p:stCondLst>
                                            <p:cond delay="999"/>
                                          </p:stCondLst>
                                        </p:cTn>
                                        <p:tgtEl>
                                          <p:spTgt spid="5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55"/>
                                        </p:tgtEl>
                                      </p:cBhvr>
                                    </p:animEffect>
                                    <p:anim calcmode="lin" valueType="num">
                                      <p:cBhvr>
                                        <p:cTn id="17" dur="1000"/>
                                        <p:tgtEl>
                                          <p:spTgt spid="55"/>
                                        </p:tgtEl>
                                        <p:attrNameLst>
                                          <p:attrName>ppt_x</p:attrName>
                                        </p:attrNameLst>
                                      </p:cBhvr>
                                      <p:tavLst>
                                        <p:tav tm="0">
                                          <p:val>
                                            <p:strVal val="ppt_x"/>
                                          </p:val>
                                        </p:tav>
                                        <p:tav tm="100000">
                                          <p:val>
                                            <p:strVal val="ppt_x"/>
                                          </p:val>
                                        </p:tav>
                                      </p:tavLst>
                                    </p:anim>
                                    <p:anim calcmode="lin" valueType="num">
                                      <p:cBhvr>
                                        <p:cTn id="18" dur="1000"/>
                                        <p:tgtEl>
                                          <p:spTgt spid="55"/>
                                        </p:tgtEl>
                                        <p:attrNameLst>
                                          <p:attrName>ppt_y</p:attrName>
                                        </p:attrNameLst>
                                      </p:cBhvr>
                                      <p:tavLst>
                                        <p:tav tm="0">
                                          <p:val>
                                            <p:strVal val="ppt_y"/>
                                          </p:val>
                                        </p:tav>
                                        <p:tav tm="100000">
                                          <p:val>
                                            <p:strVal val="ppt_y+.1"/>
                                          </p:val>
                                        </p:tav>
                                      </p:tavLst>
                                    </p:anim>
                                    <p:set>
                                      <p:cBhvr>
                                        <p:cTn id="19" dur="1" fill="hold">
                                          <p:stCondLst>
                                            <p:cond delay="999"/>
                                          </p:stCondLst>
                                        </p:cTn>
                                        <p:tgtEl>
                                          <p:spTgt spid="5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srgbClr val="3470A4"/>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E68898F8-4DC0-4B02-A634-ABCC0181BCE6}"/>
              </a:ext>
            </a:extLst>
          </p:cNvPr>
          <p:cNvSpPr>
            <a:spLocks noGrp="1"/>
          </p:cNvSpPr>
          <p:nvPr>
            <p:ph type="title"/>
          </p:nvPr>
        </p:nvSpPr>
        <p:spPr>
          <a:xfrm>
            <a:off x="838200" y="177575"/>
            <a:ext cx="10515600" cy="1325563"/>
          </a:xfrm>
        </p:spPr>
        <p:txBody>
          <a:bodyPr>
            <a:normAutofit/>
          </a:bodyPr>
          <a:lstStyle/>
          <a:p>
            <a:pPr algn="ctr"/>
            <a:r>
              <a:rPr lang="es-MX" sz="2800" b="1" spc="-150" dirty="0">
                <a:solidFill>
                  <a:schemeClr val="tx1">
                    <a:lumMod val="75000"/>
                    <a:lumOff val="25000"/>
                  </a:schemeClr>
                </a:solidFill>
                <a:latin typeface="+mn-lt"/>
                <a:ea typeface="Arial Unicode MS" panose="020B0604020202020204" pitchFamily="34" charset="-128"/>
                <a:cs typeface="Gisha" panose="020B0502040204020203" pitchFamily="34" charset="-79"/>
              </a:rPr>
              <a:t>Introducción</a:t>
            </a:r>
            <a:endParaRPr lang="es-GT" sz="2800" b="1" dirty="0">
              <a:solidFill>
                <a:schemeClr val="tx1">
                  <a:lumMod val="75000"/>
                  <a:lumOff val="25000"/>
                </a:schemeClr>
              </a:solidFill>
              <a:latin typeface="+mn-lt"/>
              <a:ea typeface="Arial Unicode MS" panose="020B0604020202020204" pitchFamily="34" charset="-128"/>
              <a:cs typeface="Gisha" panose="020B0502040204020203" pitchFamily="34" charset="-79"/>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Marcador de contenido 48">
            <a:extLst>
              <a:ext uri="{FF2B5EF4-FFF2-40B4-BE49-F238E27FC236}">
                <a16:creationId xmlns:a16="http://schemas.microsoft.com/office/drawing/2014/main" id="{F58BCC95-7253-4F4C-9539-781BC4FC3069}"/>
              </a:ext>
            </a:extLst>
          </p:cNvPr>
          <p:cNvSpPr>
            <a:spLocks noGrp="1"/>
          </p:cNvSpPr>
          <p:nvPr>
            <p:ph idx="1"/>
          </p:nvPr>
        </p:nvSpPr>
        <p:spPr>
          <a:xfrm>
            <a:off x="917714" y="1348654"/>
            <a:ext cx="10233991" cy="4858880"/>
          </a:xfrm>
        </p:spPr>
        <p:txBody>
          <a:bodyPr>
            <a:noAutofit/>
          </a:bodyPr>
          <a:lstStyle/>
          <a:p>
            <a:pPr algn="just">
              <a:lnSpc>
                <a:spcPct val="113000"/>
              </a:lnSpc>
              <a:spcBef>
                <a:spcPts val="0"/>
              </a:spcBef>
              <a:spcAft>
                <a:spcPts val="2400"/>
              </a:spcAft>
              <a:buFont typeface="Wingdings" panose="05000000000000000000" pitchFamily="2" charset="2"/>
              <a:buChar char="§"/>
            </a:pPr>
            <a:r>
              <a:rPr lang="es-MX" sz="1850" dirty="0">
                <a:solidFill>
                  <a:schemeClr val="tx1">
                    <a:lumMod val="85000"/>
                    <a:lumOff val="15000"/>
                  </a:schemeClr>
                </a:solidFill>
                <a:ea typeface="Times New Roman" panose="02020603050405020304" pitchFamily="18" charset="0"/>
                <a:cs typeface="Times New Roman" panose="02020603050405020304" pitchFamily="18" charset="0"/>
              </a:rPr>
              <a:t>A pesar de los esfuerzos y logros en la ampliación de los servicios de la prueba del VIH, brechas entre las poblaciones clave aún continúan en algunos países.</a:t>
            </a:r>
          </a:p>
          <a:p>
            <a:pPr algn="just">
              <a:lnSpc>
                <a:spcPct val="113000"/>
              </a:lnSpc>
              <a:spcBef>
                <a:spcPts val="0"/>
              </a:spcBef>
              <a:spcAft>
                <a:spcPts val="2400"/>
              </a:spcAft>
              <a:buFont typeface="Wingdings" panose="05000000000000000000" pitchFamily="2" charset="2"/>
              <a:buChar char="§"/>
            </a:pPr>
            <a:r>
              <a:rPr lang="es-MX" sz="1850" dirty="0">
                <a:solidFill>
                  <a:schemeClr val="tx1">
                    <a:lumMod val="85000"/>
                    <a:lumOff val="15000"/>
                  </a:schemeClr>
                </a:solidFill>
                <a:ea typeface="Times New Roman" panose="02020603050405020304" pitchFamily="18" charset="0"/>
                <a:cs typeface="Times New Roman" panose="02020603050405020304" pitchFamily="18" charset="0"/>
              </a:rPr>
              <a:t>Para ayudar a los países a disminuir estas brechas y cumplir con los primeros 90-, ONUSIDA y la OMS propusieron a la autodetección del VIH (AD-VIH) como un complemento a los servicios de la prueba del VIH. </a:t>
            </a:r>
          </a:p>
          <a:p>
            <a:pPr algn="just">
              <a:lnSpc>
                <a:spcPct val="113000"/>
              </a:lnSpc>
              <a:spcBef>
                <a:spcPts val="0"/>
              </a:spcBef>
              <a:spcAft>
                <a:spcPts val="1800"/>
              </a:spcAft>
              <a:buFont typeface="Wingdings" panose="05000000000000000000" pitchFamily="2" charset="2"/>
              <a:buChar char="§"/>
            </a:pPr>
            <a:r>
              <a:rPr lang="es-MX" sz="1850" dirty="0">
                <a:solidFill>
                  <a:schemeClr val="tx1">
                    <a:lumMod val="85000"/>
                    <a:lumOff val="15000"/>
                  </a:schemeClr>
                </a:solidFill>
                <a:ea typeface="Times New Roman" panose="02020603050405020304" pitchFamily="18" charset="0"/>
                <a:cs typeface="Times New Roman" panose="02020603050405020304" pitchFamily="18" charset="0"/>
              </a:rPr>
              <a:t>Por </a:t>
            </a:r>
            <a:r>
              <a:rPr lang="es-GT" sz="1850" dirty="0">
                <a:solidFill>
                  <a:schemeClr val="tx1">
                    <a:lumMod val="85000"/>
                    <a:lumOff val="15000"/>
                  </a:schemeClr>
                </a:solidFill>
                <a:ea typeface="Times New Roman" panose="02020603050405020304" pitchFamily="18" charset="0"/>
                <a:cs typeface="Times New Roman" panose="02020603050405020304" pitchFamily="18" charset="0"/>
              </a:rPr>
              <a:t>esta razón, PASMO está implementando una evaluación para explorar el rol que la autodetección del VIH podría tener en Centroamérica.   </a:t>
            </a:r>
          </a:p>
          <a:p>
            <a:pPr marL="541338" indent="-269875">
              <a:lnSpc>
                <a:spcPct val="100000"/>
              </a:lnSpc>
              <a:spcBef>
                <a:spcPts val="0"/>
              </a:spcBef>
              <a:spcAft>
                <a:spcPts val="600"/>
              </a:spcAft>
              <a:buFont typeface="+mj-lt"/>
              <a:buAutoNum type="arabicPeriod"/>
            </a:pPr>
            <a:r>
              <a:rPr lang="es-GT" sz="1850" dirty="0"/>
              <a:t>Exploración del contexto (revisión de escritorio).</a:t>
            </a:r>
          </a:p>
          <a:p>
            <a:pPr marL="541338" indent="-269875">
              <a:lnSpc>
                <a:spcPct val="100000"/>
              </a:lnSpc>
              <a:spcBef>
                <a:spcPts val="0"/>
              </a:spcBef>
              <a:spcAft>
                <a:spcPts val="600"/>
              </a:spcAft>
              <a:buFont typeface="+mj-lt"/>
              <a:buAutoNum type="arabicPeriod"/>
            </a:pPr>
            <a:r>
              <a:rPr lang="es-GT" sz="1850" dirty="0"/>
              <a:t>Pronóstico del mercado para la prueba autoadministrada del VIH.</a:t>
            </a:r>
          </a:p>
          <a:p>
            <a:pPr marL="541338" indent="-269875">
              <a:lnSpc>
                <a:spcPct val="100000"/>
              </a:lnSpc>
              <a:spcBef>
                <a:spcPts val="0"/>
              </a:spcBef>
              <a:spcAft>
                <a:spcPts val="600"/>
              </a:spcAft>
              <a:buAutoNum type="arabicPeriod"/>
            </a:pPr>
            <a:r>
              <a:rPr lang="es-GT" sz="1850" dirty="0"/>
              <a:t>Exploración de la opinión de las diferentes personas clave en el sector público y privado.</a:t>
            </a:r>
          </a:p>
          <a:p>
            <a:pPr marL="541338" indent="-269875">
              <a:lnSpc>
                <a:spcPct val="100000"/>
              </a:lnSpc>
              <a:spcBef>
                <a:spcPts val="0"/>
              </a:spcBef>
              <a:spcAft>
                <a:spcPts val="600"/>
              </a:spcAft>
              <a:buAutoNum type="arabicPeriod"/>
            </a:pPr>
            <a:r>
              <a:rPr lang="es-GT" sz="1850" dirty="0"/>
              <a:t>Evaluación de la aceptabilidad de las pruebas autoadministradas del VIH (oral y capilar) en poblaciones clave. </a:t>
            </a:r>
            <a:endParaRPr lang="es-MX" sz="1850" dirty="0">
              <a:solidFill>
                <a:schemeClr val="tx1">
                  <a:lumMod val="85000"/>
                  <a:lumOff val="15000"/>
                </a:schemeClr>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32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9">
                                            <p:txEl>
                                              <p:pRg st="3" end="3"/>
                                            </p:txEl>
                                          </p:spTgt>
                                        </p:tgtEl>
                                        <p:attrNameLst>
                                          <p:attrName>style.color</p:attrName>
                                        </p:attrNameLst>
                                      </p:cBhvr>
                                      <p:to>
                                        <p:clrVal>
                                          <a:schemeClr val="accent2"/>
                                        </p:clrVal>
                                      </p:to>
                                    </p:set>
                                    <p:set>
                                      <p:cBhvr>
                                        <p:cTn id="7" dur="500" fill="hold"/>
                                        <p:tgtEl>
                                          <p:spTgt spid="49">
                                            <p:txEl>
                                              <p:pRg st="3" end="3"/>
                                            </p:txEl>
                                          </p:spTgt>
                                        </p:tgtEl>
                                        <p:attrNameLst>
                                          <p:attrName>fillcolor</p:attrName>
                                        </p:attrNameLst>
                                      </p:cBhvr>
                                      <p:to>
                                        <p:clrVal>
                                          <a:schemeClr val="accent2"/>
                                        </p:clrVal>
                                      </p:to>
                                    </p:set>
                                    <p:set>
                                      <p:cBhvr>
                                        <p:cTn id="8" dur="500" fill="hold"/>
                                        <p:tgtEl>
                                          <p:spTgt spid="49">
                                            <p:txEl>
                                              <p:pRg st="3" end="3"/>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49">
                                            <p:txEl>
                                              <p:pRg st="4" end="4"/>
                                            </p:txEl>
                                          </p:spTgt>
                                        </p:tgtEl>
                                        <p:attrNameLst>
                                          <p:attrName>style.color</p:attrName>
                                        </p:attrNameLst>
                                      </p:cBhvr>
                                      <p:to>
                                        <p:clrVal>
                                          <a:schemeClr val="accent2"/>
                                        </p:clrVal>
                                      </p:to>
                                    </p:set>
                                    <p:set>
                                      <p:cBhvr>
                                        <p:cTn id="11" dur="500" fill="hold"/>
                                        <p:tgtEl>
                                          <p:spTgt spid="49">
                                            <p:txEl>
                                              <p:pRg st="4" end="4"/>
                                            </p:txEl>
                                          </p:spTgt>
                                        </p:tgtEl>
                                        <p:attrNameLst>
                                          <p:attrName>fillcolor</p:attrName>
                                        </p:attrNameLst>
                                      </p:cBhvr>
                                      <p:to>
                                        <p:clrVal>
                                          <a:schemeClr val="accent2"/>
                                        </p:clrVal>
                                      </p:to>
                                    </p:set>
                                    <p:set>
                                      <p:cBhvr>
                                        <p:cTn id="12" dur="500" fill="hold"/>
                                        <p:tgtEl>
                                          <p:spTgt spid="49">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26885"/>
            <a:ext cx="10515600" cy="1325563"/>
          </a:xfrm>
        </p:spPr>
        <p:txBody>
          <a:bodyPr>
            <a:normAutofit/>
          </a:bodyPr>
          <a:lstStyle/>
          <a:p>
            <a:pPr algn="ctr"/>
            <a:r>
              <a:rPr lang="es-MX" sz="2600" b="1" spc="-150" dirty="0">
                <a:solidFill>
                  <a:schemeClr val="tx1">
                    <a:lumMod val="75000"/>
                    <a:lumOff val="25000"/>
                  </a:schemeClr>
                </a:solidFill>
                <a:latin typeface="+mn-lt"/>
                <a:ea typeface="Arial Unicode MS" panose="020B0604020202020204" pitchFamily="34" charset="-128"/>
              </a:rPr>
              <a:t>Tendencias del TARV: Escenario Ideal</a:t>
            </a:r>
            <a:endParaRPr lang="es-GT" sz="2600" b="1" dirty="0">
              <a:solidFill>
                <a:schemeClr val="tx1">
                  <a:lumMod val="75000"/>
                  <a:lumOff val="25000"/>
                </a:schemeClr>
              </a:solidFill>
              <a:latin typeface="+mn-lt"/>
            </a:endParaRPr>
          </a:p>
        </p:txBody>
      </p:sp>
      <p:sp>
        <p:nvSpPr>
          <p:cNvPr id="3" name="Rectángulo 2">
            <a:extLst>
              <a:ext uri="{FF2B5EF4-FFF2-40B4-BE49-F238E27FC236}">
                <a16:creationId xmlns:a16="http://schemas.microsoft.com/office/drawing/2014/main" id="{406567A3-9400-4E7A-A88A-6F100EF9289F}"/>
              </a:ext>
            </a:extLst>
          </p:cNvPr>
          <p:cNvSpPr/>
          <p:nvPr/>
        </p:nvSpPr>
        <p:spPr>
          <a:xfrm>
            <a:off x="2302933" y="6162055"/>
            <a:ext cx="2133600" cy="28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58" name="Rectángulo 57">
            <a:extLst>
              <a:ext uri="{FF2B5EF4-FFF2-40B4-BE49-F238E27FC236}">
                <a16:creationId xmlns:a16="http://schemas.microsoft.com/office/drawing/2014/main" id="{91869FC7-E232-46D8-A02E-F749046442E1}"/>
              </a:ext>
            </a:extLst>
          </p:cNvPr>
          <p:cNvSpPr/>
          <p:nvPr/>
        </p:nvSpPr>
        <p:spPr>
          <a:xfrm>
            <a:off x="5129213" y="6167169"/>
            <a:ext cx="1768298" cy="257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60" name="Rectángulo 59">
            <a:extLst>
              <a:ext uri="{FF2B5EF4-FFF2-40B4-BE49-F238E27FC236}">
                <a16:creationId xmlns:a16="http://schemas.microsoft.com/office/drawing/2014/main" id="{1995F101-71DF-42CB-97E6-A5CBB27C8103}"/>
              </a:ext>
            </a:extLst>
          </p:cNvPr>
          <p:cNvSpPr/>
          <p:nvPr/>
        </p:nvSpPr>
        <p:spPr>
          <a:xfrm>
            <a:off x="7580708" y="6188088"/>
            <a:ext cx="2703769" cy="236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pic>
        <p:nvPicPr>
          <p:cNvPr id="18" name="Picture 9">
            <a:extLst>
              <a:ext uri="{FF2B5EF4-FFF2-40B4-BE49-F238E27FC236}">
                <a16:creationId xmlns:a16="http://schemas.microsoft.com/office/drawing/2014/main" id="{C863C235-4AA4-4D97-9DA9-EC8D06B6322D}"/>
              </a:ext>
            </a:extLst>
          </p:cNvPr>
          <p:cNvPicPr>
            <a:picLocks noChangeAspect="1"/>
          </p:cNvPicPr>
          <p:nvPr/>
        </p:nvPicPr>
        <p:blipFill>
          <a:blip r:embed="rId3"/>
          <a:stretch>
            <a:fillRect/>
          </a:stretch>
        </p:blipFill>
        <p:spPr>
          <a:xfrm>
            <a:off x="1028700" y="960173"/>
            <a:ext cx="10134600" cy="5486400"/>
          </a:xfrm>
          <a:prstGeom prst="rect">
            <a:avLst/>
          </a:prstGeom>
        </p:spPr>
      </p:pic>
      <p:sp>
        <p:nvSpPr>
          <p:cNvPr id="19" name="Right Arrow 5">
            <a:extLst>
              <a:ext uri="{FF2B5EF4-FFF2-40B4-BE49-F238E27FC236}">
                <a16:creationId xmlns:a16="http://schemas.microsoft.com/office/drawing/2014/main" id="{78157B57-9A44-41C2-A2C2-CAEA1EC80BFA}"/>
              </a:ext>
            </a:extLst>
          </p:cNvPr>
          <p:cNvSpPr/>
          <p:nvPr/>
        </p:nvSpPr>
        <p:spPr>
          <a:xfrm>
            <a:off x="2000250" y="4052593"/>
            <a:ext cx="3100387" cy="14605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Datos históricos dentro del             Spectrum AIM</a:t>
            </a:r>
            <a:endParaRPr lang="en-US" sz="1200" b="1" dirty="0"/>
          </a:p>
        </p:txBody>
      </p:sp>
      <p:sp>
        <p:nvSpPr>
          <p:cNvPr id="20" name="Right Arrow 6">
            <a:extLst>
              <a:ext uri="{FF2B5EF4-FFF2-40B4-BE49-F238E27FC236}">
                <a16:creationId xmlns:a16="http://schemas.microsoft.com/office/drawing/2014/main" id="{5F065D93-EA32-4B9A-A100-E0B8DCEF3EB3}"/>
              </a:ext>
            </a:extLst>
          </p:cNvPr>
          <p:cNvSpPr/>
          <p:nvPr/>
        </p:nvSpPr>
        <p:spPr>
          <a:xfrm>
            <a:off x="5114925" y="4052593"/>
            <a:ext cx="3223896" cy="1460523"/>
          </a:xfrm>
          <a:prstGeom prst="rightArrow">
            <a:avLst/>
          </a:prstGeom>
          <a:solidFill>
            <a:schemeClr val="accent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Proyecciones creadas usando el       Spectrum AIM</a:t>
            </a:r>
            <a:endParaRPr lang="en-US" sz="1200" b="1" dirty="0">
              <a:solidFill>
                <a:schemeClr val="tx1"/>
              </a:solidFill>
            </a:endParaRPr>
          </a:p>
        </p:txBody>
      </p:sp>
      <p:sp>
        <p:nvSpPr>
          <p:cNvPr id="21" name="Right Arrow 7">
            <a:extLst>
              <a:ext uri="{FF2B5EF4-FFF2-40B4-BE49-F238E27FC236}">
                <a16:creationId xmlns:a16="http://schemas.microsoft.com/office/drawing/2014/main" id="{BF2A6A64-47EC-4FD0-BF7A-3806B87FCA73}"/>
              </a:ext>
            </a:extLst>
          </p:cNvPr>
          <p:cNvSpPr/>
          <p:nvPr/>
        </p:nvSpPr>
        <p:spPr>
          <a:xfrm>
            <a:off x="8353109" y="3974832"/>
            <a:ext cx="1924571" cy="1616047"/>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Extrapolaciones de las projecciones del Spectrum AIM</a:t>
            </a:r>
            <a:endParaRPr lang="en-US" sz="1200" b="1" dirty="0">
              <a:solidFill>
                <a:schemeClr val="tx1"/>
              </a:solidFill>
            </a:endParaRPr>
          </a:p>
        </p:txBody>
      </p:sp>
      <p:sp>
        <p:nvSpPr>
          <p:cNvPr id="22" name="Rounded Rectangular Callout 8">
            <a:extLst>
              <a:ext uri="{FF2B5EF4-FFF2-40B4-BE49-F238E27FC236}">
                <a16:creationId xmlns:a16="http://schemas.microsoft.com/office/drawing/2014/main" id="{C951428E-CFED-43C3-BA37-47C543695E27}"/>
              </a:ext>
            </a:extLst>
          </p:cNvPr>
          <p:cNvSpPr/>
          <p:nvPr/>
        </p:nvSpPr>
        <p:spPr>
          <a:xfrm>
            <a:off x="8461072" y="999007"/>
            <a:ext cx="1816608" cy="652429"/>
          </a:xfrm>
          <a:prstGeom prst="wedgeRoundRectCallout">
            <a:avLst>
              <a:gd name="adj1" fmla="val 17077"/>
              <a:gd name="adj2" fmla="val 140929"/>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1"/>
                </a:solidFill>
              </a:rPr>
              <a:t>Alcanza</a:t>
            </a:r>
            <a:r>
              <a:rPr lang="en-US" sz="1200" dirty="0">
                <a:solidFill>
                  <a:schemeClr val="bg1"/>
                </a:solidFill>
              </a:rPr>
              <a:t> </a:t>
            </a:r>
            <a:r>
              <a:rPr lang="en-US" sz="1200" dirty="0" err="1">
                <a:solidFill>
                  <a:schemeClr val="bg1"/>
                </a:solidFill>
              </a:rPr>
              <a:t>metas</a:t>
            </a:r>
            <a:r>
              <a:rPr lang="en-US" sz="1200" dirty="0">
                <a:solidFill>
                  <a:schemeClr val="bg1"/>
                </a:solidFill>
              </a:rPr>
              <a:t> </a:t>
            </a:r>
            <a:r>
              <a:rPr lang="en-US" sz="1200" dirty="0" err="1">
                <a:solidFill>
                  <a:schemeClr val="bg1"/>
                </a:solidFill>
              </a:rPr>
              <a:t>globales</a:t>
            </a:r>
            <a:r>
              <a:rPr lang="en-US" sz="1200" dirty="0">
                <a:solidFill>
                  <a:schemeClr val="bg1"/>
                </a:solidFill>
              </a:rPr>
              <a:t> </a:t>
            </a:r>
            <a:r>
              <a:rPr lang="en-US" sz="1200" dirty="0" err="1">
                <a:solidFill>
                  <a:schemeClr val="bg1"/>
                </a:solidFill>
              </a:rPr>
              <a:t>en</a:t>
            </a:r>
            <a:r>
              <a:rPr lang="en-US" sz="1200" dirty="0">
                <a:solidFill>
                  <a:schemeClr val="bg1"/>
                </a:solidFill>
              </a:rPr>
              <a:t> 2030 (76.7% </a:t>
            </a:r>
            <a:r>
              <a:rPr lang="en-US" sz="1200" dirty="0" err="1">
                <a:solidFill>
                  <a:schemeClr val="bg1"/>
                </a:solidFill>
              </a:rPr>
              <a:t>en</a:t>
            </a:r>
            <a:r>
              <a:rPr lang="en-US" sz="1200" dirty="0">
                <a:solidFill>
                  <a:schemeClr val="bg1"/>
                </a:solidFill>
              </a:rPr>
              <a:t> 2025)</a:t>
            </a:r>
          </a:p>
        </p:txBody>
      </p:sp>
      <p:sp>
        <p:nvSpPr>
          <p:cNvPr id="23" name="Rounded Rectangular Callout 12">
            <a:extLst>
              <a:ext uri="{FF2B5EF4-FFF2-40B4-BE49-F238E27FC236}">
                <a16:creationId xmlns:a16="http://schemas.microsoft.com/office/drawing/2014/main" id="{EC4ACAF7-E8BD-4287-AC3D-44E61E4A1264}"/>
              </a:ext>
            </a:extLst>
          </p:cNvPr>
          <p:cNvSpPr/>
          <p:nvPr/>
        </p:nvSpPr>
        <p:spPr>
          <a:xfrm>
            <a:off x="2202944" y="886657"/>
            <a:ext cx="1816608" cy="652429"/>
          </a:xfrm>
          <a:prstGeom prst="wedgeRoundRectCallout">
            <a:avLst>
              <a:gd name="adj1" fmla="val -45039"/>
              <a:gd name="adj2" fmla="val 1126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La </a:t>
            </a:r>
            <a:r>
              <a:rPr lang="en-US" sz="1200" dirty="0" err="1">
                <a:solidFill>
                  <a:schemeClr val="tx1"/>
                </a:solidFill>
              </a:rPr>
              <a:t>política</a:t>
            </a:r>
            <a:r>
              <a:rPr lang="en-US" sz="1200" dirty="0">
                <a:solidFill>
                  <a:schemeClr val="tx1"/>
                </a:solidFill>
              </a:rPr>
              <a:t> de </a:t>
            </a:r>
            <a:r>
              <a:rPr lang="en-US" sz="1200" dirty="0" err="1">
                <a:solidFill>
                  <a:schemeClr val="tx1"/>
                </a:solidFill>
              </a:rPr>
              <a:t>elegibilidad</a:t>
            </a:r>
            <a:r>
              <a:rPr lang="en-US" sz="1200" dirty="0">
                <a:solidFill>
                  <a:schemeClr val="tx1"/>
                </a:solidFill>
              </a:rPr>
              <a:t> para TARV </a:t>
            </a:r>
            <a:r>
              <a:rPr lang="en-US" sz="1200" dirty="0" err="1">
                <a:solidFill>
                  <a:schemeClr val="tx1"/>
                </a:solidFill>
              </a:rPr>
              <a:t>cambió</a:t>
            </a:r>
            <a:r>
              <a:rPr lang="en-US" sz="1200" dirty="0">
                <a:solidFill>
                  <a:schemeClr val="tx1"/>
                </a:solidFill>
              </a:rPr>
              <a:t> de &lt;350 a &lt;500 </a:t>
            </a:r>
            <a:r>
              <a:rPr lang="en-US" sz="1200" dirty="0" err="1">
                <a:solidFill>
                  <a:schemeClr val="tx1"/>
                </a:solidFill>
              </a:rPr>
              <a:t>en</a:t>
            </a:r>
            <a:r>
              <a:rPr lang="en-US" sz="1200" dirty="0">
                <a:solidFill>
                  <a:schemeClr val="tx1"/>
                </a:solidFill>
              </a:rPr>
              <a:t> 2014</a:t>
            </a:r>
          </a:p>
        </p:txBody>
      </p:sp>
      <p:sp>
        <p:nvSpPr>
          <p:cNvPr id="24" name="Rectángulo 23">
            <a:extLst>
              <a:ext uri="{FF2B5EF4-FFF2-40B4-BE49-F238E27FC236}">
                <a16:creationId xmlns:a16="http://schemas.microsoft.com/office/drawing/2014/main" id="{A8BC0BE8-25C6-4184-BB62-19816AEC4B93}"/>
              </a:ext>
            </a:extLst>
          </p:cNvPr>
          <p:cNvSpPr/>
          <p:nvPr/>
        </p:nvSpPr>
        <p:spPr>
          <a:xfrm>
            <a:off x="2302933" y="6095233"/>
            <a:ext cx="2133600" cy="28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25" name="CuadroTexto 24">
            <a:extLst>
              <a:ext uri="{FF2B5EF4-FFF2-40B4-BE49-F238E27FC236}">
                <a16:creationId xmlns:a16="http://schemas.microsoft.com/office/drawing/2014/main" id="{2F7CF24A-C39D-474C-8463-5E2A5B0DF69E}"/>
              </a:ext>
            </a:extLst>
          </p:cNvPr>
          <p:cNvSpPr txBox="1"/>
          <p:nvPr/>
        </p:nvSpPr>
        <p:spPr>
          <a:xfrm>
            <a:off x="2288477" y="6071974"/>
            <a:ext cx="1497654" cy="307777"/>
          </a:xfrm>
          <a:prstGeom prst="rect">
            <a:avLst/>
          </a:prstGeom>
          <a:noFill/>
        </p:spPr>
        <p:txBody>
          <a:bodyPr wrap="none" rtlCol="0">
            <a:spAutoFit/>
          </a:bodyPr>
          <a:lstStyle/>
          <a:p>
            <a:r>
              <a:rPr lang="es-GT" sz="1400" dirty="0"/>
              <a:t>HSH y MT con VIH</a:t>
            </a:r>
          </a:p>
        </p:txBody>
      </p:sp>
      <p:sp>
        <p:nvSpPr>
          <p:cNvPr id="26" name="Rectángulo 25">
            <a:extLst>
              <a:ext uri="{FF2B5EF4-FFF2-40B4-BE49-F238E27FC236}">
                <a16:creationId xmlns:a16="http://schemas.microsoft.com/office/drawing/2014/main" id="{937CBAC2-39A6-4D14-A63B-6FAD2063F0A6}"/>
              </a:ext>
            </a:extLst>
          </p:cNvPr>
          <p:cNvSpPr/>
          <p:nvPr/>
        </p:nvSpPr>
        <p:spPr>
          <a:xfrm>
            <a:off x="5129213" y="6100347"/>
            <a:ext cx="1768298" cy="257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27" name="CuadroTexto 26">
            <a:extLst>
              <a:ext uri="{FF2B5EF4-FFF2-40B4-BE49-F238E27FC236}">
                <a16:creationId xmlns:a16="http://schemas.microsoft.com/office/drawing/2014/main" id="{BA6A3591-63AC-444B-953F-5575E6135CC3}"/>
              </a:ext>
            </a:extLst>
          </p:cNvPr>
          <p:cNvSpPr txBox="1"/>
          <p:nvPr/>
        </p:nvSpPr>
        <p:spPr>
          <a:xfrm>
            <a:off x="5114925" y="6074918"/>
            <a:ext cx="1535549" cy="307777"/>
          </a:xfrm>
          <a:prstGeom prst="rect">
            <a:avLst/>
          </a:prstGeom>
          <a:noFill/>
        </p:spPr>
        <p:txBody>
          <a:bodyPr wrap="none" rtlCol="0">
            <a:spAutoFit/>
          </a:bodyPr>
          <a:lstStyle/>
          <a:p>
            <a:r>
              <a:rPr lang="es-GT" sz="1400" dirty="0"/>
              <a:t>HSH y MT en TARV</a:t>
            </a:r>
          </a:p>
        </p:txBody>
      </p:sp>
      <p:sp>
        <p:nvSpPr>
          <p:cNvPr id="28" name="Rectángulo 27">
            <a:extLst>
              <a:ext uri="{FF2B5EF4-FFF2-40B4-BE49-F238E27FC236}">
                <a16:creationId xmlns:a16="http://schemas.microsoft.com/office/drawing/2014/main" id="{522CD2C0-3539-4585-9087-7A58154E8FB2}"/>
              </a:ext>
            </a:extLst>
          </p:cNvPr>
          <p:cNvSpPr/>
          <p:nvPr/>
        </p:nvSpPr>
        <p:spPr>
          <a:xfrm>
            <a:off x="7580708" y="6121266"/>
            <a:ext cx="2703769" cy="236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29" name="CuadroTexto 28">
            <a:extLst>
              <a:ext uri="{FF2B5EF4-FFF2-40B4-BE49-F238E27FC236}">
                <a16:creationId xmlns:a16="http://schemas.microsoft.com/office/drawing/2014/main" id="{FE684BF7-C978-4B9C-8776-084F45203157}"/>
              </a:ext>
            </a:extLst>
          </p:cNvPr>
          <p:cNvSpPr txBox="1"/>
          <p:nvPr/>
        </p:nvSpPr>
        <p:spPr>
          <a:xfrm>
            <a:off x="7580708" y="6067812"/>
            <a:ext cx="2138406" cy="307777"/>
          </a:xfrm>
          <a:prstGeom prst="rect">
            <a:avLst/>
          </a:prstGeom>
          <a:noFill/>
        </p:spPr>
        <p:txBody>
          <a:bodyPr wrap="none" rtlCol="0">
            <a:spAutoFit/>
          </a:bodyPr>
          <a:lstStyle/>
          <a:p>
            <a:r>
              <a:rPr lang="es-GT" sz="1400" dirty="0"/>
              <a:t>HSH y MT con VIH en TARV</a:t>
            </a:r>
          </a:p>
        </p:txBody>
      </p:sp>
    </p:spTree>
    <p:extLst>
      <p:ext uri="{BB962C8B-B14F-4D97-AF65-F5344CB8AC3E}">
        <p14:creationId xmlns:p14="http://schemas.microsoft.com/office/powerpoint/2010/main" val="136959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0"/>
                                        </p:tgtEl>
                                      </p:cBhvr>
                                    </p:animEffect>
                                    <p:anim calcmode="lin" valueType="num">
                                      <p:cBhvr>
                                        <p:cTn id="12" dur="1000"/>
                                        <p:tgtEl>
                                          <p:spTgt spid="20"/>
                                        </p:tgtEl>
                                        <p:attrNameLst>
                                          <p:attrName>ppt_x</p:attrName>
                                        </p:attrNameLst>
                                      </p:cBhvr>
                                      <p:tavLst>
                                        <p:tav tm="0">
                                          <p:val>
                                            <p:strVal val="ppt_x"/>
                                          </p:val>
                                        </p:tav>
                                        <p:tav tm="100000">
                                          <p:val>
                                            <p:strVal val="ppt_x"/>
                                          </p:val>
                                        </p:tav>
                                      </p:tavLst>
                                    </p:anim>
                                    <p:anim calcmode="lin" valueType="num">
                                      <p:cBhvr>
                                        <p:cTn id="13" dur="1000"/>
                                        <p:tgtEl>
                                          <p:spTgt spid="20"/>
                                        </p:tgtEl>
                                        <p:attrNameLst>
                                          <p:attrName>ppt_y</p:attrName>
                                        </p:attrNameLst>
                                      </p:cBhvr>
                                      <p:tavLst>
                                        <p:tav tm="0">
                                          <p:val>
                                            <p:strVal val="ppt_y"/>
                                          </p:val>
                                        </p:tav>
                                        <p:tav tm="100000">
                                          <p:val>
                                            <p:strVal val="ppt_y+.1"/>
                                          </p:val>
                                        </p:tav>
                                      </p:tavLst>
                                    </p:anim>
                                    <p:set>
                                      <p:cBhvr>
                                        <p:cTn id="14" dur="1" fill="hold">
                                          <p:stCondLst>
                                            <p:cond delay="999"/>
                                          </p:stCondLst>
                                        </p:cTn>
                                        <p:tgtEl>
                                          <p:spTgt spid="20"/>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1"/>
                                        </p:tgtEl>
                                      </p:cBhvr>
                                    </p:animEffect>
                                    <p:anim calcmode="lin" valueType="num">
                                      <p:cBhvr>
                                        <p:cTn id="17" dur="1000"/>
                                        <p:tgtEl>
                                          <p:spTgt spid="21"/>
                                        </p:tgtEl>
                                        <p:attrNameLst>
                                          <p:attrName>ppt_x</p:attrName>
                                        </p:attrNameLst>
                                      </p:cBhvr>
                                      <p:tavLst>
                                        <p:tav tm="0">
                                          <p:val>
                                            <p:strVal val="ppt_x"/>
                                          </p:val>
                                        </p:tav>
                                        <p:tav tm="100000">
                                          <p:val>
                                            <p:strVal val="ppt_x"/>
                                          </p:val>
                                        </p:tav>
                                      </p:tavLst>
                                    </p:anim>
                                    <p:anim calcmode="lin" valueType="num">
                                      <p:cBhvr>
                                        <p:cTn id="18" dur="1000"/>
                                        <p:tgtEl>
                                          <p:spTgt spid="21"/>
                                        </p:tgtEl>
                                        <p:attrNameLst>
                                          <p:attrName>ppt_y</p:attrName>
                                        </p:attrNameLst>
                                      </p:cBhvr>
                                      <p:tavLst>
                                        <p:tav tm="0">
                                          <p:val>
                                            <p:strVal val="ppt_y"/>
                                          </p:val>
                                        </p:tav>
                                        <p:tav tm="100000">
                                          <p:val>
                                            <p:strVal val="ppt_y+.1"/>
                                          </p:val>
                                        </p:tav>
                                      </p:tavLst>
                                    </p:anim>
                                    <p:set>
                                      <p:cBhvr>
                                        <p:cTn id="19" dur="1" fill="hold">
                                          <p:stCondLst>
                                            <p:cond delay="9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09841"/>
            <a:ext cx="10515600" cy="1325563"/>
          </a:xfrm>
        </p:spPr>
        <p:txBody>
          <a:bodyPr>
            <a:normAutofit/>
          </a:bodyPr>
          <a:lstStyle/>
          <a:p>
            <a:pPr algn="ctr"/>
            <a:r>
              <a:rPr lang="es-MX" sz="2600" b="1" spc="-150" dirty="0">
                <a:solidFill>
                  <a:schemeClr val="tx1">
                    <a:lumMod val="75000"/>
                    <a:lumOff val="25000"/>
                  </a:schemeClr>
                </a:solidFill>
                <a:latin typeface="+mn-lt"/>
                <a:ea typeface="Arial Unicode MS" panose="020B0604020202020204" pitchFamily="34" charset="-128"/>
              </a:rPr>
              <a:t>Diagnósticos Positivos Necesarios: Escenario Mejorado e Ideal</a:t>
            </a:r>
            <a:endParaRPr lang="es-GT" sz="2600" b="1" dirty="0">
              <a:solidFill>
                <a:schemeClr val="tx1">
                  <a:lumMod val="75000"/>
                  <a:lumOff val="25000"/>
                </a:schemeClr>
              </a:solidFill>
              <a:latin typeface="+mn-lt"/>
            </a:endParaRPr>
          </a:p>
        </p:txBody>
      </p:sp>
      <p:pic>
        <p:nvPicPr>
          <p:cNvPr id="5" name="Picture 7">
            <a:extLst>
              <a:ext uri="{FF2B5EF4-FFF2-40B4-BE49-F238E27FC236}">
                <a16:creationId xmlns:a16="http://schemas.microsoft.com/office/drawing/2014/main" id="{31E6730B-F6BF-4508-A341-91D8B7FC3BA2}"/>
              </a:ext>
            </a:extLst>
          </p:cNvPr>
          <p:cNvPicPr>
            <a:picLocks noChangeAspect="1"/>
          </p:cNvPicPr>
          <p:nvPr/>
        </p:nvPicPr>
        <p:blipFill rotWithShape="1">
          <a:blip r:embed="rId3"/>
          <a:srcRect t="14619"/>
          <a:stretch/>
        </p:blipFill>
        <p:spPr>
          <a:xfrm>
            <a:off x="2040761" y="1503138"/>
            <a:ext cx="7837016" cy="4854171"/>
          </a:xfrm>
          <a:prstGeom prst="rect">
            <a:avLst/>
          </a:prstGeom>
          <a:solidFill>
            <a:schemeClr val="bg1"/>
          </a:solidFill>
        </p:spPr>
      </p:pic>
      <p:sp>
        <p:nvSpPr>
          <p:cNvPr id="6" name="Rectángulo 5">
            <a:extLst>
              <a:ext uri="{FF2B5EF4-FFF2-40B4-BE49-F238E27FC236}">
                <a16:creationId xmlns:a16="http://schemas.microsoft.com/office/drawing/2014/main" id="{524548E8-CCFC-4CDD-9979-EC9366CC161B}"/>
              </a:ext>
            </a:extLst>
          </p:cNvPr>
          <p:cNvSpPr/>
          <p:nvPr/>
        </p:nvSpPr>
        <p:spPr>
          <a:xfrm>
            <a:off x="4492976" y="5903322"/>
            <a:ext cx="2291645" cy="28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9" name="CuadroTexto 8">
            <a:extLst>
              <a:ext uri="{FF2B5EF4-FFF2-40B4-BE49-F238E27FC236}">
                <a16:creationId xmlns:a16="http://schemas.microsoft.com/office/drawing/2014/main" id="{F563F164-D4FC-46C8-BE06-6A13A298C7FC}"/>
              </a:ext>
            </a:extLst>
          </p:cNvPr>
          <p:cNvSpPr txBox="1"/>
          <p:nvPr/>
        </p:nvSpPr>
        <p:spPr>
          <a:xfrm>
            <a:off x="4470398" y="5818508"/>
            <a:ext cx="2156616" cy="369332"/>
          </a:xfrm>
          <a:prstGeom prst="rect">
            <a:avLst/>
          </a:prstGeom>
          <a:noFill/>
        </p:spPr>
        <p:txBody>
          <a:bodyPr wrap="none" rtlCol="0">
            <a:spAutoFit/>
          </a:bodyPr>
          <a:lstStyle/>
          <a:p>
            <a:r>
              <a:rPr lang="es-GT" dirty="0"/>
              <a:t>ACTUAL/MEJORADO</a:t>
            </a:r>
          </a:p>
        </p:txBody>
      </p:sp>
    </p:spTree>
    <p:extLst>
      <p:ext uri="{BB962C8B-B14F-4D97-AF65-F5344CB8AC3E}">
        <p14:creationId xmlns:p14="http://schemas.microsoft.com/office/powerpoint/2010/main" val="314226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09841"/>
            <a:ext cx="10515600" cy="1325563"/>
          </a:xfrm>
        </p:spPr>
        <p:txBody>
          <a:bodyPr>
            <a:normAutofit/>
          </a:bodyPr>
          <a:lstStyle/>
          <a:p>
            <a:pPr algn="ctr"/>
            <a:r>
              <a:rPr lang="es-MX" sz="2600" b="1" spc="-150" dirty="0">
                <a:solidFill>
                  <a:schemeClr val="tx1">
                    <a:lumMod val="75000"/>
                    <a:lumOff val="25000"/>
                  </a:schemeClr>
                </a:solidFill>
                <a:latin typeface="+mn-lt"/>
                <a:ea typeface="Arial Unicode MS" panose="020B0604020202020204" pitchFamily="34" charset="-128"/>
              </a:rPr>
              <a:t>Volumen de Pruebas: Escenario Mejorado</a:t>
            </a:r>
            <a:endParaRPr lang="es-GT" sz="2600" b="1" dirty="0">
              <a:solidFill>
                <a:schemeClr val="tx1">
                  <a:lumMod val="75000"/>
                  <a:lumOff val="25000"/>
                </a:schemeClr>
              </a:solidFill>
              <a:latin typeface="+mn-lt"/>
            </a:endParaRPr>
          </a:p>
        </p:txBody>
      </p:sp>
      <p:sp>
        <p:nvSpPr>
          <p:cNvPr id="6" name="Rectángulo 5">
            <a:extLst>
              <a:ext uri="{FF2B5EF4-FFF2-40B4-BE49-F238E27FC236}">
                <a16:creationId xmlns:a16="http://schemas.microsoft.com/office/drawing/2014/main" id="{524548E8-CCFC-4CDD-9979-EC9366CC161B}"/>
              </a:ext>
            </a:extLst>
          </p:cNvPr>
          <p:cNvSpPr/>
          <p:nvPr/>
        </p:nvSpPr>
        <p:spPr>
          <a:xfrm>
            <a:off x="4492976" y="5903322"/>
            <a:ext cx="2291645" cy="28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pic>
        <p:nvPicPr>
          <p:cNvPr id="10" name="Picture 9">
            <a:extLst>
              <a:ext uri="{FF2B5EF4-FFF2-40B4-BE49-F238E27FC236}">
                <a16:creationId xmlns:a16="http://schemas.microsoft.com/office/drawing/2014/main" id="{A6B23C8D-F93D-4D19-837A-27D3EEE31831}"/>
              </a:ext>
            </a:extLst>
          </p:cNvPr>
          <p:cNvPicPr>
            <a:picLocks noChangeAspect="1"/>
          </p:cNvPicPr>
          <p:nvPr/>
        </p:nvPicPr>
        <p:blipFill>
          <a:blip r:embed="rId3"/>
          <a:stretch>
            <a:fillRect/>
          </a:stretch>
        </p:blipFill>
        <p:spPr>
          <a:xfrm>
            <a:off x="1625600" y="1049982"/>
            <a:ext cx="9484017" cy="5134187"/>
          </a:xfrm>
          <a:prstGeom prst="rect">
            <a:avLst/>
          </a:prstGeom>
          <a:solidFill>
            <a:schemeClr val="bg1"/>
          </a:solidFill>
        </p:spPr>
      </p:pic>
      <p:sp>
        <p:nvSpPr>
          <p:cNvPr id="11" name="Rectángulo 10">
            <a:extLst>
              <a:ext uri="{FF2B5EF4-FFF2-40B4-BE49-F238E27FC236}">
                <a16:creationId xmlns:a16="http://schemas.microsoft.com/office/drawing/2014/main" id="{CD43A20C-42F7-449F-BFEC-5285C0325E51}"/>
              </a:ext>
            </a:extLst>
          </p:cNvPr>
          <p:cNvSpPr/>
          <p:nvPr/>
        </p:nvSpPr>
        <p:spPr>
          <a:xfrm>
            <a:off x="9690213" y="1822243"/>
            <a:ext cx="2160348" cy="57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12" name="CuadroTexto 11">
            <a:extLst>
              <a:ext uri="{FF2B5EF4-FFF2-40B4-BE49-F238E27FC236}">
                <a16:creationId xmlns:a16="http://schemas.microsoft.com/office/drawing/2014/main" id="{CFC67F33-B4A0-45E0-B114-D012133A607D}"/>
              </a:ext>
            </a:extLst>
          </p:cNvPr>
          <p:cNvSpPr txBox="1"/>
          <p:nvPr/>
        </p:nvSpPr>
        <p:spPr>
          <a:xfrm>
            <a:off x="9690455" y="1780758"/>
            <a:ext cx="1789634" cy="523220"/>
          </a:xfrm>
          <a:prstGeom prst="rect">
            <a:avLst/>
          </a:prstGeom>
          <a:noFill/>
        </p:spPr>
        <p:txBody>
          <a:bodyPr wrap="square" rtlCol="0">
            <a:spAutoFit/>
          </a:bodyPr>
          <a:lstStyle/>
          <a:p>
            <a:r>
              <a:rPr lang="es-GT" sz="1400" dirty="0"/>
              <a:t>Total de pruebas necesarias, sin HIVST.</a:t>
            </a:r>
          </a:p>
        </p:txBody>
      </p:sp>
      <p:sp>
        <p:nvSpPr>
          <p:cNvPr id="13" name="Rectángulo 12">
            <a:extLst>
              <a:ext uri="{FF2B5EF4-FFF2-40B4-BE49-F238E27FC236}">
                <a16:creationId xmlns:a16="http://schemas.microsoft.com/office/drawing/2014/main" id="{22BDDD24-36C8-438A-A045-9C0D8C7DF306}"/>
              </a:ext>
            </a:extLst>
          </p:cNvPr>
          <p:cNvSpPr/>
          <p:nvPr/>
        </p:nvSpPr>
        <p:spPr>
          <a:xfrm>
            <a:off x="9644272" y="2712888"/>
            <a:ext cx="2160348" cy="57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14" name="CuadroTexto 13">
            <a:extLst>
              <a:ext uri="{FF2B5EF4-FFF2-40B4-BE49-F238E27FC236}">
                <a16:creationId xmlns:a16="http://schemas.microsoft.com/office/drawing/2014/main" id="{8AB37F92-4D3F-4B70-86E1-EF3FF5CA28DB}"/>
              </a:ext>
            </a:extLst>
          </p:cNvPr>
          <p:cNvSpPr txBox="1"/>
          <p:nvPr/>
        </p:nvSpPr>
        <p:spPr>
          <a:xfrm>
            <a:off x="9644514" y="2712888"/>
            <a:ext cx="1789634" cy="523220"/>
          </a:xfrm>
          <a:prstGeom prst="rect">
            <a:avLst/>
          </a:prstGeom>
          <a:noFill/>
        </p:spPr>
        <p:txBody>
          <a:bodyPr wrap="square" rtlCol="0">
            <a:spAutoFit/>
          </a:bodyPr>
          <a:lstStyle/>
          <a:p>
            <a:r>
              <a:rPr lang="es-GT" sz="1400" dirty="0"/>
              <a:t>Total de pruebas necesarias, con HIVST.</a:t>
            </a:r>
          </a:p>
        </p:txBody>
      </p:sp>
      <p:sp>
        <p:nvSpPr>
          <p:cNvPr id="15" name="Rectángulo 14">
            <a:extLst>
              <a:ext uri="{FF2B5EF4-FFF2-40B4-BE49-F238E27FC236}">
                <a16:creationId xmlns:a16="http://schemas.microsoft.com/office/drawing/2014/main" id="{7F81BBD3-B481-4C10-ADC8-69FA8E1978A5}"/>
              </a:ext>
            </a:extLst>
          </p:cNvPr>
          <p:cNvSpPr/>
          <p:nvPr/>
        </p:nvSpPr>
        <p:spPr>
          <a:xfrm>
            <a:off x="9690213" y="3511250"/>
            <a:ext cx="2160348" cy="57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16" name="CuadroTexto 15">
            <a:extLst>
              <a:ext uri="{FF2B5EF4-FFF2-40B4-BE49-F238E27FC236}">
                <a16:creationId xmlns:a16="http://schemas.microsoft.com/office/drawing/2014/main" id="{0C2AB04B-9D3F-4C91-A097-FFC4FA9F735E}"/>
              </a:ext>
            </a:extLst>
          </p:cNvPr>
          <p:cNvSpPr txBox="1"/>
          <p:nvPr/>
        </p:nvSpPr>
        <p:spPr>
          <a:xfrm>
            <a:off x="9690455" y="3469765"/>
            <a:ext cx="1789634" cy="523220"/>
          </a:xfrm>
          <a:prstGeom prst="rect">
            <a:avLst/>
          </a:prstGeom>
          <a:noFill/>
        </p:spPr>
        <p:txBody>
          <a:bodyPr wrap="square" rtlCol="0">
            <a:spAutoFit/>
          </a:bodyPr>
          <a:lstStyle/>
          <a:p>
            <a:r>
              <a:rPr lang="es-GT" sz="1400" dirty="0"/>
              <a:t>Pruebas rápidas necesarias, con HIVST.</a:t>
            </a:r>
          </a:p>
        </p:txBody>
      </p:sp>
    </p:spTree>
    <p:extLst>
      <p:ext uri="{BB962C8B-B14F-4D97-AF65-F5344CB8AC3E}">
        <p14:creationId xmlns:p14="http://schemas.microsoft.com/office/powerpoint/2010/main" val="148040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09841"/>
            <a:ext cx="10515600" cy="1325563"/>
          </a:xfrm>
        </p:spPr>
        <p:txBody>
          <a:bodyPr>
            <a:normAutofit/>
          </a:bodyPr>
          <a:lstStyle/>
          <a:p>
            <a:pPr algn="ctr"/>
            <a:r>
              <a:rPr lang="es-MX" sz="2600" b="1" spc="-150" dirty="0">
                <a:solidFill>
                  <a:schemeClr val="tx1">
                    <a:lumMod val="75000"/>
                    <a:lumOff val="25000"/>
                  </a:schemeClr>
                </a:solidFill>
                <a:latin typeface="+mn-lt"/>
                <a:ea typeface="Arial Unicode MS" panose="020B0604020202020204" pitchFamily="34" charset="-128"/>
              </a:rPr>
              <a:t>Volumen de Pruebas: Escenario Ideal</a:t>
            </a:r>
            <a:endParaRPr lang="es-GT" sz="2600" b="1" dirty="0">
              <a:solidFill>
                <a:schemeClr val="tx1">
                  <a:lumMod val="75000"/>
                  <a:lumOff val="25000"/>
                </a:schemeClr>
              </a:solidFill>
              <a:latin typeface="+mn-lt"/>
            </a:endParaRPr>
          </a:p>
        </p:txBody>
      </p:sp>
      <p:sp>
        <p:nvSpPr>
          <p:cNvPr id="6" name="Rectángulo 5">
            <a:extLst>
              <a:ext uri="{FF2B5EF4-FFF2-40B4-BE49-F238E27FC236}">
                <a16:creationId xmlns:a16="http://schemas.microsoft.com/office/drawing/2014/main" id="{524548E8-CCFC-4CDD-9979-EC9366CC161B}"/>
              </a:ext>
            </a:extLst>
          </p:cNvPr>
          <p:cNvSpPr/>
          <p:nvPr/>
        </p:nvSpPr>
        <p:spPr>
          <a:xfrm>
            <a:off x="4492976" y="5903322"/>
            <a:ext cx="2291645" cy="28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pic>
        <p:nvPicPr>
          <p:cNvPr id="18" name="Picture 8">
            <a:extLst>
              <a:ext uri="{FF2B5EF4-FFF2-40B4-BE49-F238E27FC236}">
                <a16:creationId xmlns:a16="http://schemas.microsoft.com/office/drawing/2014/main" id="{2CDA5D00-B4D4-4B41-AA22-C8523779AEF1}"/>
              </a:ext>
            </a:extLst>
          </p:cNvPr>
          <p:cNvPicPr>
            <a:picLocks noChangeAspect="1"/>
          </p:cNvPicPr>
          <p:nvPr/>
        </p:nvPicPr>
        <p:blipFill>
          <a:blip r:embed="rId3"/>
          <a:stretch>
            <a:fillRect/>
          </a:stretch>
        </p:blipFill>
        <p:spPr>
          <a:xfrm>
            <a:off x="1513068" y="1074752"/>
            <a:ext cx="9149262" cy="4952966"/>
          </a:xfrm>
          <a:prstGeom prst="rect">
            <a:avLst/>
          </a:prstGeom>
          <a:solidFill>
            <a:schemeClr val="bg1"/>
          </a:solidFill>
        </p:spPr>
      </p:pic>
      <p:sp>
        <p:nvSpPr>
          <p:cNvPr id="11" name="Rectángulo 10">
            <a:extLst>
              <a:ext uri="{FF2B5EF4-FFF2-40B4-BE49-F238E27FC236}">
                <a16:creationId xmlns:a16="http://schemas.microsoft.com/office/drawing/2014/main" id="{CD43A20C-42F7-449F-BFEC-5285C0325E51}"/>
              </a:ext>
            </a:extLst>
          </p:cNvPr>
          <p:cNvSpPr/>
          <p:nvPr/>
        </p:nvSpPr>
        <p:spPr>
          <a:xfrm>
            <a:off x="9265405" y="2462034"/>
            <a:ext cx="2160348" cy="57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12" name="CuadroTexto 11">
            <a:extLst>
              <a:ext uri="{FF2B5EF4-FFF2-40B4-BE49-F238E27FC236}">
                <a16:creationId xmlns:a16="http://schemas.microsoft.com/office/drawing/2014/main" id="{CFC67F33-B4A0-45E0-B114-D012133A607D}"/>
              </a:ext>
            </a:extLst>
          </p:cNvPr>
          <p:cNvSpPr txBox="1"/>
          <p:nvPr/>
        </p:nvSpPr>
        <p:spPr>
          <a:xfrm>
            <a:off x="9265406" y="2391372"/>
            <a:ext cx="1789634" cy="523220"/>
          </a:xfrm>
          <a:prstGeom prst="rect">
            <a:avLst/>
          </a:prstGeom>
          <a:noFill/>
        </p:spPr>
        <p:txBody>
          <a:bodyPr wrap="square" rtlCol="0">
            <a:spAutoFit/>
          </a:bodyPr>
          <a:lstStyle/>
          <a:p>
            <a:r>
              <a:rPr lang="es-GT" sz="1400" dirty="0"/>
              <a:t>Total de pruebas necesarias, sin HIVST.</a:t>
            </a:r>
          </a:p>
        </p:txBody>
      </p:sp>
      <p:sp>
        <p:nvSpPr>
          <p:cNvPr id="13" name="Rectángulo 12">
            <a:extLst>
              <a:ext uri="{FF2B5EF4-FFF2-40B4-BE49-F238E27FC236}">
                <a16:creationId xmlns:a16="http://schemas.microsoft.com/office/drawing/2014/main" id="{22BDDD24-36C8-438A-A045-9C0D8C7DF306}"/>
              </a:ext>
            </a:extLst>
          </p:cNvPr>
          <p:cNvSpPr/>
          <p:nvPr/>
        </p:nvSpPr>
        <p:spPr>
          <a:xfrm>
            <a:off x="9259738" y="3411728"/>
            <a:ext cx="2160348" cy="57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14" name="CuadroTexto 13">
            <a:extLst>
              <a:ext uri="{FF2B5EF4-FFF2-40B4-BE49-F238E27FC236}">
                <a16:creationId xmlns:a16="http://schemas.microsoft.com/office/drawing/2014/main" id="{8AB37F92-4D3F-4B70-86E1-EF3FF5CA28DB}"/>
              </a:ext>
            </a:extLst>
          </p:cNvPr>
          <p:cNvSpPr txBox="1"/>
          <p:nvPr/>
        </p:nvSpPr>
        <p:spPr>
          <a:xfrm>
            <a:off x="9236453" y="3340019"/>
            <a:ext cx="1789634" cy="523220"/>
          </a:xfrm>
          <a:prstGeom prst="rect">
            <a:avLst/>
          </a:prstGeom>
          <a:noFill/>
        </p:spPr>
        <p:txBody>
          <a:bodyPr wrap="square" rtlCol="0">
            <a:spAutoFit/>
          </a:bodyPr>
          <a:lstStyle/>
          <a:p>
            <a:r>
              <a:rPr lang="es-GT" sz="1400" dirty="0"/>
              <a:t>Total de pruebas necesarias, con HIVST.</a:t>
            </a:r>
          </a:p>
        </p:txBody>
      </p:sp>
      <p:sp>
        <p:nvSpPr>
          <p:cNvPr id="15" name="Rectángulo 14">
            <a:extLst>
              <a:ext uri="{FF2B5EF4-FFF2-40B4-BE49-F238E27FC236}">
                <a16:creationId xmlns:a16="http://schemas.microsoft.com/office/drawing/2014/main" id="{7F81BBD3-B481-4C10-ADC8-69FA8E1978A5}"/>
              </a:ext>
            </a:extLst>
          </p:cNvPr>
          <p:cNvSpPr/>
          <p:nvPr/>
        </p:nvSpPr>
        <p:spPr>
          <a:xfrm>
            <a:off x="9265405" y="5117628"/>
            <a:ext cx="2160348" cy="57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16" name="CuadroTexto 15">
            <a:extLst>
              <a:ext uri="{FF2B5EF4-FFF2-40B4-BE49-F238E27FC236}">
                <a16:creationId xmlns:a16="http://schemas.microsoft.com/office/drawing/2014/main" id="{0C2AB04B-9D3F-4C91-A097-FFC4FA9F735E}"/>
              </a:ext>
            </a:extLst>
          </p:cNvPr>
          <p:cNvSpPr txBox="1"/>
          <p:nvPr/>
        </p:nvSpPr>
        <p:spPr>
          <a:xfrm>
            <a:off x="9288988" y="5056876"/>
            <a:ext cx="1789634" cy="523220"/>
          </a:xfrm>
          <a:prstGeom prst="rect">
            <a:avLst/>
          </a:prstGeom>
          <a:noFill/>
        </p:spPr>
        <p:txBody>
          <a:bodyPr wrap="square" rtlCol="0">
            <a:spAutoFit/>
          </a:bodyPr>
          <a:lstStyle/>
          <a:p>
            <a:r>
              <a:rPr lang="es-GT" sz="1400" dirty="0"/>
              <a:t>Pruebas rápidas necesarias, con HIVST.</a:t>
            </a:r>
          </a:p>
        </p:txBody>
      </p:sp>
    </p:spTree>
    <p:extLst>
      <p:ext uri="{BB962C8B-B14F-4D97-AF65-F5344CB8AC3E}">
        <p14:creationId xmlns:p14="http://schemas.microsoft.com/office/powerpoint/2010/main" val="200431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Título 3">
            <a:extLst>
              <a:ext uri="{FF2B5EF4-FFF2-40B4-BE49-F238E27FC236}">
                <a16:creationId xmlns:a16="http://schemas.microsoft.com/office/drawing/2014/main" id="{D7D54B50-BC43-4408-91E8-89D8C836052C}"/>
              </a:ext>
            </a:extLst>
          </p:cNvPr>
          <p:cNvSpPr>
            <a:spLocks noGrp="1"/>
          </p:cNvSpPr>
          <p:nvPr>
            <p:ph type="title"/>
          </p:nvPr>
        </p:nvSpPr>
        <p:spPr>
          <a:xfrm>
            <a:off x="838200" y="13509"/>
            <a:ext cx="10515600" cy="1325563"/>
          </a:xfrm>
        </p:spPr>
        <p:txBody>
          <a:bodyPr>
            <a:normAutofit/>
          </a:bodyPr>
          <a:lstStyle/>
          <a:p>
            <a:pPr algn="ctr"/>
            <a:r>
              <a:rPr lang="es-MX" sz="2600" b="1" spc="-150" dirty="0">
                <a:solidFill>
                  <a:schemeClr val="tx1">
                    <a:lumMod val="75000"/>
                    <a:lumOff val="25000"/>
                  </a:schemeClr>
                </a:solidFill>
                <a:latin typeface="+mn-lt"/>
                <a:ea typeface="Arial Unicode MS" panose="020B0604020202020204" pitchFamily="34" charset="-128"/>
              </a:rPr>
              <a:t>Distribución por canal: Escenario Ideal y Mejorado</a:t>
            </a:r>
            <a:endParaRPr lang="es-GT" sz="2600" b="1" dirty="0">
              <a:solidFill>
                <a:schemeClr val="tx1">
                  <a:lumMod val="75000"/>
                  <a:lumOff val="25000"/>
                </a:schemeClr>
              </a:solidFill>
              <a:latin typeface="+mn-lt"/>
            </a:endParaRPr>
          </a:p>
        </p:txBody>
      </p:sp>
      <p:sp>
        <p:nvSpPr>
          <p:cNvPr id="3" name="Rectángulo 2">
            <a:extLst>
              <a:ext uri="{FF2B5EF4-FFF2-40B4-BE49-F238E27FC236}">
                <a16:creationId xmlns:a16="http://schemas.microsoft.com/office/drawing/2014/main" id="{406567A3-9400-4E7A-A88A-6F100EF9289F}"/>
              </a:ext>
            </a:extLst>
          </p:cNvPr>
          <p:cNvSpPr/>
          <p:nvPr/>
        </p:nvSpPr>
        <p:spPr>
          <a:xfrm>
            <a:off x="2302933" y="6162055"/>
            <a:ext cx="2133600" cy="28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60" name="Rectángulo 59">
            <a:extLst>
              <a:ext uri="{FF2B5EF4-FFF2-40B4-BE49-F238E27FC236}">
                <a16:creationId xmlns:a16="http://schemas.microsoft.com/office/drawing/2014/main" id="{1995F101-71DF-42CB-97E6-A5CBB27C8103}"/>
              </a:ext>
            </a:extLst>
          </p:cNvPr>
          <p:cNvSpPr/>
          <p:nvPr/>
        </p:nvSpPr>
        <p:spPr>
          <a:xfrm>
            <a:off x="7580708" y="6188088"/>
            <a:ext cx="2703769" cy="236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pic>
        <p:nvPicPr>
          <p:cNvPr id="30" name="Picture 1">
            <a:extLst>
              <a:ext uri="{FF2B5EF4-FFF2-40B4-BE49-F238E27FC236}">
                <a16:creationId xmlns:a16="http://schemas.microsoft.com/office/drawing/2014/main" id="{57EA957B-F084-467C-A5C5-CDFE18C83B2F}"/>
              </a:ext>
            </a:extLst>
          </p:cNvPr>
          <p:cNvPicPr>
            <a:picLocks noChangeAspect="1"/>
          </p:cNvPicPr>
          <p:nvPr/>
        </p:nvPicPr>
        <p:blipFill>
          <a:blip r:embed="rId3"/>
          <a:stretch>
            <a:fillRect/>
          </a:stretch>
        </p:blipFill>
        <p:spPr>
          <a:xfrm>
            <a:off x="670278" y="1325564"/>
            <a:ext cx="5041900" cy="4051300"/>
          </a:xfrm>
          <a:prstGeom prst="rect">
            <a:avLst/>
          </a:prstGeom>
        </p:spPr>
      </p:pic>
      <p:pic>
        <p:nvPicPr>
          <p:cNvPr id="31" name="Picture 2">
            <a:extLst>
              <a:ext uri="{FF2B5EF4-FFF2-40B4-BE49-F238E27FC236}">
                <a16:creationId xmlns:a16="http://schemas.microsoft.com/office/drawing/2014/main" id="{6EC55C12-F4B2-48B7-8245-6F5BABA83E46}"/>
              </a:ext>
            </a:extLst>
          </p:cNvPr>
          <p:cNvPicPr>
            <a:picLocks noChangeAspect="1"/>
          </p:cNvPicPr>
          <p:nvPr/>
        </p:nvPicPr>
        <p:blipFill>
          <a:blip r:embed="rId4"/>
          <a:stretch>
            <a:fillRect/>
          </a:stretch>
        </p:blipFill>
        <p:spPr>
          <a:xfrm>
            <a:off x="6096000" y="1440532"/>
            <a:ext cx="5041900" cy="3860800"/>
          </a:xfrm>
          <a:prstGeom prst="rect">
            <a:avLst/>
          </a:prstGeom>
        </p:spPr>
      </p:pic>
      <p:sp>
        <p:nvSpPr>
          <p:cNvPr id="32" name="Rectángulo 31">
            <a:extLst>
              <a:ext uri="{FF2B5EF4-FFF2-40B4-BE49-F238E27FC236}">
                <a16:creationId xmlns:a16="http://schemas.microsoft.com/office/drawing/2014/main" id="{54470202-307B-4B93-8A0E-67C6EA4B0EC1}"/>
              </a:ext>
            </a:extLst>
          </p:cNvPr>
          <p:cNvSpPr/>
          <p:nvPr/>
        </p:nvSpPr>
        <p:spPr>
          <a:xfrm>
            <a:off x="3397946" y="4869893"/>
            <a:ext cx="1670762" cy="207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58" name="Rectángulo 57">
            <a:extLst>
              <a:ext uri="{FF2B5EF4-FFF2-40B4-BE49-F238E27FC236}">
                <a16:creationId xmlns:a16="http://schemas.microsoft.com/office/drawing/2014/main" id="{91869FC7-E232-46D8-A02E-F749046442E1}"/>
              </a:ext>
            </a:extLst>
          </p:cNvPr>
          <p:cNvSpPr/>
          <p:nvPr/>
        </p:nvSpPr>
        <p:spPr>
          <a:xfrm>
            <a:off x="1168505" y="4508218"/>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34" name="Rectángulo 33">
            <a:extLst>
              <a:ext uri="{FF2B5EF4-FFF2-40B4-BE49-F238E27FC236}">
                <a16:creationId xmlns:a16="http://schemas.microsoft.com/office/drawing/2014/main" id="{2A7178BF-B72C-432A-9B19-284036B9121C}"/>
              </a:ext>
            </a:extLst>
          </p:cNvPr>
          <p:cNvSpPr/>
          <p:nvPr/>
        </p:nvSpPr>
        <p:spPr>
          <a:xfrm>
            <a:off x="1168505" y="4840578"/>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35" name="Rectángulo 34">
            <a:extLst>
              <a:ext uri="{FF2B5EF4-FFF2-40B4-BE49-F238E27FC236}">
                <a16:creationId xmlns:a16="http://schemas.microsoft.com/office/drawing/2014/main" id="{B81116CD-46EE-4AD3-A79B-BD860FDE8CC0}"/>
              </a:ext>
            </a:extLst>
          </p:cNvPr>
          <p:cNvSpPr/>
          <p:nvPr/>
        </p:nvSpPr>
        <p:spPr>
          <a:xfrm>
            <a:off x="1168500" y="5036610"/>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36" name="Rectángulo 35">
            <a:extLst>
              <a:ext uri="{FF2B5EF4-FFF2-40B4-BE49-F238E27FC236}">
                <a16:creationId xmlns:a16="http://schemas.microsoft.com/office/drawing/2014/main" id="{4B6A59A0-814D-48AA-AAA9-6DB080E21990}"/>
              </a:ext>
            </a:extLst>
          </p:cNvPr>
          <p:cNvSpPr/>
          <p:nvPr/>
        </p:nvSpPr>
        <p:spPr>
          <a:xfrm>
            <a:off x="3369733" y="4508725"/>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37" name="Rectángulo 36">
            <a:extLst>
              <a:ext uri="{FF2B5EF4-FFF2-40B4-BE49-F238E27FC236}">
                <a16:creationId xmlns:a16="http://schemas.microsoft.com/office/drawing/2014/main" id="{A93D10ED-DE8D-48FD-B9B8-083F2BF938FC}"/>
              </a:ext>
            </a:extLst>
          </p:cNvPr>
          <p:cNvSpPr/>
          <p:nvPr/>
        </p:nvSpPr>
        <p:spPr>
          <a:xfrm>
            <a:off x="3369733" y="4832178"/>
            <a:ext cx="2224018" cy="258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38" name="Rectángulo 37">
            <a:extLst>
              <a:ext uri="{FF2B5EF4-FFF2-40B4-BE49-F238E27FC236}">
                <a16:creationId xmlns:a16="http://schemas.microsoft.com/office/drawing/2014/main" id="{125A1DC1-FC89-4EB9-905C-59EA3429195E}"/>
              </a:ext>
            </a:extLst>
          </p:cNvPr>
          <p:cNvSpPr/>
          <p:nvPr/>
        </p:nvSpPr>
        <p:spPr>
          <a:xfrm>
            <a:off x="3352798" y="5090916"/>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33" name="CuadroTexto 32">
            <a:extLst>
              <a:ext uri="{FF2B5EF4-FFF2-40B4-BE49-F238E27FC236}">
                <a16:creationId xmlns:a16="http://schemas.microsoft.com/office/drawing/2014/main" id="{8EDA387B-14E2-4251-A99B-422D6B13BD20}"/>
              </a:ext>
            </a:extLst>
          </p:cNvPr>
          <p:cNvSpPr txBox="1"/>
          <p:nvPr/>
        </p:nvSpPr>
        <p:spPr>
          <a:xfrm>
            <a:off x="1168505" y="4540964"/>
            <a:ext cx="1930188" cy="261610"/>
          </a:xfrm>
          <a:prstGeom prst="rect">
            <a:avLst/>
          </a:prstGeom>
          <a:noFill/>
        </p:spPr>
        <p:txBody>
          <a:bodyPr wrap="square" rtlCol="0">
            <a:spAutoFit/>
          </a:bodyPr>
          <a:lstStyle/>
          <a:p>
            <a:r>
              <a:rPr lang="es-GT" sz="1100" dirty="0"/>
              <a:t>Pruebas tradicionales.</a:t>
            </a:r>
          </a:p>
        </p:txBody>
      </p:sp>
      <p:sp>
        <p:nvSpPr>
          <p:cNvPr id="39" name="CuadroTexto 38">
            <a:extLst>
              <a:ext uri="{FF2B5EF4-FFF2-40B4-BE49-F238E27FC236}">
                <a16:creationId xmlns:a16="http://schemas.microsoft.com/office/drawing/2014/main" id="{87C172E1-0508-4691-8804-AE1247052E45}"/>
              </a:ext>
            </a:extLst>
          </p:cNvPr>
          <p:cNvSpPr txBox="1"/>
          <p:nvPr/>
        </p:nvSpPr>
        <p:spPr>
          <a:xfrm>
            <a:off x="1168503" y="4780478"/>
            <a:ext cx="1427941" cy="261610"/>
          </a:xfrm>
          <a:prstGeom prst="rect">
            <a:avLst/>
          </a:prstGeom>
          <a:noFill/>
        </p:spPr>
        <p:txBody>
          <a:bodyPr wrap="square" rtlCol="0">
            <a:spAutoFit/>
          </a:bodyPr>
          <a:lstStyle/>
          <a:p>
            <a:r>
              <a:rPr lang="es-GT" sz="1100" dirty="0"/>
              <a:t>Online.</a:t>
            </a:r>
          </a:p>
        </p:txBody>
      </p:sp>
      <p:sp>
        <p:nvSpPr>
          <p:cNvPr id="41" name="CuadroTexto 40">
            <a:extLst>
              <a:ext uri="{FF2B5EF4-FFF2-40B4-BE49-F238E27FC236}">
                <a16:creationId xmlns:a16="http://schemas.microsoft.com/office/drawing/2014/main" id="{B5AB832C-67D3-4CF8-88DA-CE91C12B6F7D}"/>
              </a:ext>
            </a:extLst>
          </p:cNvPr>
          <p:cNvSpPr txBox="1"/>
          <p:nvPr/>
        </p:nvSpPr>
        <p:spPr>
          <a:xfrm>
            <a:off x="1168495" y="5043593"/>
            <a:ext cx="1427941" cy="261610"/>
          </a:xfrm>
          <a:prstGeom prst="rect">
            <a:avLst/>
          </a:prstGeom>
          <a:noFill/>
        </p:spPr>
        <p:txBody>
          <a:bodyPr wrap="square" rtlCol="0">
            <a:spAutoFit/>
          </a:bodyPr>
          <a:lstStyle/>
          <a:p>
            <a:r>
              <a:rPr lang="es-GT" sz="1100" dirty="0"/>
              <a:t>Alcance comunitario.</a:t>
            </a:r>
          </a:p>
        </p:txBody>
      </p:sp>
      <p:sp>
        <p:nvSpPr>
          <p:cNvPr id="42" name="CuadroTexto 41">
            <a:extLst>
              <a:ext uri="{FF2B5EF4-FFF2-40B4-BE49-F238E27FC236}">
                <a16:creationId xmlns:a16="http://schemas.microsoft.com/office/drawing/2014/main" id="{9DB37A73-0430-4B31-8C86-DF0688B41538}"/>
              </a:ext>
            </a:extLst>
          </p:cNvPr>
          <p:cNvSpPr txBox="1"/>
          <p:nvPr/>
        </p:nvSpPr>
        <p:spPr>
          <a:xfrm>
            <a:off x="3352798" y="4527353"/>
            <a:ext cx="1772358" cy="261610"/>
          </a:xfrm>
          <a:prstGeom prst="rect">
            <a:avLst/>
          </a:prstGeom>
          <a:noFill/>
        </p:spPr>
        <p:txBody>
          <a:bodyPr wrap="square" rtlCol="0">
            <a:spAutoFit/>
          </a:bodyPr>
          <a:lstStyle/>
          <a:p>
            <a:r>
              <a:rPr lang="es-GT" sz="1100" dirty="0"/>
              <a:t>Pruebas a través de </a:t>
            </a:r>
            <a:r>
              <a:rPr lang="es-GT" sz="1100" dirty="0" err="1"/>
              <a:t>ONGs</a:t>
            </a:r>
            <a:r>
              <a:rPr lang="es-GT" sz="1100" dirty="0"/>
              <a:t>.</a:t>
            </a:r>
          </a:p>
        </p:txBody>
      </p:sp>
      <p:sp>
        <p:nvSpPr>
          <p:cNvPr id="43" name="CuadroTexto 42">
            <a:extLst>
              <a:ext uri="{FF2B5EF4-FFF2-40B4-BE49-F238E27FC236}">
                <a16:creationId xmlns:a16="http://schemas.microsoft.com/office/drawing/2014/main" id="{89D31118-12EC-43A1-B9C1-9185864B87E3}"/>
              </a:ext>
            </a:extLst>
          </p:cNvPr>
          <p:cNvSpPr txBox="1"/>
          <p:nvPr/>
        </p:nvSpPr>
        <p:spPr>
          <a:xfrm>
            <a:off x="3364026" y="4781983"/>
            <a:ext cx="1670762" cy="261610"/>
          </a:xfrm>
          <a:prstGeom prst="rect">
            <a:avLst/>
          </a:prstGeom>
          <a:noFill/>
        </p:spPr>
        <p:txBody>
          <a:bodyPr wrap="square" rtlCol="0">
            <a:spAutoFit/>
          </a:bodyPr>
          <a:lstStyle/>
          <a:p>
            <a:r>
              <a:rPr lang="es-GT" sz="1100" dirty="0"/>
              <a:t>Referencia social (offline).</a:t>
            </a:r>
          </a:p>
        </p:txBody>
      </p:sp>
      <p:sp>
        <p:nvSpPr>
          <p:cNvPr id="44" name="CuadroTexto 43">
            <a:extLst>
              <a:ext uri="{FF2B5EF4-FFF2-40B4-BE49-F238E27FC236}">
                <a16:creationId xmlns:a16="http://schemas.microsoft.com/office/drawing/2014/main" id="{66FAAE2B-BDE0-48B1-B53B-D19F66704DCE}"/>
              </a:ext>
            </a:extLst>
          </p:cNvPr>
          <p:cNvSpPr txBox="1"/>
          <p:nvPr/>
        </p:nvSpPr>
        <p:spPr>
          <a:xfrm>
            <a:off x="3352796" y="5041408"/>
            <a:ext cx="2449694" cy="261610"/>
          </a:xfrm>
          <a:prstGeom prst="rect">
            <a:avLst/>
          </a:prstGeom>
          <a:noFill/>
        </p:spPr>
        <p:txBody>
          <a:bodyPr wrap="square" rtlCol="0">
            <a:spAutoFit/>
          </a:bodyPr>
          <a:lstStyle/>
          <a:p>
            <a:r>
              <a:rPr lang="es-GT" sz="1100" dirty="0"/>
              <a:t>Sector privado (farmacias/laboratorios).</a:t>
            </a:r>
          </a:p>
        </p:txBody>
      </p:sp>
      <p:sp>
        <p:nvSpPr>
          <p:cNvPr id="45" name="Rectángulo 44">
            <a:extLst>
              <a:ext uri="{FF2B5EF4-FFF2-40B4-BE49-F238E27FC236}">
                <a16:creationId xmlns:a16="http://schemas.microsoft.com/office/drawing/2014/main" id="{F5ECDFE6-6390-4AAF-B219-0826FDF2C7E0}"/>
              </a:ext>
            </a:extLst>
          </p:cNvPr>
          <p:cNvSpPr/>
          <p:nvPr/>
        </p:nvSpPr>
        <p:spPr>
          <a:xfrm>
            <a:off x="6626683" y="4426620"/>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46" name="Rectángulo 45">
            <a:extLst>
              <a:ext uri="{FF2B5EF4-FFF2-40B4-BE49-F238E27FC236}">
                <a16:creationId xmlns:a16="http://schemas.microsoft.com/office/drawing/2014/main" id="{5B64FB57-4C08-43EC-A224-8C25EE80B72B}"/>
              </a:ext>
            </a:extLst>
          </p:cNvPr>
          <p:cNvSpPr/>
          <p:nvPr/>
        </p:nvSpPr>
        <p:spPr>
          <a:xfrm>
            <a:off x="6626683" y="4758980"/>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47" name="CuadroTexto 46">
            <a:extLst>
              <a:ext uri="{FF2B5EF4-FFF2-40B4-BE49-F238E27FC236}">
                <a16:creationId xmlns:a16="http://schemas.microsoft.com/office/drawing/2014/main" id="{EF3462C8-FCAD-4154-B8F4-399FE8CBFA8D}"/>
              </a:ext>
            </a:extLst>
          </p:cNvPr>
          <p:cNvSpPr txBox="1"/>
          <p:nvPr/>
        </p:nvSpPr>
        <p:spPr>
          <a:xfrm>
            <a:off x="6626683" y="4459366"/>
            <a:ext cx="1930188" cy="261610"/>
          </a:xfrm>
          <a:prstGeom prst="rect">
            <a:avLst/>
          </a:prstGeom>
          <a:noFill/>
        </p:spPr>
        <p:txBody>
          <a:bodyPr wrap="square" rtlCol="0">
            <a:spAutoFit/>
          </a:bodyPr>
          <a:lstStyle/>
          <a:p>
            <a:r>
              <a:rPr lang="es-GT" sz="1100" dirty="0"/>
              <a:t>Pruebas tradicionales.</a:t>
            </a:r>
          </a:p>
        </p:txBody>
      </p:sp>
      <p:sp>
        <p:nvSpPr>
          <p:cNvPr id="48" name="CuadroTexto 47">
            <a:extLst>
              <a:ext uri="{FF2B5EF4-FFF2-40B4-BE49-F238E27FC236}">
                <a16:creationId xmlns:a16="http://schemas.microsoft.com/office/drawing/2014/main" id="{42E299F6-964A-4E9A-8CF5-72D45F4256CB}"/>
              </a:ext>
            </a:extLst>
          </p:cNvPr>
          <p:cNvSpPr txBox="1"/>
          <p:nvPr/>
        </p:nvSpPr>
        <p:spPr>
          <a:xfrm>
            <a:off x="6626681" y="4698880"/>
            <a:ext cx="1427941" cy="261610"/>
          </a:xfrm>
          <a:prstGeom prst="rect">
            <a:avLst/>
          </a:prstGeom>
          <a:noFill/>
        </p:spPr>
        <p:txBody>
          <a:bodyPr wrap="square" rtlCol="0">
            <a:spAutoFit/>
          </a:bodyPr>
          <a:lstStyle/>
          <a:p>
            <a:r>
              <a:rPr lang="es-GT" sz="1100" dirty="0"/>
              <a:t>Online.</a:t>
            </a:r>
          </a:p>
        </p:txBody>
      </p:sp>
      <p:sp>
        <p:nvSpPr>
          <p:cNvPr id="49" name="Rectángulo 48">
            <a:extLst>
              <a:ext uri="{FF2B5EF4-FFF2-40B4-BE49-F238E27FC236}">
                <a16:creationId xmlns:a16="http://schemas.microsoft.com/office/drawing/2014/main" id="{D62C14CD-E642-485A-8BAF-742E8EFF8065}"/>
              </a:ext>
            </a:extLst>
          </p:cNvPr>
          <p:cNvSpPr/>
          <p:nvPr/>
        </p:nvSpPr>
        <p:spPr>
          <a:xfrm>
            <a:off x="6626683" y="4951691"/>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50" name="CuadroTexto 49">
            <a:extLst>
              <a:ext uri="{FF2B5EF4-FFF2-40B4-BE49-F238E27FC236}">
                <a16:creationId xmlns:a16="http://schemas.microsoft.com/office/drawing/2014/main" id="{A37E8840-AFBA-40C7-8845-FAA9DD559976}"/>
              </a:ext>
            </a:extLst>
          </p:cNvPr>
          <p:cNvSpPr txBox="1"/>
          <p:nvPr/>
        </p:nvSpPr>
        <p:spPr>
          <a:xfrm>
            <a:off x="6626678" y="4958674"/>
            <a:ext cx="1427941" cy="261610"/>
          </a:xfrm>
          <a:prstGeom prst="rect">
            <a:avLst/>
          </a:prstGeom>
          <a:noFill/>
        </p:spPr>
        <p:txBody>
          <a:bodyPr wrap="square" rtlCol="0">
            <a:spAutoFit/>
          </a:bodyPr>
          <a:lstStyle/>
          <a:p>
            <a:r>
              <a:rPr lang="es-GT" sz="1100" dirty="0"/>
              <a:t>Alcance comunitario.</a:t>
            </a:r>
          </a:p>
        </p:txBody>
      </p:sp>
      <p:sp>
        <p:nvSpPr>
          <p:cNvPr id="51" name="Rectángulo 50">
            <a:extLst>
              <a:ext uri="{FF2B5EF4-FFF2-40B4-BE49-F238E27FC236}">
                <a16:creationId xmlns:a16="http://schemas.microsoft.com/office/drawing/2014/main" id="{232C31FE-A9CC-462B-9474-A2BC4FC2F021}"/>
              </a:ext>
            </a:extLst>
          </p:cNvPr>
          <p:cNvSpPr/>
          <p:nvPr/>
        </p:nvSpPr>
        <p:spPr>
          <a:xfrm>
            <a:off x="8801096" y="4416440"/>
            <a:ext cx="2071405" cy="221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52" name="CuadroTexto 51">
            <a:extLst>
              <a:ext uri="{FF2B5EF4-FFF2-40B4-BE49-F238E27FC236}">
                <a16:creationId xmlns:a16="http://schemas.microsoft.com/office/drawing/2014/main" id="{D274E216-3EFA-4F0C-8519-9E01DBB1D079}"/>
              </a:ext>
            </a:extLst>
          </p:cNvPr>
          <p:cNvSpPr txBox="1"/>
          <p:nvPr/>
        </p:nvSpPr>
        <p:spPr>
          <a:xfrm>
            <a:off x="8730488" y="4462068"/>
            <a:ext cx="1772358" cy="261610"/>
          </a:xfrm>
          <a:prstGeom prst="rect">
            <a:avLst/>
          </a:prstGeom>
          <a:noFill/>
        </p:spPr>
        <p:txBody>
          <a:bodyPr wrap="square" rtlCol="0">
            <a:spAutoFit/>
          </a:bodyPr>
          <a:lstStyle/>
          <a:p>
            <a:r>
              <a:rPr lang="es-GT" sz="1100" dirty="0"/>
              <a:t>Pruebas a través de </a:t>
            </a:r>
            <a:r>
              <a:rPr lang="es-GT" sz="1100" dirty="0" err="1"/>
              <a:t>ONGs</a:t>
            </a:r>
            <a:r>
              <a:rPr lang="es-GT" sz="1100" dirty="0"/>
              <a:t>.</a:t>
            </a:r>
          </a:p>
        </p:txBody>
      </p:sp>
      <p:sp>
        <p:nvSpPr>
          <p:cNvPr id="53" name="Rectángulo 52">
            <a:extLst>
              <a:ext uri="{FF2B5EF4-FFF2-40B4-BE49-F238E27FC236}">
                <a16:creationId xmlns:a16="http://schemas.microsoft.com/office/drawing/2014/main" id="{DD37CEF9-B4A3-41EF-9F86-619D6D0F6684}"/>
              </a:ext>
            </a:extLst>
          </p:cNvPr>
          <p:cNvSpPr/>
          <p:nvPr/>
        </p:nvSpPr>
        <p:spPr>
          <a:xfrm>
            <a:off x="8758706" y="4715036"/>
            <a:ext cx="2224018" cy="258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54" name="CuadroTexto 53">
            <a:extLst>
              <a:ext uri="{FF2B5EF4-FFF2-40B4-BE49-F238E27FC236}">
                <a16:creationId xmlns:a16="http://schemas.microsoft.com/office/drawing/2014/main" id="{51FA6820-441F-498F-86AE-57980E2A6FD0}"/>
              </a:ext>
            </a:extLst>
          </p:cNvPr>
          <p:cNvSpPr txBox="1"/>
          <p:nvPr/>
        </p:nvSpPr>
        <p:spPr>
          <a:xfrm>
            <a:off x="8758703" y="4697064"/>
            <a:ext cx="1670762" cy="261610"/>
          </a:xfrm>
          <a:prstGeom prst="rect">
            <a:avLst/>
          </a:prstGeom>
          <a:noFill/>
        </p:spPr>
        <p:txBody>
          <a:bodyPr wrap="square" rtlCol="0">
            <a:spAutoFit/>
          </a:bodyPr>
          <a:lstStyle/>
          <a:p>
            <a:r>
              <a:rPr lang="es-GT" sz="1100" dirty="0"/>
              <a:t>Referencia social (offline).</a:t>
            </a:r>
          </a:p>
        </p:txBody>
      </p:sp>
      <p:sp>
        <p:nvSpPr>
          <p:cNvPr id="55" name="Rectángulo 54">
            <a:extLst>
              <a:ext uri="{FF2B5EF4-FFF2-40B4-BE49-F238E27FC236}">
                <a16:creationId xmlns:a16="http://schemas.microsoft.com/office/drawing/2014/main" id="{C3E932A3-72E4-4B0A-B085-0E55F228B75E}"/>
              </a:ext>
            </a:extLst>
          </p:cNvPr>
          <p:cNvSpPr/>
          <p:nvPr/>
        </p:nvSpPr>
        <p:spPr>
          <a:xfrm>
            <a:off x="8799477" y="4973774"/>
            <a:ext cx="2224018" cy="258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bg1"/>
              </a:solidFill>
            </a:endParaRPr>
          </a:p>
        </p:txBody>
      </p:sp>
      <p:sp>
        <p:nvSpPr>
          <p:cNvPr id="56" name="CuadroTexto 55">
            <a:extLst>
              <a:ext uri="{FF2B5EF4-FFF2-40B4-BE49-F238E27FC236}">
                <a16:creationId xmlns:a16="http://schemas.microsoft.com/office/drawing/2014/main" id="{204EDBE8-8146-45F8-962C-2F2C363FADFA}"/>
              </a:ext>
            </a:extLst>
          </p:cNvPr>
          <p:cNvSpPr txBox="1"/>
          <p:nvPr/>
        </p:nvSpPr>
        <p:spPr>
          <a:xfrm>
            <a:off x="8758703" y="4944429"/>
            <a:ext cx="2449694" cy="261610"/>
          </a:xfrm>
          <a:prstGeom prst="rect">
            <a:avLst/>
          </a:prstGeom>
          <a:noFill/>
        </p:spPr>
        <p:txBody>
          <a:bodyPr wrap="square" rtlCol="0">
            <a:spAutoFit/>
          </a:bodyPr>
          <a:lstStyle/>
          <a:p>
            <a:r>
              <a:rPr lang="es-GT" sz="1100" dirty="0"/>
              <a:t>Sector privado (farmacias/laboratorios).</a:t>
            </a:r>
          </a:p>
        </p:txBody>
      </p:sp>
      <p:sp>
        <p:nvSpPr>
          <p:cNvPr id="57" name="Rectángulo 56">
            <a:extLst>
              <a:ext uri="{FF2B5EF4-FFF2-40B4-BE49-F238E27FC236}">
                <a16:creationId xmlns:a16="http://schemas.microsoft.com/office/drawing/2014/main" id="{13D96E99-ADBE-413D-B18C-5DA360F4F70A}"/>
              </a:ext>
            </a:extLst>
          </p:cNvPr>
          <p:cNvSpPr/>
          <p:nvPr/>
        </p:nvSpPr>
        <p:spPr>
          <a:xfrm>
            <a:off x="1346198" y="1403272"/>
            <a:ext cx="3914423" cy="413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solidFill>
                  <a:schemeClr val="tx1"/>
                </a:solidFill>
              </a:rPr>
              <a:t>Pronóstico de pruebas </a:t>
            </a:r>
            <a:r>
              <a:rPr lang="es-GT" sz="1400" b="1" dirty="0" err="1">
                <a:solidFill>
                  <a:schemeClr val="tx1"/>
                </a:solidFill>
              </a:rPr>
              <a:t>autoaplicadas</a:t>
            </a:r>
            <a:r>
              <a:rPr lang="es-GT" sz="1400" b="1" dirty="0">
                <a:solidFill>
                  <a:schemeClr val="tx1"/>
                </a:solidFill>
              </a:rPr>
              <a:t>:        Escenario Mejorado</a:t>
            </a:r>
            <a:endParaRPr lang="es-GT" sz="1400" b="1" dirty="0">
              <a:solidFill>
                <a:schemeClr val="bg1"/>
              </a:solidFill>
            </a:endParaRPr>
          </a:p>
        </p:txBody>
      </p:sp>
      <p:sp>
        <p:nvSpPr>
          <p:cNvPr id="59" name="Rectángulo 58">
            <a:extLst>
              <a:ext uri="{FF2B5EF4-FFF2-40B4-BE49-F238E27FC236}">
                <a16:creationId xmlns:a16="http://schemas.microsoft.com/office/drawing/2014/main" id="{55E648C8-2E76-4623-9B4F-D22C5081EEE6}"/>
              </a:ext>
            </a:extLst>
          </p:cNvPr>
          <p:cNvSpPr/>
          <p:nvPr/>
        </p:nvSpPr>
        <p:spPr>
          <a:xfrm>
            <a:off x="6599659" y="1556668"/>
            <a:ext cx="3914423" cy="413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solidFill>
                  <a:schemeClr val="tx1"/>
                </a:solidFill>
              </a:rPr>
              <a:t>Pronóstico de pruebas </a:t>
            </a:r>
            <a:r>
              <a:rPr lang="es-GT" sz="1400" b="1" dirty="0" err="1">
                <a:solidFill>
                  <a:schemeClr val="tx1"/>
                </a:solidFill>
              </a:rPr>
              <a:t>autoaplicadas</a:t>
            </a:r>
            <a:r>
              <a:rPr lang="es-GT" sz="1400" b="1" dirty="0">
                <a:solidFill>
                  <a:schemeClr val="tx1"/>
                </a:solidFill>
              </a:rPr>
              <a:t>:        Escenario Ideal</a:t>
            </a:r>
            <a:endParaRPr lang="es-GT" sz="1400" b="1" dirty="0">
              <a:solidFill>
                <a:schemeClr val="bg1"/>
              </a:solidFill>
            </a:endParaRPr>
          </a:p>
        </p:txBody>
      </p:sp>
    </p:spTree>
    <p:extLst>
      <p:ext uri="{BB962C8B-B14F-4D97-AF65-F5344CB8AC3E}">
        <p14:creationId xmlns:p14="http://schemas.microsoft.com/office/powerpoint/2010/main" val="332116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64960"/>
            <a:ext cx="12192000" cy="19304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5">
            <a:extLst>
              <a:ext uri="{FF2B5EF4-FFF2-40B4-BE49-F238E27FC236}">
                <a16:creationId xmlns:a16="http://schemas.microsoft.com/office/drawing/2014/main" id="{FCE3379C-07B3-4964-AABF-524B5384A481}"/>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1" name="Imagen 10">
            <a:extLst>
              <a:ext uri="{FF2B5EF4-FFF2-40B4-BE49-F238E27FC236}">
                <a16:creationId xmlns:a16="http://schemas.microsoft.com/office/drawing/2014/main" id="{CF197B11-82FB-4911-83CA-7F5DECF6E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690" y="2765668"/>
            <a:ext cx="9522619" cy="1326664"/>
          </a:xfrm>
          <a:prstGeom prst="rect">
            <a:avLst/>
          </a:prstGeom>
        </p:spPr>
      </p:pic>
    </p:spTree>
    <p:extLst>
      <p:ext uri="{BB962C8B-B14F-4D97-AF65-F5344CB8AC3E}">
        <p14:creationId xmlns:p14="http://schemas.microsoft.com/office/powerpoint/2010/main" val="1922365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0837"/>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8898F8-4DC0-4B02-A634-ABCC0181BCE6}"/>
              </a:ext>
            </a:extLst>
          </p:cNvPr>
          <p:cNvSpPr>
            <a:spLocks noGrp="1"/>
          </p:cNvSpPr>
          <p:nvPr>
            <p:ph type="title"/>
          </p:nvPr>
        </p:nvSpPr>
        <p:spPr>
          <a:xfrm>
            <a:off x="1306185" y="5566240"/>
            <a:ext cx="10515600" cy="874165"/>
          </a:xfrm>
        </p:spPr>
        <p:txBody>
          <a:bodyPr>
            <a:normAutofit/>
          </a:bodyPr>
          <a:lstStyle/>
          <a:p>
            <a:pPr algn="r"/>
            <a:r>
              <a:rPr lang="es-MX" sz="4000" b="1" spc="-150" dirty="0">
                <a:solidFill>
                  <a:srgbClr val="FFFFFF"/>
                </a:solidFill>
                <a:latin typeface="Arial Narrow" panose="020B0606020202030204" pitchFamily="34" charset="0"/>
                <a:cs typeface="Gisha" panose="020B0502040204020203" pitchFamily="34" charset="-79"/>
              </a:rPr>
              <a:t>1.  Exploración del Contexto</a:t>
            </a:r>
            <a:endParaRPr lang="es-GT" sz="4000" b="1"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699842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srgbClr val="3470A4"/>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E68898F8-4DC0-4B02-A634-ABCC0181BCE6}"/>
              </a:ext>
            </a:extLst>
          </p:cNvPr>
          <p:cNvSpPr>
            <a:spLocks noGrp="1"/>
          </p:cNvSpPr>
          <p:nvPr>
            <p:ph type="title"/>
          </p:nvPr>
        </p:nvSpPr>
        <p:spPr>
          <a:xfrm>
            <a:off x="838200" y="177575"/>
            <a:ext cx="10515600" cy="1325563"/>
          </a:xfrm>
        </p:spPr>
        <p:txBody>
          <a:bodyPr>
            <a:normAutofit/>
          </a:bodyPr>
          <a:lstStyle/>
          <a:p>
            <a:pPr algn="ctr"/>
            <a:r>
              <a:rPr lang="es-MX" sz="3000" b="1" spc="-15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Objetivos</a:t>
            </a:r>
            <a:endParaRPr lang="es-GT" sz="3000" b="1" dirty="0">
              <a:solidFill>
                <a:schemeClr val="tx1">
                  <a:lumMod val="75000"/>
                  <a:lumOff val="25000"/>
                </a:schemeClr>
              </a:solidFill>
              <a:latin typeface="+mn-lt"/>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Marcador de contenido 48">
            <a:extLst>
              <a:ext uri="{FF2B5EF4-FFF2-40B4-BE49-F238E27FC236}">
                <a16:creationId xmlns:a16="http://schemas.microsoft.com/office/drawing/2014/main" id="{F58BCC95-7253-4F4C-9539-781BC4FC3069}"/>
              </a:ext>
            </a:extLst>
          </p:cNvPr>
          <p:cNvSpPr>
            <a:spLocks noGrp="1"/>
          </p:cNvSpPr>
          <p:nvPr>
            <p:ph idx="1"/>
          </p:nvPr>
        </p:nvSpPr>
        <p:spPr>
          <a:xfrm>
            <a:off x="54592" y="1381820"/>
            <a:ext cx="5988050" cy="5218698"/>
          </a:xfrm>
        </p:spPr>
        <p:txBody>
          <a:bodyPr>
            <a:normAutofit/>
          </a:bodyPr>
          <a:lstStyle/>
          <a:p>
            <a:pPr marL="808038" indent="-447675">
              <a:lnSpc>
                <a:spcPct val="100000"/>
              </a:lnSpc>
              <a:spcBef>
                <a:spcPts val="0"/>
              </a:spcBef>
              <a:spcAft>
                <a:spcPts val="1200"/>
              </a:spcAft>
              <a:buFont typeface="+mj-lt"/>
              <a:buAutoNum type="arabicPeriod"/>
            </a:pPr>
            <a:r>
              <a:rPr lang="es-MX" sz="1800" dirty="0">
                <a:solidFill>
                  <a:schemeClr val="tx1">
                    <a:lumMod val="85000"/>
                    <a:lumOff val="15000"/>
                  </a:schemeClr>
                </a:solidFill>
                <a:ea typeface="Times New Roman" panose="02020603050405020304" pitchFamily="18" charset="0"/>
                <a:cs typeface="Times New Roman" panose="02020603050405020304" pitchFamily="18" charset="0"/>
              </a:rPr>
              <a:t>Verificar el estatus del registro de los productos de la prueba autoadministrada del VIH.</a:t>
            </a:r>
          </a:p>
          <a:p>
            <a:pPr marL="808038" lvl="0" indent="-447675">
              <a:lnSpc>
                <a:spcPct val="100000"/>
              </a:lnSpc>
              <a:spcBef>
                <a:spcPts val="0"/>
              </a:spcBef>
              <a:spcAft>
                <a:spcPts val="1200"/>
              </a:spcAft>
              <a:buFont typeface="+mj-lt"/>
              <a:buAutoNum type="arabicPeriod"/>
            </a:pPr>
            <a:r>
              <a:rPr lang="es-GT" sz="1800" dirty="0">
                <a:solidFill>
                  <a:schemeClr val="tx1">
                    <a:lumMod val="85000"/>
                    <a:lumOff val="15000"/>
                  </a:schemeClr>
                </a:solidFill>
                <a:ea typeface="Times New Roman" panose="02020603050405020304" pitchFamily="18" charset="0"/>
                <a:cs typeface="Times New Roman" panose="02020603050405020304" pitchFamily="18" charset="0"/>
              </a:rPr>
              <a:t>Documentar si en los países existen: </a:t>
            </a:r>
          </a:p>
          <a:p>
            <a:pPr marL="1082675" lvl="0" indent="-274638">
              <a:lnSpc>
                <a:spcPct val="100000"/>
              </a:lnSpc>
              <a:spcBef>
                <a:spcPts val="0"/>
              </a:spcBef>
              <a:spcAft>
                <a:spcPts val="400"/>
              </a:spcAft>
              <a:buFontTx/>
              <a:buChar char="-"/>
            </a:pPr>
            <a:r>
              <a:rPr lang="es-GT" sz="1800" dirty="0">
                <a:solidFill>
                  <a:schemeClr val="tx1">
                    <a:lumMod val="85000"/>
                    <a:lumOff val="15000"/>
                  </a:schemeClr>
                </a:solidFill>
              </a:rPr>
              <a:t>Políticas/regulaciones de la prueba autoadministrada del VIH.</a:t>
            </a:r>
          </a:p>
          <a:p>
            <a:pPr marL="1082675" lvl="0" indent="-274638">
              <a:lnSpc>
                <a:spcPct val="100000"/>
              </a:lnSpc>
              <a:spcBef>
                <a:spcPts val="0"/>
              </a:spcBef>
              <a:spcAft>
                <a:spcPts val="400"/>
              </a:spcAft>
              <a:buFontTx/>
              <a:buChar char="-"/>
            </a:pPr>
            <a:r>
              <a:rPr lang="es-GT" sz="1800" dirty="0">
                <a:solidFill>
                  <a:schemeClr val="tx1">
                    <a:lumMod val="85000"/>
                    <a:lumOff val="15000"/>
                  </a:schemeClr>
                </a:solidFill>
              </a:rPr>
              <a:t>Lineamientos y/o planes operacionales de la prueba autoadministrada.</a:t>
            </a:r>
          </a:p>
          <a:p>
            <a:pPr marL="1082675" lvl="0" indent="-274638">
              <a:lnSpc>
                <a:spcPct val="100000"/>
              </a:lnSpc>
              <a:spcBef>
                <a:spcPts val="0"/>
              </a:spcBef>
              <a:spcAft>
                <a:spcPts val="400"/>
              </a:spcAft>
              <a:buFontTx/>
              <a:buChar char="-"/>
            </a:pPr>
            <a:r>
              <a:rPr lang="es-GT" sz="1800" dirty="0">
                <a:solidFill>
                  <a:schemeClr val="tx1">
                    <a:lumMod val="85000"/>
                    <a:lumOff val="15000"/>
                  </a:schemeClr>
                </a:solidFill>
              </a:rPr>
              <a:t>Sitios clínicos aprobados para la prueba autoadministrada.</a:t>
            </a:r>
          </a:p>
          <a:p>
            <a:pPr marL="1082675" lvl="0" indent="-274638">
              <a:lnSpc>
                <a:spcPct val="100000"/>
              </a:lnSpc>
              <a:spcBef>
                <a:spcPts val="0"/>
              </a:spcBef>
              <a:spcAft>
                <a:spcPts val="1800"/>
              </a:spcAft>
              <a:buFontTx/>
              <a:buChar char="-"/>
            </a:pPr>
            <a:r>
              <a:rPr lang="es-GT" sz="1800" dirty="0">
                <a:solidFill>
                  <a:schemeClr val="tx1">
                    <a:lumMod val="85000"/>
                    <a:lumOff val="15000"/>
                  </a:schemeClr>
                </a:solidFill>
              </a:rPr>
              <a:t>Protocolos de evaluación de la prueba autoadministrada para la evaluación de productos.</a:t>
            </a:r>
          </a:p>
          <a:p>
            <a:pPr marL="808038" lvl="0" indent="-442913">
              <a:lnSpc>
                <a:spcPct val="100000"/>
              </a:lnSpc>
              <a:spcBef>
                <a:spcPts val="0"/>
              </a:spcBef>
              <a:spcAft>
                <a:spcPts val="1800"/>
              </a:spcAft>
              <a:buFont typeface="+mj-lt"/>
              <a:buAutoNum type="arabicPeriod" startAt="2"/>
            </a:pPr>
            <a:r>
              <a:rPr lang="es-GT" sz="1800" dirty="0">
                <a:solidFill>
                  <a:schemeClr val="tx1">
                    <a:lumMod val="85000"/>
                    <a:lumOff val="15000"/>
                  </a:schemeClr>
                </a:solidFill>
                <a:ea typeface="Times New Roman" panose="02020603050405020304" pitchFamily="18" charset="0"/>
                <a:cs typeface="Times New Roman" panose="02020603050405020304" pitchFamily="18" charset="0"/>
              </a:rPr>
              <a:t>Recopilar evidencia de estudios de investigación realizados en diferentes países en el ámbito e la  autodetección del VIH. </a:t>
            </a:r>
          </a:p>
        </p:txBody>
      </p:sp>
      <p:pic>
        <p:nvPicPr>
          <p:cNvPr id="10" name="Imagen 9" descr="Imagen que contiene persona, niño, suelo, joven&#10;&#10;Descripción generada automáticamente">
            <a:extLst>
              <a:ext uri="{FF2B5EF4-FFF2-40B4-BE49-F238E27FC236}">
                <a16:creationId xmlns:a16="http://schemas.microsoft.com/office/drawing/2014/main" id="{5BF65C54-6F75-4A3C-B526-94E36176619C}"/>
              </a:ext>
            </a:extLst>
          </p:cNvPr>
          <p:cNvPicPr>
            <a:picLocks noChangeAspect="1"/>
          </p:cNvPicPr>
          <p:nvPr/>
        </p:nvPicPr>
        <p:blipFill rotWithShape="1">
          <a:blip r:embed="rId3">
            <a:extLst>
              <a:ext uri="{28A0092B-C50C-407E-A947-70E740481C1C}">
                <a14:useLocalDpi xmlns:a14="http://schemas.microsoft.com/office/drawing/2010/main" val="0"/>
              </a:ext>
            </a:extLst>
          </a:blip>
          <a:srcRect l="22382" r="22595"/>
          <a:stretch/>
        </p:blipFill>
        <p:spPr>
          <a:xfrm>
            <a:off x="7119434" y="1782312"/>
            <a:ext cx="4102100" cy="4025751"/>
          </a:xfrm>
          <a:prstGeom prst="rect">
            <a:avLst/>
          </a:prstGeom>
        </p:spPr>
      </p:pic>
    </p:spTree>
    <p:extLst>
      <p:ext uri="{BB962C8B-B14F-4D97-AF65-F5344CB8AC3E}">
        <p14:creationId xmlns:p14="http://schemas.microsoft.com/office/powerpoint/2010/main" val="136435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srgbClr val="3470A4"/>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E68898F8-4DC0-4B02-A634-ABCC0181BCE6}"/>
              </a:ext>
            </a:extLst>
          </p:cNvPr>
          <p:cNvSpPr>
            <a:spLocks noGrp="1"/>
          </p:cNvSpPr>
          <p:nvPr>
            <p:ph type="title"/>
          </p:nvPr>
        </p:nvSpPr>
        <p:spPr>
          <a:xfrm>
            <a:off x="838200" y="147595"/>
            <a:ext cx="10515600" cy="1325563"/>
          </a:xfrm>
        </p:spPr>
        <p:txBody>
          <a:bodyPr>
            <a:normAutofit/>
          </a:bodyPr>
          <a:lstStyle/>
          <a:p>
            <a:pPr algn="ctr"/>
            <a:r>
              <a:rPr lang="es-MX" sz="3000" b="1" spc="-15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Metodología</a:t>
            </a:r>
            <a:endParaRPr lang="es-GT" sz="3000" b="1" dirty="0">
              <a:solidFill>
                <a:schemeClr val="tx1">
                  <a:lumMod val="75000"/>
                  <a:lumOff val="25000"/>
                </a:schemeClr>
              </a:solidFill>
              <a:latin typeface="+mn-lt"/>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B666DAFE-89B6-4DAD-8935-CE61E35C3D53}"/>
              </a:ext>
            </a:extLst>
          </p:cNvPr>
          <p:cNvSpPr txBox="1"/>
          <p:nvPr/>
        </p:nvSpPr>
        <p:spPr>
          <a:xfrm>
            <a:off x="583370" y="3324214"/>
            <a:ext cx="3371087" cy="1754326"/>
          </a:xfrm>
          <a:prstGeom prst="rect">
            <a:avLst/>
          </a:prstGeom>
          <a:noFill/>
        </p:spPr>
        <p:txBody>
          <a:bodyPr wrap="square" rtlCol="0">
            <a:spAutoFit/>
          </a:bodyPr>
          <a:lstStyle/>
          <a:p>
            <a:r>
              <a:rPr lang="es-MX" dirty="0"/>
              <a:t>El equipo regional de investigación revisó páginas web y documentos internacionales y nacionales relacionados al VIH, pruebas del VIH y o a la autodetección del VIH.</a:t>
            </a:r>
            <a:endParaRPr lang="es-GT" dirty="0"/>
          </a:p>
        </p:txBody>
      </p:sp>
      <p:pic>
        <p:nvPicPr>
          <p:cNvPr id="24" name="Imagen 23">
            <a:extLst>
              <a:ext uri="{FF2B5EF4-FFF2-40B4-BE49-F238E27FC236}">
                <a16:creationId xmlns:a16="http://schemas.microsoft.com/office/drawing/2014/main" id="{3C9956A1-8138-4CE9-875B-B9AED23C4F31}"/>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9089767" y="1449540"/>
            <a:ext cx="1765567" cy="1765567"/>
          </a:xfrm>
          <a:prstGeom prst="rect">
            <a:avLst/>
          </a:prstGeom>
        </p:spPr>
      </p:pic>
      <p:pic>
        <p:nvPicPr>
          <p:cNvPr id="27" name="Imagen 26" descr="Imagen que contiene servicio de mesa, plato&#10;&#10;Descripción generada automáticamente">
            <a:extLst>
              <a:ext uri="{FF2B5EF4-FFF2-40B4-BE49-F238E27FC236}">
                <a16:creationId xmlns:a16="http://schemas.microsoft.com/office/drawing/2014/main" id="{6D33D40E-60C3-4DE4-B2BE-FB5C9AE4101F}"/>
              </a:ext>
            </a:extLst>
          </p:cNvPr>
          <p:cNvPicPr>
            <a:picLocks noChangeAspect="1"/>
          </p:cNvPicPr>
          <p:nvPr/>
        </p:nvPicPr>
        <p:blipFill>
          <a:blip r:embed="rId5">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tretch>
            <a:fillRect/>
          </a:stretch>
        </p:blipFill>
        <p:spPr>
          <a:xfrm>
            <a:off x="5115500" y="1557088"/>
            <a:ext cx="1765567" cy="1765567"/>
          </a:xfrm>
          <a:prstGeom prst="rect">
            <a:avLst/>
          </a:prstGeom>
        </p:spPr>
      </p:pic>
      <p:pic>
        <p:nvPicPr>
          <p:cNvPr id="35" name="Imagen 34">
            <a:extLst>
              <a:ext uri="{FF2B5EF4-FFF2-40B4-BE49-F238E27FC236}">
                <a16:creationId xmlns:a16="http://schemas.microsoft.com/office/drawing/2014/main" id="{61390D2B-40D3-4D67-B1A2-FCE20183281F}"/>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PencilSketch/>
                    </a14:imgEffect>
                  </a14:imgLayer>
                </a14:imgProps>
              </a:ext>
              <a:ext uri="{28A0092B-C50C-407E-A947-70E740481C1C}">
                <a14:useLocalDpi xmlns:a14="http://schemas.microsoft.com/office/drawing/2010/main" val="0"/>
              </a:ext>
            </a:extLst>
          </a:blip>
          <a:srcRect l="21832" r="23989"/>
          <a:stretch/>
        </p:blipFill>
        <p:spPr>
          <a:xfrm>
            <a:off x="1454323" y="1840485"/>
            <a:ext cx="1235215" cy="1198775"/>
          </a:xfrm>
          <a:prstGeom prst="rect">
            <a:avLst/>
          </a:prstGeom>
        </p:spPr>
      </p:pic>
      <p:sp>
        <p:nvSpPr>
          <p:cNvPr id="39" name="CuadroTexto 38">
            <a:extLst>
              <a:ext uri="{FF2B5EF4-FFF2-40B4-BE49-F238E27FC236}">
                <a16:creationId xmlns:a16="http://schemas.microsoft.com/office/drawing/2014/main" id="{8E12E447-A9BB-443C-A57D-C5E720DD52E6}"/>
              </a:ext>
            </a:extLst>
          </p:cNvPr>
          <p:cNvSpPr txBox="1"/>
          <p:nvPr/>
        </p:nvSpPr>
        <p:spPr>
          <a:xfrm>
            <a:off x="4410456" y="3324214"/>
            <a:ext cx="3371087" cy="2308324"/>
          </a:xfrm>
          <a:prstGeom prst="rect">
            <a:avLst/>
          </a:prstGeom>
          <a:noFill/>
        </p:spPr>
        <p:txBody>
          <a:bodyPr wrap="square" rtlCol="0">
            <a:spAutoFit/>
          </a:bodyPr>
          <a:lstStyle/>
          <a:p>
            <a:r>
              <a:rPr lang="es-MX" dirty="0"/>
              <a:t>Los equipos locales también recopilaron documentos nacionales. En caso, no existieran documentos relacionados con la autodetección del VIH, consultaron con personas clave de organizaciones públicas y privadas.</a:t>
            </a:r>
          </a:p>
        </p:txBody>
      </p:sp>
      <p:sp>
        <p:nvSpPr>
          <p:cNvPr id="40" name="CuadroTexto 39">
            <a:extLst>
              <a:ext uri="{FF2B5EF4-FFF2-40B4-BE49-F238E27FC236}">
                <a16:creationId xmlns:a16="http://schemas.microsoft.com/office/drawing/2014/main" id="{338A3EF6-8A1E-4ACA-BCEC-5118D4E40811}"/>
              </a:ext>
            </a:extLst>
          </p:cNvPr>
          <p:cNvSpPr txBox="1"/>
          <p:nvPr/>
        </p:nvSpPr>
        <p:spPr>
          <a:xfrm>
            <a:off x="8254233" y="3278448"/>
            <a:ext cx="3371087" cy="923330"/>
          </a:xfrm>
          <a:prstGeom prst="rect">
            <a:avLst/>
          </a:prstGeom>
          <a:noFill/>
        </p:spPr>
        <p:txBody>
          <a:bodyPr wrap="square" rtlCol="0">
            <a:spAutoFit/>
          </a:bodyPr>
          <a:lstStyle/>
          <a:p>
            <a:r>
              <a:rPr lang="es-MX" dirty="0"/>
              <a:t>El equipo de investigación revisó, analizó e integró toda la información relevante obtenida.</a:t>
            </a:r>
            <a:endParaRPr lang="es-MX" sz="1400" dirty="0"/>
          </a:p>
        </p:txBody>
      </p:sp>
    </p:spTree>
    <p:extLst>
      <p:ext uri="{BB962C8B-B14F-4D97-AF65-F5344CB8AC3E}">
        <p14:creationId xmlns:p14="http://schemas.microsoft.com/office/powerpoint/2010/main" val="180241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25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250"/>
                                        <p:tgtEl>
                                          <p:spTgt spid="39"/>
                                        </p:tgtEl>
                                      </p:cBhvr>
                                    </p:animEffect>
                                  </p:childTnLst>
                                </p:cTn>
                              </p:par>
                            </p:childTnLst>
                          </p:cTn>
                        </p:par>
                        <p:par>
                          <p:cTn id="18" fill="hold">
                            <p:stCondLst>
                              <p:cond delay="225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25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2" name="Tabla 1">
            <a:extLst>
              <a:ext uri="{FF2B5EF4-FFF2-40B4-BE49-F238E27FC236}">
                <a16:creationId xmlns:a16="http://schemas.microsoft.com/office/drawing/2014/main" id="{51957F87-8A47-4132-940C-1495004A7FCB}"/>
              </a:ext>
            </a:extLst>
          </p:cNvPr>
          <p:cNvGraphicFramePr>
            <a:graphicFrameLocks noGrp="1"/>
          </p:cNvGraphicFramePr>
          <p:nvPr>
            <p:extLst>
              <p:ext uri="{D42A27DB-BD31-4B8C-83A1-F6EECF244321}">
                <p14:modId xmlns:p14="http://schemas.microsoft.com/office/powerpoint/2010/main" val="2792105911"/>
              </p:ext>
            </p:extLst>
          </p:nvPr>
        </p:nvGraphicFramePr>
        <p:xfrm>
          <a:off x="838200" y="1465941"/>
          <a:ext cx="10620000" cy="4038600"/>
        </p:xfrm>
        <a:graphic>
          <a:graphicData uri="http://schemas.openxmlformats.org/drawingml/2006/table">
            <a:tbl>
              <a:tblPr firstRow="1" bandRow="1">
                <a:tableStyleId>{72833802-FEF1-4C79-8D5D-14CF1EAF98D9}</a:tableStyleId>
              </a:tblPr>
              <a:tblGrid>
                <a:gridCol w="2232000">
                  <a:extLst>
                    <a:ext uri="{9D8B030D-6E8A-4147-A177-3AD203B41FA5}">
                      <a16:colId xmlns:a16="http://schemas.microsoft.com/office/drawing/2014/main" val="2097331355"/>
                    </a:ext>
                  </a:extLst>
                </a:gridCol>
                <a:gridCol w="1080000">
                  <a:extLst>
                    <a:ext uri="{9D8B030D-6E8A-4147-A177-3AD203B41FA5}">
                      <a16:colId xmlns:a16="http://schemas.microsoft.com/office/drawing/2014/main" val="1361945631"/>
                    </a:ext>
                  </a:extLst>
                </a:gridCol>
                <a:gridCol w="1080000">
                  <a:extLst>
                    <a:ext uri="{9D8B030D-6E8A-4147-A177-3AD203B41FA5}">
                      <a16:colId xmlns:a16="http://schemas.microsoft.com/office/drawing/2014/main" val="4161673380"/>
                    </a:ext>
                  </a:extLst>
                </a:gridCol>
                <a:gridCol w="1944000">
                  <a:extLst>
                    <a:ext uri="{9D8B030D-6E8A-4147-A177-3AD203B41FA5}">
                      <a16:colId xmlns:a16="http://schemas.microsoft.com/office/drawing/2014/main" val="797743777"/>
                    </a:ext>
                  </a:extLst>
                </a:gridCol>
                <a:gridCol w="4284000">
                  <a:extLst>
                    <a:ext uri="{9D8B030D-6E8A-4147-A177-3AD203B41FA5}">
                      <a16:colId xmlns:a16="http://schemas.microsoft.com/office/drawing/2014/main" val="1255355224"/>
                    </a:ext>
                  </a:extLst>
                </a:gridCol>
              </a:tblGrid>
              <a:tr h="0">
                <a:tc>
                  <a:txBody>
                    <a:bodyPr/>
                    <a:lstStyle/>
                    <a:p>
                      <a:pPr algn="ctr"/>
                      <a:r>
                        <a:rPr lang="es-MX" sz="1200" b="1" dirty="0">
                          <a:solidFill>
                            <a:schemeClr val="bg1"/>
                          </a:solidFill>
                        </a:rPr>
                        <a:t>Nombre de la prueba (fabricante)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200" b="1" dirty="0">
                          <a:solidFill>
                            <a:schemeClr val="bg1"/>
                          </a:solidFill>
                        </a:rPr>
                        <a:t>Generación</a:t>
                      </a:r>
                      <a:endParaRPr lang="es-GT" sz="1200" b="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200" b="1" dirty="0">
                          <a:solidFill>
                            <a:schemeClr val="bg1"/>
                          </a:solidFill>
                        </a:rPr>
                        <a:t>Muestra</a:t>
                      </a:r>
                      <a:endParaRPr lang="es-GT" sz="1200" b="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200" b="1" dirty="0">
                          <a:solidFill>
                            <a:schemeClr val="bg1"/>
                          </a:solidFill>
                        </a:rPr>
                        <a:t>Mercados</a:t>
                      </a:r>
                      <a:endParaRPr lang="es-GT" sz="1200" b="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200" b="1" dirty="0">
                          <a:solidFill>
                            <a:schemeClr val="bg1"/>
                          </a:solidFill>
                        </a:rPr>
                        <a:t>Precio</a:t>
                      </a:r>
                      <a:endParaRPr lang="es-GT" sz="1200" b="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442066444"/>
                  </a:ext>
                </a:extLst>
              </a:tr>
              <a:tr h="457200">
                <a:tc>
                  <a:txBody>
                    <a:bodyPr/>
                    <a:lstStyle/>
                    <a:p>
                      <a:pPr algn="l"/>
                      <a:r>
                        <a:rPr lang="es-MX" sz="1150" b="0" dirty="0" err="1">
                          <a:solidFill>
                            <a:schemeClr val="tx1">
                              <a:lumMod val="85000"/>
                              <a:lumOff val="15000"/>
                            </a:schemeClr>
                          </a:solidFill>
                        </a:rPr>
                        <a:t>Atomo</a:t>
                      </a:r>
                      <a:r>
                        <a:rPr lang="es-MX" sz="1150" b="0" dirty="0">
                          <a:solidFill>
                            <a:schemeClr val="tx1">
                              <a:lumMod val="85000"/>
                              <a:lumOff val="15000"/>
                            </a:schemeClr>
                          </a:solidFill>
                        </a:rPr>
                        <a:t> HIV </a:t>
                      </a:r>
                      <a:r>
                        <a:rPr lang="es-MX" sz="1150" b="0" dirty="0" err="1">
                          <a:solidFill>
                            <a:schemeClr val="tx1">
                              <a:lumMod val="85000"/>
                              <a:lumOff val="15000"/>
                            </a:schemeClr>
                          </a:solidFill>
                        </a:rPr>
                        <a:t>Self</a:t>
                      </a:r>
                      <a:r>
                        <a:rPr lang="es-MX" sz="1150" b="0" dirty="0">
                          <a:solidFill>
                            <a:schemeClr val="tx1">
                              <a:lumMod val="85000"/>
                              <a:lumOff val="15000"/>
                            </a:schemeClr>
                          </a:solidFill>
                        </a:rPr>
                        <a:t> Test </a:t>
                      </a:r>
                    </a:p>
                    <a:p>
                      <a:pPr algn="l"/>
                      <a:r>
                        <a:rPr lang="es-MX" sz="1150" b="0" dirty="0">
                          <a:solidFill>
                            <a:schemeClr val="tx1">
                              <a:lumMod val="85000"/>
                              <a:lumOff val="15000"/>
                            </a:schemeClr>
                          </a:solidFill>
                        </a:rPr>
                        <a:t>(</a:t>
                      </a:r>
                      <a:r>
                        <a:rPr lang="es-MX" sz="1150" b="0" dirty="0" err="1">
                          <a:solidFill>
                            <a:schemeClr val="tx1">
                              <a:lumMod val="85000"/>
                              <a:lumOff val="15000"/>
                            </a:schemeClr>
                          </a:solidFill>
                        </a:rPr>
                        <a:t>Atomo</a:t>
                      </a:r>
                      <a:r>
                        <a:rPr lang="es-MX" sz="1150" b="0" dirty="0">
                          <a:solidFill>
                            <a:schemeClr val="tx1">
                              <a:lumMod val="85000"/>
                              <a:lumOff val="15000"/>
                            </a:schemeClr>
                          </a:solidFill>
                        </a:rPr>
                        <a:t> </a:t>
                      </a:r>
                      <a:r>
                        <a:rPr lang="es-MX" sz="1150" b="0" dirty="0" err="1">
                          <a:solidFill>
                            <a:schemeClr val="tx1">
                              <a:lumMod val="85000"/>
                              <a:lumOff val="15000"/>
                            </a:schemeClr>
                          </a:solidFill>
                        </a:rPr>
                        <a:t>Diagnostics</a:t>
                      </a:r>
                      <a:r>
                        <a:rPr lang="es-MX" sz="1150" b="0" dirty="0">
                          <a:solidFill>
                            <a:schemeClr val="tx1">
                              <a:lumMod val="85000"/>
                              <a:lumOff val="15000"/>
                            </a:schemeClr>
                          </a:solidFill>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3era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Sangre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Kenia y Sudáfrica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Sector público: $3 (depende del volumen)</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1050678"/>
                  </a:ext>
                </a:extLst>
              </a:tr>
              <a:tr h="457200">
                <a:tc>
                  <a:txBody>
                    <a:bodyPr/>
                    <a:lstStyle/>
                    <a:p>
                      <a:pPr algn="l"/>
                      <a:r>
                        <a:rPr lang="es-MX" sz="1150" b="0" dirty="0" err="1">
                          <a:solidFill>
                            <a:schemeClr val="tx1">
                              <a:lumMod val="85000"/>
                              <a:lumOff val="15000"/>
                            </a:schemeClr>
                          </a:solidFill>
                        </a:rPr>
                        <a:t>Autotest</a:t>
                      </a:r>
                      <a:r>
                        <a:rPr lang="es-MX" sz="1150" b="0" dirty="0">
                          <a:solidFill>
                            <a:schemeClr val="tx1">
                              <a:lumMod val="85000"/>
                              <a:lumOff val="15000"/>
                            </a:schemeClr>
                          </a:solidFill>
                        </a:rPr>
                        <a:t> VIH</a:t>
                      </a:r>
                    </a:p>
                    <a:p>
                      <a:pPr algn="l"/>
                      <a:r>
                        <a:rPr lang="es-MX" sz="1150" b="0" dirty="0">
                          <a:solidFill>
                            <a:schemeClr val="tx1">
                              <a:lumMod val="85000"/>
                              <a:lumOff val="15000"/>
                            </a:schemeClr>
                          </a:solidFill>
                        </a:rPr>
                        <a:t>(</a:t>
                      </a:r>
                      <a:r>
                        <a:rPr lang="es-MX" sz="1150" b="0" dirty="0" err="1">
                          <a:solidFill>
                            <a:schemeClr val="tx1">
                              <a:lumMod val="85000"/>
                              <a:lumOff val="15000"/>
                            </a:schemeClr>
                          </a:solidFill>
                        </a:rPr>
                        <a:t>AAZ</a:t>
                      </a:r>
                      <a:r>
                        <a:rPr lang="es-MX" sz="1150" b="0" dirty="0">
                          <a:solidFill>
                            <a:schemeClr val="tx1">
                              <a:lumMod val="85000"/>
                              <a:lumOff val="15000"/>
                            </a:schemeClr>
                          </a:solidFill>
                        </a:rPr>
                        <a:t> </a:t>
                      </a:r>
                      <a:r>
                        <a:rPr lang="es-MX" sz="1150" b="0" dirty="0" err="1">
                          <a:solidFill>
                            <a:schemeClr val="tx1">
                              <a:lumMod val="85000"/>
                              <a:lumOff val="15000"/>
                            </a:schemeClr>
                          </a:solidFill>
                        </a:rPr>
                        <a:t>Labs</a:t>
                      </a:r>
                      <a:r>
                        <a:rPr lang="es-MX" sz="1150" b="0" dirty="0">
                          <a:solidFill>
                            <a:schemeClr val="tx1">
                              <a:lumMod val="85000"/>
                              <a:lumOff val="15000"/>
                            </a:schemeClr>
                          </a:solidFill>
                        </a:rPr>
                        <a:t>)</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2nda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Sangre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15 países Europeos</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Países de altos ingresos: $20-28; distribuidores u </a:t>
                      </a:r>
                      <a:r>
                        <a:rPr lang="es-MX" sz="1150" b="0" dirty="0" err="1">
                          <a:solidFill>
                            <a:schemeClr val="tx1">
                              <a:lumMod val="85000"/>
                              <a:lumOff val="15000"/>
                            </a:schemeClr>
                          </a:solidFill>
                        </a:rPr>
                        <a:t>ONGs</a:t>
                      </a:r>
                      <a:r>
                        <a:rPr lang="es-MX" sz="1150" b="0" dirty="0">
                          <a:solidFill>
                            <a:schemeClr val="tx1">
                              <a:lumMod val="85000"/>
                              <a:lumOff val="15000"/>
                            </a:schemeClr>
                          </a:solidFill>
                        </a:rPr>
                        <a:t>: $8-15</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536238"/>
                  </a:ext>
                </a:extLst>
              </a:tr>
              <a:tr h="432000">
                <a:tc>
                  <a:txBody>
                    <a:bodyPr/>
                    <a:lstStyle/>
                    <a:p>
                      <a:pPr algn="l"/>
                      <a:r>
                        <a:rPr lang="es-MX" sz="1150" b="0" dirty="0" err="1">
                          <a:solidFill>
                            <a:schemeClr val="tx1">
                              <a:lumMod val="85000"/>
                              <a:lumOff val="15000"/>
                            </a:schemeClr>
                          </a:solidFill>
                        </a:rPr>
                        <a:t>BioSURE</a:t>
                      </a:r>
                      <a:r>
                        <a:rPr lang="es-MX" sz="1150" b="0" dirty="0">
                          <a:solidFill>
                            <a:schemeClr val="tx1">
                              <a:lumMod val="85000"/>
                              <a:lumOff val="15000"/>
                            </a:schemeClr>
                          </a:solidFill>
                        </a:rPr>
                        <a:t> HIV </a:t>
                      </a:r>
                      <a:r>
                        <a:rPr lang="es-MX" sz="1150" b="0" dirty="0" err="1">
                          <a:solidFill>
                            <a:schemeClr val="tx1">
                              <a:lumMod val="85000"/>
                              <a:lumOff val="15000"/>
                            </a:schemeClr>
                          </a:solidFill>
                        </a:rPr>
                        <a:t>Self</a:t>
                      </a:r>
                      <a:r>
                        <a:rPr lang="es-MX" sz="1150" b="0" dirty="0">
                          <a:solidFill>
                            <a:schemeClr val="tx1">
                              <a:lumMod val="85000"/>
                              <a:lumOff val="15000"/>
                            </a:schemeClr>
                          </a:solidFill>
                        </a:rPr>
                        <a:t> Test </a:t>
                      </a:r>
                    </a:p>
                    <a:p>
                      <a:pPr algn="l"/>
                      <a:r>
                        <a:rPr lang="es-MX" sz="1150" b="0" dirty="0">
                          <a:solidFill>
                            <a:schemeClr val="tx1">
                              <a:lumMod val="85000"/>
                              <a:lumOff val="15000"/>
                            </a:schemeClr>
                          </a:solidFill>
                        </a:rPr>
                        <a:t>(</a:t>
                      </a:r>
                      <a:r>
                        <a:rPr lang="es-MX" sz="1150" b="0" dirty="0" err="1">
                          <a:solidFill>
                            <a:schemeClr val="tx1">
                              <a:lumMod val="85000"/>
                              <a:lumOff val="15000"/>
                            </a:schemeClr>
                          </a:solidFill>
                        </a:rPr>
                        <a:t>BioSURE</a:t>
                      </a:r>
                      <a:r>
                        <a:rPr lang="es-MX" sz="1150" b="0" dirty="0">
                          <a:solidFill>
                            <a:schemeClr val="tx1">
                              <a:lumMod val="85000"/>
                              <a:lumOff val="15000"/>
                            </a:schemeClr>
                          </a:solidFill>
                        </a:rPr>
                        <a:t>)</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2nda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Sangre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Sudáfrica y Reino Unido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Países de altos ingresos: $42-48; sector público en países de altos ingresos: $7.50 – 15; países de medianos o bajos ingresos: $11.75</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202577"/>
                  </a:ext>
                </a:extLst>
              </a:tr>
              <a:tr h="457200">
                <a:tc>
                  <a:txBody>
                    <a:bodyPr/>
                    <a:lstStyle/>
                    <a:p>
                      <a:pPr algn="l"/>
                      <a:r>
                        <a:rPr lang="es-MX" sz="1150" b="0" dirty="0">
                          <a:solidFill>
                            <a:schemeClr val="tx1">
                              <a:lumMod val="85000"/>
                              <a:lumOff val="15000"/>
                            </a:schemeClr>
                          </a:solidFill>
                        </a:rPr>
                        <a:t>Exacto Test HIV                    (</a:t>
                      </a:r>
                      <a:r>
                        <a:rPr lang="es-MX" sz="1150" b="0" dirty="0" err="1">
                          <a:solidFill>
                            <a:schemeClr val="tx1">
                              <a:lumMod val="85000"/>
                              <a:lumOff val="15000"/>
                            </a:schemeClr>
                          </a:solidFill>
                        </a:rPr>
                        <a:t>Biosynex</a:t>
                      </a:r>
                      <a:r>
                        <a:rPr lang="es-MX" sz="1150" b="0" dirty="0">
                          <a:solidFill>
                            <a:schemeClr val="tx1">
                              <a:lumMod val="85000"/>
                              <a:lumOff val="15000"/>
                            </a:schemeClr>
                          </a:solidFill>
                        </a:rPr>
                        <a:t>)</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3era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Sangre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Europa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No disponible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298472"/>
                  </a:ext>
                </a:extLst>
              </a:tr>
              <a:tr h="216000">
                <a:tc>
                  <a:txBody>
                    <a:bodyPr/>
                    <a:lstStyle/>
                    <a:p>
                      <a:pPr algn="l"/>
                      <a:r>
                        <a:rPr lang="es-MX" sz="1150" b="0" dirty="0">
                          <a:solidFill>
                            <a:schemeClr val="tx1">
                              <a:lumMod val="85000"/>
                              <a:lumOff val="15000"/>
                            </a:schemeClr>
                          </a:solidFill>
                        </a:rPr>
                        <a:t>INSTI HIV </a:t>
                      </a:r>
                      <a:r>
                        <a:rPr lang="es-MX" sz="1150" b="0" dirty="0" err="1">
                          <a:solidFill>
                            <a:schemeClr val="tx1">
                              <a:lumMod val="85000"/>
                              <a:lumOff val="15000"/>
                            </a:schemeClr>
                          </a:solidFill>
                        </a:rPr>
                        <a:t>Self</a:t>
                      </a:r>
                      <a:r>
                        <a:rPr lang="es-MX" sz="1150" b="0" dirty="0">
                          <a:solidFill>
                            <a:schemeClr val="tx1">
                              <a:lumMod val="85000"/>
                              <a:lumOff val="15000"/>
                            </a:schemeClr>
                          </a:solidFill>
                        </a:rPr>
                        <a:t> Test </a:t>
                      </a:r>
                    </a:p>
                    <a:p>
                      <a:pPr algn="l"/>
                      <a:r>
                        <a:rPr lang="es-MX" sz="1150" b="0" dirty="0">
                          <a:solidFill>
                            <a:schemeClr val="tx1">
                              <a:lumMod val="85000"/>
                              <a:lumOff val="15000"/>
                            </a:schemeClr>
                          </a:solidFill>
                        </a:rPr>
                        <a:t>(</a:t>
                      </a:r>
                      <a:r>
                        <a:rPr lang="es-MX" sz="1150" b="0" dirty="0" err="1">
                          <a:solidFill>
                            <a:schemeClr val="tx1">
                              <a:lumMod val="85000"/>
                              <a:lumOff val="15000"/>
                            </a:schemeClr>
                          </a:solidFill>
                        </a:rPr>
                        <a:t>bioLytical</a:t>
                      </a:r>
                      <a:r>
                        <a:rPr lang="es-MX" sz="1150" b="0" dirty="0">
                          <a:solidFill>
                            <a:schemeClr val="tx1">
                              <a:lumMod val="85000"/>
                              <a:lumOff val="15000"/>
                            </a:schemeClr>
                          </a:solidFill>
                        </a:rPr>
                        <a:t> </a:t>
                      </a:r>
                      <a:r>
                        <a:rPr lang="es-MX" sz="1150" b="0" dirty="0" err="1">
                          <a:solidFill>
                            <a:schemeClr val="tx1">
                              <a:lumMod val="85000"/>
                              <a:lumOff val="15000"/>
                            </a:schemeClr>
                          </a:solidFill>
                        </a:rPr>
                        <a:t>Lab</a:t>
                      </a:r>
                      <a:r>
                        <a:rPr lang="es-MX" sz="1150" b="0" dirty="0">
                          <a:solidFill>
                            <a:schemeClr val="tx1">
                              <a:lumMod val="85000"/>
                              <a:lumOff val="15000"/>
                            </a:schemeClr>
                          </a:solidFill>
                        </a:rPr>
                        <a:t>)</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2nda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Sangre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Varios países Europeos y Nigeria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Precio: $3-12; precio al por menor sugerido por fabricante: ($3-36)</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1853398"/>
                  </a:ext>
                </a:extLst>
              </a:tr>
              <a:tr h="216000">
                <a:tc>
                  <a:txBody>
                    <a:bodyPr/>
                    <a:lstStyle/>
                    <a:p>
                      <a:pPr algn="l"/>
                      <a:r>
                        <a:rPr lang="es-MX" sz="1150" b="0" dirty="0" err="1">
                          <a:solidFill>
                            <a:schemeClr val="tx1">
                              <a:lumMod val="85000"/>
                              <a:lumOff val="15000"/>
                            </a:schemeClr>
                          </a:solidFill>
                        </a:rPr>
                        <a:t>OraQuick</a:t>
                      </a:r>
                      <a:r>
                        <a:rPr lang="es-MX" sz="1150" b="0" dirty="0">
                          <a:solidFill>
                            <a:schemeClr val="tx1">
                              <a:lumMod val="85000"/>
                              <a:lumOff val="15000"/>
                            </a:schemeClr>
                          </a:solidFill>
                        </a:rPr>
                        <a:t> In-Home HIV Test (</a:t>
                      </a:r>
                      <a:r>
                        <a:rPr lang="es-MX" sz="1150" b="0" dirty="0" err="1">
                          <a:solidFill>
                            <a:schemeClr val="tx1">
                              <a:lumMod val="85000"/>
                              <a:lumOff val="15000"/>
                            </a:schemeClr>
                          </a:solidFill>
                        </a:rPr>
                        <a:t>OraSure</a:t>
                      </a:r>
                      <a:r>
                        <a:rPr lang="es-MX" sz="1150" b="0" dirty="0">
                          <a:solidFill>
                            <a:schemeClr val="tx1">
                              <a:lumMod val="85000"/>
                              <a:lumOff val="15000"/>
                            </a:schemeClr>
                          </a:solidFill>
                        </a:rPr>
                        <a:t> Technologies)</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2nda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Fluido Oral</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Estados Unidos</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Países de altos ingresos: $40; sector público: precios varían</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889456"/>
                  </a:ext>
                </a:extLst>
              </a:tr>
              <a:tr h="216000">
                <a:tc>
                  <a:txBody>
                    <a:bodyPr/>
                    <a:lstStyle/>
                    <a:p>
                      <a:pPr algn="l"/>
                      <a:r>
                        <a:rPr lang="es-MX" sz="1150" b="0" dirty="0" err="1">
                          <a:solidFill>
                            <a:schemeClr val="tx1">
                              <a:lumMod val="85000"/>
                              <a:lumOff val="15000"/>
                            </a:schemeClr>
                          </a:solidFill>
                        </a:rPr>
                        <a:t>OraQuick</a:t>
                      </a:r>
                      <a:r>
                        <a:rPr lang="es-MX" sz="1150" b="0" dirty="0">
                          <a:solidFill>
                            <a:schemeClr val="tx1">
                              <a:lumMod val="85000"/>
                              <a:lumOff val="15000"/>
                            </a:schemeClr>
                          </a:solidFill>
                        </a:rPr>
                        <a:t> HIV </a:t>
                      </a:r>
                      <a:r>
                        <a:rPr lang="es-MX" sz="1150" b="0" dirty="0" err="1">
                          <a:solidFill>
                            <a:schemeClr val="tx1">
                              <a:lumMod val="85000"/>
                              <a:lumOff val="15000"/>
                            </a:schemeClr>
                          </a:solidFill>
                        </a:rPr>
                        <a:t>Self</a:t>
                      </a:r>
                      <a:r>
                        <a:rPr lang="es-MX" sz="1150" b="0" dirty="0">
                          <a:solidFill>
                            <a:schemeClr val="tx1">
                              <a:lumMod val="85000"/>
                              <a:lumOff val="15000"/>
                            </a:schemeClr>
                          </a:solidFill>
                        </a:rPr>
                        <a:t> Test </a:t>
                      </a:r>
                    </a:p>
                    <a:p>
                      <a:pPr algn="l"/>
                      <a:r>
                        <a:rPr lang="es-MX" sz="1150" b="0" dirty="0">
                          <a:solidFill>
                            <a:schemeClr val="tx1">
                              <a:lumMod val="85000"/>
                              <a:lumOff val="15000"/>
                            </a:schemeClr>
                          </a:solidFill>
                        </a:rPr>
                        <a:t>(</a:t>
                      </a:r>
                      <a:r>
                        <a:rPr lang="es-MX" sz="1150" b="0" dirty="0" err="1">
                          <a:solidFill>
                            <a:schemeClr val="tx1">
                              <a:lumMod val="85000"/>
                              <a:lumOff val="15000"/>
                            </a:schemeClr>
                          </a:solidFill>
                        </a:rPr>
                        <a:t>OraSure</a:t>
                      </a:r>
                      <a:r>
                        <a:rPr lang="es-MX" sz="1150" b="0" dirty="0">
                          <a:solidFill>
                            <a:schemeClr val="tx1">
                              <a:lumMod val="85000"/>
                              <a:lumOff val="15000"/>
                            </a:schemeClr>
                          </a:solidFill>
                        </a:rPr>
                        <a:t> Technologies)</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No disponible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 Fluido Oral</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Burundi, Kenia, Sudáfrica, Uganda, Zambia, Zimbabue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$2 para 50 países (Haití es el único país latinoamericano incluido en el listado de la región de Latinoamericana y el Caribe)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5832209"/>
                  </a:ext>
                </a:extLst>
              </a:tr>
              <a:tr h="216000">
                <a:tc>
                  <a:txBody>
                    <a:bodyPr/>
                    <a:lstStyle/>
                    <a:p>
                      <a:pPr algn="l"/>
                      <a:r>
                        <a:rPr lang="es-MX" sz="1150" b="0" dirty="0" err="1">
                          <a:solidFill>
                            <a:schemeClr val="tx1">
                              <a:lumMod val="85000"/>
                              <a:lumOff val="15000"/>
                            </a:schemeClr>
                          </a:solidFill>
                        </a:rPr>
                        <a:t>SURE</a:t>
                      </a:r>
                      <a:r>
                        <a:rPr lang="es-MX" sz="1150" b="0" dirty="0">
                          <a:solidFill>
                            <a:schemeClr val="tx1">
                              <a:lumMod val="85000"/>
                              <a:lumOff val="15000"/>
                            </a:schemeClr>
                          </a:solidFill>
                        </a:rPr>
                        <a:t> </a:t>
                      </a:r>
                      <a:r>
                        <a:rPr lang="es-MX" sz="1150" b="0" dirty="0" err="1">
                          <a:solidFill>
                            <a:schemeClr val="tx1">
                              <a:lumMod val="85000"/>
                              <a:lumOff val="15000"/>
                            </a:schemeClr>
                          </a:solidFill>
                        </a:rPr>
                        <a:t>CHECK</a:t>
                      </a:r>
                      <a:r>
                        <a:rPr lang="es-MX" sz="1150" b="0" dirty="0">
                          <a:solidFill>
                            <a:schemeClr val="tx1">
                              <a:lumMod val="85000"/>
                              <a:lumOff val="15000"/>
                            </a:schemeClr>
                          </a:solidFill>
                        </a:rPr>
                        <a:t> HIV </a:t>
                      </a:r>
                      <a:r>
                        <a:rPr lang="es-MX" sz="1150" b="0" dirty="0" err="1">
                          <a:solidFill>
                            <a:schemeClr val="tx1">
                              <a:lumMod val="85000"/>
                              <a:lumOff val="15000"/>
                            </a:schemeClr>
                          </a:solidFill>
                        </a:rPr>
                        <a:t>Self</a:t>
                      </a:r>
                      <a:r>
                        <a:rPr lang="es-MX" sz="1150" b="0" dirty="0">
                          <a:solidFill>
                            <a:schemeClr val="tx1">
                              <a:lumMod val="85000"/>
                              <a:lumOff val="15000"/>
                            </a:schemeClr>
                          </a:solidFill>
                        </a:rPr>
                        <a:t> Test               (</a:t>
                      </a:r>
                      <a:r>
                        <a:rPr lang="es-MX" sz="1150" b="0" dirty="0" err="1">
                          <a:solidFill>
                            <a:schemeClr val="tx1">
                              <a:lumMod val="85000"/>
                              <a:lumOff val="15000"/>
                            </a:schemeClr>
                          </a:solidFill>
                        </a:rPr>
                        <a:t>Chembio</a:t>
                      </a:r>
                      <a:r>
                        <a:rPr lang="es-MX" sz="1150" b="0" dirty="0">
                          <a:solidFill>
                            <a:schemeClr val="tx1">
                              <a:lumMod val="85000"/>
                              <a:lumOff val="15000"/>
                            </a:schemeClr>
                          </a:solidFill>
                        </a:rPr>
                        <a:t> </a:t>
                      </a:r>
                      <a:r>
                        <a:rPr lang="es-MX" sz="1150" b="0" dirty="0" err="1">
                          <a:solidFill>
                            <a:schemeClr val="tx1">
                              <a:lumMod val="85000"/>
                              <a:lumOff val="15000"/>
                            </a:schemeClr>
                          </a:solidFill>
                        </a:rPr>
                        <a:t>Diagnostic</a:t>
                      </a:r>
                      <a:r>
                        <a:rPr lang="es-MX" sz="1150" b="0" dirty="0">
                          <a:solidFill>
                            <a:schemeClr val="tx1">
                              <a:lumMod val="85000"/>
                              <a:lumOff val="15000"/>
                            </a:schemeClr>
                          </a:solidFill>
                        </a:rPr>
                        <a:t> </a:t>
                      </a:r>
                      <a:r>
                        <a:rPr lang="es-MX" sz="1150" b="0" dirty="0" err="1">
                          <a:solidFill>
                            <a:schemeClr val="tx1">
                              <a:lumMod val="85000"/>
                              <a:lumOff val="15000"/>
                            </a:schemeClr>
                          </a:solidFill>
                        </a:rPr>
                        <a:t>Systems</a:t>
                      </a:r>
                      <a:r>
                        <a:rPr lang="es-MX" sz="1150" b="0" dirty="0">
                          <a:solidFill>
                            <a:schemeClr val="tx1">
                              <a:lumMod val="85000"/>
                              <a:lumOff val="15000"/>
                            </a:schemeClr>
                          </a:solidFill>
                        </a:rPr>
                        <a:t> Inc.)</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2nda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50" b="0" dirty="0">
                          <a:solidFill>
                            <a:schemeClr val="tx1">
                              <a:lumMod val="85000"/>
                              <a:lumOff val="15000"/>
                            </a:schemeClr>
                          </a:solidFill>
                        </a:rPr>
                        <a:t>Sangre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No disponible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No disponible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287267"/>
                  </a:ext>
                </a:extLst>
              </a:tr>
            </a:tbl>
          </a:graphicData>
        </a:graphic>
      </p:graphicFrame>
      <p:sp>
        <p:nvSpPr>
          <p:cNvPr id="10" name="Título 3">
            <a:extLst>
              <a:ext uri="{FF2B5EF4-FFF2-40B4-BE49-F238E27FC236}">
                <a16:creationId xmlns:a16="http://schemas.microsoft.com/office/drawing/2014/main" id="{69FE0B2E-29CF-4647-82F6-6B4273B6CDA0}"/>
              </a:ext>
            </a:extLst>
          </p:cNvPr>
          <p:cNvSpPr txBox="1">
            <a:spLocks/>
          </p:cNvSpPr>
          <p:nvPr/>
        </p:nvSpPr>
        <p:spPr>
          <a:xfrm>
            <a:off x="838200" y="1403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spc="-15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Hallazgos: Pruebas para la AD-VIH Pre-Aprobadas por la OMS</a:t>
            </a:r>
            <a:endParaRPr lang="es-GT" sz="2800" b="1" dirty="0">
              <a:solidFill>
                <a:schemeClr val="tx1">
                  <a:lumMod val="75000"/>
                  <a:lumOff val="25000"/>
                </a:schemeClr>
              </a:solidFill>
              <a:latin typeface="+mn-lt"/>
            </a:endParaRPr>
          </a:p>
        </p:txBody>
      </p:sp>
      <p:sp>
        <p:nvSpPr>
          <p:cNvPr id="11" name="Flecha: pentágono 10">
            <a:extLst>
              <a:ext uri="{FF2B5EF4-FFF2-40B4-BE49-F238E27FC236}">
                <a16:creationId xmlns:a16="http://schemas.microsoft.com/office/drawing/2014/main" id="{CE752F30-9B7B-4D0E-B020-584B0DEB5FA0}"/>
              </a:ext>
            </a:extLst>
          </p:cNvPr>
          <p:cNvSpPr/>
          <p:nvPr/>
        </p:nvSpPr>
        <p:spPr>
          <a:xfrm>
            <a:off x="10085723" y="5504541"/>
            <a:ext cx="1672673" cy="39135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b="1" dirty="0">
                <a:solidFill>
                  <a:schemeClr val="tx1">
                    <a:lumMod val="85000"/>
                    <a:lumOff val="15000"/>
                  </a:schemeClr>
                </a:solidFill>
              </a:rPr>
              <a:t>Fuente:</a:t>
            </a:r>
            <a:r>
              <a:rPr lang="es-MX" sz="800" dirty="0">
                <a:solidFill>
                  <a:schemeClr val="tx1">
                    <a:lumMod val="85000"/>
                    <a:lumOff val="15000"/>
                  </a:schemeClr>
                </a:solidFill>
              </a:rPr>
              <a:t> WHO/</a:t>
            </a:r>
            <a:r>
              <a:rPr lang="es-MX" sz="800" dirty="0" err="1">
                <a:solidFill>
                  <a:schemeClr val="tx1">
                    <a:lumMod val="85000"/>
                    <a:lumOff val="15000"/>
                  </a:schemeClr>
                </a:solidFill>
              </a:rPr>
              <a:t>UNITAIDS</a:t>
            </a:r>
            <a:r>
              <a:rPr lang="es-MX" sz="800" dirty="0">
                <a:solidFill>
                  <a:schemeClr val="tx1">
                    <a:lumMod val="85000"/>
                    <a:lumOff val="15000"/>
                  </a:schemeClr>
                </a:solidFill>
              </a:rPr>
              <a:t> (2018)</a:t>
            </a:r>
            <a:endParaRPr lang="es-GT" sz="800" dirty="0">
              <a:solidFill>
                <a:schemeClr val="tx1">
                  <a:lumMod val="85000"/>
                  <a:lumOff val="15000"/>
                </a:schemeClr>
              </a:solidFill>
            </a:endParaRPr>
          </a:p>
        </p:txBody>
      </p:sp>
      <p:pic>
        <p:nvPicPr>
          <p:cNvPr id="17" name="Gráfico 16" descr="Diana">
            <a:extLst>
              <a:ext uri="{FF2B5EF4-FFF2-40B4-BE49-F238E27FC236}">
                <a16:creationId xmlns:a16="http://schemas.microsoft.com/office/drawing/2014/main" id="{809E0C21-0508-4D94-B140-6A7D1709C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8356" y="3749656"/>
            <a:ext cx="349250" cy="349250"/>
          </a:xfrm>
          <a:prstGeom prst="rect">
            <a:avLst/>
          </a:prstGeom>
        </p:spPr>
      </p:pic>
      <p:pic>
        <p:nvPicPr>
          <p:cNvPr id="18" name="Gráfico 17" descr="Diana">
            <a:extLst>
              <a:ext uri="{FF2B5EF4-FFF2-40B4-BE49-F238E27FC236}">
                <a16:creationId xmlns:a16="http://schemas.microsoft.com/office/drawing/2014/main" id="{2AC02798-6381-4805-AD01-3AA513AF43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8356" y="4637812"/>
            <a:ext cx="349250" cy="349250"/>
          </a:xfrm>
          <a:prstGeom prst="rect">
            <a:avLst/>
          </a:prstGeom>
        </p:spPr>
      </p:pic>
    </p:spTree>
    <p:extLst>
      <p:ext uri="{BB962C8B-B14F-4D97-AF65-F5344CB8AC3E}">
        <p14:creationId xmlns:p14="http://schemas.microsoft.com/office/powerpoint/2010/main" val="193879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2500"/>
                                  </p:stCondLst>
                                  <p:childTnLst>
                                    <p:set>
                                      <p:cBhvr>
                                        <p:cTn id="6" dur="1" fill="hold">
                                          <p:stCondLst>
                                            <p:cond delay="0"/>
                                          </p:stCondLst>
                                        </p:cTn>
                                        <p:tgtEl>
                                          <p:spTgt spid="17"/>
                                        </p:tgtEl>
                                        <p:attrNameLst>
                                          <p:attrName>style.visibility</p:attrName>
                                        </p:attrNameLst>
                                      </p:cBhvr>
                                      <p:to>
                                        <p:strVal val="visible"/>
                                      </p:to>
                                    </p:set>
                                    <p:animScale>
                                      <p:cBhvr>
                                        <p:cTn id="7" dur="1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17"/>
                                        </p:tgtEl>
                                        <p:attrNameLst>
                                          <p:attrName>ppt_x</p:attrName>
                                          <p:attrName>ppt_y</p:attrName>
                                        </p:attrNameLst>
                                      </p:cBhvr>
                                    </p:animMotion>
                                    <p:animEffect transition="in" filter="fade">
                                      <p:cBhvr>
                                        <p:cTn id="9" dur="1500"/>
                                        <p:tgtEl>
                                          <p:spTgt spid="17"/>
                                        </p:tgtEl>
                                      </p:cBhvr>
                                    </p:animEffect>
                                  </p:childTnLst>
                                </p:cTn>
                              </p:par>
                            </p:childTnLst>
                          </p:cTn>
                        </p:par>
                        <p:par>
                          <p:cTn id="10" fill="hold">
                            <p:stCondLst>
                              <p:cond delay="4000"/>
                            </p:stCondLst>
                            <p:childTnLst>
                              <p:par>
                                <p:cTn id="11" presetID="15"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250" fill="hold"/>
                                        <p:tgtEl>
                                          <p:spTgt spid="18"/>
                                        </p:tgtEl>
                                        <p:attrNameLst>
                                          <p:attrName>ppt_w</p:attrName>
                                        </p:attrNameLst>
                                      </p:cBhvr>
                                      <p:tavLst>
                                        <p:tav tm="0">
                                          <p:val>
                                            <p:fltVal val="0"/>
                                          </p:val>
                                        </p:tav>
                                        <p:tav tm="100000">
                                          <p:val>
                                            <p:strVal val="#ppt_w"/>
                                          </p:val>
                                        </p:tav>
                                      </p:tavLst>
                                    </p:anim>
                                    <p:anim calcmode="lin" valueType="num">
                                      <p:cBhvr>
                                        <p:cTn id="14" dur="1250" fill="hold"/>
                                        <p:tgtEl>
                                          <p:spTgt spid="18"/>
                                        </p:tgtEl>
                                        <p:attrNameLst>
                                          <p:attrName>ppt_h</p:attrName>
                                        </p:attrNameLst>
                                      </p:cBhvr>
                                      <p:tavLst>
                                        <p:tav tm="0">
                                          <p:val>
                                            <p:fltVal val="0"/>
                                          </p:val>
                                        </p:tav>
                                        <p:tav tm="100000">
                                          <p:val>
                                            <p:strVal val="#ppt_h"/>
                                          </p:val>
                                        </p:tav>
                                      </p:tavLst>
                                    </p:anim>
                                    <p:anim calcmode="lin" valueType="num">
                                      <p:cBhvr>
                                        <p:cTn id="15" dur="12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5250"/>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Marcador de contenido 48">
            <a:extLst>
              <a:ext uri="{FF2B5EF4-FFF2-40B4-BE49-F238E27FC236}">
                <a16:creationId xmlns:a16="http://schemas.microsoft.com/office/drawing/2014/main" id="{94DF717A-AE63-49F6-AFE7-4D563F8F4B6C}"/>
              </a:ext>
            </a:extLst>
          </p:cNvPr>
          <p:cNvSpPr txBox="1">
            <a:spLocks/>
          </p:cNvSpPr>
          <p:nvPr/>
        </p:nvSpPr>
        <p:spPr>
          <a:xfrm>
            <a:off x="535183" y="444882"/>
            <a:ext cx="11097182" cy="799301"/>
          </a:xfrm>
          <a:prstGeom prst="rect">
            <a:avLst/>
          </a:prstGeom>
          <a:solidFill>
            <a:schemeClr val="tx1">
              <a:lumMod val="65000"/>
              <a:lumOff val="35000"/>
            </a:schemeClr>
          </a:solidFill>
          <a:ln w="1905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es-MX" sz="200" b="1" dirty="0">
              <a:solidFill>
                <a:schemeClr val="tx1">
                  <a:lumMod val="75000"/>
                  <a:lumOff val="25000"/>
                </a:schemeClr>
              </a:solidFill>
            </a:endParaRPr>
          </a:p>
          <a:p>
            <a:pPr marL="0" indent="0" algn="just">
              <a:lnSpc>
                <a:spcPct val="100000"/>
              </a:lnSpc>
              <a:spcBef>
                <a:spcPts val="0"/>
              </a:spcBef>
              <a:spcAft>
                <a:spcPts val="1800"/>
              </a:spcAft>
              <a:buNone/>
            </a:pPr>
            <a:r>
              <a:rPr lang="es-MX" sz="1300" b="1" dirty="0" err="1">
                <a:solidFill>
                  <a:schemeClr val="bg1"/>
                </a:solidFill>
              </a:rPr>
              <a:t>OraSure</a:t>
            </a:r>
            <a:r>
              <a:rPr lang="es-MX" sz="1300" b="1" dirty="0">
                <a:solidFill>
                  <a:schemeClr val="bg1"/>
                </a:solidFill>
              </a:rPr>
              <a:t> Technologies </a:t>
            </a:r>
            <a:r>
              <a:rPr lang="es-MX" sz="1300" dirty="0">
                <a:solidFill>
                  <a:schemeClr val="bg1"/>
                </a:solidFill>
              </a:rPr>
              <a:t>tiene tres pruebas rápidas de VIH diferentes, cuyos nombres empiezan con </a:t>
            </a:r>
            <a:r>
              <a:rPr lang="es-MX" sz="1300" dirty="0" err="1">
                <a:solidFill>
                  <a:schemeClr val="bg1"/>
                </a:solidFill>
              </a:rPr>
              <a:t>OraQuick</a:t>
            </a:r>
            <a:r>
              <a:rPr lang="es-MX" sz="1300" dirty="0">
                <a:solidFill>
                  <a:schemeClr val="bg1"/>
                </a:solidFill>
              </a:rPr>
              <a:t>. Esto causó confusión, ya que varias de las personas abordadas en la exploración expresaron conocer la “</a:t>
            </a:r>
            <a:r>
              <a:rPr lang="es-MX" sz="1300" i="1" dirty="0">
                <a:solidFill>
                  <a:schemeClr val="bg1"/>
                </a:solidFill>
              </a:rPr>
              <a:t>prueba </a:t>
            </a:r>
            <a:r>
              <a:rPr lang="es-MX" sz="1300" i="1" dirty="0" err="1">
                <a:solidFill>
                  <a:schemeClr val="bg1"/>
                </a:solidFill>
              </a:rPr>
              <a:t>OraQuick</a:t>
            </a:r>
            <a:r>
              <a:rPr lang="es-MX" sz="1300" dirty="0">
                <a:solidFill>
                  <a:schemeClr val="bg1"/>
                </a:solidFill>
              </a:rPr>
              <a:t>,” pero se referían a pruebas diferentes (ver imágenes). </a:t>
            </a:r>
            <a:r>
              <a:rPr lang="es-MX" sz="1300" dirty="0">
                <a:solidFill>
                  <a:schemeClr val="bg1"/>
                </a:solidFill>
                <a:ea typeface="Times New Roman" panose="02020603050405020304" pitchFamily="18" charset="0"/>
                <a:cs typeface="Times New Roman" panose="02020603050405020304" pitchFamily="18" charset="0"/>
              </a:rPr>
              <a:t>Los nombres de estas pruebas se diferencian por palabras clave:  1) </a:t>
            </a:r>
            <a:r>
              <a:rPr lang="es-MX" sz="1300" dirty="0" err="1">
                <a:solidFill>
                  <a:schemeClr val="bg1"/>
                </a:solidFill>
                <a:ea typeface="Times New Roman" panose="02020603050405020304" pitchFamily="18" charset="0"/>
                <a:cs typeface="Times New Roman" panose="02020603050405020304" pitchFamily="18" charset="0"/>
              </a:rPr>
              <a:t>Advance</a:t>
            </a:r>
            <a:r>
              <a:rPr lang="es-MX" sz="1300" dirty="0">
                <a:solidFill>
                  <a:schemeClr val="bg1"/>
                </a:solidFill>
                <a:ea typeface="Times New Roman" panose="02020603050405020304" pitchFamily="18" charset="0"/>
                <a:cs typeface="Times New Roman" panose="02020603050405020304" pitchFamily="18" charset="0"/>
              </a:rPr>
              <a:t>, 2) In-Home y 3) </a:t>
            </a:r>
            <a:r>
              <a:rPr lang="es-MX" sz="1300" dirty="0" err="1">
                <a:solidFill>
                  <a:schemeClr val="bg1"/>
                </a:solidFill>
                <a:ea typeface="Times New Roman" panose="02020603050405020304" pitchFamily="18" charset="0"/>
                <a:cs typeface="Times New Roman" panose="02020603050405020304" pitchFamily="18" charset="0"/>
              </a:rPr>
              <a:t>Self</a:t>
            </a:r>
            <a:r>
              <a:rPr lang="es-MX" sz="1300" dirty="0">
                <a:solidFill>
                  <a:schemeClr val="bg1"/>
                </a:solidFill>
                <a:ea typeface="Times New Roman" panose="02020603050405020304" pitchFamily="18" charset="0"/>
                <a:cs typeface="Times New Roman" panose="02020603050405020304" pitchFamily="18" charset="0"/>
              </a:rPr>
              <a:t>-Test. Aunque físicamente son similares, tienen diferencias importantes.</a:t>
            </a:r>
          </a:p>
          <a:p>
            <a:pPr marL="0" indent="0" algn="just">
              <a:lnSpc>
                <a:spcPct val="100000"/>
              </a:lnSpc>
              <a:spcBef>
                <a:spcPts val="0"/>
              </a:spcBef>
              <a:spcAft>
                <a:spcPts val="1800"/>
              </a:spcAft>
              <a:buNone/>
            </a:pPr>
            <a:endParaRPr lang="es-MX" sz="1300" dirty="0">
              <a:solidFill>
                <a:schemeClr val="tx1">
                  <a:lumMod val="75000"/>
                  <a:lumOff val="25000"/>
                </a:schemeClr>
              </a:solidFill>
              <a:ea typeface="Times New Roman" panose="02020603050405020304" pitchFamily="18" charset="0"/>
              <a:cs typeface="Times New Roman" panose="02020603050405020304" pitchFamily="18" charset="0"/>
            </a:endParaRPr>
          </a:p>
        </p:txBody>
      </p:sp>
      <p:grpSp>
        <p:nvGrpSpPr>
          <p:cNvPr id="21" name="Grupo 20">
            <a:extLst>
              <a:ext uri="{FF2B5EF4-FFF2-40B4-BE49-F238E27FC236}">
                <a16:creationId xmlns:a16="http://schemas.microsoft.com/office/drawing/2014/main" id="{EEE0300A-9805-4495-B2DF-F41D2D031F04}"/>
              </a:ext>
            </a:extLst>
          </p:cNvPr>
          <p:cNvGrpSpPr/>
          <p:nvPr/>
        </p:nvGrpSpPr>
        <p:grpSpPr>
          <a:xfrm>
            <a:off x="4530093" y="1622741"/>
            <a:ext cx="3108858" cy="4281608"/>
            <a:chOff x="4350213" y="1666369"/>
            <a:chExt cx="3108858" cy="4281608"/>
          </a:xfrm>
        </p:grpSpPr>
        <p:grpSp>
          <p:nvGrpSpPr>
            <p:cNvPr id="8" name="Grupo 7">
              <a:extLst>
                <a:ext uri="{FF2B5EF4-FFF2-40B4-BE49-F238E27FC236}">
                  <a16:creationId xmlns:a16="http://schemas.microsoft.com/office/drawing/2014/main" id="{FE39BC97-5D69-458A-B4B5-22E27B101DEC}"/>
                </a:ext>
              </a:extLst>
            </p:cNvPr>
            <p:cNvGrpSpPr/>
            <p:nvPr/>
          </p:nvGrpSpPr>
          <p:grpSpPr>
            <a:xfrm>
              <a:off x="5074063" y="1666369"/>
              <a:ext cx="1661873" cy="2258426"/>
              <a:chOff x="5193626" y="3446777"/>
              <a:chExt cx="1661873" cy="2258426"/>
            </a:xfrm>
          </p:grpSpPr>
          <p:pic>
            <p:nvPicPr>
              <p:cNvPr id="16" name="Imagen 15">
                <a:extLst>
                  <a:ext uri="{FF2B5EF4-FFF2-40B4-BE49-F238E27FC236}">
                    <a16:creationId xmlns:a16="http://schemas.microsoft.com/office/drawing/2014/main" id="{02A7231B-6AE7-4B4B-8ED7-DD6346227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626" y="4061858"/>
                <a:ext cx="1661873" cy="1643345"/>
              </a:xfrm>
              <a:prstGeom prst="rect">
                <a:avLst/>
              </a:prstGeom>
            </p:spPr>
          </p:pic>
          <p:grpSp>
            <p:nvGrpSpPr>
              <p:cNvPr id="27" name="Grupo 26">
                <a:extLst>
                  <a:ext uri="{FF2B5EF4-FFF2-40B4-BE49-F238E27FC236}">
                    <a16:creationId xmlns:a16="http://schemas.microsoft.com/office/drawing/2014/main" id="{E3FD0306-EA3C-47A0-A517-DC3CFDFDF903}"/>
                  </a:ext>
                </a:extLst>
              </p:cNvPr>
              <p:cNvGrpSpPr/>
              <p:nvPr/>
            </p:nvGrpSpPr>
            <p:grpSpPr>
              <a:xfrm>
                <a:off x="5494487" y="3446777"/>
                <a:ext cx="1060152" cy="459383"/>
                <a:chOff x="8087452" y="2010892"/>
                <a:chExt cx="2352675" cy="1026935"/>
              </a:xfrm>
            </p:grpSpPr>
            <p:pic>
              <p:nvPicPr>
                <p:cNvPr id="24" name="Imagen 23">
                  <a:extLst>
                    <a:ext uri="{FF2B5EF4-FFF2-40B4-BE49-F238E27FC236}">
                      <a16:creationId xmlns:a16="http://schemas.microsoft.com/office/drawing/2014/main" id="{600E7800-651B-463C-8E7E-488E15D0C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452" y="2010892"/>
                  <a:ext cx="2352675" cy="752475"/>
                </a:xfrm>
                <a:prstGeom prst="rect">
                  <a:avLst/>
                </a:prstGeom>
              </p:spPr>
            </p:pic>
            <p:pic>
              <p:nvPicPr>
                <p:cNvPr id="26" name="Imagen 25">
                  <a:extLst>
                    <a:ext uri="{FF2B5EF4-FFF2-40B4-BE49-F238E27FC236}">
                      <a16:creationId xmlns:a16="http://schemas.microsoft.com/office/drawing/2014/main" id="{0E6C3F04-4078-41C9-9C4F-F878CE56B691}"/>
                    </a:ext>
                  </a:extLst>
                </p:cNvPr>
                <p:cNvPicPr>
                  <a:picLocks noChangeAspect="1"/>
                </p:cNvPicPr>
                <p:nvPr/>
              </p:nvPicPr>
              <p:blipFill rotWithShape="1">
                <a:blip r:embed="rId4">
                  <a:extLst>
                    <a:ext uri="{28A0092B-C50C-407E-A947-70E740481C1C}">
                      <a14:useLocalDpi xmlns:a14="http://schemas.microsoft.com/office/drawing/2010/main" val="0"/>
                    </a:ext>
                  </a:extLst>
                </a:blip>
                <a:srcRect l="29177" t="56340" r="26775" b="36760"/>
                <a:stretch/>
              </p:blipFill>
              <p:spPr>
                <a:xfrm>
                  <a:off x="8087452" y="2830692"/>
                  <a:ext cx="2352675" cy="207135"/>
                </a:xfrm>
                <a:prstGeom prst="rect">
                  <a:avLst/>
                </a:prstGeom>
              </p:spPr>
            </p:pic>
          </p:grpSp>
        </p:grpSp>
        <p:sp>
          <p:nvSpPr>
            <p:cNvPr id="28" name="CuadroTexto 27">
              <a:extLst>
                <a:ext uri="{FF2B5EF4-FFF2-40B4-BE49-F238E27FC236}">
                  <a16:creationId xmlns:a16="http://schemas.microsoft.com/office/drawing/2014/main" id="{C1093675-B8D4-4F55-BEF7-CAFE825DFC20}"/>
                </a:ext>
              </a:extLst>
            </p:cNvPr>
            <p:cNvSpPr txBox="1"/>
            <p:nvPr/>
          </p:nvSpPr>
          <p:spPr>
            <a:xfrm>
              <a:off x="4350213" y="4162873"/>
              <a:ext cx="3108858" cy="1785104"/>
            </a:xfrm>
            <a:prstGeom prst="rect">
              <a:avLst/>
            </a:prstGeom>
            <a:noFill/>
          </p:spPr>
          <p:txBody>
            <a:bodyPr wrap="square" rtlCol="0">
              <a:spAutoFit/>
            </a:bodyPr>
            <a:lstStyle/>
            <a:p>
              <a:pPr algn="ctr"/>
              <a:r>
                <a:rPr lang="es-MX" sz="1300" b="1" dirty="0"/>
                <a:t>IN-HOME</a:t>
              </a:r>
            </a:p>
            <a:p>
              <a:pPr algn="just"/>
              <a:endParaRPr lang="es-MX" sz="1300" b="1" dirty="0"/>
            </a:p>
            <a:p>
              <a:pPr algn="just"/>
              <a:r>
                <a:rPr lang="es-MX" sz="1200" dirty="0"/>
                <a:t>Es una prueba autoadministrada, cuenta con aprobación de la FDA, requiere de fluido oral para la realización, se encuentra en el mercado estadounidense y tiene un precio promedio de $40. En algunos países PASMO, las personas pueden adquirir esta prueba si la compran por Internet.  </a:t>
              </a:r>
            </a:p>
          </p:txBody>
        </p:sp>
      </p:grpSp>
      <p:grpSp>
        <p:nvGrpSpPr>
          <p:cNvPr id="19" name="Grupo 18">
            <a:extLst>
              <a:ext uri="{FF2B5EF4-FFF2-40B4-BE49-F238E27FC236}">
                <a16:creationId xmlns:a16="http://schemas.microsoft.com/office/drawing/2014/main" id="{D67E4C10-78C3-4FD8-9ECE-2ADB7E7D9000}"/>
              </a:ext>
            </a:extLst>
          </p:cNvPr>
          <p:cNvGrpSpPr/>
          <p:nvPr/>
        </p:nvGrpSpPr>
        <p:grpSpPr>
          <a:xfrm>
            <a:off x="657320" y="1542490"/>
            <a:ext cx="2864584" cy="4192183"/>
            <a:chOff x="477440" y="1586118"/>
            <a:chExt cx="2864584" cy="4192183"/>
          </a:xfrm>
        </p:grpSpPr>
        <p:grpSp>
          <p:nvGrpSpPr>
            <p:cNvPr id="7" name="Grupo 6">
              <a:extLst>
                <a:ext uri="{FF2B5EF4-FFF2-40B4-BE49-F238E27FC236}">
                  <a16:creationId xmlns:a16="http://schemas.microsoft.com/office/drawing/2014/main" id="{1E30DECF-34F5-48D0-9D79-826786EF3ABF}"/>
                </a:ext>
              </a:extLst>
            </p:cNvPr>
            <p:cNvGrpSpPr/>
            <p:nvPr/>
          </p:nvGrpSpPr>
          <p:grpSpPr>
            <a:xfrm>
              <a:off x="814739" y="1586118"/>
              <a:ext cx="2405148" cy="2247844"/>
              <a:chOff x="993701" y="3438774"/>
              <a:chExt cx="2405148" cy="2247844"/>
            </a:xfrm>
          </p:grpSpPr>
          <p:pic>
            <p:nvPicPr>
              <p:cNvPr id="14" name="Imagen 13">
                <a:extLst>
                  <a:ext uri="{FF2B5EF4-FFF2-40B4-BE49-F238E27FC236}">
                    <a16:creationId xmlns:a16="http://schemas.microsoft.com/office/drawing/2014/main" id="{282556F3-B9E9-45B6-9B07-2AF850FBF5E7}"/>
                  </a:ext>
                </a:extLst>
              </p:cNvPr>
              <p:cNvPicPr>
                <a:picLocks noChangeAspect="1"/>
              </p:cNvPicPr>
              <p:nvPr/>
            </p:nvPicPr>
            <p:blipFill rotWithShape="1">
              <a:blip r:embed="rId5">
                <a:extLst>
                  <a:ext uri="{28A0092B-C50C-407E-A947-70E740481C1C}">
                    <a14:useLocalDpi xmlns:a14="http://schemas.microsoft.com/office/drawing/2010/main" val="0"/>
                  </a:ext>
                </a:extLst>
              </a:blip>
              <a:srcRect b="17257"/>
              <a:stretch/>
            </p:blipFill>
            <p:spPr>
              <a:xfrm>
                <a:off x="993701" y="3696519"/>
                <a:ext cx="2405148" cy="1990099"/>
              </a:xfrm>
              <a:prstGeom prst="rect">
                <a:avLst/>
              </a:prstGeom>
            </p:spPr>
          </p:pic>
          <p:pic>
            <p:nvPicPr>
              <p:cNvPr id="20" name="Imagen 19">
                <a:extLst>
                  <a:ext uri="{FF2B5EF4-FFF2-40B4-BE49-F238E27FC236}">
                    <a16:creationId xmlns:a16="http://schemas.microsoft.com/office/drawing/2014/main" id="{C449BD2B-0781-45D0-B110-6EB60857E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246" y="3438774"/>
                <a:ext cx="1488896" cy="515219"/>
              </a:xfrm>
              <a:prstGeom prst="rect">
                <a:avLst/>
              </a:prstGeom>
            </p:spPr>
          </p:pic>
        </p:grpSp>
        <p:sp>
          <p:nvSpPr>
            <p:cNvPr id="33" name="CuadroTexto 32">
              <a:extLst>
                <a:ext uri="{FF2B5EF4-FFF2-40B4-BE49-F238E27FC236}">
                  <a16:creationId xmlns:a16="http://schemas.microsoft.com/office/drawing/2014/main" id="{4616CC2D-4CF7-451E-8E56-C41108B85BD3}"/>
                </a:ext>
              </a:extLst>
            </p:cNvPr>
            <p:cNvSpPr txBox="1"/>
            <p:nvPr/>
          </p:nvSpPr>
          <p:spPr>
            <a:xfrm>
              <a:off x="477440" y="4177863"/>
              <a:ext cx="2864584" cy="1600438"/>
            </a:xfrm>
            <a:prstGeom prst="rect">
              <a:avLst/>
            </a:prstGeom>
            <a:noFill/>
          </p:spPr>
          <p:txBody>
            <a:bodyPr wrap="square" rtlCol="0">
              <a:spAutoFit/>
            </a:bodyPr>
            <a:lstStyle/>
            <a:p>
              <a:pPr algn="ctr"/>
              <a:r>
                <a:rPr lang="es-MX" sz="1300" b="1" dirty="0" err="1"/>
                <a:t>ADVANCE</a:t>
              </a:r>
              <a:endParaRPr lang="es-MX" sz="1300" b="1" dirty="0"/>
            </a:p>
            <a:p>
              <a:pPr algn="just"/>
              <a:endParaRPr lang="es-MX" sz="1300" b="1" dirty="0"/>
            </a:p>
            <a:p>
              <a:pPr algn="just"/>
              <a:r>
                <a:rPr lang="es-MX" sz="1200" dirty="0"/>
                <a:t>Es una prueba rápida y no una prueba autoadministrada, requiere de sangre o fluido oral para la realización, ya forma parte de varios algoritmos nacionales de los países PASMO y se encuentra disponible en nuestra región. </a:t>
              </a:r>
            </a:p>
          </p:txBody>
        </p:sp>
      </p:grpSp>
      <p:grpSp>
        <p:nvGrpSpPr>
          <p:cNvPr id="43" name="Grupo 42">
            <a:extLst>
              <a:ext uri="{FF2B5EF4-FFF2-40B4-BE49-F238E27FC236}">
                <a16:creationId xmlns:a16="http://schemas.microsoft.com/office/drawing/2014/main" id="{9756C03C-D4B3-47B3-AF8B-EBB67B165DA6}"/>
              </a:ext>
            </a:extLst>
          </p:cNvPr>
          <p:cNvGrpSpPr/>
          <p:nvPr/>
        </p:nvGrpSpPr>
        <p:grpSpPr>
          <a:xfrm>
            <a:off x="8438967" y="1623135"/>
            <a:ext cx="2983743" cy="3977483"/>
            <a:chOff x="8291787" y="1739263"/>
            <a:chExt cx="2983743" cy="3977483"/>
          </a:xfrm>
        </p:grpSpPr>
        <p:grpSp>
          <p:nvGrpSpPr>
            <p:cNvPr id="9" name="Grupo 8">
              <a:extLst>
                <a:ext uri="{FF2B5EF4-FFF2-40B4-BE49-F238E27FC236}">
                  <a16:creationId xmlns:a16="http://schemas.microsoft.com/office/drawing/2014/main" id="{CABC60B8-F49A-4BD7-AEAF-5839A728BD3D}"/>
                </a:ext>
              </a:extLst>
            </p:cNvPr>
            <p:cNvGrpSpPr/>
            <p:nvPr/>
          </p:nvGrpSpPr>
          <p:grpSpPr>
            <a:xfrm>
              <a:off x="8890973" y="1739263"/>
              <a:ext cx="1805814" cy="2031647"/>
              <a:chOff x="8579496" y="3606505"/>
              <a:chExt cx="1845976" cy="2031647"/>
            </a:xfrm>
          </p:grpSpPr>
          <p:pic>
            <p:nvPicPr>
              <p:cNvPr id="22" name="Imagen 21" descr="Imagen que contiene imágenes prediseñadas&#10;&#10;Descripción generada automáticamente">
                <a:extLst>
                  <a:ext uri="{FF2B5EF4-FFF2-40B4-BE49-F238E27FC236}">
                    <a16:creationId xmlns:a16="http://schemas.microsoft.com/office/drawing/2014/main" id="{BCEC4ADA-854F-4EEC-9C86-F392BD58C4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1559" y="3606505"/>
                <a:ext cx="1261851" cy="294432"/>
              </a:xfrm>
              <a:prstGeom prst="rect">
                <a:avLst/>
              </a:prstGeom>
            </p:spPr>
          </p:pic>
          <p:pic>
            <p:nvPicPr>
              <p:cNvPr id="29" name="Imagen 28">
                <a:extLst>
                  <a:ext uri="{FF2B5EF4-FFF2-40B4-BE49-F238E27FC236}">
                    <a16:creationId xmlns:a16="http://schemas.microsoft.com/office/drawing/2014/main" id="{1949D306-2200-4A25-97C6-26E4CC74C611}"/>
                  </a:ext>
                </a:extLst>
              </p:cNvPr>
              <p:cNvPicPr>
                <a:picLocks noChangeAspect="1"/>
              </p:cNvPicPr>
              <p:nvPr/>
            </p:nvPicPr>
            <p:blipFill rotWithShape="1">
              <a:blip r:embed="rId8">
                <a:extLst>
                  <a:ext uri="{28A0092B-C50C-407E-A947-70E740481C1C}">
                    <a14:useLocalDpi xmlns:a14="http://schemas.microsoft.com/office/drawing/2010/main" val="0"/>
                  </a:ext>
                </a:extLst>
              </a:blip>
              <a:srcRect t="15541" r="8676" b="18937"/>
              <a:stretch/>
            </p:blipFill>
            <p:spPr>
              <a:xfrm>
                <a:off x="8579496" y="4079984"/>
                <a:ext cx="1845976" cy="1558168"/>
              </a:xfrm>
              <a:prstGeom prst="rect">
                <a:avLst/>
              </a:prstGeom>
            </p:spPr>
          </p:pic>
        </p:grpSp>
        <p:sp>
          <p:nvSpPr>
            <p:cNvPr id="34" name="CuadroTexto 33">
              <a:extLst>
                <a:ext uri="{FF2B5EF4-FFF2-40B4-BE49-F238E27FC236}">
                  <a16:creationId xmlns:a16="http://schemas.microsoft.com/office/drawing/2014/main" id="{61EF86A9-7CD6-414E-9F22-507D73E8634C}"/>
                </a:ext>
              </a:extLst>
            </p:cNvPr>
            <p:cNvSpPr txBox="1"/>
            <p:nvPr/>
          </p:nvSpPr>
          <p:spPr>
            <a:xfrm>
              <a:off x="8291787" y="4177863"/>
              <a:ext cx="2983743" cy="1538883"/>
            </a:xfrm>
            <a:prstGeom prst="rect">
              <a:avLst/>
            </a:prstGeom>
            <a:noFill/>
          </p:spPr>
          <p:txBody>
            <a:bodyPr wrap="square" rtlCol="0">
              <a:spAutoFit/>
            </a:bodyPr>
            <a:lstStyle/>
            <a:p>
              <a:pPr algn="ctr"/>
              <a:r>
                <a:rPr lang="es-MX" sz="1300" b="1" dirty="0" err="1"/>
                <a:t>SELF</a:t>
              </a:r>
              <a:r>
                <a:rPr lang="es-MX" sz="1300" b="1" dirty="0"/>
                <a:t>-TEST</a:t>
              </a:r>
            </a:p>
            <a:p>
              <a:pPr algn="just"/>
              <a:endParaRPr lang="es-MX" sz="1300" b="1" dirty="0"/>
            </a:p>
            <a:p>
              <a:pPr algn="just"/>
              <a:r>
                <a:rPr lang="es-MX" sz="1200" dirty="0"/>
                <a:t>Es una prueba autoadministrada, </a:t>
              </a:r>
              <a:r>
                <a:rPr lang="es-MX" sz="1200" dirty="0" err="1"/>
                <a:t>pre-aprobada</a:t>
              </a:r>
              <a:r>
                <a:rPr lang="es-MX" sz="1200" dirty="0"/>
                <a:t> por la OMS, requiere de fluido oral para la realización, existe un empaque para la venta en farmacia y uso comunitario y tiene un precio estimado entre $2-3. </a:t>
              </a:r>
            </a:p>
            <a:p>
              <a:pPr algn="just"/>
              <a:endParaRPr lang="es-MX" sz="800" dirty="0"/>
            </a:p>
          </p:txBody>
        </p:sp>
      </p:grpSp>
      <p:sp>
        <p:nvSpPr>
          <p:cNvPr id="44" name="Rectángulo 43">
            <a:extLst>
              <a:ext uri="{FF2B5EF4-FFF2-40B4-BE49-F238E27FC236}">
                <a16:creationId xmlns:a16="http://schemas.microsoft.com/office/drawing/2014/main" id="{1ADE110A-C09D-423B-A388-1FD8F3A6EA6D}"/>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5" name="Rectángulo 44">
            <a:extLst>
              <a:ext uri="{FF2B5EF4-FFF2-40B4-BE49-F238E27FC236}">
                <a16:creationId xmlns:a16="http://schemas.microsoft.com/office/drawing/2014/main" id="{6A04F1BA-CD6C-4C29-A040-5921A58A986A}"/>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46" name="Rectángulo 45">
            <a:extLst>
              <a:ext uri="{FF2B5EF4-FFF2-40B4-BE49-F238E27FC236}">
                <a16:creationId xmlns:a16="http://schemas.microsoft.com/office/drawing/2014/main" id="{65A7420F-A237-4341-A581-2D6B69AE2E75}"/>
              </a:ext>
            </a:extLst>
          </p:cNvPr>
          <p:cNvSpPr/>
          <p:nvPr/>
        </p:nvSpPr>
        <p:spPr>
          <a:xfrm>
            <a:off x="535184" y="1398760"/>
            <a:ext cx="11097182" cy="4988391"/>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51250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593231-E910-45E4-934E-0DAD44A5C49D}"/>
              </a:ext>
            </a:extLst>
          </p:cNvPr>
          <p:cNvPicPr>
            <a:picLocks noChangeAspect="1"/>
          </p:cNvPicPr>
          <p:nvPr/>
        </p:nvPicPr>
        <p:blipFill>
          <a:blip r:embed="rId3"/>
          <a:stretch>
            <a:fillRect/>
          </a:stretch>
        </p:blipFill>
        <p:spPr>
          <a:xfrm>
            <a:off x="2338130" y="1145284"/>
            <a:ext cx="7393366" cy="5460191"/>
          </a:xfrm>
          <a:prstGeom prst="rect">
            <a:avLst/>
          </a:prstGeom>
        </p:spPr>
      </p:pic>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Título 3">
            <a:extLst>
              <a:ext uri="{FF2B5EF4-FFF2-40B4-BE49-F238E27FC236}">
                <a16:creationId xmlns:a16="http://schemas.microsoft.com/office/drawing/2014/main" id="{1FAE9AC6-64A8-4EB2-91A6-0028934B5CB5}"/>
              </a:ext>
            </a:extLst>
          </p:cNvPr>
          <p:cNvSpPr txBox="1">
            <a:spLocks/>
          </p:cNvSpPr>
          <p:nvPr/>
        </p:nvSpPr>
        <p:spPr>
          <a:xfrm>
            <a:off x="838200" y="665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spc="-15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Hallazgos: Estatus Global de las Políticas para la AD-VIH</a:t>
            </a:r>
            <a:endParaRPr lang="es-GT" sz="2800" b="1" dirty="0">
              <a:solidFill>
                <a:schemeClr val="tx1">
                  <a:lumMod val="75000"/>
                  <a:lumOff val="25000"/>
                </a:schemeClr>
              </a:solidFill>
              <a:latin typeface="+mn-lt"/>
            </a:endParaRPr>
          </a:p>
        </p:txBody>
      </p:sp>
      <p:grpSp>
        <p:nvGrpSpPr>
          <p:cNvPr id="24" name="Grupo 23">
            <a:extLst>
              <a:ext uri="{FF2B5EF4-FFF2-40B4-BE49-F238E27FC236}">
                <a16:creationId xmlns:a16="http://schemas.microsoft.com/office/drawing/2014/main" id="{191127A4-E981-4CFD-8EA7-247800EB1CA8}"/>
              </a:ext>
            </a:extLst>
          </p:cNvPr>
          <p:cNvGrpSpPr/>
          <p:nvPr/>
        </p:nvGrpSpPr>
        <p:grpSpPr>
          <a:xfrm>
            <a:off x="949128" y="3591811"/>
            <a:ext cx="2555558" cy="391350"/>
            <a:chOff x="1212594" y="3636781"/>
            <a:chExt cx="2555558" cy="391350"/>
          </a:xfrm>
        </p:grpSpPr>
        <p:sp>
          <p:nvSpPr>
            <p:cNvPr id="11" name="Flecha: pentágono 10">
              <a:extLst>
                <a:ext uri="{FF2B5EF4-FFF2-40B4-BE49-F238E27FC236}">
                  <a16:creationId xmlns:a16="http://schemas.microsoft.com/office/drawing/2014/main" id="{3A9EE2D5-7BD2-4DD9-8748-3B80E973573D}"/>
                </a:ext>
              </a:extLst>
            </p:cNvPr>
            <p:cNvSpPr/>
            <p:nvPr/>
          </p:nvSpPr>
          <p:spPr>
            <a:xfrm>
              <a:off x="1212594" y="3636781"/>
              <a:ext cx="2307586" cy="39135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50" b="1" dirty="0">
                  <a:solidFill>
                    <a:schemeClr val="tx1">
                      <a:lumMod val="85000"/>
                      <a:lumOff val="15000"/>
                    </a:schemeClr>
                  </a:solidFill>
                </a:rPr>
                <a:t>Guatemala</a:t>
              </a:r>
              <a:r>
                <a:rPr lang="es-MX" sz="850" dirty="0">
                  <a:solidFill>
                    <a:schemeClr val="tx1">
                      <a:lumMod val="85000"/>
                      <a:lumOff val="15000"/>
                    </a:schemeClr>
                  </a:solidFill>
                </a:rPr>
                <a:t> es el único país de Centroamérica que reporta tener una política en desarrollo </a:t>
              </a:r>
              <a:endParaRPr lang="es-GT" sz="850" dirty="0">
                <a:solidFill>
                  <a:schemeClr val="tx1">
                    <a:lumMod val="85000"/>
                    <a:lumOff val="15000"/>
                  </a:schemeClr>
                </a:solidFill>
              </a:endParaRPr>
            </a:p>
          </p:txBody>
        </p:sp>
        <p:cxnSp>
          <p:nvCxnSpPr>
            <p:cNvPr id="5" name="Conector recto de flecha 4">
              <a:extLst>
                <a:ext uri="{FF2B5EF4-FFF2-40B4-BE49-F238E27FC236}">
                  <a16:creationId xmlns:a16="http://schemas.microsoft.com/office/drawing/2014/main" id="{52244FDA-F817-479A-827F-7C7E63B69E47}"/>
                </a:ext>
              </a:extLst>
            </p:cNvPr>
            <p:cNvCxnSpPr>
              <a:cxnSpLocks/>
            </p:cNvCxnSpPr>
            <p:nvPr/>
          </p:nvCxnSpPr>
          <p:spPr>
            <a:xfrm>
              <a:off x="3382759" y="3847954"/>
              <a:ext cx="385393" cy="0"/>
            </a:xfrm>
            <a:prstGeom prst="straightConnector1">
              <a:avLst/>
            </a:prstGeom>
            <a:ln w="19050">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3" name="Flecha: pentágono 22">
            <a:extLst>
              <a:ext uri="{FF2B5EF4-FFF2-40B4-BE49-F238E27FC236}">
                <a16:creationId xmlns:a16="http://schemas.microsoft.com/office/drawing/2014/main" id="{D364C77E-66A8-4E10-8887-5CD2C6AB0AB6}"/>
              </a:ext>
            </a:extLst>
          </p:cNvPr>
          <p:cNvSpPr/>
          <p:nvPr/>
        </p:nvSpPr>
        <p:spPr>
          <a:xfrm>
            <a:off x="9853870" y="6162501"/>
            <a:ext cx="1672673" cy="39135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b="1" dirty="0">
                <a:solidFill>
                  <a:schemeClr val="tx1">
                    <a:lumMod val="85000"/>
                    <a:lumOff val="15000"/>
                  </a:schemeClr>
                </a:solidFill>
              </a:rPr>
              <a:t>Fuente:</a:t>
            </a:r>
            <a:r>
              <a:rPr lang="es-MX" sz="800" dirty="0">
                <a:solidFill>
                  <a:schemeClr val="tx1">
                    <a:lumMod val="85000"/>
                    <a:lumOff val="15000"/>
                  </a:schemeClr>
                </a:solidFill>
              </a:rPr>
              <a:t> WHO/</a:t>
            </a:r>
            <a:r>
              <a:rPr lang="es-MX" sz="800" dirty="0" err="1">
                <a:solidFill>
                  <a:schemeClr val="tx1">
                    <a:lumMod val="85000"/>
                    <a:lumOff val="15000"/>
                  </a:schemeClr>
                </a:solidFill>
              </a:rPr>
              <a:t>UNITAIDS</a:t>
            </a:r>
            <a:r>
              <a:rPr lang="es-MX" sz="800" dirty="0">
                <a:solidFill>
                  <a:schemeClr val="tx1">
                    <a:lumMod val="85000"/>
                    <a:lumOff val="15000"/>
                  </a:schemeClr>
                </a:solidFill>
              </a:rPr>
              <a:t> (2018)</a:t>
            </a:r>
            <a:endParaRPr lang="es-GT" sz="800" dirty="0">
              <a:solidFill>
                <a:schemeClr val="tx1">
                  <a:lumMod val="85000"/>
                  <a:lumOff val="15000"/>
                </a:schemeClr>
              </a:solidFill>
            </a:endParaRPr>
          </a:p>
        </p:txBody>
      </p:sp>
    </p:spTree>
    <p:extLst>
      <p:ext uri="{BB962C8B-B14F-4D97-AF65-F5344CB8AC3E}">
        <p14:creationId xmlns:p14="http://schemas.microsoft.com/office/powerpoint/2010/main" val="1038117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269CA9-E2E3-4539-A067-1FD48F39854C}"/>
              </a:ext>
            </a:extLst>
          </p:cNvPr>
          <p:cNvSpPr/>
          <p:nvPr/>
        </p:nvSpPr>
        <p:spPr>
          <a:xfrm>
            <a:off x="0" y="6627812"/>
            <a:ext cx="12192000" cy="230188"/>
          </a:xfrm>
          <a:prstGeom prst="rect">
            <a:avLst/>
          </a:prstGeom>
          <a:solidFill>
            <a:srgbClr val="59595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3470A4"/>
              </a:solidFill>
            </a:endParaRPr>
          </a:p>
        </p:txBody>
      </p:sp>
      <p:sp>
        <p:nvSpPr>
          <p:cNvPr id="8" name="Rectángulo 7">
            <a:extLst>
              <a:ext uri="{FF2B5EF4-FFF2-40B4-BE49-F238E27FC236}">
                <a16:creationId xmlns:a16="http://schemas.microsoft.com/office/drawing/2014/main" id="{6187EC89-D45B-4963-BBD7-EC45408609D4}"/>
              </a:ext>
            </a:extLst>
          </p:cNvPr>
          <p:cNvSpPr/>
          <p:nvPr/>
        </p:nvSpPr>
        <p:spPr>
          <a:xfrm>
            <a:off x="0" y="1"/>
            <a:ext cx="12192000" cy="193040"/>
          </a:xfrm>
          <a:prstGeom prst="rect">
            <a:avLst/>
          </a:prstGeom>
          <a:solidFill>
            <a:srgbClr val="CA08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2" name="Tabla 1">
            <a:extLst>
              <a:ext uri="{FF2B5EF4-FFF2-40B4-BE49-F238E27FC236}">
                <a16:creationId xmlns:a16="http://schemas.microsoft.com/office/drawing/2014/main" id="{51957F87-8A47-4132-940C-1495004A7FCB}"/>
              </a:ext>
            </a:extLst>
          </p:cNvPr>
          <p:cNvGraphicFramePr>
            <a:graphicFrameLocks noGrp="1"/>
          </p:cNvGraphicFramePr>
          <p:nvPr>
            <p:extLst>
              <p:ext uri="{D42A27DB-BD31-4B8C-83A1-F6EECF244321}">
                <p14:modId xmlns:p14="http://schemas.microsoft.com/office/powerpoint/2010/main" val="1056131628"/>
              </p:ext>
            </p:extLst>
          </p:nvPr>
        </p:nvGraphicFramePr>
        <p:xfrm>
          <a:off x="862488" y="1075790"/>
          <a:ext cx="10354129" cy="5036280"/>
        </p:xfrm>
        <a:graphic>
          <a:graphicData uri="http://schemas.openxmlformats.org/drawingml/2006/table">
            <a:tbl>
              <a:tblPr firstRow="1" bandRow="1">
                <a:tableStyleId>{72833802-FEF1-4C79-8D5D-14CF1EAF98D9}</a:tableStyleId>
              </a:tblPr>
              <a:tblGrid>
                <a:gridCol w="878575">
                  <a:extLst>
                    <a:ext uri="{9D8B030D-6E8A-4147-A177-3AD203B41FA5}">
                      <a16:colId xmlns:a16="http://schemas.microsoft.com/office/drawing/2014/main" val="2097331355"/>
                    </a:ext>
                  </a:extLst>
                </a:gridCol>
                <a:gridCol w="6775554">
                  <a:extLst>
                    <a:ext uri="{9D8B030D-6E8A-4147-A177-3AD203B41FA5}">
                      <a16:colId xmlns:a16="http://schemas.microsoft.com/office/drawing/2014/main" val="1361945631"/>
                    </a:ext>
                  </a:extLst>
                </a:gridCol>
                <a:gridCol w="2700000">
                  <a:extLst>
                    <a:ext uri="{9D8B030D-6E8A-4147-A177-3AD203B41FA5}">
                      <a16:colId xmlns:a16="http://schemas.microsoft.com/office/drawing/2014/main" val="4161673380"/>
                    </a:ext>
                  </a:extLst>
                </a:gridCol>
              </a:tblGrid>
              <a:tr h="252000">
                <a:tc>
                  <a:txBody>
                    <a:bodyPr/>
                    <a:lstStyle/>
                    <a:p>
                      <a:pPr algn="ctr"/>
                      <a:r>
                        <a:rPr lang="es-MX" sz="1200" b="1" dirty="0">
                          <a:solidFill>
                            <a:schemeClr val="bg1"/>
                          </a:solidFill>
                        </a:rPr>
                        <a:t>País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200" b="1" dirty="0">
                          <a:solidFill>
                            <a:schemeClr val="bg1"/>
                          </a:solidFill>
                        </a:rPr>
                        <a:t>Descripción</a:t>
                      </a:r>
                      <a:endParaRPr lang="es-GT" sz="1200" b="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200" b="1" dirty="0">
                          <a:solidFill>
                            <a:schemeClr val="bg1"/>
                          </a:solidFill>
                        </a:rPr>
                        <a:t>Estatus Legal</a:t>
                      </a:r>
                      <a:endParaRPr lang="es-GT" sz="1200" b="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442066444"/>
                  </a:ext>
                </a:extLst>
              </a:tr>
              <a:tr h="288000">
                <a:tc>
                  <a:txBody>
                    <a:bodyPr/>
                    <a:lstStyle/>
                    <a:p>
                      <a:pPr algn="l"/>
                      <a:r>
                        <a:rPr lang="es-MX" sz="1150" b="0" dirty="0">
                          <a:solidFill>
                            <a:schemeClr val="tx1">
                              <a:lumMod val="85000"/>
                              <a:lumOff val="15000"/>
                            </a:schemeClr>
                          </a:solidFill>
                        </a:rPr>
                        <a:t>Argentina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1050678"/>
                  </a:ext>
                </a:extLst>
              </a:tr>
              <a:tr h="288000">
                <a:tc>
                  <a:txBody>
                    <a:bodyPr/>
                    <a:lstStyle/>
                    <a:p>
                      <a:pPr algn="l"/>
                      <a:r>
                        <a:rPr lang="es-MX" sz="1150" b="0" dirty="0">
                          <a:solidFill>
                            <a:schemeClr val="tx1">
                              <a:lumMod val="85000"/>
                              <a:lumOff val="15000"/>
                            </a:schemeClr>
                          </a:solidFill>
                        </a:rPr>
                        <a:t>Bahamas</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536238"/>
                  </a:ext>
                </a:extLst>
              </a:tr>
              <a:tr h="288000">
                <a:tc>
                  <a:txBody>
                    <a:bodyPr/>
                    <a:lstStyle/>
                    <a:p>
                      <a:pPr algn="l"/>
                      <a:r>
                        <a:rPr lang="es-MX" sz="1150" b="0" dirty="0">
                          <a:solidFill>
                            <a:schemeClr val="tx1">
                              <a:lumMod val="85000"/>
                              <a:lumOff val="15000"/>
                            </a:schemeClr>
                          </a:solidFill>
                        </a:rPr>
                        <a:t>Belice</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Existe una política que permite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Autorizada sólo para uso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202577"/>
                  </a:ext>
                </a:extLst>
              </a:tr>
              <a:tr h="432000">
                <a:tc>
                  <a:txBody>
                    <a:bodyPr/>
                    <a:lstStyle/>
                    <a:p>
                      <a:pPr algn="l"/>
                      <a:r>
                        <a:rPr lang="es-MX" sz="1150" b="0" dirty="0">
                          <a:solidFill>
                            <a:schemeClr val="tx1">
                              <a:lumMod val="85000"/>
                              <a:lumOff val="15000"/>
                            </a:schemeClr>
                          </a:solidFill>
                        </a:rPr>
                        <a:t>Brasil</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Hay una política que permite la AD-VIH. Está limitada a los dispositivos de diagnóstico in vitro aprobados por la autoridad reguladora nacional. Hay cuatro pruebas autoadministradas con aprobación regulatoria nacional</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Autorizada para uso, venta y distribución</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298472"/>
                  </a:ext>
                </a:extLst>
              </a:tr>
              <a:tr h="288000">
                <a:tc>
                  <a:txBody>
                    <a:bodyPr/>
                    <a:lstStyle/>
                    <a:p>
                      <a:pPr algn="l"/>
                      <a:r>
                        <a:rPr lang="es-MX" sz="1150" b="0" dirty="0">
                          <a:solidFill>
                            <a:schemeClr val="tx1">
                              <a:lumMod val="85000"/>
                              <a:lumOff val="15000"/>
                            </a:schemeClr>
                          </a:solidFill>
                        </a:rPr>
                        <a:t>Canadá</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1853398"/>
                  </a:ext>
                </a:extLst>
              </a:tr>
              <a:tr h="288000">
                <a:tc>
                  <a:txBody>
                    <a:bodyPr/>
                    <a:lstStyle/>
                    <a:p>
                      <a:pPr algn="l"/>
                      <a:r>
                        <a:rPr lang="es-MX" sz="1150" b="0" dirty="0">
                          <a:solidFill>
                            <a:schemeClr val="tx1">
                              <a:lumMod val="85000"/>
                              <a:lumOff val="15000"/>
                            </a:schemeClr>
                          </a:solidFill>
                        </a:rPr>
                        <a:t>Cuba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889456"/>
                  </a:ext>
                </a:extLst>
              </a:tr>
              <a:tr h="288000">
                <a:tc>
                  <a:txBody>
                    <a:bodyPr/>
                    <a:lstStyle/>
                    <a:p>
                      <a:pPr algn="l"/>
                      <a:r>
                        <a:rPr lang="es-MX" sz="1150" b="0" dirty="0">
                          <a:solidFill>
                            <a:schemeClr val="tx1">
                              <a:lumMod val="85000"/>
                              <a:lumOff val="15000"/>
                            </a:schemeClr>
                          </a:solidFill>
                        </a:rPr>
                        <a:t>Guatemala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5832209"/>
                  </a:ext>
                </a:extLst>
              </a:tr>
              <a:tr h="288000">
                <a:tc>
                  <a:txBody>
                    <a:bodyPr/>
                    <a:lstStyle/>
                    <a:p>
                      <a:pPr algn="l"/>
                      <a:r>
                        <a:rPr lang="es-MX" sz="1150" b="0" dirty="0">
                          <a:solidFill>
                            <a:schemeClr val="tx1">
                              <a:lumMod val="85000"/>
                              <a:lumOff val="15000"/>
                            </a:schemeClr>
                          </a:solidFill>
                        </a:rPr>
                        <a:t>Haití</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Autorizada sólo para uso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287267"/>
                  </a:ext>
                </a:extLst>
              </a:tr>
              <a:tr h="288000">
                <a:tc>
                  <a:txBody>
                    <a:bodyPr/>
                    <a:lstStyle/>
                    <a:p>
                      <a:pPr algn="l"/>
                      <a:r>
                        <a:rPr lang="es-MX" sz="1150" b="0" dirty="0">
                          <a:solidFill>
                            <a:schemeClr val="tx1">
                              <a:lumMod val="85000"/>
                              <a:lumOff val="15000"/>
                            </a:schemeClr>
                          </a:solidFill>
                        </a:rPr>
                        <a:t>Jamaica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2929094"/>
                  </a:ext>
                </a:extLst>
              </a:tr>
              <a:tr h="288000">
                <a:tc>
                  <a:txBody>
                    <a:bodyPr/>
                    <a:lstStyle/>
                    <a:p>
                      <a:pPr algn="l"/>
                      <a:r>
                        <a:rPr lang="es-MX" sz="1150" b="0" dirty="0">
                          <a:solidFill>
                            <a:schemeClr val="tx1">
                              <a:lumMod val="85000"/>
                              <a:lumOff val="15000"/>
                            </a:schemeClr>
                          </a:solidFill>
                        </a:rPr>
                        <a:t>México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Existe una política que permite la AD-VIH. La AD-HIV está siendo piloteada.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Autorizada sólo para uso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081648"/>
                  </a:ext>
                </a:extLst>
              </a:tr>
              <a:tr h="288000">
                <a:tc>
                  <a:txBody>
                    <a:bodyPr/>
                    <a:lstStyle/>
                    <a:p>
                      <a:pPr algn="l"/>
                      <a:r>
                        <a:rPr lang="es-MX" sz="1150" b="0" dirty="0">
                          <a:solidFill>
                            <a:schemeClr val="tx1">
                              <a:lumMod val="85000"/>
                              <a:lumOff val="15000"/>
                            </a:schemeClr>
                          </a:solidFill>
                        </a:rPr>
                        <a:t>Paraguay</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668951"/>
                  </a:ext>
                </a:extLst>
              </a:tr>
              <a:tr h="288000">
                <a:tc>
                  <a:txBody>
                    <a:bodyPr/>
                    <a:lstStyle/>
                    <a:p>
                      <a:pPr algn="l"/>
                      <a:r>
                        <a:rPr lang="es-MX" sz="1150" b="0" dirty="0">
                          <a:solidFill>
                            <a:schemeClr val="tx1">
                              <a:lumMod val="85000"/>
                              <a:lumOff val="15000"/>
                            </a:schemeClr>
                          </a:solidFill>
                        </a:rPr>
                        <a:t>Perú</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 está siendo piloteada.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683981"/>
                  </a:ext>
                </a:extLst>
              </a:tr>
              <a:tr h="288000">
                <a:tc>
                  <a:txBody>
                    <a:bodyPr/>
                    <a:lstStyle/>
                    <a:p>
                      <a:pPr algn="l"/>
                      <a:r>
                        <a:rPr lang="es-MX" sz="1150" b="0" dirty="0">
                          <a:solidFill>
                            <a:schemeClr val="tx1">
                              <a:lumMod val="85000"/>
                              <a:lumOff val="15000"/>
                            </a:schemeClr>
                          </a:solidFill>
                        </a:rPr>
                        <a:t>Surinam</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585522"/>
                  </a:ext>
                </a:extLst>
              </a:tr>
              <a:tr h="288000">
                <a:tc>
                  <a:txBody>
                    <a:bodyPr/>
                    <a:lstStyle/>
                    <a:p>
                      <a:pPr algn="l"/>
                      <a:r>
                        <a:rPr lang="es-MX" sz="1150" b="0" dirty="0">
                          <a:solidFill>
                            <a:schemeClr val="tx1">
                              <a:lumMod val="85000"/>
                              <a:lumOff val="15000"/>
                            </a:schemeClr>
                          </a:solidFill>
                        </a:rPr>
                        <a:t>Uruguay</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2130523"/>
                  </a:ext>
                </a:extLst>
              </a:tr>
              <a:tr h="288000">
                <a:tc>
                  <a:txBody>
                    <a:bodyPr/>
                    <a:lstStyle/>
                    <a:p>
                      <a:pPr algn="l"/>
                      <a:r>
                        <a:rPr lang="es-MX" sz="1150" b="0" dirty="0">
                          <a:solidFill>
                            <a:schemeClr val="tx1">
                              <a:lumMod val="85000"/>
                              <a:lumOff val="15000"/>
                            </a:schemeClr>
                          </a:solidFill>
                        </a:rPr>
                        <a:t>EEUU</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Existe una política que permite la AD-VIH. Está limitada a diagnostico in vitro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50" b="0" dirty="0">
                          <a:solidFill>
                            <a:schemeClr val="tx1">
                              <a:lumMod val="85000"/>
                              <a:lumOff val="15000"/>
                            </a:schemeClr>
                          </a:solidFill>
                        </a:rPr>
                        <a:t>Autorizada para uso, venta y distribución</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794125"/>
                  </a:ext>
                </a:extLst>
              </a:tr>
              <a:tr h="288000">
                <a:tc>
                  <a:txBody>
                    <a:bodyPr/>
                    <a:lstStyle/>
                    <a:p>
                      <a:pPr algn="l"/>
                      <a:r>
                        <a:rPr lang="es-MX" sz="1150" b="0" dirty="0">
                          <a:solidFill>
                            <a:schemeClr val="tx1">
                              <a:lumMod val="85000"/>
                              <a:lumOff val="15000"/>
                            </a:schemeClr>
                          </a:solidFill>
                        </a:rPr>
                        <a:t>Venezuela</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Actualmente se está desarrollando una política permitiendo la AD-VIH.</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solidFill>
                            <a:schemeClr val="tx1">
                              <a:lumMod val="85000"/>
                              <a:lumOff val="15000"/>
                            </a:schemeClr>
                          </a:solidFill>
                        </a:rPr>
                        <a:t>En desarrollo</a:t>
                      </a:r>
                      <a:endParaRPr lang="es-GT" sz="1150" b="0" dirty="0">
                        <a:solidFill>
                          <a:schemeClr val="tx1">
                            <a:lumMod val="85000"/>
                            <a:lumOff val="15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28362"/>
                  </a:ext>
                </a:extLst>
              </a:tr>
            </a:tbl>
          </a:graphicData>
        </a:graphic>
      </p:graphicFrame>
      <p:sp>
        <p:nvSpPr>
          <p:cNvPr id="6" name="CuadroTexto 5">
            <a:extLst>
              <a:ext uri="{FF2B5EF4-FFF2-40B4-BE49-F238E27FC236}">
                <a16:creationId xmlns:a16="http://schemas.microsoft.com/office/drawing/2014/main" id="{1D5248B8-8B79-4A1A-B97F-9BD8AEEFF105}"/>
              </a:ext>
            </a:extLst>
          </p:cNvPr>
          <p:cNvSpPr txBox="1"/>
          <p:nvPr/>
        </p:nvSpPr>
        <p:spPr>
          <a:xfrm>
            <a:off x="8665753" y="6280059"/>
            <a:ext cx="2707793" cy="246221"/>
          </a:xfrm>
          <a:prstGeom prst="rect">
            <a:avLst/>
          </a:prstGeom>
          <a:noFill/>
        </p:spPr>
        <p:txBody>
          <a:bodyPr wrap="none" rtlCol="0">
            <a:spAutoFit/>
          </a:bodyPr>
          <a:lstStyle/>
          <a:p>
            <a:r>
              <a:rPr lang="es-MX" sz="1000" b="1" dirty="0"/>
              <a:t>Fuente: </a:t>
            </a:r>
            <a:r>
              <a:rPr lang="es-MX" sz="1000" dirty="0"/>
              <a:t>hivst.org (actualizado en Octubre, 2018)</a:t>
            </a:r>
            <a:endParaRPr lang="es-GT" sz="1000" dirty="0"/>
          </a:p>
        </p:txBody>
      </p:sp>
      <p:sp>
        <p:nvSpPr>
          <p:cNvPr id="9" name="CuadroTexto 8">
            <a:extLst>
              <a:ext uri="{FF2B5EF4-FFF2-40B4-BE49-F238E27FC236}">
                <a16:creationId xmlns:a16="http://schemas.microsoft.com/office/drawing/2014/main" id="{BBAE9BD4-D811-4AC3-B6EE-D487A880EB34}"/>
              </a:ext>
            </a:extLst>
          </p:cNvPr>
          <p:cNvSpPr txBox="1"/>
          <p:nvPr/>
        </p:nvSpPr>
        <p:spPr>
          <a:xfrm>
            <a:off x="1234766" y="517193"/>
            <a:ext cx="11430553" cy="338554"/>
          </a:xfrm>
          <a:prstGeom prst="rect">
            <a:avLst/>
          </a:prstGeom>
          <a:noFill/>
        </p:spPr>
        <p:txBody>
          <a:bodyPr wrap="square" rtlCol="0">
            <a:spAutoFit/>
          </a:bodyPr>
          <a:lstStyle/>
          <a:p>
            <a:r>
              <a:rPr lang="es-MX" sz="1500" dirty="0">
                <a:solidFill>
                  <a:schemeClr val="tx1">
                    <a:lumMod val="75000"/>
                    <a:lumOff val="25000"/>
                  </a:schemeClr>
                </a:solidFill>
              </a:rPr>
              <a:t>Descripción del avance de las políticas y el estatus legal de la prueba en países americanos donde se reportó actividad</a:t>
            </a:r>
            <a:r>
              <a:rPr lang="es-MX" sz="1600" dirty="0">
                <a:solidFill>
                  <a:schemeClr val="tx1">
                    <a:lumMod val="75000"/>
                    <a:lumOff val="25000"/>
                  </a:schemeClr>
                </a:solidFill>
              </a:rPr>
              <a:t>: </a:t>
            </a:r>
            <a:endParaRPr lang="es-GT" sz="1600" dirty="0">
              <a:solidFill>
                <a:schemeClr val="tx1">
                  <a:lumMod val="75000"/>
                  <a:lumOff val="25000"/>
                </a:schemeClr>
              </a:solidFill>
            </a:endParaRPr>
          </a:p>
        </p:txBody>
      </p:sp>
    </p:spTree>
    <p:extLst>
      <p:ext uri="{BB962C8B-B14F-4D97-AF65-F5344CB8AC3E}">
        <p14:creationId xmlns:p14="http://schemas.microsoft.com/office/powerpoint/2010/main" val="58663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Opció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F79646"/>
      </a:accent4>
      <a:accent5>
        <a:srgbClr val="A5A5A5"/>
      </a:accent5>
      <a:accent6>
        <a:srgbClr val="9BBB5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39913</TotalTime>
  <Words>3425</Words>
  <Application>Microsoft Macintosh PowerPoint</Application>
  <PresentationFormat>Panorámica</PresentationFormat>
  <Paragraphs>350</Paragraphs>
  <Slides>25</Slides>
  <Notes>21</Notes>
  <HiddenSlides>6</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Arial Narrow</vt:lpstr>
      <vt:lpstr>Calibri</vt:lpstr>
      <vt:lpstr>Calibri Light</vt:lpstr>
      <vt:lpstr>Gisha</vt:lpstr>
      <vt:lpstr>Wingdings</vt:lpstr>
      <vt:lpstr>Tema de Office</vt:lpstr>
      <vt:lpstr>Presentación de PowerPoint</vt:lpstr>
      <vt:lpstr>Introducción</vt:lpstr>
      <vt:lpstr>1.  Exploración del Contexto</vt:lpstr>
      <vt:lpstr>Objetivos</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Hallazgos: Evidencia de la AD-VIH en Diferentes Contextos </vt:lpstr>
      <vt:lpstr>2.  Pronóstico del Mercado (El Salvador)</vt:lpstr>
      <vt:lpstr>Acerca del Pronóstico</vt:lpstr>
      <vt:lpstr>Escenarios</vt:lpstr>
      <vt:lpstr>Tendencias del TARV: Escenario Mejorado</vt:lpstr>
      <vt:lpstr>Tendencias del TARV: Escenario Ideal</vt:lpstr>
      <vt:lpstr>Diagnósticos Positivos Necesarios: Escenario Mejorado e Ideal</vt:lpstr>
      <vt:lpstr>Volumen de Pruebas: Escenario Mejorado</vt:lpstr>
      <vt:lpstr>Volumen de Pruebas: Escenario Ideal</vt:lpstr>
      <vt:lpstr>Distribución por canal: Escenario Ideal y Mejorado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Letona</dc:creator>
  <cp:lastModifiedBy>Sussy Lungo</cp:lastModifiedBy>
  <cp:revision>925</cp:revision>
  <dcterms:created xsi:type="dcterms:W3CDTF">2018-03-08T15:23:00Z</dcterms:created>
  <dcterms:modified xsi:type="dcterms:W3CDTF">2020-03-12T15:38:12Z</dcterms:modified>
</cp:coreProperties>
</file>