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1"/>
  </p:sldMasterIdLst>
  <p:sldIdLst>
    <p:sldId id="265" r:id="rId2"/>
    <p:sldId id="266" r:id="rId3"/>
    <p:sldId id="267" r:id="rId4"/>
    <p:sldId id="263" r:id="rId5"/>
    <p:sldId id="260" r:id="rId6"/>
    <p:sldId id="262" r:id="rId7"/>
    <p:sldId id="261" r:id="rId8"/>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3" d="100"/>
          <a:sy n="63" d="100"/>
        </p:scale>
        <p:origin x="-60"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A5DEBCB-8920-4950-846B-8BB09AED8F4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xmlns="" id="{5A45C586-FE0E-4F49-90B2-10365336CE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xmlns="" id="{F012E7C2-3E2A-469F-A5E3-5D9C558237CD}"/>
              </a:ext>
            </a:extLst>
          </p:cNvPr>
          <p:cNvSpPr>
            <a:spLocks noGrp="1"/>
          </p:cNvSpPr>
          <p:nvPr>
            <p:ph type="dt" sz="half" idx="10"/>
          </p:nvPr>
        </p:nvSpPr>
        <p:spPr/>
        <p:txBody>
          <a:bodyPr/>
          <a:lstStyle/>
          <a:p>
            <a:fld id="{1160EA64-D806-43AC-9DF2-F8C432F32B4C}" type="datetimeFigureOut">
              <a:rPr lang="en-US" smtClean="0"/>
              <a:t>3/11/2020</a:t>
            </a:fld>
            <a:endParaRPr lang="en-US" dirty="0"/>
          </a:p>
        </p:txBody>
      </p:sp>
      <p:sp>
        <p:nvSpPr>
          <p:cNvPr id="5" name="Marcador de pie de página 4">
            <a:extLst>
              <a:ext uri="{FF2B5EF4-FFF2-40B4-BE49-F238E27FC236}">
                <a16:creationId xmlns:a16="http://schemas.microsoft.com/office/drawing/2014/main" xmlns="" id="{D9F836DB-3A5D-4C2A-872A-D3CF94AAE881}"/>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xmlns="" id="{86086F28-8E67-4EBF-AA21-8D4F094DF80C}"/>
              </a:ext>
            </a:extLst>
          </p:cNvPr>
          <p:cNvSpPr>
            <a:spLocks noGrp="1"/>
          </p:cNvSpPr>
          <p:nvPr>
            <p:ph type="sldNum" sz="quarter" idx="12"/>
          </p:nvPr>
        </p:nvSpPr>
        <p:spPr/>
        <p:txBody>
          <a:bodyPr/>
          <a:lstStyle/>
          <a:p>
            <a:fld id="{8A7A6979-0714-4377-B894-6BE4C2D6E202}" type="slidenum">
              <a:rPr lang="en-US" smtClean="0"/>
              <a:pPr/>
              <a:t>‹Nº›</a:t>
            </a:fld>
            <a:endParaRPr lang="en-US" dirty="0"/>
          </a:p>
        </p:txBody>
      </p:sp>
    </p:spTree>
    <p:extLst>
      <p:ext uri="{BB962C8B-B14F-4D97-AF65-F5344CB8AC3E}">
        <p14:creationId xmlns:p14="http://schemas.microsoft.com/office/powerpoint/2010/main" val="392139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4B09BAA-CA32-4497-BE1B-105565202FA9}"/>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xmlns="" id="{4F317987-6FBF-4559-968B-381FCB5006B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12C50FFB-E0C7-42A8-A89C-9780ABD16904}"/>
              </a:ext>
            </a:extLst>
          </p:cNvPr>
          <p:cNvSpPr>
            <a:spLocks noGrp="1"/>
          </p:cNvSpPr>
          <p:nvPr>
            <p:ph type="dt" sz="half" idx="10"/>
          </p:nvPr>
        </p:nvSpPr>
        <p:spPr/>
        <p:txBody>
          <a:bodyPr/>
          <a:lstStyle/>
          <a:p>
            <a:fld id="{E9F9C37B-1D36-470B-8223-D6C91242EC14}" type="datetimeFigureOut">
              <a:rPr lang="en-US" smtClean="0"/>
              <a:t>3/11/2020</a:t>
            </a:fld>
            <a:endParaRPr lang="en-US" dirty="0"/>
          </a:p>
        </p:txBody>
      </p:sp>
      <p:sp>
        <p:nvSpPr>
          <p:cNvPr id="5" name="Marcador de pie de página 4">
            <a:extLst>
              <a:ext uri="{FF2B5EF4-FFF2-40B4-BE49-F238E27FC236}">
                <a16:creationId xmlns:a16="http://schemas.microsoft.com/office/drawing/2014/main" xmlns="" id="{64EA9BEC-3B7B-4865-8D99-0A39D69A0690}"/>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xmlns="" id="{D21A9E7F-7DB4-45E7-9025-02261DAD89D7}"/>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390280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599560B4-6CE4-4679-B5CC-8FEBA390C52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xmlns="" id="{8838BA3B-EAC6-4BE6-AC31-4E1DF9EB889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F1A7A2C3-BE6F-4FBC-9C37-329E6173F33A}"/>
              </a:ext>
            </a:extLst>
          </p:cNvPr>
          <p:cNvSpPr>
            <a:spLocks noGrp="1"/>
          </p:cNvSpPr>
          <p:nvPr>
            <p:ph type="dt" sz="half" idx="10"/>
          </p:nvPr>
        </p:nvSpPr>
        <p:spPr/>
        <p:txBody>
          <a:bodyPr/>
          <a:lstStyle/>
          <a:p>
            <a:fld id="{67C6F52A-A82B-47A2-A83A-8C4C91F2D59F}" type="datetimeFigureOut">
              <a:rPr lang="en-US" smtClean="0"/>
              <a:t>3/11/2020</a:t>
            </a:fld>
            <a:endParaRPr lang="en-US" dirty="0"/>
          </a:p>
        </p:txBody>
      </p:sp>
      <p:sp>
        <p:nvSpPr>
          <p:cNvPr id="5" name="Marcador de pie de página 4">
            <a:extLst>
              <a:ext uri="{FF2B5EF4-FFF2-40B4-BE49-F238E27FC236}">
                <a16:creationId xmlns:a16="http://schemas.microsoft.com/office/drawing/2014/main" xmlns="" id="{4322DB94-3D36-4C9B-91A6-E9CDC870CC41}"/>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xmlns="" id="{33C37FEB-F630-4215-9D6C-EFF726354CA1}"/>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3574511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0867D6E-B1E2-4328-9970-F28AEE15A22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xmlns="" id="{2901B304-953C-44EF-8064-3D8B49E8AEE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699979E3-3EC2-4E8A-9229-F9F6CC91165C}"/>
              </a:ext>
            </a:extLst>
          </p:cNvPr>
          <p:cNvSpPr>
            <a:spLocks noGrp="1"/>
          </p:cNvSpPr>
          <p:nvPr>
            <p:ph type="dt" sz="half" idx="10"/>
          </p:nvPr>
        </p:nvSpPr>
        <p:spPr/>
        <p:txBody>
          <a:bodyPr/>
          <a:lstStyle/>
          <a:p>
            <a:fld id="{F070A7B3-6521-4DCA-87E5-044747A908C1}" type="datetimeFigureOut">
              <a:rPr lang="en-US" smtClean="0"/>
              <a:t>3/11/2020</a:t>
            </a:fld>
            <a:endParaRPr lang="en-US" dirty="0"/>
          </a:p>
        </p:txBody>
      </p:sp>
      <p:sp>
        <p:nvSpPr>
          <p:cNvPr id="5" name="Marcador de pie de página 4">
            <a:extLst>
              <a:ext uri="{FF2B5EF4-FFF2-40B4-BE49-F238E27FC236}">
                <a16:creationId xmlns:a16="http://schemas.microsoft.com/office/drawing/2014/main" xmlns="" id="{C330F939-B94E-4843-99CD-9B4D3427EA9A}"/>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xmlns="" id="{507169A3-B40E-4540-92F5-710C5590FB23}"/>
              </a:ext>
            </a:extLst>
          </p:cNvPr>
          <p:cNvSpPr>
            <a:spLocks noGrp="1"/>
          </p:cNvSpPr>
          <p:nvPr>
            <p:ph type="sldNum" sz="quarter" idx="12"/>
          </p:nvPr>
        </p:nvSpPr>
        <p:spPr/>
        <p:txBody>
          <a:bodyPr/>
          <a:lstStyle/>
          <a:p>
            <a:fld id="{8A7A6979-0714-4377-B894-6BE4C2D6E202}" type="slidenum">
              <a:rPr lang="en-US" smtClean="0"/>
              <a:pPr/>
              <a:t>‹Nº›</a:t>
            </a:fld>
            <a:endParaRPr lang="en-US" dirty="0"/>
          </a:p>
        </p:txBody>
      </p:sp>
    </p:spTree>
    <p:extLst>
      <p:ext uri="{BB962C8B-B14F-4D97-AF65-F5344CB8AC3E}">
        <p14:creationId xmlns:p14="http://schemas.microsoft.com/office/powerpoint/2010/main" val="259160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AD54DD6-3538-4756-A9D3-FA7C89913FF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xmlns="" id="{6CD3C2B4-C014-4068-A22B-6219E57915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256620DB-D2FE-4D35-A33C-EE590BBB00B5}"/>
              </a:ext>
            </a:extLst>
          </p:cNvPr>
          <p:cNvSpPr>
            <a:spLocks noGrp="1"/>
          </p:cNvSpPr>
          <p:nvPr>
            <p:ph type="dt" sz="half" idx="10"/>
          </p:nvPr>
        </p:nvSpPr>
        <p:spPr/>
        <p:txBody>
          <a:bodyPr/>
          <a:lstStyle/>
          <a:p>
            <a:fld id="{1160EA64-D806-43AC-9DF2-F8C432F32B4C}" type="datetimeFigureOut">
              <a:rPr lang="en-US" smtClean="0"/>
              <a:t>3/11/2020</a:t>
            </a:fld>
            <a:endParaRPr lang="en-US" dirty="0"/>
          </a:p>
        </p:txBody>
      </p:sp>
      <p:sp>
        <p:nvSpPr>
          <p:cNvPr id="5" name="Marcador de pie de página 4">
            <a:extLst>
              <a:ext uri="{FF2B5EF4-FFF2-40B4-BE49-F238E27FC236}">
                <a16:creationId xmlns:a16="http://schemas.microsoft.com/office/drawing/2014/main" xmlns="" id="{89605679-34E7-4686-BC0A-F686E9A08D75}"/>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xmlns="" id="{C3C70755-6739-4E1F-856D-EBD64F908C80}"/>
              </a:ext>
            </a:extLst>
          </p:cNvPr>
          <p:cNvSpPr>
            <a:spLocks noGrp="1"/>
          </p:cNvSpPr>
          <p:nvPr>
            <p:ph type="sldNum" sz="quarter" idx="12"/>
          </p:nvPr>
        </p:nvSpPr>
        <p:spPr/>
        <p:txBody>
          <a:bodyPr/>
          <a:lstStyle/>
          <a:p>
            <a:fld id="{8A7A6979-0714-4377-B894-6BE4C2D6E202}" type="slidenum">
              <a:rPr lang="en-US" smtClean="0"/>
              <a:pPr/>
              <a:t>‹Nº›</a:t>
            </a:fld>
            <a:endParaRPr lang="en-US" dirty="0"/>
          </a:p>
        </p:txBody>
      </p:sp>
    </p:spTree>
    <p:extLst>
      <p:ext uri="{BB962C8B-B14F-4D97-AF65-F5344CB8AC3E}">
        <p14:creationId xmlns:p14="http://schemas.microsoft.com/office/powerpoint/2010/main" val="3466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29D2CEA-622A-44A9-B415-CD09A4654834}"/>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xmlns="" id="{CF731C6C-ADCB-4E85-B891-4A6828FDB6C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xmlns="" id="{8B076101-D9B4-415C-9CC7-D081A1E5CD7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xmlns="" id="{47A2032F-0BFF-49E0-9FC1-1BEB033111B2}"/>
              </a:ext>
            </a:extLst>
          </p:cNvPr>
          <p:cNvSpPr>
            <a:spLocks noGrp="1"/>
          </p:cNvSpPr>
          <p:nvPr>
            <p:ph type="dt" sz="half" idx="10"/>
          </p:nvPr>
        </p:nvSpPr>
        <p:spPr/>
        <p:txBody>
          <a:bodyPr/>
          <a:lstStyle/>
          <a:p>
            <a:fld id="{AB134690-1557-4C89-A502-4959FE7FAD70}" type="datetimeFigureOut">
              <a:rPr lang="en-US" smtClean="0"/>
              <a:t>3/11/2020</a:t>
            </a:fld>
            <a:endParaRPr lang="en-US" dirty="0"/>
          </a:p>
        </p:txBody>
      </p:sp>
      <p:sp>
        <p:nvSpPr>
          <p:cNvPr id="6" name="Marcador de pie de página 5">
            <a:extLst>
              <a:ext uri="{FF2B5EF4-FFF2-40B4-BE49-F238E27FC236}">
                <a16:creationId xmlns:a16="http://schemas.microsoft.com/office/drawing/2014/main" xmlns="" id="{C2C48C72-644C-4F32-AF61-C3E1712D3F4C}"/>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xmlns="" id="{9AFF00AD-6B84-4751-B8D7-DA93BDC781C9}"/>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1732663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EE85559-B33E-4366-A68D-5E5387F738F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xmlns="" id="{C1B591A1-8E43-4898-9DD0-AC91F83EDF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EB9C2F74-2568-449C-AEDF-583591817EB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xmlns="" id="{97027E4E-E185-4D9D-9A3B-4A7C6C4861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85B08B1A-7AB7-47DB-9925-B2F1C09EA94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xmlns="" id="{EDB59812-22EE-4E76-965C-8ED62EC2BB6E}"/>
              </a:ext>
            </a:extLst>
          </p:cNvPr>
          <p:cNvSpPr>
            <a:spLocks noGrp="1"/>
          </p:cNvSpPr>
          <p:nvPr>
            <p:ph type="dt" sz="half" idx="10"/>
          </p:nvPr>
        </p:nvSpPr>
        <p:spPr/>
        <p:txBody>
          <a:bodyPr/>
          <a:lstStyle/>
          <a:p>
            <a:fld id="{1160EA64-D806-43AC-9DF2-F8C432F32B4C}" type="datetimeFigureOut">
              <a:rPr lang="en-US" smtClean="0"/>
              <a:t>3/11/2020</a:t>
            </a:fld>
            <a:endParaRPr lang="en-US" dirty="0"/>
          </a:p>
        </p:txBody>
      </p:sp>
      <p:sp>
        <p:nvSpPr>
          <p:cNvPr id="8" name="Marcador de pie de página 7">
            <a:extLst>
              <a:ext uri="{FF2B5EF4-FFF2-40B4-BE49-F238E27FC236}">
                <a16:creationId xmlns:a16="http://schemas.microsoft.com/office/drawing/2014/main" xmlns="" id="{B0463439-1EA7-4BC6-979C-AE9A765D053B}"/>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xmlns="" id="{FA1E6D97-9D40-491A-A8ED-7EE2406AA533}"/>
              </a:ext>
            </a:extLst>
          </p:cNvPr>
          <p:cNvSpPr>
            <a:spLocks noGrp="1"/>
          </p:cNvSpPr>
          <p:nvPr>
            <p:ph type="sldNum" sz="quarter" idx="12"/>
          </p:nvPr>
        </p:nvSpPr>
        <p:spPr/>
        <p:txBody>
          <a:bodyPr/>
          <a:lstStyle/>
          <a:p>
            <a:fld id="{8A7A6979-0714-4377-B894-6BE4C2D6E202}" type="slidenum">
              <a:rPr lang="en-US" smtClean="0"/>
              <a:pPr/>
              <a:t>‹Nº›</a:t>
            </a:fld>
            <a:endParaRPr lang="en-US" dirty="0"/>
          </a:p>
        </p:txBody>
      </p:sp>
    </p:spTree>
    <p:extLst>
      <p:ext uri="{BB962C8B-B14F-4D97-AF65-F5344CB8AC3E}">
        <p14:creationId xmlns:p14="http://schemas.microsoft.com/office/powerpoint/2010/main" val="255642629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2E0CA9E-A0B7-46EF-B1BD-5A1403A152F7}"/>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xmlns="" id="{F21B4807-6C25-4C1C-A5D1-8F7A87F340DE}"/>
              </a:ext>
            </a:extLst>
          </p:cNvPr>
          <p:cNvSpPr>
            <a:spLocks noGrp="1"/>
          </p:cNvSpPr>
          <p:nvPr>
            <p:ph type="dt" sz="half" idx="10"/>
          </p:nvPr>
        </p:nvSpPr>
        <p:spPr/>
        <p:txBody>
          <a:bodyPr/>
          <a:lstStyle/>
          <a:p>
            <a:fld id="{E1037C31-9E7A-4F99-8774-A0E530DE1A42}" type="datetimeFigureOut">
              <a:rPr lang="en-US" smtClean="0"/>
              <a:t>3/11/2020</a:t>
            </a:fld>
            <a:endParaRPr lang="en-US" dirty="0"/>
          </a:p>
        </p:txBody>
      </p:sp>
      <p:sp>
        <p:nvSpPr>
          <p:cNvPr id="4" name="Marcador de pie de página 3">
            <a:extLst>
              <a:ext uri="{FF2B5EF4-FFF2-40B4-BE49-F238E27FC236}">
                <a16:creationId xmlns:a16="http://schemas.microsoft.com/office/drawing/2014/main" xmlns="" id="{492CC40A-23A7-4CA0-BD8D-64EA46F85D24}"/>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xmlns="" id="{0FEF82D5-CFEB-4EDB-B718-DEF0C1F0FD88}"/>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1705376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7810111F-A1B5-4A3B-8EAA-02B7564A6306}"/>
              </a:ext>
            </a:extLst>
          </p:cNvPr>
          <p:cNvSpPr>
            <a:spLocks noGrp="1"/>
          </p:cNvSpPr>
          <p:nvPr>
            <p:ph type="dt" sz="half" idx="10"/>
          </p:nvPr>
        </p:nvSpPr>
        <p:spPr/>
        <p:txBody>
          <a:bodyPr/>
          <a:lstStyle/>
          <a:p>
            <a:fld id="{C278504F-A551-4DE0-9316-4DCD1D8CC752}" type="datetimeFigureOut">
              <a:rPr lang="en-US" smtClean="0"/>
              <a:t>3/11/2020</a:t>
            </a:fld>
            <a:endParaRPr lang="en-US" dirty="0"/>
          </a:p>
        </p:txBody>
      </p:sp>
      <p:sp>
        <p:nvSpPr>
          <p:cNvPr id="3" name="Marcador de pie de página 2">
            <a:extLst>
              <a:ext uri="{FF2B5EF4-FFF2-40B4-BE49-F238E27FC236}">
                <a16:creationId xmlns:a16="http://schemas.microsoft.com/office/drawing/2014/main" xmlns="" id="{7BB463C4-D33D-42A6-9EF7-9A7FBEB2B4D4}"/>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xmlns="" id="{048F8340-67B3-4859-B2C0-20466CBFD5E4}"/>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3995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90C35DA-332E-4DAA-B418-C39C80654E1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xmlns="" id="{1D3AC2F2-F792-4CC5-984F-3BD785147F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xmlns="" id="{3E43BAD8-77BC-40CB-B231-EFF07CA02E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A4309B97-ACC9-460A-82A6-C610F4FA69A8}"/>
              </a:ext>
            </a:extLst>
          </p:cNvPr>
          <p:cNvSpPr>
            <a:spLocks noGrp="1"/>
          </p:cNvSpPr>
          <p:nvPr>
            <p:ph type="dt" sz="half" idx="10"/>
          </p:nvPr>
        </p:nvSpPr>
        <p:spPr/>
        <p:txBody>
          <a:bodyPr/>
          <a:lstStyle/>
          <a:p>
            <a:fld id="{D1BE4249-C0D0-4B06-8692-E8BB871AF643}" type="datetimeFigureOut">
              <a:rPr lang="en-US" smtClean="0"/>
              <a:t>3/11/2020</a:t>
            </a:fld>
            <a:endParaRPr lang="en-US" dirty="0"/>
          </a:p>
        </p:txBody>
      </p:sp>
      <p:sp>
        <p:nvSpPr>
          <p:cNvPr id="6" name="Marcador de pie de página 5">
            <a:extLst>
              <a:ext uri="{FF2B5EF4-FFF2-40B4-BE49-F238E27FC236}">
                <a16:creationId xmlns:a16="http://schemas.microsoft.com/office/drawing/2014/main" xmlns="" id="{ED9D020E-2E25-479B-A514-80899708CAB0}"/>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xmlns="" id="{D9E54EBB-5937-42EC-8026-C9A8F2A542C4}"/>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323925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282F7E3-F291-440F-82F8-94E28994D49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xmlns="" id="{8BFD6BB4-D2F8-48F2-8182-21631975CD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xmlns="" id="{FBBE1E21-98CC-4707-B793-2D89BDF524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B4D2D67-A62F-4C8B-8CF5-E4DD45236F2E}"/>
              </a:ext>
            </a:extLst>
          </p:cNvPr>
          <p:cNvSpPr>
            <a:spLocks noGrp="1"/>
          </p:cNvSpPr>
          <p:nvPr>
            <p:ph type="dt" sz="half" idx="10"/>
          </p:nvPr>
        </p:nvSpPr>
        <p:spPr/>
        <p:txBody>
          <a:bodyPr/>
          <a:lstStyle/>
          <a:p>
            <a:fld id="{042B0DB6-F5C7-45FB-8CF3-31B45F9C2DAC}" type="datetimeFigureOut">
              <a:rPr lang="en-US" smtClean="0"/>
              <a:t>3/11/2020</a:t>
            </a:fld>
            <a:endParaRPr lang="en-US" dirty="0"/>
          </a:p>
        </p:txBody>
      </p:sp>
      <p:sp>
        <p:nvSpPr>
          <p:cNvPr id="6" name="Marcador de pie de página 5">
            <a:extLst>
              <a:ext uri="{FF2B5EF4-FFF2-40B4-BE49-F238E27FC236}">
                <a16:creationId xmlns:a16="http://schemas.microsoft.com/office/drawing/2014/main" xmlns="" id="{4DE8E545-8BA7-4D6F-8076-313CA3CD543C}"/>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xmlns="" id="{3ED448FE-4499-49EB-8185-184C414824C9}"/>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261054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1257B3EE-2600-4DEA-B9BF-47CFC85E00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xmlns="" id="{8F6E6EFB-B31A-4370-840A-A84EC74B4D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7BD1FA4A-4C3D-4D93-87C8-898F2C4C1D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0EA64-D806-43AC-9DF2-F8C432F32B4C}" type="datetimeFigureOut">
              <a:rPr lang="en-US" smtClean="0"/>
              <a:t>3/11/2020</a:t>
            </a:fld>
            <a:endParaRPr lang="en-US" dirty="0"/>
          </a:p>
        </p:txBody>
      </p:sp>
      <p:sp>
        <p:nvSpPr>
          <p:cNvPr id="5" name="Marcador de pie de página 4">
            <a:extLst>
              <a:ext uri="{FF2B5EF4-FFF2-40B4-BE49-F238E27FC236}">
                <a16:creationId xmlns:a16="http://schemas.microsoft.com/office/drawing/2014/main" xmlns="" id="{E4A6E6C6-EB23-453F-9159-848B122BFE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xmlns="" id="{FADBC20B-254E-4A91-AB97-7C395E9179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6979-0714-4377-B894-6BE4C2D6E202}" type="slidenum">
              <a:rPr lang="en-US" smtClean="0"/>
              <a:pPr/>
              <a:t>‹Nº›</a:t>
            </a:fld>
            <a:endParaRPr lang="en-US" dirty="0"/>
          </a:p>
        </p:txBody>
      </p:sp>
    </p:spTree>
    <p:extLst>
      <p:ext uri="{BB962C8B-B14F-4D97-AF65-F5344CB8AC3E}">
        <p14:creationId xmlns:p14="http://schemas.microsoft.com/office/powerpoint/2010/main" val="248405158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6C465C98-B60C-4E3C-961D-F5CFBD71971A}"/>
              </a:ext>
            </a:extLst>
          </p:cNvPr>
          <p:cNvSpPr/>
          <p:nvPr/>
        </p:nvSpPr>
        <p:spPr>
          <a:xfrm>
            <a:off x="1845578" y="3105835"/>
            <a:ext cx="9076888" cy="707886"/>
          </a:xfrm>
          <a:prstGeom prst="rect">
            <a:avLst/>
          </a:prstGeom>
        </p:spPr>
        <p:txBody>
          <a:bodyPr wrap="square">
            <a:spAutoFit/>
          </a:bodyPr>
          <a:lstStyle/>
          <a:p>
            <a:pPr algn="ctr"/>
            <a:r>
              <a:rPr lang="es-SV" sz="2000" b="1" i="1" dirty="0">
                <a:solidFill>
                  <a:srgbClr val="000000"/>
                </a:solidFill>
                <a:latin typeface="Arial" panose="020B0604020202020204" pitchFamily="34" charset="0"/>
              </a:rPr>
              <a:t>REPROGRAMACION 2019 y 2020 (MINSAL) </a:t>
            </a:r>
          </a:p>
          <a:p>
            <a:pPr algn="ctr"/>
            <a:r>
              <a:rPr lang="es-SV" sz="2000" b="1" i="1" dirty="0">
                <a:solidFill>
                  <a:srgbClr val="000000"/>
                </a:solidFill>
                <a:latin typeface="Arial" panose="020B0604020202020204" pitchFamily="34" charset="0"/>
              </a:rPr>
              <a:t>Proyecto Fondo Global Componente VIH/sida SSF/NMF Fase 2</a:t>
            </a:r>
            <a:r>
              <a:rPr lang="es-SV" sz="2000" dirty="0"/>
              <a:t> </a:t>
            </a:r>
          </a:p>
        </p:txBody>
      </p:sp>
    </p:spTree>
    <p:extLst>
      <p:ext uri="{BB962C8B-B14F-4D97-AF65-F5344CB8AC3E}">
        <p14:creationId xmlns:p14="http://schemas.microsoft.com/office/powerpoint/2010/main" val="22017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D0D0A473-8FBF-42B9-8F34-AB0BF63D395E}"/>
              </a:ext>
            </a:extLst>
          </p:cNvPr>
          <p:cNvPicPr>
            <a:picLocks noChangeAspect="1"/>
          </p:cNvPicPr>
          <p:nvPr/>
        </p:nvPicPr>
        <p:blipFill>
          <a:blip r:embed="rId2"/>
          <a:stretch>
            <a:fillRect/>
          </a:stretch>
        </p:blipFill>
        <p:spPr>
          <a:xfrm>
            <a:off x="75501" y="243280"/>
            <a:ext cx="12046591" cy="6614719"/>
          </a:xfrm>
          <a:prstGeom prst="rect">
            <a:avLst/>
          </a:prstGeom>
        </p:spPr>
      </p:pic>
      <p:sp>
        <p:nvSpPr>
          <p:cNvPr id="4" name="Rectángulo 3">
            <a:extLst>
              <a:ext uri="{FF2B5EF4-FFF2-40B4-BE49-F238E27FC236}">
                <a16:creationId xmlns:a16="http://schemas.microsoft.com/office/drawing/2014/main" xmlns="" id="{E9D115EE-1AF3-47D0-ACBB-1962F4AF249C}"/>
              </a:ext>
            </a:extLst>
          </p:cNvPr>
          <p:cNvSpPr/>
          <p:nvPr/>
        </p:nvSpPr>
        <p:spPr>
          <a:xfrm>
            <a:off x="-97872" y="-79886"/>
            <a:ext cx="7798966" cy="276999"/>
          </a:xfrm>
          <a:prstGeom prst="rect">
            <a:avLst/>
          </a:prstGeom>
        </p:spPr>
        <p:txBody>
          <a:bodyPr wrap="square">
            <a:spAutoFit/>
          </a:bodyPr>
          <a:lstStyle/>
          <a:p>
            <a:pPr algn="ctr" fontAlgn="ctr"/>
            <a:r>
              <a:rPr lang="es-SV" sz="1200" b="1" i="1" dirty="0">
                <a:solidFill>
                  <a:srgbClr val="000000"/>
                </a:solidFill>
                <a:latin typeface="Arial" panose="020B0604020202020204" pitchFamily="34" charset="0"/>
              </a:rPr>
              <a:t>Reprogramación 2019 (MINSAL) Proyecto Fondo Global Componente VIH/sida SSF/NMF Fase 2</a:t>
            </a:r>
          </a:p>
        </p:txBody>
      </p:sp>
    </p:spTree>
    <p:extLst>
      <p:ext uri="{BB962C8B-B14F-4D97-AF65-F5344CB8AC3E}">
        <p14:creationId xmlns:p14="http://schemas.microsoft.com/office/powerpoint/2010/main" val="3733398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503F0960-0444-434D-9F8C-2AA172898E1C}"/>
              </a:ext>
            </a:extLst>
          </p:cNvPr>
          <p:cNvPicPr>
            <a:picLocks noChangeAspect="1"/>
          </p:cNvPicPr>
          <p:nvPr/>
        </p:nvPicPr>
        <p:blipFill>
          <a:blip r:embed="rId2"/>
          <a:stretch>
            <a:fillRect/>
          </a:stretch>
        </p:blipFill>
        <p:spPr>
          <a:xfrm>
            <a:off x="285226" y="1719743"/>
            <a:ext cx="11719420" cy="3391323"/>
          </a:xfrm>
          <a:prstGeom prst="rect">
            <a:avLst/>
          </a:prstGeom>
        </p:spPr>
      </p:pic>
      <p:sp>
        <p:nvSpPr>
          <p:cNvPr id="4" name="Rectángulo 3">
            <a:extLst>
              <a:ext uri="{FF2B5EF4-FFF2-40B4-BE49-F238E27FC236}">
                <a16:creationId xmlns:a16="http://schemas.microsoft.com/office/drawing/2014/main" xmlns="" id="{BA1D05D8-DFAA-42C4-8ECC-B59ACD1FCAC4}"/>
              </a:ext>
            </a:extLst>
          </p:cNvPr>
          <p:cNvSpPr/>
          <p:nvPr/>
        </p:nvSpPr>
        <p:spPr>
          <a:xfrm>
            <a:off x="2049710" y="454914"/>
            <a:ext cx="6096000" cy="646331"/>
          </a:xfrm>
          <a:prstGeom prst="rect">
            <a:avLst/>
          </a:prstGeom>
        </p:spPr>
        <p:txBody>
          <a:bodyPr>
            <a:spAutoFit/>
          </a:bodyPr>
          <a:lstStyle/>
          <a:p>
            <a:pPr algn="ctr" fontAlgn="ctr"/>
            <a:r>
              <a:rPr lang="es-SV" b="1" i="1" dirty="0">
                <a:solidFill>
                  <a:srgbClr val="000000"/>
                </a:solidFill>
                <a:latin typeface="Arial" panose="020B0604020202020204" pitchFamily="34" charset="0"/>
              </a:rPr>
              <a:t>Reprogramación 2020 (MINSAL) Proyecto Fondo Global Componente VIH/sida SSF/NMF Fase 2</a:t>
            </a:r>
          </a:p>
        </p:txBody>
      </p:sp>
    </p:spTree>
    <p:extLst>
      <p:ext uri="{BB962C8B-B14F-4D97-AF65-F5344CB8AC3E}">
        <p14:creationId xmlns:p14="http://schemas.microsoft.com/office/powerpoint/2010/main" val="2469994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6C465C98-B60C-4E3C-961D-F5CFBD71971A}"/>
              </a:ext>
            </a:extLst>
          </p:cNvPr>
          <p:cNvSpPr/>
          <p:nvPr/>
        </p:nvSpPr>
        <p:spPr>
          <a:xfrm>
            <a:off x="1845578" y="3105835"/>
            <a:ext cx="9076888" cy="707886"/>
          </a:xfrm>
          <a:prstGeom prst="rect">
            <a:avLst/>
          </a:prstGeom>
        </p:spPr>
        <p:txBody>
          <a:bodyPr wrap="square">
            <a:spAutoFit/>
          </a:bodyPr>
          <a:lstStyle/>
          <a:p>
            <a:pPr algn="ctr"/>
            <a:r>
              <a:rPr lang="es-SV" sz="2000" b="1" i="1" dirty="0">
                <a:solidFill>
                  <a:srgbClr val="000000"/>
                </a:solidFill>
                <a:latin typeface="Arial" panose="020B0604020202020204" pitchFamily="34" charset="0"/>
              </a:rPr>
              <a:t>Recalendarización 2019 (MINSAL) </a:t>
            </a:r>
          </a:p>
          <a:p>
            <a:pPr algn="ctr"/>
            <a:r>
              <a:rPr lang="es-SV" sz="2000" b="1" i="1" dirty="0">
                <a:solidFill>
                  <a:srgbClr val="000000"/>
                </a:solidFill>
                <a:latin typeface="Arial" panose="020B0604020202020204" pitchFamily="34" charset="0"/>
              </a:rPr>
              <a:t>Proyecto Fondo Global Componente VIH/sida SSF/NMF Fase 2</a:t>
            </a:r>
            <a:r>
              <a:rPr lang="es-SV" sz="2000" dirty="0"/>
              <a:t> </a:t>
            </a:r>
          </a:p>
        </p:txBody>
      </p:sp>
    </p:spTree>
    <p:extLst>
      <p:ext uri="{BB962C8B-B14F-4D97-AF65-F5344CB8AC3E}">
        <p14:creationId xmlns:p14="http://schemas.microsoft.com/office/powerpoint/2010/main" val="1832368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a 13">
            <a:extLst>
              <a:ext uri="{FF2B5EF4-FFF2-40B4-BE49-F238E27FC236}">
                <a16:creationId xmlns:a16="http://schemas.microsoft.com/office/drawing/2014/main" xmlns="" id="{469EED53-ABC1-4A61-9209-41641F646181}"/>
              </a:ext>
            </a:extLst>
          </p:cNvPr>
          <p:cNvGraphicFramePr>
            <a:graphicFrameLocks noGrp="1"/>
          </p:cNvGraphicFramePr>
          <p:nvPr>
            <p:extLst>
              <p:ext uri="{D42A27DB-BD31-4B8C-83A1-F6EECF244321}">
                <p14:modId xmlns:p14="http://schemas.microsoft.com/office/powerpoint/2010/main" val="1907214743"/>
              </p:ext>
            </p:extLst>
          </p:nvPr>
        </p:nvGraphicFramePr>
        <p:xfrm>
          <a:off x="74644" y="58723"/>
          <a:ext cx="12117356" cy="6150000"/>
        </p:xfrm>
        <a:graphic>
          <a:graphicData uri="http://schemas.openxmlformats.org/drawingml/2006/table">
            <a:tbl>
              <a:tblPr/>
              <a:tblGrid>
                <a:gridCol w="428014">
                  <a:extLst>
                    <a:ext uri="{9D8B030D-6E8A-4147-A177-3AD203B41FA5}">
                      <a16:colId xmlns:a16="http://schemas.microsoft.com/office/drawing/2014/main" xmlns="" val="3905739095"/>
                    </a:ext>
                  </a:extLst>
                </a:gridCol>
                <a:gridCol w="836313">
                  <a:extLst>
                    <a:ext uri="{9D8B030D-6E8A-4147-A177-3AD203B41FA5}">
                      <a16:colId xmlns:a16="http://schemas.microsoft.com/office/drawing/2014/main" xmlns="" val="1333180194"/>
                    </a:ext>
                  </a:extLst>
                </a:gridCol>
                <a:gridCol w="799706">
                  <a:extLst>
                    <a:ext uri="{9D8B030D-6E8A-4147-A177-3AD203B41FA5}">
                      <a16:colId xmlns:a16="http://schemas.microsoft.com/office/drawing/2014/main" xmlns="" val="740642320"/>
                    </a:ext>
                  </a:extLst>
                </a:gridCol>
                <a:gridCol w="957393">
                  <a:extLst>
                    <a:ext uri="{9D8B030D-6E8A-4147-A177-3AD203B41FA5}">
                      <a16:colId xmlns:a16="http://schemas.microsoft.com/office/drawing/2014/main" xmlns="" val="1986366003"/>
                    </a:ext>
                  </a:extLst>
                </a:gridCol>
                <a:gridCol w="912340">
                  <a:extLst>
                    <a:ext uri="{9D8B030D-6E8A-4147-A177-3AD203B41FA5}">
                      <a16:colId xmlns:a16="http://schemas.microsoft.com/office/drawing/2014/main" xmlns="" val="3879243995"/>
                    </a:ext>
                  </a:extLst>
                </a:gridCol>
                <a:gridCol w="1058765">
                  <a:extLst>
                    <a:ext uri="{9D8B030D-6E8A-4147-A177-3AD203B41FA5}">
                      <a16:colId xmlns:a16="http://schemas.microsoft.com/office/drawing/2014/main" xmlns="" val="3623135782"/>
                    </a:ext>
                  </a:extLst>
                </a:gridCol>
                <a:gridCol w="28160">
                  <a:extLst>
                    <a:ext uri="{9D8B030D-6E8A-4147-A177-3AD203B41FA5}">
                      <a16:colId xmlns:a16="http://schemas.microsoft.com/office/drawing/2014/main" xmlns="" val="1165191798"/>
                    </a:ext>
                  </a:extLst>
                </a:gridCol>
                <a:gridCol w="433010">
                  <a:extLst>
                    <a:ext uri="{9D8B030D-6E8A-4147-A177-3AD203B41FA5}">
                      <a16:colId xmlns:a16="http://schemas.microsoft.com/office/drawing/2014/main" xmlns="" val="2033362506"/>
                    </a:ext>
                  </a:extLst>
                </a:gridCol>
                <a:gridCol w="195601">
                  <a:extLst>
                    <a:ext uri="{9D8B030D-6E8A-4147-A177-3AD203B41FA5}">
                      <a16:colId xmlns:a16="http://schemas.microsoft.com/office/drawing/2014/main" xmlns="" val="2949938566"/>
                    </a:ext>
                  </a:extLst>
                </a:gridCol>
                <a:gridCol w="601353">
                  <a:extLst>
                    <a:ext uri="{9D8B030D-6E8A-4147-A177-3AD203B41FA5}">
                      <a16:colId xmlns:a16="http://schemas.microsoft.com/office/drawing/2014/main" xmlns="" val="826389541"/>
                    </a:ext>
                  </a:extLst>
                </a:gridCol>
                <a:gridCol w="198353">
                  <a:extLst>
                    <a:ext uri="{9D8B030D-6E8A-4147-A177-3AD203B41FA5}">
                      <a16:colId xmlns:a16="http://schemas.microsoft.com/office/drawing/2014/main" xmlns="" val="3330377670"/>
                    </a:ext>
                  </a:extLst>
                </a:gridCol>
                <a:gridCol w="802522">
                  <a:extLst>
                    <a:ext uri="{9D8B030D-6E8A-4147-A177-3AD203B41FA5}">
                      <a16:colId xmlns:a16="http://schemas.microsoft.com/office/drawing/2014/main" xmlns="" val="3686505486"/>
                    </a:ext>
                  </a:extLst>
                </a:gridCol>
                <a:gridCol w="923608">
                  <a:extLst>
                    <a:ext uri="{9D8B030D-6E8A-4147-A177-3AD203B41FA5}">
                      <a16:colId xmlns:a16="http://schemas.microsoft.com/office/drawing/2014/main" xmlns="" val="823593052"/>
                    </a:ext>
                  </a:extLst>
                </a:gridCol>
                <a:gridCol w="3942218">
                  <a:extLst>
                    <a:ext uri="{9D8B030D-6E8A-4147-A177-3AD203B41FA5}">
                      <a16:colId xmlns:a16="http://schemas.microsoft.com/office/drawing/2014/main" xmlns="" val="2537318443"/>
                    </a:ext>
                  </a:extLst>
                </a:gridCol>
              </a:tblGrid>
              <a:tr h="101141">
                <a:tc gridSpan="4">
                  <a:txBody>
                    <a:bodyPr/>
                    <a:lstStyle/>
                    <a:p>
                      <a:pPr algn="ctr" fontAlgn="ctr"/>
                      <a:r>
                        <a:rPr lang="es-SV" sz="1100" b="1" i="1" u="none" strike="noStrike" dirty="0">
                          <a:solidFill>
                            <a:srgbClr val="000000"/>
                          </a:solidFill>
                          <a:effectLst/>
                          <a:latin typeface="Arial" panose="020B0604020202020204" pitchFamily="34" charset="0"/>
                        </a:rPr>
                        <a:t>Recalendarización 2019 (MINSAL) Proyecto Fondo Global Componente VIH/sida SSF/NMF Fase 2</a:t>
                      </a:r>
                    </a:p>
                  </a:txBody>
                  <a:tcPr marL="1380" marR="1380" marT="138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a:txBody>
                    <a:bodyPr/>
                    <a:lstStyle/>
                    <a:p>
                      <a:pPr algn="l" fontAlgn="ctr"/>
                      <a:r>
                        <a:rPr lang="es-SV" sz="1000" b="1" i="0" u="none" strike="noStrike" dirty="0">
                          <a:solidFill>
                            <a:srgbClr val="000000"/>
                          </a:solidFill>
                          <a:effectLst/>
                          <a:latin typeface="Arial" panose="020B0604020202020204" pitchFamily="34" charset="0"/>
                        </a:rPr>
                        <a:t> </a:t>
                      </a:r>
                    </a:p>
                  </a:txBody>
                  <a:tcPr marL="1380" marR="1380" marT="13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SV" sz="1000" b="1" i="0" u="none" strike="noStrike">
                          <a:solidFill>
                            <a:srgbClr val="000000"/>
                          </a:solidFill>
                          <a:effectLst/>
                          <a:latin typeface="Arial" panose="020B0604020202020204" pitchFamily="34" charset="0"/>
                        </a:rPr>
                        <a:t> </a:t>
                      </a:r>
                    </a:p>
                  </a:txBody>
                  <a:tcPr marL="1380" marR="1380" marT="13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a:noFill/>
                    </a:lnB>
                  </a:tcPr>
                </a:tc>
                <a:tc gridSpan="2">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96227072"/>
                  </a:ext>
                </a:extLst>
              </a:tr>
              <a:tr h="120138">
                <a:tc gridSpan="6">
                  <a:txBody>
                    <a:bodyPr/>
                    <a:lstStyle/>
                    <a:p>
                      <a:pPr algn="ctr" fontAlgn="b"/>
                      <a:r>
                        <a:rPr lang="es-SV" sz="1000" b="1" i="0" u="none" strike="noStrike">
                          <a:solidFill>
                            <a:srgbClr val="000000"/>
                          </a:solidFill>
                          <a:effectLst/>
                          <a:latin typeface="Georgia" panose="02040502050405020303" pitchFamily="18" charset="0"/>
                        </a:rPr>
                        <a:t>Source (FUENTE)</a:t>
                      </a:r>
                    </a:p>
                  </a:txBody>
                  <a:tcPr marL="1380" marR="1380" marT="138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a:noFill/>
                    </a:lnB>
                  </a:tcPr>
                </a:tc>
                <a:tc gridSpan="7">
                  <a:txBody>
                    <a:bodyPr/>
                    <a:lstStyle/>
                    <a:p>
                      <a:pPr algn="ctr" fontAlgn="b"/>
                      <a:r>
                        <a:rPr lang="es-SV" sz="1000" b="1" i="0" u="none" strike="noStrike" dirty="0" err="1">
                          <a:solidFill>
                            <a:srgbClr val="000000"/>
                          </a:solidFill>
                          <a:effectLst/>
                          <a:latin typeface="Georgia" panose="02040502050405020303" pitchFamily="18" charset="0"/>
                        </a:rPr>
                        <a:t>Destination</a:t>
                      </a:r>
                      <a:r>
                        <a:rPr lang="es-SV" sz="1000" b="1" i="0" u="none" strike="noStrike" dirty="0">
                          <a:solidFill>
                            <a:srgbClr val="000000"/>
                          </a:solidFill>
                          <a:effectLst/>
                          <a:latin typeface="Georgia" panose="02040502050405020303" pitchFamily="18" charset="0"/>
                        </a:rPr>
                        <a:t> (DESTINO)</a:t>
                      </a:r>
                    </a:p>
                  </a:txBody>
                  <a:tcPr marL="1380" marR="1380" marT="138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xmlns="" val="217726205"/>
                  </a:ext>
                </a:extLst>
              </a:tr>
              <a:tr h="315716">
                <a:tc>
                  <a:txBody>
                    <a:bodyPr/>
                    <a:lstStyle/>
                    <a:p>
                      <a:pPr algn="ctr" fontAlgn="ctr"/>
                      <a:r>
                        <a:rPr lang="es-SV" sz="1000" b="1" i="0" u="none" strike="noStrike">
                          <a:solidFill>
                            <a:srgbClr val="000000"/>
                          </a:solidFill>
                          <a:effectLst/>
                          <a:latin typeface="Georgia" panose="02040502050405020303" pitchFamily="18" charset="0"/>
                        </a:rPr>
                        <a:t>Budget Line Ref</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(Línea Presupuestaria #)</a:t>
                      </a:r>
                    </a:p>
                  </a:txBody>
                  <a:tcPr marL="1380" marR="1380" marT="1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000" b="1" i="0" u="none" strike="noStrike">
                          <a:solidFill>
                            <a:srgbClr val="000000"/>
                          </a:solidFill>
                          <a:effectLst/>
                          <a:latin typeface="Georgia" panose="02040502050405020303" pitchFamily="18" charset="0"/>
                        </a:rPr>
                        <a:t>Intervention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(Intervención)</a:t>
                      </a:r>
                    </a:p>
                  </a:txBody>
                  <a:tcPr marL="1380" marR="1380" marT="1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000" b="1" i="0" u="none" strike="noStrike" dirty="0">
                          <a:solidFill>
                            <a:srgbClr val="000000"/>
                          </a:solidFill>
                          <a:effectLst/>
                          <a:latin typeface="Georgia" panose="02040502050405020303" pitchFamily="18" charset="0"/>
                        </a:rPr>
                        <a:t>Cost Grouping</a:t>
                      </a:r>
                      <a:br>
                        <a:rPr lang="en-US" sz="1000" b="1" i="0" u="none" strike="noStrike" dirty="0">
                          <a:solidFill>
                            <a:srgbClr val="000000"/>
                          </a:solidFill>
                          <a:effectLst/>
                          <a:latin typeface="Georgia" panose="02040502050405020303" pitchFamily="18" charset="0"/>
                        </a:rPr>
                      </a:br>
                      <a:r>
                        <a:rPr lang="en-US" sz="1000" b="1" i="0" u="none" strike="noStrike" dirty="0">
                          <a:solidFill>
                            <a:srgbClr val="000000"/>
                          </a:solidFill>
                          <a:effectLst/>
                          <a:latin typeface="Georgia" panose="02040502050405020303" pitchFamily="18" charset="0"/>
                        </a:rPr>
                        <a:t>(</a:t>
                      </a:r>
                      <a:r>
                        <a:rPr lang="en-US" sz="1000" b="1" i="0" u="none" strike="noStrike" dirty="0" err="1">
                          <a:solidFill>
                            <a:srgbClr val="000000"/>
                          </a:solidFill>
                          <a:effectLst/>
                          <a:latin typeface="Georgia" panose="02040502050405020303" pitchFamily="18" charset="0"/>
                        </a:rPr>
                        <a:t>Categoria</a:t>
                      </a:r>
                      <a:r>
                        <a:rPr lang="en-US" sz="1000" b="1" i="0" u="none" strike="noStrike" dirty="0">
                          <a:solidFill>
                            <a:srgbClr val="000000"/>
                          </a:solidFill>
                          <a:effectLst/>
                          <a:latin typeface="Georgia" panose="02040502050405020303" pitchFamily="18" charset="0"/>
                        </a:rPr>
                        <a:t> de Costos)</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000" b="1" i="0" u="none" strike="noStrike">
                          <a:solidFill>
                            <a:srgbClr val="000000"/>
                          </a:solidFill>
                          <a:effectLst/>
                          <a:latin typeface="Georgia" panose="02040502050405020303" pitchFamily="18" charset="0"/>
                        </a:rPr>
                        <a:t>Total IP approved budget </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(Presupuesto total aprobado parala LP)</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000" b="1" i="0" u="none" strike="noStrike">
                          <a:solidFill>
                            <a:srgbClr val="000000"/>
                          </a:solidFill>
                          <a:effectLst/>
                          <a:latin typeface="Georgia" panose="02040502050405020303" pitchFamily="18" charset="0"/>
                        </a:rPr>
                        <a:t>Unused budget</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(Presupuesto no utilizado)</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000" b="1" i="0" u="none" strike="noStrike">
                          <a:solidFill>
                            <a:srgbClr val="000000"/>
                          </a:solidFill>
                          <a:effectLst/>
                          <a:latin typeface="Georgia" panose="02040502050405020303" pitchFamily="18" charset="0"/>
                        </a:rPr>
                        <a:t>Requested amount to be reallocated</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(Importe solicitado para ser reasignado)</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endParaRPr lang="es-SV" sz="1000" b="0" i="0" u="none" strike="noStrike" dirty="0">
                        <a:solidFill>
                          <a:srgbClr val="000000"/>
                        </a:solidFill>
                        <a:effectLst/>
                        <a:latin typeface="Arial" panose="020B0604020202020204" pitchFamily="34" charset="0"/>
                      </a:endParaRPr>
                    </a:p>
                  </a:txBody>
                  <a:tcPr marL="1380" marR="1380" marT="138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SV" sz="1000" b="1" i="0" u="none" strike="noStrike" dirty="0">
                          <a:solidFill>
                            <a:srgbClr val="000000"/>
                          </a:solidFill>
                          <a:effectLst/>
                          <a:latin typeface="Georgia" panose="02040502050405020303" pitchFamily="18" charset="0"/>
                        </a:rPr>
                        <a:t>Budget Line </a:t>
                      </a:r>
                      <a:r>
                        <a:rPr lang="es-SV" sz="1000" b="1" i="0" u="none" strike="noStrike" dirty="0" err="1">
                          <a:solidFill>
                            <a:srgbClr val="000000"/>
                          </a:solidFill>
                          <a:effectLst/>
                          <a:latin typeface="Georgia" panose="02040502050405020303" pitchFamily="18" charset="0"/>
                        </a:rPr>
                        <a:t>Ref</a:t>
                      </a:r>
                      <a:r>
                        <a:rPr lang="es-SV" sz="1000" b="1" i="0" u="none" strike="noStrike" dirty="0">
                          <a:solidFill>
                            <a:srgbClr val="000000"/>
                          </a:solidFill>
                          <a:effectLst/>
                          <a:latin typeface="Georgia" panose="02040502050405020303" pitchFamily="18" charset="0"/>
                        </a:rPr>
                        <a:t/>
                      </a:r>
                      <a:br>
                        <a:rPr lang="es-SV" sz="1000" b="1" i="0" u="none" strike="noStrike" dirty="0">
                          <a:solidFill>
                            <a:srgbClr val="000000"/>
                          </a:solidFill>
                          <a:effectLst/>
                          <a:latin typeface="Georgia" panose="02040502050405020303" pitchFamily="18" charset="0"/>
                        </a:rPr>
                      </a:br>
                      <a:r>
                        <a:rPr lang="es-SV" sz="1000" b="1" i="0" u="none" strike="noStrike" dirty="0">
                          <a:solidFill>
                            <a:srgbClr val="000000"/>
                          </a:solidFill>
                          <a:effectLst/>
                          <a:latin typeface="Georgia" panose="02040502050405020303" pitchFamily="18" charset="0"/>
                        </a:rPr>
                        <a:t>(Línea Presupuestaria #)</a:t>
                      </a:r>
                    </a:p>
                  </a:txBody>
                  <a:tcPr marL="1380" marR="1380" marT="138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es-SV" sz="1000" b="1" i="0" u="none" strike="noStrike">
                          <a:solidFill>
                            <a:srgbClr val="000000"/>
                          </a:solidFill>
                          <a:effectLst/>
                          <a:latin typeface="Georgia" panose="02040502050405020303" pitchFamily="18" charset="0"/>
                        </a:rPr>
                        <a:t>Intervention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(Intervención)</a:t>
                      </a:r>
                      <a:endParaRPr lang="es-SV" sz="1000" b="1" i="0" u="none" strike="noStrike" dirty="0">
                        <a:solidFill>
                          <a:srgbClr val="000000"/>
                        </a:solidFill>
                        <a:effectLst/>
                        <a:latin typeface="Georgia" panose="02040502050405020303" pitchFamily="18" charset="0"/>
                      </a:endParaRPr>
                    </a:p>
                  </a:txBody>
                  <a:tcPr marL="1380" marR="1380" marT="1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algn="ctr" fontAlgn="ctr"/>
                      <a:r>
                        <a:rPr lang="es-SV" sz="1000" b="1" i="0" u="none" strike="noStrike">
                          <a:solidFill>
                            <a:srgbClr val="000000"/>
                          </a:solidFill>
                          <a:effectLst/>
                          <a:latin typeface="Georgia" panose="02040502050405020303" pitchFamily="18" charset="0"/>
                        </a:rPr>
                        <a:t>Intervention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(Intervención)</a:t>
                      </a:r>
                    </a:p>
                  </a:txBody>
                  <a:tcPr marL="1380" marR="1380" marT="1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es-SV" sz="1000" b="1" i="0" u="none" strike="noStrike">
                          <a:solidFill>
                            <a:srgbClr val="000000"/>
                          </a:solidFill>
                          <a:effectLst/>
                          <a:latin typeface="Georgia" panose="02040502050405020303" pitchFamily="18" charset="0"/>
                        </a:rPr>
                        <a:t>Activity description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(Descripción de la Actividad)</a:t>
                      </a:r>
                      <a:endParaRPr lang="es-SV" sz="1000" b="1" i="0" u="none" strike="noStrike" dirty="0">
                        <a:solidFill>
                          <a:srgbClr val="000000"/>
                        </a:solidFill>
                        <a:effectLst/>
                        <a:latin typeface="Georgia" panose="02040502050405020303" pitchFamily="18" charset="0"/>
                      </a:endParaRP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algn="ctr" fontAlgn="ctr"/>
                      <a:r>
                        <a:rPr lang="es-SV" sz="1000" b="1" i="0" u="none" strike="noStrike">
                          <a:solidFill>
                            <a:srgbClr val="000000"/>
                          </a:solidFill>
                          <a:effectLst/>
                          <a:latin typeface="Georgia" panose="02040502050405020303" pitchFamily="18" charset="0"/>
                        </a:rPr>
                        <a:t>Activity description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(Descripción de la Actividad)</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US" sz="1000" b="1" i="0" u="none" strike="noStrike">
                          <a:solidFill>
                            <a:srgbClr val="000000"/>
                          </a:solidFill>
                          <a:effectLst/>
                          <a:latin typeface="Georgia" panose="02040502050405020303" pitchFamily="18" charset="0"/>
                        </a:rPr>
                        <a:t> Amount to be allocated</a:t>
                      </a:r>
                      <a:br>
                        <a:rPr lang="en-US" sz="1000" b="1" i="0" u="none" strike="noStrike">
                          <a:solidFill>
                            <a:srgbClr val="000000"/>
                          </a:solidFill>
                          <a:effectLst/>
                          <a:latin typeface="Georgia" panose="02040502050405020303" pitchFamily="18" charset="0"/>
                        </a:rPr>
                      </a:br>
                      <a:r>
                        <a:rPr lang="en-US" sz="1000" b="1" i="0" u="none" strike="noStrike">
                          <a:solidFill>
                            <a:srgbClr val="000000"/>
                          </a:solidFill>
                          <a:effectLst/>
                          <a:latin typeface="Georgia" panose="02040502050405020303" pitchFamily="18" charset="0"/>
                        </a:rPr>
                        <a:t>(Cantidad asignar)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000" b="1" i="0" u="none" strike="noStrike">
                          <a:solidFill>
                            <a:srgbClr val="000000"/>
                          </a:solidFill>
                          <a:effectLst/>
                          <a:latin typeface="Georgia" panose="02040502050405020303" pitchFamily="18" charset="0"/>
                        </a:rPr>
                        <a:t>Justification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(Justificación)</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92059518"/>
                  </a:ext>
                </a:extLst>
              </a:tr>
              <a:tr h="701283">
                <a:tc>
                  <a:txBody>
                    <a:bodyPr/>
                    <a:lstStyle/>
                    <a:p>
                      <a:pPr algn="ctr" fontAlgn="ctr"/>
                      <a:r>
                        <a:rPr lang="es-SV" sz="1000" b="0" i="0" u="none" strike="noStrike">
                          <a:solidFill>
                            <a:srgbClr val="000000"/>
                          </a:solidFill>
                          <a:effectLst/>
                          <a:latin typeface="Arial" panose="020B0604020202020204" pitchFamily="34" charset="0"/>
                        </a:rPr>
                        <a:t>1</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000" b="0" i="0" u="none" strike="noStrike">
                          <a:solidFill>
                            <a:srgbClr val="000000"/>
                          </a:solidFill>
                          <a:effectLst/>
                          <a:latin typeface="Arial" panose="020B0604020202020204" pitchFamily="34" charset="0"/>
                        </a:rPr>
                        <a:t>Servicios de diagnóstico de VIH para HSH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000" b="0" i="0" u="none" strike="noStrike">
                          <a:solidFill>
                            <a:srgbClr val="000000"/>
                          </a:solidFill>
                          <a:effectLst/>
                          <a:latin typeface="Arial" panose="020B0604020202020204" pitchFamily="34" charset="0"/>
                        </a:rPr>
                        <a:t>5.0 Productos sanitarios: productos no farmacéuticos</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211,730.00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30,191.00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429.00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SV" sz="1000" b="0" i="0" u="none" strike="noStrike">
                        <a:solidFill>
                          <a:srgbClr val="000000"/>
                        </a:solidFill>
                        <a:effectLst/>
                        <a:latin typeface="Arial" panose="020B0604020202020204" pitchFamily="34" charset="0"/>
                      </a:endParaRPr>
                    </a:p>
                  </a:txBody>
                  <a:tcPr marL="1380" marR="1380" marT="138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SV" sz="1000" b="0" i="0" u="none" strike="noStrike">
                          <a:solidFill>
                            <a:srgbClr val="000000"/>
                          </a:solidFill>
                          <a:effectLst/>
                          <a:latin typeface="Arial" panose="020B0604020202020204" pitchFamily="34" charset="0"/>
                        </a:rPr>
                        <a:t>1</a:t>
                      </a:r>
                    </a:p>
                  </a:txBody>
                  <a:tcPr marL="1380" marR="1380" marT="138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s-SV" sz="1000" b="0" i="0" u="none" strike="noStrike">
                          <a:solidFill>
                            <a:srgbClr val="000000"/>
                          </a:solidFill>
                          <a:effectLst/>
                          <a:latin typeface="Arial" panose="020B0604020202020204" pitchFamily="34" charset="0"/>
                        </a:rPr>
                        <a:t>Servicios de diagnóstico de VIH para HSH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000" b="0" i="0" u="none" strike="noStrike">
                          <a:solidFill>
                            <a:srgbClr val="000000"/>
                          </a:solidFill>
                          <a:effectLst/>
                          <a:latin typeface="Arial" panose="020B0604020202020204" pitchFamily="34" charset="0"/>
                        </a:rPr>
                        <a:t>Servicios de diagnóstico de VIH para HSH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s-SV" sz="1000" b="0" i="0" u="none" strike="noStrike" dirty="0">
                          <a:solidFill>
                            <a:srgbClr val="000000"/>
                          </a:solidFill>
                          <a:effectLst/>
                          <a:latin typeface="Arial" panose="020B0604020202020204" pitchFamily="34" charset="0"/>
                        </a:rPr>
                        <a:t>Pruebas de </a:t>
                      </a:r>
                      <a:r>
                        <a:rPr lang="es-SV" sz="1000" b="0" i="0" u="none" strike="noStrike" dirty="0" err="1">
                          <a:solidFill>
                            <a:srgbClr val="000000"/>
                          </a:solidFill>
                          <a:effectLst/>
                          <a:latin typeface="Arial" panose="020B0604020202020204" pitchFamily="34" charset="0"/>
                        </a:rPr>
                        <a:t>diágnostico</a:t>
                      </a:r>
                      <a:r>
                        <a:rPr lang="es-SV" sz="1000" b="0" i="0" u="none" strike="noStrike" dirty="0">
                          <a:solidFill>
                            <a:srgbClr val="000000"/>
                          </a:solidFill>
                          <a:effectLst/>
                          <a:latin typeface="Arial" panose="020B0604020202020204" pitchFamily="34" charset="0"/>
                        </a:rPr>
                        <a:t> rápido realizadas por profesionales de salud y Confirmación del </a:t>
                      </a:r>
                      <a:r>
                        <a:rPr lang="es-SV" sz="1000" b="0" i="0" u="none" strike="noStrike" dirty="0" err="1">
                          <a:solidFill>
                            <a:srgbClr val="000000"/>
                          </a:solidFill>
                          <a:effectLst/>
                          <a:latin typeface="Arial" panose="020B0604020202020204" pitchFamily="34" charset="0"/>
                        </a:rPr>
                        <a:t>diágnostico</a:t>
                      </a:r>
                      <a:r>
                        <a:rPr lang="es-SV" sz="1000" b="0" i="0" u="none" strike="noStrike" dirty="0">
                          <a:solidFill>
                            <a:srgbClr val="000000"/>
                          </a:solidFill>
                          <a:effectLst/>
                          <a:latin typeface="Arial" panose="020B0604020202020204" pitchFamily="34" charset="0"/>
                        </a:rPr>
                        <a:t> de VIH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000" b="0" i="0" u="none" strike="noStrike">
                          <a:solidFill>
                            <a:srgbClr val="000000"/>
                          </a:solidFill>
                          <a:effectLst/>
                          <a:latin typeface="Arial" panose="020B0604020202020204" pitchFamily="34" charset="0"/>
                        </a:rPr>
                        <a:t>Pruebas de diágnostico rápido realizadas por profesionales de salud y Confirmación del diágnostico de VIH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dirty="0">
                          <a:solidFill>
                            <a:srgbClr val="000000"/>
                          </a:solidFill>
                          <a:effectLst/>
                          <a:latin typeface="Arial" panose="020B0604020202020204" pitchFamily="34" charset="0"/>
                        </a:rPr>
                        <a:t> $           429.00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000" b="0" i="0" u="none" strike="noStrike" dirty="0">
                          <a:solidFill>
                            <a:srgbClr val="000000"/>
                          </a:solidFill>
                          <a:effectLst/>
                          <a:latin typeface="Georgia" panose="02040502050405020303" pitchFamily="18" charset="0"/>
                        </a:rPr>
                        <a:t>Esta pruebas de laboratorio se inició con el proceso de descentralización al Hospital Nacional de Santa Ana según acuerdo ministerial N°1064 de fecha 07/10/2019 y no se recibieron ofertas, es importante la adquisición de estos reactivos de laboratorio debido a alta demanda, en tal sentido es necesario la recalendarización de fondos del año 2019 al  2020, para realizar un nuevo proceso de compras en el presente año, cabe mencionar que los costos estimados y las líneas presupuestarias se mantienen no surgiendo ningún cambio.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667274279"/>
                  </a:ext>
                </a:extLst>
              </a:tr>
              <a:tr h="430269">
                <a:tc>
                  <a:txBody>
                    <a:bodyPr/>
                    <a:lstStyle/>
                    <a:p>
                      <a:pPr algn="ctr" fontAlgn="ctr"/>
                      <a:r>
                        <a:rPr lang="es-SV" sz="1000" b="0" i="0" u="none" strike="noStrike">
                          <a:solidFill>
                            <a:srgbClr val="000000"/>
                          </a:solidFill>
                          <a:effectLst/>
                          <a:latin typeface="Arial" panose="020B0604020202020204" pitchFamily="34" charset="0"/>
                        </a:rPr>
                        <a:t>2</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000" b="0" i="0" u="none" strike="noStrike">
                          <a:solidFill>
                            <a:srgbClr val="000000"/>
                          </a:solidFill>
                          <a:effectLst/>
                          <a:latin typeface="Arial" panose="020B0604020202020204" pitchFamily="34" charset="0"/>
                        </a:rPr>
                        <a:t>Diagnóstico y tratamiento de ITS y otros servicios de salud sexual y reproductiva para HSH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5.0 Health Products - Non-Pharmaceuticals (HPNP)</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1,526,973.25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167,639.66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11,001.00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SV" sz="1000" b="0" i="0" u="none" strike="noStrike">
                        <a:solidFill>
                          <a:srgbClr val="000000"/>
                        </a:solidFill>
                        <a:effectLst/>
                        <a:latin typeface="Arial" panose="020B0604020202020204" pitchFamily="34" charset="0"/>
                      </a:endParaRPr>
                    </a:p>
                  </a:txBody>
                  <a:tcPr marL="1380" marR="1380" marT="138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SV" sz="1000" b="0" i="0" u="none" strike="noStrike">
                          <a:solidFill>
                            <a:srgbClr val="000000"/>
                          </a:solidFill>
                          <a:effectLst/>
                          <a:latin typeface="Arial" panose="020B0604020202020204" pitchFamily="34" charset="0"/>
                        </a:rPr>
                        <a:t>2</a:t>
                      </a:r>
                    </a:p>
                  </a:txBody>
                  <a:tcPr marL="1380" marR="1380" marT="138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s-SV" sz="1000" b="0" i="0" u="none" strike="noStrike">
                          <a:solidFill>
                            <a:srgbClr val="000000"/>
                          </a:solidFill>
                          <a:effectLst/>
                          <a:latin typeface="Arial" panose="020B0604020202020204" pitchFamily="34" charset="0"/>
                        </a:rPr>
                        <a:t>Diagnóstico y tratamiento de ITS y otros servicios de salud sexual y reproductiva para HSH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000" b="0" i="0" u="none" strike="noStrike">
                          <a:solidFill>
                            <a:srgbClr val="000000"/>
                          </a:solidFill>
                          <a:effectLst/>
                          <a:latin typeface="Arial" panose="020B0604020202020204" pitchFamily="34" charset="0"/>
                        </a:rPr>
                        <a:t>Diagnóstico y tratamiento de ITS y otros servicios de salud sexual y reproductiva para HSH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s-SV" sz="1000" b="0" i="0" u="none" strike="noStrike">
                          <a:solidFill>
                            <a:srgbClr val="000000"/>
                          </a:solidFill>
                          <a:effectLst/>
                          <a:latin typeface="Arial" panose="020B0604020202020204" pitchFamily="34" charset="0"/>
                        </a:rPr>
                        <a:t>Detección y Pruebas de ITS causadas por Bacterias y virus; consumibles</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000" b="0" i="0" u="none" strike="noStrike">
                          <a:solidFill>
                            <a:srgbClr val="000000"/>
                          </a:solidFill>
                          <a:effectLst/>
                          <a:latin typeface="Arial" panose="020B0604020202020204" pitchFamily="34" charset="0"/>
                        </a:rPr>
                        <a:t>Detección y Pruebas de ITS causadas por Bacterias y virus; consumibles</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11,001.00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000" b="0" i="0" u="none" strike="noStrike" dirty="0">
                          <a:solidFill>
                            <a:srgbClr val="000000"/>
                          </a:solidFill>
                          <a:effectLst/>
                          <a:latin typeface="Georgia" panose="02040502050405020303" pitchFamily="18" charset="0"/>
                        </a:rPr>
                        <a:t>Como parte de las medidas de bioseguridad de laboratorio es necesario la adquisición de hisopos de dacrón a ser utilizados por los laboratorios del programa de VIH, cabe mencionar en el año 2019 no fue posible adquirir estos consumibles, para este</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601328564"/>
                  </a:ext>
                </a:extLst>
              </a:tr>
              <a:tr h="642051">
                <a:tc>
                  <a:txBody>
                    <a:bodyPr/>
                    <a:lstStyle/>
                    <a:p>
                      <a:pPr algn="ctr" fontAlgn="ctr"/>
                      <a:r>
                        <a:rPr lang="es-SV" sz="1000" b="0" i="0" u="none" strike="noStrike">
                          <a:solidFill>
                            <a:srgbClr val="000000"/>
                          </a:solidFill>
                          <a:effectLst/>
                          <a:latin typeface="Arial" panose="020B0604020202020204" pitchFamily="34" charset="0"/>
                        </a:rPr>
                        <a:t>4</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000" b="0" i="0" u="none" strike="noStrike">
                          <a:solidFill>
                            <a:srgbClr val="000000"/>
                          </a:solidFill>
                          <a:effectLst/>
                          <a:latin typeface="Arial" panose="020B0604020202020204" pitchFamily="34" charset="0"/>
                        </a:rPr>
                        <a:t>Diagnóstico y tratamiento de ITS y otros servicios de salud sexual y reproductiva para HSH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000" b="0" i="0" u="none" strike="noStrike">
                          <a:solidFill>
                            <a:srgbClr val="000000"/>
                          </a:solidFill>
                          <a:effectLst/>
                          <a:latin typeface="Arial" panose="020B0604020202020204" pitchFamily="34" charset="0"/>
                        </a:rPr>
                        <a:t>8.0 Infraestructuras</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192,650.00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43,812.96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43,812.96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SV" sz="1000" b="0" i="0" u="none" strike="noStrike">
                        <a:solidFill>
                          <a:srgbClr val="000000"/>
                        </a:solidFill>
                        <a:effectLst/>
                        <a:latin typeface="Arial" panose="020B0604020202020204" pitchFamily="34" charset="0"/>
                      </a:endParaRPr>
                    </a:p>
                  </a:txBody>
                  <a:tcPr marL="1380" marR="1380" marT="138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SV" sz="1000" b="0" i="0" u="none" strike="noStrike">
                          <a:solidFill>
                            <a:srgbClr val="000000"/>
                          </a:solidFill>
                          <a:effectLst/>
                          <a:latin typeface="Arial" panose="020B0604020202020204" pitchFamily="34" charset="0"/>
                        </a:rPr>
                        <a:t>4</a:t>
                      </a:r>
                    </a:p>
                  </a:txBody>
                  <a:tcPr marL="1380" marR="1380" marT="138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s-SV" sz="1000" b="0" i="0" u="none" strike="noStrike" dirty="0">
                          <a:solidFill>
                            <a:srgbClr val="000000"/>
                          </a:solidFill>
                          <a:effectLst/>
                          <a:latin typeface="Arial" panose="020B0604020202020204" pitchFamily="34" charset="0"/>
                        </a:rPr>
                        <a:t>Diagnóstico y tratamiento de ITS y otros servicios de salud sexual y reproductiva para HSH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000" b="0" i="0" u="none" strike="noStrike">
                          <a:solidFill>
                            <a:srgbClr val="000000"/>
                          </a:solidFill>
                          <a:effectLst/>
                          <a:latin typeface="Arial" panose="020B0604020202020204" pitchFamily="34" charset="0"/>
                        </a:rPr>
                        <a:t>Diagnóstico y tratamiento de ITS y otros servicios de salud sexual y reproductiva para HSH</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s-SV" sz="1000" b="0" i="0" u="none" strike="noStrike" dirty="0">
                          <a:solidFill>
                            <a:srgbClr val="000000"/>
                          </a:solidFill>
                          <a:effectLst/>
                          <a:latin typeface="Arial" panose="020B0604020202020204" pitchFamily="34" charset="0"/>
                        </a:rPr>
                        <a:t>Readecuaciones y equipamiento de servicios amigables para poblaciones clave, y equipamiento para personal administrativo de respuesta a subvención</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000" b="0" i="0" u="none" strike="noStrike">
                          <a:solidFill>
                            <a:srgbClr val="000000"/>
                          </a:solidFill>
                          <a:effectLst/>
                          <a:latin typeface="Arial" panose="020B0604020202020204" pitchFamily="34" charset="0"/>
                        </a:rPr>
                        <a:t>Readecuaciones y equipamiento de servicios amigables para poblaciones clave, y equipamiento para personal administrativo de respuesta a subvención</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000" b="0" i="0" u="none" strike="noStrike">
                          <a:solidFill>
                            <a:srgbClr val="000000"/>
                          </a:solidFill>
                          <a:effectLst/>
                          <a:latin typeface="Arial" panose="020B0604020202020204" pitchFamily="34" charset="0"/>
                        </a:rPr>
                        <a:t> $      43,812.96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000" b="0" i="0" u="none" strike="noStrike" dirty="0">
                          <a:solidFill>
                            <a:srgbClr val="000000"/>
                          </a:solidFill>
                          <a:effectLst/>
                          <a:latin typeface="Georgia" panose="02040502050405020303" pitchFamily="18" charset="0"/>
                        </a:rPr>
                        <a:t>Como parte del fortalecimiento del trabajo en VIH es necesario readecuar los espacios los espacios siguientes:  consultorios de las Clínicas VICITS  de  Metapán, Acajutla, Sonsonate, Ciudad Arce, Opico, Barrios S.S., San Jacinto, Usuluán, La playa la Unión , Laboratorio del Hospital San Juan de Dios de Santa Ana y Oficinas de técnicos del Programa de VIH Sida/ MINSAL</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954351473"/>
                  </a:ext>
                </a:extLst>
              </a:tr>
            </a:tbl>
          </a:graphicData>
        </a:graphic>
      </p:graphicFrame>
    </p:spTree>
    <p:extLst>
      <p:ext uri="{BB962C8B-B14F-4D97-AF65-F5344CB8AC3E}">
        <p14:creationId xmlns:p14="http://schemas.microsoft.com/office/powerpoint/2010/main" val="2657963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a 13">
            <a:extLst>
              <a:ext uri="{FF2B5EF4-FFF2-40B4-BE49-F238E27FC236}">
                <a16:creationId xmlns:a16="http://schemas.microsoft.com/office/drawing/2014/main" xmlns="" id="{469EED53-ABC1-4A61-9209-41641F646181}"/>
              </a:ext>
            </a:extLst>
          </p:cNvPr>
          <p:cNvGraphicFramePr>
            <a:graphicFrameLocks noGrp="1"/>
          </p:cNvGraphicFramePr>
          <p:nvPr>
            <p:extLst>
              <p:ext uri="{D42A27DB-BD31-4B8C-83A1-F6EECF244321}">
                <p14:modId xmlns:p14="http://schemas.microsoft.com/office/powerpoint/2010/main" val="921628417"/>
              </p:ext>
            </p:extLst>
          </p:nvPr>
        </p:nvGraphicFramePr>
        <p:xfrm>
          <a:off x="74644" y="269538"/>
          <a:ext cx="12117356" cy="6148008"/>
        </p:xfrm>
        <a:graphic>
          <a:graphicData uri="http://schemas.openxmlformats.org/drawingml/2006/table">
            <a:tbl>
              <a:tblPr/>
              <a:tblGrid>
                <a:gridCol w="428014">
                  <a:extLst>
                    <a:ext uri="{9D8B030D-6E8A-4147-A177-3AD203B41FA5}">
                      <a16:colId xmlns:a16="http://schemas.microsoft.com/office/drawing/2014/main" xmlns="" val="3905739095"/>
                    </a:ext>
                  </a:extLst>
                </a:gridCol>
                <a:gridCol w="1846259">
                  <a:extLst>
                    <a:ext uri="{9D8B030D-6E8A-4147-A177-3AD203B41FA5}">
                      <a16:colId xmlns:a16="http://schemas.microsoft.com/office/drawing/2014/main" xmlns="" val="1333180194"/>
                    </a:ext>
                  </a:extLst>
                </a:gridCol>
                <a:gridCol w="747153">
                  <a:extLst>
                    <a:ext uri="{9D8B030D-6E8A-4147-A177-3AD203B41FA5}">
                      <a16:colId xmlns:a16="http://schemas.microsoft.com/office/drawing/2014/main" xmlns="" val="740642320"/>
                    </a:ext>
                  </a:extLst>
                </a:gridCol>
                <a:gridCol w="116913">
                  <a:extLst>
                    <a:ext uri="{9D8B030D-6E8A-4147-A177-3AD203B41FA5}">
                      <a16:colId xmlns:a16="http://schemas.microsoft.com/office/drawing/2014/main" xmlns="" val="3879243995"/>
                    </a:ext>
                  </a:extLst>
                </a:gridCol>
                <a:gridCol w="795427">
                  <a:extLst>
                    <a:ext uri="{9D8B030D-6E8A-4147-A177-3AD203B41FA5}">
                      <a16:colId xmlns:a16="http://schemas.microsoft.com/office/drawing/2014/main" xmlns="" val="1310750732"/>
                    </a:ext>
                  </a:extLst>
                </a:gridCol>
                <a:gridCol w="135751">
                  <a:extLst>
                    <a:ext uri="{9D8B030D-6E8A-4147-A177-3AD203B41FA5}">
                      <a16:colId xmlns:a16="http://schemas.microsoft.com/office/drawing/2014/main" xmlns="" val="3623135782"/>
                    </a:ext>
                  </a:extLst>
                </a:gridCol>
                <a:gridCol w="780177">
                  <a:extLst>
                    <a:ext uri="{9D8B030D-6E8A-4147-A177-3AD203B41FA5}">
                      <a16:colId xmlns:a16="http://schemas.microsoft.com/office/drawing/2014/main" xmlns="" val="2933653543"/>
                    </a:ext>
                  </a:extLst>
                </a:gridCol>
                <a:gridCol w="720233">
                  <a:extLst>
                    <a:ext uri="{9D8B030D-6E8A-4147-A177-3AD203B41FA5}">
                      <a16:colId xmlns:a16="http://schemas.microsoft.com/office/drawing/2014/main" xmlns="" val="2158945758"/>
                    </a:ext>
                  </a:extLst>
                </a:gridCol>
                <a:gridCol w="44450">
                  <a:extLst>
                    <a:ext uri="{9D8B030D-6E8A-4147-A177-3AD203B41FA5}">
                      <a16:colId xmlns:a16="http://schemas.microsoft.com/office/drawing/2014/main" xmlns="" val="1165191798"/>
                    </a:ext>
                  </a:extLst>
                </a:gridCol>
                <a:gridCol w="34925">
                  <a:extLst>
                    <a:ext uri="{9D8B030D-6E8A-4147-A177-3AD203B41FA5}">
                      <a16:colId xmlns:a16="http://schemas.microsoft.com/office/drawing/2014/main" xmlns="" val="2033362506"/>
                    </a:ext>
                  </a:extLst>
                </a:gridCol>
                <a:gridCol w="799706">
                  <a:extLst>
                    <a:ext uri="{9D8B030D-6E8A-4147-A177-3AD203B41FA5}">
                      <a16:colId xmlns:a16="http://schemas.microsoft.com/office/drawing/2014/main" xmlns="" val="826389541"/>
                    </a:ext>
                  </a:extLst>
                </a:gridCol>
                <a:gridCol w="271431">
                  <a:extLst>
                    <a:ext uri="{9D8B030D-6E8A-4147-A177-3AD203B41FA5}">
                      <a16:colId xmlns:a16="http://schemas.microsoft.com/office/drawing/2014/main" xmlns="" val="3686505486"/>
                    </a:ext>
                  </a:extLst>
                </a:gridCol>
                <a:gridCol w="531091">
                  <a:extLst>
                    <a:ext uri="{9D8B030D-6E8A-4147-A177-3AD203B41FA5}">
                      <a16:colId xmlns:a16="http://schemas.microsoft.com/office/drawing/2014/main" xmlns="" val="2604712301"/>
                    </a:ext>
                  </a:extLst>
                </a:gridCol>
                <a:gridCol w="584644">
                  <a:extLst>
                    <a:ext uri="{9D8B030D-6E8A-4147-A177-3AD203B41FA5}">
                      <a16:colId xmlns:a16="http://schemas.microsoft.com/office/drawing/2014/main" xmlns="" val="823593052"/>
                    </a:ext>
                  </a:extLst>
                </a:gridCol>
                <a:gridCol w="338964">
                  <a:extLst>
                    <a:ext uri="{9D8B030D-6E8A-4147-A177-3AD203B41FA5}">
                      <a16:colId xmlns:a16="http://schemas.microsoft.com/office/drawing/2014/main" xmlns="" val="1260238027"/>
                    </a:ext>
                  </a:extLst>
                </a:gridCol>
                <a:gridCol w="684493">
                  <a:extLst>
                    <a:ext uri="{9D8B030D-6E8A-4147-A177-3AD203B41FA5}">
                      <a16:colId xmlns:a16="http://schemas.microsoft.com/office/drawing/2014/main" xmlns="" val="2537318443"/>
                    </a:ext>
                  </a:extLst>
                </a:gridCol>
                <a:gridCol w="964734">
                  <a:extLst>
                    <a:ext uri="{9D8B030D-6E8A-4147-A177-3AD203B41FA5}">
                      <a16:colId xmlns:a16="http://schemas.microsoft.com/office/drawing/2014/main" xmlns="" val="3025220859"/>
                    </a:ext>
                  </a:extLst>
                </a:gridCol>
                <a:gridCol w="2292991">
                  <a:extLst>
                    <a:ext uri="{9D8B030D-6E8A-4147-A177-3AD203B41FA5}">
                      <a16:colId xmlns:a16="http://schemas.microsoft.com/office/drawing/2014/main" xmlns="" val="2183159526"/>
                    </a:ext>
                  </a:extLst>
                </a:gridCol>
              </a:tblGrid>
              <a:tr h="101141">
                <a:tc gridSpan="3">
                  <a:txBody>
                    <a:bodyPr/>
                    <a:lstStyle/>
                    <a:p>
                      <a:pPr lvl="1" algn="ctr" fontAlgn="ctr"/>
                      <a:r>
                        <a:rPr lang="es-SV" sz="1000" b="1" i="1" u="none" strike="noStrike" dirty="0">
                          <a:solidFill>
                            <a:srgbClr val="000000"/>
                          </a:solidFill>
                          <a:effectLst/>
                          <a:latin typeface="Arial" panose="020B0604020202020204" pitchFamily="34" charset="0"/>
                        </a:rPr>
                        <a:t>Recalendarización 2019(MINSAL) Proyecto Fondo Global Componente VIH/sida SSF/NMF Fase 2</a:t>
                      </a:r>
                    </a:p>
                  </a:txBody>
                  <a:tcPr marL="1380" marR="1380" marT="138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gridSpan="2">
                  <a:txBody>
                    <a:bodyPr/>
                    <a:lstStyle/>
                    <a:p>
                      <a:pPr lvl="1" algn="l" fontAlgn="ctr"/>
                      <a:r>
                        <a:rPr lang="es-SV" sz="1000" b="1" i="0" u="none" strike="noStrike" dirty="0">
                          <a:solidFill>
                            <a:srgbClr val="000000"/>
                          </a:solidFill>
                          <a:effectLst/>
                          <a:latin typeface="Arial" panose="020B0604020202020204" pitchFamily="34" charset="0"/>
                        </a:rPr>
                        <a:t> </a:t>
                      </a:r>
                    </a:p>
                  </a:txBody>
                  <a:tcPr marL="1380" marR="1380" marT="138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lvl="1" algn="l" fontAlgn="ctr"/>
                      <a:endParaRPr lang="es-SV" sz="1000" b="1" i="0" u="none" strike="noStrike" dirty="0">
                        <a:solidFill>
                          <a:srgbClr val="000000"/>
                        </a:solidFill>
                        <a:effectLst/>
                        <a:latin typeface="Arial" panose="020B0604020202020204" pitchFamily="34" charset="0"/>
                      </a:endParaRPr>
                    </a:p>
                  </a:txBody>
                  <a:tcPr marL="1380" marR="1380" marT="1380" marB="0" anchor="ctr">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ctr"/>
                      <a:r>
                        <a:rPr lang="es-SV" sz="1000" b="1" i="0" u="none" strike="noStrike" dirty="0">
                          <a:solidFill>
                            <a:srgbClr val="000000"/>
                          </a:solidFill>
                          <a:effectLst/>
                          <a:latin typeface="Arial" panose="020B0604020202020204" pitchFamily="34" charset="0"/>
                        </a:rPr>
                        <a:t> </a:t>
                      </a:r>
                    </a:p>
                  </a:txBody>
                  <a:tcPr marL="1380" marR="1380" marT="138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pPr algn="l" fontAlgn="ctr"/>
                      <a:endParaRPr lang="es-SV" sz="1000" b="1" i="0" u="none" strike="noStrike" dirty="0">
                        <a:solidFill>
                          <a:srgbClr val="000000"/>
                        </a:solidFill>
                        <a:effectLst/>
                        <a:latin typeface="Arial" panose="020B0604020202020204" pitchFamily="34" charset="0"/>
                      </a:endParaRPr>
                    </a:p>
                  </a:txBody>
                  <a:tcPr marL="1380" marR="1380" marT="13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a:noFill/>
                    </a:lnB>
                  </a:tcPr>
                </a:tc>
                <a:tc>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96227072"/>
                  </a:ext>
                </a:extLst>
              </a:tr>
              <a:tr h="120138">
                <a:tc gridSpan="8">
                  <a:txBody>
                    <a:bodyPr/>
                    <a:lstStyle/>
                    <a:p>
                      <a:pPr algn="ctr" fontAlgn="b"/>
                      <a:r>
                        <a:rPr lang="es-SV" sz="1000" b="1" i="0" u="none" strike="noStrike" dirty="0" err="1">
                          <a:solidFill>
                            <a:srgbClr val="000000"/>
                          </a:solidFill>
                          <a:effectLst/>
                          <a:latin typeface="Georgia" panose="02040502050405020303" pitchFamily="18" charset="0"/>
                        </a:rPr>
                        <a:t>Source</a:t>
                      </a:r>
                      <a:r>
                        <a:rPr lang="es-SV" sz="1000" b="1" i="0" u="none" strike="noStrike" dirty="0">
                          <a:solidFill>
                            <a:srgbClr val="000000"/>
                          </a:solidFill>
                          <a:effectLst/>
                          <a:latin typeface="Georgia" panose="02040502050405020303" pitchFamily="18" charset="0"/>
                        </a:rPr>
                        <a:t> (FUENTE)</a:t>
                      </a:r>
                    </a:p>
                  </a:txBody>
                  <a:tcPr marL="1380" marR="1380" marT="138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s-SV"/>
                    </a:p>
                  </a:txBody>
                  <a:tcPr/>
                </a:tc>
                <a:tc hMerge="1">
                  <a:txBody>
                    <a:bodyPr/>
                    <a:lstStyle/>
                    <a:p>
                      <a:endParaRPr lang="es-SV"/>
                    </a:p>
                  </a:txBody>
                  <a:tcPr/>
                </a:tc>
                <a:tc hMerge="1">
                  <a:txBody>
                    <a:bodyPr/>
                    <a:lstStyle/>
                    <a:p>
                      <a:endParaRPr lang="es-SV"/>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s-SV"/>
                    </a:p>
                  </a:txBody>
                  <a:tcPr/>
                </a:tc>
                <a:tc hMerge="1">
                  <a:txBody>
                    <a:bodyPr/>
                    <a:lstStyle/>
                    <a:p>
                      <a:endParaRPr lang="es-SV"/>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s-SV"/>
                    </a:p>
                  </a:txBody>
                  <a:tcPr/>
                </a:tc>
                <a:tc hMerge="1">
                  <a:txBody>
                    <a:bodyPr/>
                    <a:lstStyle/>
                    <a:p>
                      <a:pPr algn="ctr" fontAlgn="b"/>
                      <a:endParaRPr lang="es-SV" sz="1000" b="1" i="0" u="none" strike="noStrike">
                        <a:solidFill>
                          <a:srgbClr val="000000"/>
                        </a:solidFill>
                        <a:effectLst/>
                        <a:latin typeface="Georgia" panose="02040502050405020303" pitchFamily="18" charset="0"/>
                      </a:endParaRPr>
                    </a:p>
                  </a:txBody>
                  <a:tcPr marL="1380" marR="1380" marT="1380" marB="0" anchor="b">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b"/>
                      <a:endParaRPr lang="es-SV" sz="1000" b="0" i="0" u="none" strike="noStrike">
                        <a:solidFill>
                          <a:srgbClr val="000000"/>
                        </a:solidFill>
                        <a:effectLst/>
                        <a:latin typeface="Arial" panose="020B0604020202020204" pitchFamily="34" charset="0"/>
                      </a:endParaRPr>
                    </a:p>
                  </a:txBody>
                  <a:tcPr marL="1380" marR="1380" marT="1380" marB="0" anchor="b">
                    <a:lnL>
                      <a:noFill/>
                    </a:lnL>
                    <a:lnR>
                      <a:noFill/>
                    </a:lnR>
                    <a:lnT>
                      <a:noFill/>
                    </a:lnT>
                    <a:lnB>
                      <a:noFill/>
                    </a:lnB>
                  </a:tcPr>
                </a:tc>
                <a:tc gridSpan="9">
                  <a:txBody>
                    <a:bodyPr/>
                    <a:lstStyle/>
                    <a:p>
                      <a:pPr algn="ctr" fontAlgn="b"/>
                      <a:r>
                        <a:rPr lang="es-SV" sz="1000" b="1" i="0" u="none" strike="noStrike">
                          <a:solidFill>
                            <a:srgbClr val="000000"/>
                          </a:solidFill>
                          <a:effectLst/>
                          <a:latin typeface="Georgia" panose="02040502050405020303" pitchFamily="18" charset="0"/>
                        </a:rPr>
                        <a:t>Destination (DESTINO)</a:t>
                      </a:r>
                    </a:p>
                  </a:txBody>
                  <a:tcPr marL="1380" marR="1380" marT="138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s-SV"/>
                    </a:p>
                  </a:txBody>
                  <a:tcPr/>
                </a:tc>
                <a:tc hMerge="1">
                  <a:txBody>
                    <a:bodyPr/>
                    <a:lstStyle/>
                    <a:p>
                      <a:endParaRPr lang="es-SV"/>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s-SV"/>
                    </a:p>
                  </a:txBody>
                  <a:tcPr/>
                </a:tc>
                <a:tc hMerge="1">
                  <a:txBody>
                    <a:bodyPr/>
                    <a:lstStyle/>
                    <a:p>
                      <a:endParaRPr lang="es-SV"/>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s-SV"/>
                    </a:p>
                  </a:txBody>
                  <a:tcPr/>
                </a:tc>
                <a:tc hMerge="1">
                  <a:txBody>
                    <a:bodyPr/>
                    <a:lstStyle/>
                    <a:p>
                      <a:endParaRPr lang="es-SV"/>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s-SV"/>
                    </a:p>
                  </a:txBody>
                  <a:tcPr/>
                </a:tc>
                <a:tc hMerge="1">
                  <a:txBody>
                    <a:bodyPr/>
                    <a:lstStyle/>
                    <a:p>
                      <a:pPr algn="ctr" fontAlgn="b"/>
                      <a:endParaRPr lang="es-SV" sz="1000" b="1" i="0" u="none" strike="noStrike">
                        <a:solidFill>
                          <a:srgbClr val="000000"/>
                        </a:solidFill>
                        <a:effectLst/>
                        <a:latin typeface="Georgia" panose="02040502050405020303" pitchFamily="18" charset="0"/>
                      </a:endParaRPr>
                    </a:p>
                  </a:txBody>
                  <a:tcPr marL="1380" marR="1380" marT="138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xmlns="" val="217726205"/>
                  </a:ext>
                </a:extLst>
              </a:tr>
              <a:tr h="0">
                <a:tc>
                  <a:txBody>
                    <a:bodyPr/>
                    <a:lstStyle/>
                    <a:p>
                      <a:pPr algn="ctr" fontAlgn="ctr"/>
                      <a:r>
                        <a:rPr lang="es-SV" sz="1000" b="1" i="0" u="none" strike="noStrike" dirty="0" err="1">
                          <a:solidFill>
                            <a:srgbClr val="000000"/>
                          </a:solidFill>
                          <a:effectLst/>
                          <a:latin typeface="Georgia" panose="02040502050405020303" pitchFamily="18" charset="0"/>
                        </a:rPr>
                        <a:t>BudgeLne</a:t>
                      </a:r>
                      <a:r>
                        <a:rPr lang="es-SV" sz="1000" b="1" i="0" u="none" strike="noStrike" dirty="0">
                          <a:solidFill>
                            <a:srgbClr val="000000"/>
                          </a:solidFill>
                          <a:effectLst/>
                          <a:latin typeface="Georgia" panose="02040502050405020303" pitchFamily="18" charset="0"/>
                        </a:rPr>
                        <a:t> </a:t>
                      </a:r>
                      <a:r>
                        <a:rPr lang="es-SV" sz="1000" b="1" i="0" u="none" strike="noStrike" dirty="0" err="1">
                          <a:solidFill>
                            <a:srgbClr val="000000"/>
                          </a:solidFill>
                          <a:effectLst/>
                          <a:latin typeface="Georgia" panose="02040502050405020303" pitchFamily="18" charset="0"/>
                        </a:rPr>
                        <a:t>Ref</a:t>
                      </a:r>
                      <a:r>
                        <a:rPr lang="es-SV" sz="1000" b="1" i="0" u="none" strike="noStrike" dirty="0">
                          <a:solidFill>
                            <a:srgbClr val="000000"/>
                          </a:solidFill>
                          <a:effectLst/>
                          <a:latin typeface="Georgia" panose="02040502050405020303" pitchFamily="18" charset="0"/>
                        </a:rPr>
                        <a:t/>
                      </a:r>
                      <a:br>
                        <a:rPr lang="es-SV" sz="1000" b="1" i="0" u="none" strike="noStrike" dirty="0">
                          <a:solidFill>
                            <a:srgbClr val="000000"/>
                          </a:solidFill>
                          <a:effectLst/>
                          <a:latin typeface="Georgia" panose="02040502050405020303" pitchFamily="18" charset="0"/>
                        </a:rPr>
                      </a:br>
                      <a:r>
                        <a:rPr lang="es-SV" sz="1000" b="1" i="0" u="none" strike="noStrike" dirty="0">
                          <a:solidFill>
                            <a:srgbClr val="000000"/>
                          </a:solidFill>
                          <a:effectLst/>
                          <a:latin typeface="Georgia" panose="02040502050405020303" pitchFamily="18" charset="0"/>
                        </a:rPr>
                        <a:t>(</a:t>
                      </a:r>
                      <a:r>
                        <a:rPr lang="es-SV" sz="1000" b="1" i="0" u="none" strike="noStrike" dirty="0" err="1">
                          <a:solidFill>
                            <a:srgbClr val="000000"/>
                          </a:solidFill>
                          <a:effectLst/>
                          <a:latin typeface="Georgia" panose="02040502050405020303" pitchFamily="18" charset="0"/>
                        </a:rPr>
                        <a:t>Lín</a:t>
                      </a:r>
                      <a:r>
                        <a:rPr lang="es-SV" sz="1000" b="1" i="0" u="none" strike="noStrike" dirty="0">
                          <a:solidFill>
                            <a:srgbClr val="000000"/>
                          </a:solidFill>
                          <a:effectLst/>
                          <a:latin typeface="Georgia" panose="02040502050405020303" pitchFamily="18" charset="0"/>
                        </a:rPr>
                        <a:t> P)</a:t>
                      </a:r>
                    </a:p>
                  </a:txBody>
                  <a:tcPr marL="1380" marR="1380" marT="1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000" b="1" i="0" u="none" strike="noStrike">
                          <a:solidFill>
                            <a:srgbClr val="000000"/>
                          </a:solidFill>
                          <a:effectLst/>
                          <a:latin typeface="Georgia" panose="02040502050405020303" pitchFamily="18" charset="0"/>
                        </a:rPr>
                        <a:t>Intervention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(Intervención)</a:t>
                      </a:r>
                    </a:p>
                  </a:txBody>
                  <a:tcPr marL="1380" marR="1380" marT="1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en-US" sz="1000" b="1" i="0" u="none" strike="noStrike">
                          <a:solidFill>
                            <a:srgbClr val="000000"/>
                          </a:solidFill>
                          <a:effectLst/>
                          <a:latin typeface="Georgia" panose="02040502050405020303" pitchFamily="18" charset="0"/>
                        </a:rPr>
                        <a:t>Cost Grouping</a:t>
                      </a:r>
                      <a:br>
                        <a:rPr lang="en-US" sz="1000" b="1" i="0" u="none" strike="noStrike">
                          <a:solidFill>
                            <a:srgbClr val="000000"/>
                          </a:solidFill>
                          <a:effectLst/>
                          <a:latin typeface="Georgia" panose="02040502050405020303" pitchFamily="18" charset="0"/>
                        </a:rPr>
                      </a:br>
                      <a:r>
                        <a:rPr lang="en-US" sz="1000" b="1" i="0" u="none" strike="noStrike">
                          <a:solidFill>
                            <a:srgbClr val="000000"/>
                          </a:solidFill>
                          <a:effectLst/>
                          <a:latin typeface="Georgia" panose="02040502050405020303" pitchFamily="18" charset="0"/>
                        </a:rPr>
                        <a:t>(Categoria de Costos)</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algn="ctr" fontAlgn="ctr"/>
                      <a:r>
                        <a:rPr lang="es-SV" sz="1000" b="1" i="0" u="none" strike="noStrike" dirty="0" err="1">
                          <a:solidFill>
                            <a:srgbClr val="000000"/>
                          </a:solidFill>
                          <a:effectLst/>
                          <a:latin typeface="Georgia" panose="02040502050405020303" pitchFamily="18" charset="0"/>
                        </a:rPr>
                        <a:t>Unused</a:t>
                      </a:r>
                      <a:r>
                        <a:rPr lang="es-SV" sz="1000" b="1" i="0" u="none" strike="noStrike" dirty="0">
                          <a:solidFill>
                            <a:srgbClr val="000000"/>
                          </a:solidFill>
                          <a:effectLst/>
                          <a:latin typeface="Georgia" panose="02040502050405020303" pitchFamily="18" charset="0"/>
                        </a:rPr>
                        <a:t> </a:t>
                      </a:r>
                      <a:r>
                        <a:rPr lang="es-SV" sz="1000" b="1" i="0" u="none" strike="noStrike" dirty="0" err="1">
                          <a:solidFill>
                            <a:srgbClr val="000000"/>
                          </a:solidFill>
                          <a:effectLst/>
                          <a:latin typeface="Georgia" panose="02040502050405020303" pitchFamily="18" charset="0"/>
                        </a:rPr>
                        <a:t>budget</a:t>
                      </a:r>
                      <a:r>
                        <a:rPr lang="es-SV" sz="1000" b="1" i="0" u="none" strike="noStrike" dirty="0">
                          <a:solidFill>
                            <a:srgbClr val="000000"/>
                          </a:solidFill>
                          <a:effectLst/>
                          <a:latin typeface="Georgia" panose="02040502050405020303" pitchFamily="18" charset="0"/>
                        </a:rPr>
                        <a:t/>
                      </a:r>
                      <a:br>
                        <a:rPr lang="es-SV" sz="1000" b="1" i="0" u="none" strike="noStrike" dirty="0">
                          <a:solidFill>
                            <a:srgbClr val="000000"/>
                          </a:solidFill>
                          <a:effectLst/>
                          <a:latin typeface="Georgia" panose="02040502050405020303" pitchFamily="18" charset="0"/>
                        </a:rPr>
                      </a:br>
                      <a:r>
                        <a:rPr lang="es-SV" sz="1000" b="1" i="0" u="none" strike="noStrike" dirty="0">
                          <a:solidFill>
                            <a:srgbClr val="000000"/>
                          </a:solidFill>
                          <a:effectLst/>
                          <a:latin typeface="Georgia" panose="02040502050405020303" pitchFamily="18" charset="0"/>
                        </a:rPr>
                        <a:t>(Presupuesto no utilizado)</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EEECE1"/>
                    </a:solidFill>
                  </a:tcPr>
                </a:tc>
                <a:tc gridSpan="2">
                  <a:txBody>
                    <a:bodyPr/>
                    <a:lstStyle/>
                    <a:p>
                      <a:r>
                        <a:rPr lang="es-SV" sz="1000" b="1" i="0" u="none" strike="noStrike" dirty="0">
                          <a:solidFill>
                            <a:srgbClr val="000000"/>
                          </a:solidFill>
                          <a:effectLst/>
                          <a:latin typeface="Georgia" panose="02040502050405020303" pitchFamily="18" charset="0"/>
                        </a:rPr>
                        <a:t>Total IP </a:t>
                      </a:r>
                      <a:r>
                        <a:rPr lang="es-SV" sz="1000" b="1" i="0" u="none" strike="noStrike" dirty="0" err="1">
                          <a:solidFill>
                            <a:srgbClr val="000000"/>
                          </a:solidFill>
                          <a:effectLst/>
                          <a:latin typeface="Georgia" panose="02040502050405020303" pitchFamily="18" charset="0"/>
                        </a:rPr>
                        <a:t>approved</a:t>
                      </a:r>
                      <a:r>
                        <a:rPr lang="es-SV" sz="1000" b="1" i="0" u="none" strike="noStrike" dirty="0">
                          <a:solidFill>
                            <a:srgbClr val="000000"/>
                          </a:solidFill>
                          <a:effectLst/>
                          <a:latin typeface="Georgia" panose="02040502050405020303" pitchFamily="18" charset="0"/>
                        </a:rPr>
                        <a:t> </a:t>
                      </a:r>
                      <a:r>
                        <a:rPr lang="es-SV" sz="1000" b="1" i="0" u="none" strike="noStrike" dirty="0" err="1">
                          <a:solidFill>
                            <a:srgbClr val="000000"/>
                          </a:solidFill>
                          <a:effectLst/>
                          <a:latin typeface="Georgia" panose="02040502050405020303" pitchFamily="18" charset="0"/>
                        </a:rPr>
                        <a:t>budget</a:t>
                      </a:r>
                      <a:r>
                        <a:rPr lang="es-SV" sz="1000" b="1" i="0" u="none" strike="noStrike" dirty="0">
                          <a:solidFill>
                            <a:srgbClr val="000000"/>
                          </a:solidFill>
                          <a:effectLst/>
                          <a:latin typeface="Georgia" panose="02040502050405020303" pitchFamily="18" charset="0"/>
                        </a:rPr>
                        <a:t> </a:t>
                      </a:r>
                      <a:br>
                        <a:rPr lang="es-SV" sz="1000" b="1" i="0" u="none" strike="noStrike" dirty="0">
                          <a:solidFill>
                            <a:srgbClr val="000000"/>
                          </a:solidFill>
                          <a:effectLst/>
                          <a:latin typeface="Georgia" panose="02040502050405020303" pitchFamily="18" charset="0"/>
                        </a:rPr>
                      </a:br>
                      <a:r>
                        <a:rPr lang="es-SV" sz="1000" b="1" i="0" u="none" strike="noStrike" dirty="0">
                          <a:solidFill>
                            <a:srgbClr val="000000"/>
                          </a:solidFill>
                          <a:effectLst/>
                          <a:latin typeface="Georgia" panose="02040502050405020303" pitchFamily="18" charset="0"/>
                        </a:rPr>
                        <a:t>(Presupuesto total</a:t>
                      </a:r>
                      <a:endParaRPr lang="es-SV" dirty="0"/>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algn="ctr" fontAlgn="ctr"/>
                      <a:r>
                        <a:rPr lang="es-SV" sz="1000" b="1" i="0" u="none" strike="noStrike">
                          <a:solidFill>
                            <a:srgbClr val="000000"/>
                          </a:solidFill>
                          <a:effectLst/>
                          <a:latin typeface="Georgia" panose="02040502050405020303" pitchFamily="18" charset="0"/>
                        </a:rPr>
                        <a:t>Requested amount to be reallocated</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(Importe solicitado para ser reasignado)</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EEECE1"/>
                    </a:solidFill>
                  </a:tcPr>
                </a:tc>
                <a:tc>
                  <a:txBody>
                    <a:bodyPr/>
                    <a:lstStyle/>
                    <a:p>
                      <a:r>
                        <a:rPr lang="es-SV" sz="1000" b="1" i="0" u="none" strike="noStrike" dirty="0" err="1">
                          <a:solidFill>
                            <a:srgbClr val="000000"/>
                          </a:solidFill>
                          <a:effectLst/>
                          <a:latin typeface="Georgia" panose="02040502050405020303" pitchFamily="18" charset="0"/>
                        </a:rPr>
                        <a:t>Unused</a:t>
                      </a:r>
                      <a:r>
                        <a:rPr lang="es-SV" sz="1000" b="1" i="0" u="none" strike="noStrike" dirty="0">
                          <a:solidFill>
                            <a:srgbClr val="000000"/>
                          </a:solidFill>
                          <a:effectLst/>
                          <a:latin typeface="Georgia" panose="02040502050405020303" pitchFamily="18" charset="0"/>
                        </a:rPr>
                        <a:t> </a:t>
                      </a:r>
                      <a:r>
                        <a:rPr lang="es-SV" sz="1000" b="1" i="0" u="none" strike="noStrike" dirty="0" err="1">
                          <a:solidFill>
                            <a:srgbClr val="000000"/>
                          </a:solidFill>
                          <a:effectLst/>
                          <a:latin typeface="Georgia" panose="02040502050405020303" pitchFamily="18" charset="0"/>
                        </a:rPr>
                        <a:t>budget</a:t>
                      </a:r>
                      <a:r>
                        <a:rPr lang="es-SV" sz="1000" b="1" i="0" u="none" strike="noStrike" dirty="0">
                          <a:solidFill>
                            <a:srgbClr val="000000"/>
                          </a:solidFill>
                          <a:effectLst/>
                          <a:latin typeface="Georgia" panose="02040502050405020303" pitchFamily="18" charset="0"/>
                        </a:rPr>
                        <a:t/>
                      </a:r>
                      <a:br>
                        <a:rPr lang="es-SV" sz="1000" b="1" i="0" u="none" strike="noStrike" dirty="0">
                          <a:solidFill>
                            <a:srgbClr val="000000"/>
                          </a:solidFill>
                          <a:effectLst/>
                          <a:latin typeface="Georgia" panose="02040502050405020303" pitchFamily="18" charset="0"/>
                        </a:rPr>
                      </a:br>
                      <a:r>
                        <a:rPr lang="es-SV" sz="1000" b="1" i="0" u="none" strike="noStrike" dirty="0">
                          <a:solidFill>
                            <a:srgbClr val="000000"/>
                          </a:solidFill>
                          <a:effectLst/>
                          <a:latin typeface="Georgia" panose="02040502050405020303" pitchFamily="18" charset="0"/>
                        </a:rPr>
                        <a:t>(Presupuesto no </a:t>
                      </a:r>
                      <a:r>
                        <a:rPr lang="es-SV" sz="1000" b="1" i="0" u="none" strike="noStrike" dirty="0" err="1">
                          <a:solidFill>
                            <a:srgbClr val="000000"/>
                          </a:solidFill>
                          <a:effectLst/>
                          <a:latin typeface="Georgia" panose="02040502050405020303" pitchFamily="18" charset="0"/>
                        </a:rPr>
                        <a:t>utiliz</a:t>
                      </a:r>
                      <a:r>
                        <a:rPr lang="es-SV" sz="1000" b="1" i="0" u="none" strike="noStrike" dirty="0">
                          <a:solidFill>
                            <a:srgbClr val="000000"/>
                          </a:solidFill>
                          <a:effectLst/>
                          <a:latin typeface="Georgia" panose="02040502050405020303" pitchFamily="18" charset="0"/>
                        </a:rPr>
                        <a:t>)</a:t>
                      </a:r>
                      <a:endParaRPr lang="es-SV" dirty="0"/>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000" b="1" i="0" u="none" strike="noStrike" dirty="0" err="1">
                          <a:solidFill>
                            <a:srgbClr val="000000"/>
                          </a:solidFill>
                          <a:effectLst/>
                          <a:latin typeface="Georgia" panose="02040502050405020303" pitchFamily="18" charset="0"/>
                        </a:rPr>
                        <a:t>Requested</a:t>
                      </a:r>
                      <a:r>
                        <a:rPr lang="es-SV" sz="1000" b="1" i="0" u="none" strike="noStrike" dirty="0">
                          <a:solidFill>
                            <a:srgbClr val="000000"/>
                          </a:solidFill>
                          <a:effectLst/>
                          <a:latin typeface="Georgia" panose="02040502050405020303" pitchFamily="18" charset="0"/>
                        </a:rPr>
                        <a:t> </a:t>
                      </a:r>
                      <a:r>
                        <a:rPr lang="es-SV" sz="1000" b="1" i="0" u="none" strike="noStrike" dirty="0" err="1">
                          <a:solidFill>
                            <a:srgbClr val="000000"/>
                          </a:solidFill>
                          <a:effectLst/>
                          <a:latin typeface="Georgia" panose="02040502050405020303" pitchFamily="18" charset="0"/>
                        </a:rPr>
                        <a:t>amount</a:t>
                      </a:r>
                      <a:r>
                        <a:rPr lang="es-SV" sz="1000" b="1" i="0" u="none" strike="noStrike" dirty="0">
                          <a:solidFill>
                            <a:srgbClr val="000000"/>
                          </a:solidFill>
                          <a:effectLst/>
                          <a:latin typeface="Georgia" panose="02040502050405020303" pitchFamily="18" charset="0"/>
                        </a:rPr>
                        <a:t> to be </a:t>
                      </a:r>
                      <a:r>
                        <a:rPr lang="es-SV" sz="1000" b="1" i="0" u="none" strike="noStrike" dirty="0" err="1">
                          <a:solidFill>
                            <a:srgbClr val="000000"/>
                          </a:solidFill>
                          <a:effectLst/>
                          <a:latin typeface="Georgia" panose="02040502050405020303" pitchFamily="18" charset="0"/>
                        </a:rPr>
                        <a:t>reallocate</a:t>
                      </a:r>
                      <a:r>
                        <a:rPr lang="es-SV" sz="1000" b="1" i="0" u="none" strike="noStrike" dirty="0">
                          <a:solidFill>
                            <a:srgbClr val="000000"/>
                          </a:solidFill>
                          <a:effectLst/>
                          <a:latin typeface="Georgia" panose="02040502050405020303" pitchFamily="18" charset="0"/>
                        </a:rPr>
                        <a:t/>
                      </a:r>
                      <a:br>
                        <a:rPr lang="es-SV" sz="1000" b="1" i="0" u="none" strike="noStrike" dirty="0">
                          <a:solidFill>
                            <a:srgbClr val="000000"/>
                          </a:solidFill>
                          <a:effectLst/>
                          <a:latin typeface="Georgia" panose="02040502050405020303" pitchFamily="18" charset="0"/>
                        </a:rPr>
                      </a:br>
                      <a:endParaRPr lang="es-SV" sz="1000" b="1" i="0" u="none" strike="noStrike" dirty="0">
                        <a:solidFill>
                          <a:srgbClr val="000000"/>
                        </a:solidFill>
                        <a:effectLst/>
                        <a:latin typeface="Georgia" panose="02040502050405020303" pitchFamily="18" charset="0"/>
                      </a:endParaRP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endParaRPr lang="es-SV" sz="1000" b="0" i="0" u="none" strike="noStrike">
                        <a:solidFill>
                          <a:srgbClr val="000000"/>
                        </a:solidFill>
                        <a:effectLst/>
                        <a:latin typeface="Arial" panose="020B0604020202020204" pitchFamily="34" charset="0"/>
                      </a:endParaRPr>
                    </a:p>
                  </a:txBody>
                  <a:tcPr marL="1380" marR="1380" marT="13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fontAlgn="ctr"/>
                      <a:r>
                        <a:rPr lang="es-SV" sz="1000" b="1" i="0" u="none" strike="noStrike" dirty="0">
                          <a:solidFill>
                            <a:srgbClr val="000000"/>
                          </a:solidFill>
                          <a:effectLst/>
                          <a:latin typeface="Georgia" panose="02040502050405020303" pitchFamily="18" charset="0"/>
                        </a:rPr>
                        <a:t>Budget Line </a:t>
                      </a:r>
                      <a:r>
                        <a:rPr lang="es-SV" sz="1000" b="1" i="0" u="none" strike="noStrike" dirty="0" err="1">
                          <a:solidFill>
                            <a:srgbClr val="000000"/>
                          </a:solidFill>
                          <a:effectLst/>
                          <a:latin typeface="Georgia" panose="02040502050405020303" pitchFamily="18" charset="0"/>
                        </a:rPr>
                        <a:t>Ref</a:t>
                      </a:r>
                      <a:r>
                        <a:rPr lang="es-SV" sz="1000" b="1" i="0" u="none" strike="noStrike" dirty="0">
                          <a:solidFill>
                            <a:srgbClr val="000000"/>
                          </a:solidFill>
                          <a:effectLst/>
                          <a:latin typeface="Georgia" panose="02040502050405020303" pitchFamily="18" charset="0"/>
                        </a:rPr>
                        <a:t/>
                      </a:r>
                      <a:br>
                        <a:rPr lang="es-SV" sz="1000" b="1" i="0" u="none" strike="noStrike" dirty="0">
                          <a:solidFill>
                            <a:srgbClr val="000000"/>
                          </a:solidFill>
                          <a:effectLst/>
                          <a:latin typeface="Georgia" panose="02040502050405020303" pitchFamily="18" charset="0"/>
                        </a:rPr>
                      </a:br>
                      <a:r>
                        <a:rPr lang="es-SV" sz="1000" b="1" i="0" u="none" strike="noStrike" dirty="0">
                          <a:solidFill>
                            <a:srgbClr val="000000"/>
                          </a:solidFill>
                          <a:effectLst/>
                          <a:latin typeface="Georgia" panose="02040502050405020303" pitchFamily="18" charset="0"/>
                        </a:rPr>
                        <a:t>(Línea Presupuestaria #)</a:t>
                      </a:r>
                    </a:p>
                  </a:txBody>
                  <a:tcPr marL="1380" marR="1380" marT="138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algn="ctr" fontAlgn="ctr"/>
                      <a:r>
                        <a:rPr lang="es-SV" sz="1000" b="1" i="0" u="none" strike="noStrike">
                          <a:solidFill>
                            <a:srgbClr val="000000"/>
                          </a:solidFill>
                          <a:effectLst/>
                          <a:latin typeface="Georgia" panose="02040502050405020303" pitchFamily="18" charset="0"/>
                        </a:rPr>
                        <a:t>Intervention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(Intervención)</a:t>
                      </a:r>
                    </a:p>
                  </a:txBody>
                  <a:tcPr marL="1380" marR="1380" marT="1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algn="ctr" fontAlgn="ctr"/>
                      <a:r>
                        <a:rPr lang="es-SV" sz="1000" b="1" i="0" u="none" strike="noStrike">
                          <a:solidFill>
                            <a:srgbClr val="000000"/>
                          </a:solidFill>
                          <a:effectLst/>
                          <a:latin typeface="Georgia" panose="02040502050405020303" pitchFamily="18" charset="0"/>
                        </a:rPr>
                        <a:t>Activity description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(Descripción de la Actividad)</a:t>
                      </a:r>
                    </a:p>
                  </a:txBody>
                  <a:tcPr marL="1380" marR="1380" marT="1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EEECE1"/>
                    </a:solidFill>
                  </a:tcPr>
                </a:tc>
                <a:tc gridSpan="2">
                  <a:txBody>
                    <a:bodyPr/>
                    <a:lstStyle/>
                    <a:p>
                      <a:r>
                        <a:rPr lang="es-SV" sz="1000" b="1" i="0" u="none" strike="noStrike">
                          <a:solidFill>
                            <a:srgbClr val="000000"/>
                          </a:solidFill>
                          <a:effectLst/>
                          <a:latin typeface="Georgia" panose="02040502050405020303" pitchFamily="18" charset="0"/>
                        </a:rPr>
                        <a:t>Intervention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(Intervención)</a:t>
                      </a:r>
                      <a:endParaRPr lang="es-SV"/>
                    </a:p>
                  </a:txBody>
                  <a:tcPr marL="1380" marR="1380" marT="1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algn="ctr" fontAlgn="ctr"/>
                      <a:r>
                        <a:rPr lang="en-US" sz="1000" b="1" i="0" u="none" strike="noStrike">
                          <a:solidFill>
                            <a:srgbClr val="000000"/>
                          </a:solidFill>
                          <a:effectLst/>
                          <a:latin typeface="Georgia" panose="02040502050405020303" pitchFamily="18" charset="0"/>
                        </a:rPr>
                        <a:t> Amount to be allocated</a:t>
                      </a:r>
                      <a:br>
                        <a:rPr lang="en-US" sz="1000" b="1" i="0" u="none" strike="noStrike">
                          <a:solidFill>
                            <a:srgbClr val="000000"/>
                          </a:solidFill>
                          <a:effectLst/>
                          <a:latin typeface="Georgia" panose="02040502050405020303" pitchFamily="18" charset="0"/>
                        </a:rPr>
                      </a:br>
                      <a:r>
                        <a:rPr lang="en-US" sz="1000" b="1" i="0" u="none" strike="noStrike">
                          <a:solidFill>
                            <a:srgbClr val="000000"/>
                          </a:solidFill>
                          <a:effectLst/>
                          <a:latin typeface="Georgia" panose="02040502050405020303" pitchFamily="18" charset="0"/>
                        </a:rPr>
                        <a:t>(Cantidad asignar) </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EEECE1"/>
                    </a:solidFill>
                  </a:tcPr>
                </a:tc>
                <a:tc gridSpan="2">
                  <a:txBody>
                    <a:bodyPr/>
                    <a:lstStyle/>
                    <a:p>
                      <a:r>
                        <a:rPr lang="es-SV" sz="1000" b="1" i="0" u="none" strike="noStrike">
                          <a:solidFill>
                            <a:srgbClr val="000000"/>
                          </a:solidFill>
                          <a:effectLst/>
                          <a:latin typeface="Georgia" panose="02040502050405020303" pitchFamily="18" charset="0"/>
                        </a:rPr>
                        <a:t>Activity description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(Descripción de la Actividad)</a:t>
                      </a:r>
                      <a:endParaRPr lang="es-SV"/>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algn="ctr" fontAlgn="ctr"/>
                      <a:r>
                        <a:rPr lang="es-SV" sz="1000" b="1" i="0" u="none" strike="noStrike">
                          <a:solidFill>
                            <a:srgbClr val="000000"/>
                          </a:solidFill>
                          <a:effectLst/>
                          <a:latin typeface="Georgia" panose="02040502050405020303" pitchFamily="18" charset="0"/>
                        </a:rPr>
                        <a:t>Justification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(Justificación)</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EEECE1"/>
                    </a:solidFill>
                  </a:tcPr>
                </a:tc>
                <a:tc>
                  <a:txBody>
                    <a:bodyPr/>
                    <a:lstStyle/>
                    <a:p>
                      <a:r>
                        <a:rPr lang="en-US" sz="1000" b="1" i="0" u="none" strike="noStrike" dirty="0">
                          <a:solidFill>
                            <a:srgbClr val="000000"/>
                          </a:solidFill>
                          <a:effectLst/>
                          <a:latin typeface="Georgia" panose="02040502050405020303" pitchFamily="18" charset="0"/>
                        </a:rPr>
                        <a:t> Amount to  allocated</a:t>
                      </a:r>
                      <a:br>
                        <a:rPr lang="en-US" sz="1000" b="1" i="0" u="none" strike="noStrike" dirty="0">
                          <a:solidFill>
                            <a:srgbClr val="000000"/>
                          </a:solidFill>
                          <a:effectLst/>
                          <a:latin typeface="Georgia" panose="02040502050405020303" pitchFamily="18" charset="0"/>
                        </a:rPr>
                      </a:br>
                      <a:r>
                        <a:rPr lang="en-US" sz="1000" b="1" i="0" u="none" strike="noStrike" dirty="0">
                          <a:solidFill>
                            <a:srgbClr val="000000"/>
                          </a:solidFill>
                          <a:effectLst/>
                          <a:latin typeface="Georgia" panose="02040502050405020303" pitchFamily="18" charset="0"/>
                        </a:rPr>
                        <a:t>(</a:t>
                      </a:r>
                      <a:r>
                        <a:rPr lang="en-US" sz="1000" b="1" i="0" u="none" strike="noStrike" dirty="0" err="1">
                          <a:solidFill>
                            <a:srgbClr val="000000"/>
                          </a:solidFill>
                          <a:effectLst/>
                          <a:latin typeface="Georgia" panose="02040502050405020303" pitchFamily="18" charset="0"/>
                        </a:rPr>
                        <a:t>Cantidad</a:t>
                      </a:r>
                      <a:r>
                        <a:rPr lang="en-US" sz="1000" b="1" i="0" u="none" strike="noStrike" dirty="0">
                          <a:solidFill>
                            <a:srgbClr val="000000"/>
                          </a:solidFill>
                          <a:effectLst/>
                          <a:latin typeface="Georgia" panose="02040502050405020303" pitchFamily="18" charset="0"/>
                        </a:rPr>
                        <a:t> </a:t>
                      </a:r>
                      <a:r>
                        <a:rPr lang="en-US" sz="1000" b="1" i="0" u="none" strike="noStrike" dirty="0" err="1">
                          <a:solidFill>
                            <a:srgbClr val="000000"/>
                          </a:solidFill>
                          <a:effectLst/>
                          <a:latin typeface="Georgia" panose="02040502050405020303" pitchFamily="18" charset="0"/>
                        </a:rPr>
                        <a:t>asignar</a:t>
                      </a:r>
                      <a:r>
                        <a:rPr lang="en-US" sz="1000" b="1" i="0" u="none" strike="noStrike" dirty="0">
                          <a:solidFill>
                            <a:srgbClr val="000000"/>
                          </a:solidFill>
                          <a:effectLst/>
                          <a:latin typeface="Georgia" panose="02040502050405020303" pitchFamily="18" charset="0"/>
                        </a:rPr>
                        <a:t>) </a:t>
                      </a:r>
                      <a:endParaRPr lang="es-SV" dirty="0"/>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SV" sz="1000" b="1" i="0" u="none" strike="noStrike">
                          <a:solidFill>
                            <a:srgbClr val="000000"/>
                          </a:solidFill>
                          <a:effectLst/>
                          <a:latin typeface="Georgia" panose="02040502050405020303" pitchFamily="18" charset="0"/>
                        </a:rPr>
                        <a:t>Justification</a:t>
                      </a:r>
                      <a:br>
                        <a:rPr lang="es-SV" sz="1000" b="1" i="0" u="none" strike="noStrike">
                          <a:solidFill>
                            <a:srgbClr val="000000"/>
                          </a:solidFill>
                          <a:effectLst/>
                          <a:latin typeface="Georgia" panose="02040502050405020303" pitchFamily="18" charset="0"/>
                        </a:rPr>
                      </a:br>
                      <a:r>
                        <a:rPr lang="es-SV" sz="1000" b="1" i="0" u="none" strike="noStrike">
                          <a:solidFill>
                            <a:srgbClr val="000000"/>
                          </a:solidFill>
                          <a:effectLst/>
                          <a:latin typeface="Georgia" panose="02040502050405020303" pitchFamily="18" charset="0"/>
                        </a:rPr>
                        <a:t>(Justificación)</a:t>
                      </a:r>
                    </a:p>
                  </a:txBody>
                  <a:tcPr marL="1380" marR="1380" marT="1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1092059518"/>
                  </a:ext>
                </a:extLst>
              </a:tr>
              <a:tr h="0">
                <a:tc>
                  <a:txBody>
                    <a:bodyPr/>
                    <a:lstStyle/>
                    <a:p>
                      <a:pPr algn="ctr" fontAlgn="ctr"/>
                      <a:r>
                        <a:rPr lang="es-SV" sz="1100" b="0" i="0" u="none" strike="noStrike" dirty="0">
                          <a:solidFill>
                            <a:srgbClr val="000000"/>
                          </a:solidFill>
                          <a:effectLst/>
                          <a:latin typeface="Arial" panose="020B0604020202020204" pitchFamily="34" charset="0"/>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Arial" panose="020B0604020202020204" pitchFamily="34" charset="0"/>
                        </a:rPr>
                        <a:t>Servicios de diagnóstico de VIH para personas transgénero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s-SV" sz="1100" b="0" i="0" u="none" strike="noStrike" dirty="0">
                          <a:solidFill>
                            <a:srgbClr val="000000"/>
                          </a:solidFill>
                          <a:effectLst/>
                          <a:latin typeface="Arial" panose="020B0604020202020204" pitchFamily="34" charset="0"/>
                        </a:rPr>
                        <a:t>5.0 Productos sanitarios: productos no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941.00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 $       13,193.00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429.00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100" b="0" i="0" u="none" strike="noStrike">
                          <a:solidFill>
                            <a:srgbClr val="000000"/>
                          </a:solidFill>
                          <a:effectLst/>
                          <a:latin typeface="Arial" panose="020B0604020202020204" pitchFamily="34" charset="0"/>
                        </a:rPr>
                        <a:t> $          941.00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Arial" panose="020B0604020202020204" pitchFamily="34" charset="0"/>
                        </a:rPr>
                        <a:t> $               429.00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SV"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fontAlgn="ctr"/>
                      <a:r>
                        <a:rPr lang="es-SV" sz="1100" b="0" i="0" u="none" strike="noStrike">
                          <a:solidFill>
                            <a:srgbClr val="000000"/>
                          </a:solidFill>
                          <a:effectLst/>
                          <a:latin typeface="Arial" panose="020B0604020202020204" pitchFamily="34" charset="0"/>
                        </a:rPr>
                        <a:t>6</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a:solidFill>
                            <a:srgbClr val="000000"/>
                          </a:solidFill>
                          <a:effectLst/>
                          <a:latin typeface="Arial" panose="020B0604020202020204" pitchFamily="34" charset="0"/>
                        </a:rPr>
                        <a:t>Servicios de diagnóstico de VIH para personas transgénero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dirty="0">
                          <a:solidFill>
                            <a:srgbClr val="000000"/>
                          </a:solidFill>
                          <a:effectLst/>
                          <a:latin typeface="Arial" panose="020B0604020202020204" pitchFamily="34" charset="0"/>
                        </a:rPr>
                        <a:t>Pruebas de diagnóstico rápido realizadas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Servicios de diagnóstico de VIH para personas transgénero</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429.00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Pruebas de diagnóstico rápido realizadas</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t"/>
                      <a:r>
                        <a:rPr lang="es-SV" sz="1100" b="0" i="0" u="none" strike="noStrike" dirty="0">
                          <a:solidFill>
                            <a:srgbClr val="000000"/>
                          </a:solidFill>
                          <a:effectLst/>
                          <a:latin typeface="Georgia" panose="02040502050405020303" pitchFamily="18" charset="0"/>
                        </a:rPr>
                        <a:t>Proceso "No adjudicado" debido a que no se recibieron ofertas son necesarios estos reactivos de laboratorio debido a que la demanda es alta, en tal sentido la recalendarización de fondos del año 2019  se podria realizar en el  2020, para realizar un nuevo proceso de compras en el presente año, cabe mencionar que los costos estimados y las líneas presupuestarias se mantienen no habiendo ningún cambio.</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r>
                        <a:rPr lang="es-SV" sz="1100" b="0" i="0" u="none" strike="noStrike">
                          <a:solidFill>
                            <a:srgbClr val="000000"/>
                          </a:solidFill>
                          <a:effectLst/>
                          <a:latin typeface="Arial" panose="020B0604020202020204" pitchFamily="34" charset="0"/>
                        </a:rPr>
                        <a:t> $           429.00 </a:t>
                      </a:r>
                      <a:endParaRPr lang="es-SV" dirty="0"/>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l" fontAlgn="ctr"/>
                      <a:r>
                        <a:rPr lang="es-SV" sz="1100" b="0" i="0" u="none" strike="noStrike" dirty="0">
                          <a:solidFill>
                            <a:srgbClr val="000000"/>
                          </a:solidFill>
                          <a:effectLst/>
                          <a:latin typeface="Georgia" panose="02040502050405020303" pitchFamily="18" charset="0"/>
                        </a:rPr>
                        <a:t>Esta pruebas de laboratorio se inició con el proceso de descentralización al Hospital Nacional de Santa Ana según acuerdo ministerial N°1064 de fecha 07/10/2019 y no se recibieron ofertas, es importante la adquisición de estos reactivos de laboratorio debido a alta demanda, en tal sentido es necesario la recalendarización de fondos del año 2019 al  2020, para realizar un nuevo proceso de compras en el presente año, cabe mencionar que los costos estimados y las líneas presupuestarias se mantienen no surgiendo ningún cambio.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667274279"/>
                  </a:ext>
                </a:extLst>
              </a:tr>
              <a:tr h="701283">
                <a:tc>
                  <a:txBody>
                    <a:bodyPr/>
                    <a:lstStyle/>
                    <a:p>
                      <a:pPr algn="ctr" fontAlgn="ctr"/>
                      <a:r>
                        <a:rPr lang="es-SV" sz="1100" b="0" i="0" u="none" strike="noStrike">
                          <a:solidFill>
                            <a:srgbClr val="000000"/>
                          </a:solidFill>
                          <a:effectLst/>
                          <a:latin typeface="Arial" panose="020B0604020202020204" pitchFamily="34"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Arial" panose="020B0604020202020204" pitchFamily="34" charset="0"/>
                        </a:rPr>
                        <a:t>Diagnóstico y tratamiento de ITS y otros servicios de salud sexual reproductiva para </a:t>
                      </a:r>
                      <a:r>
                        <a:rPr lang="es-SV" sz="1100" b="0" i="0" u="none" strike="noStrike" dirty="0" err="1">
                          <a:solidFill>
                            <a:srgbClr val="000000"/>
                          </a:solidFill>
                          <a:effectLst/>
                          <a:latin typeface="Arial" panose="020B0604020202020204" pitchFamily="34" charset="0"/>
                        </a:rPr>
                        <a:t>trab</a:t>
                      </a:r>
                      <a:r>
                        <a:rPr lang="es-SV" sz="1100" b="0" i="0" u="none" strike="noStrike" dirty="0">
                          <a:solidFill>
                            <a:srgbClr val="000000"/>
                          </a:solidFill>
                          <a:effectLst/>
                          <a:latin typeface="Arial" panose="020B0604020202020204" pitchFamily="34" charset="0"/>
                        </a:rPr>
                        <a:t> sex</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s-SV" sz="1100" b="0" i="0" u="none" strike="noStrike" dirty="0">
                          <a:solidFill>
                            <a:srgbClr val="000000"/>
                          </a:solidFill>
                          <a:effectLst/>
                          <a:latin typeface="Arial" panose="020B0604020202020204" pitchFamily="34" charset="0"/>
                        </a:rPr>
                        <a:t>5.0 Productos sanitarios: productos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42,092.36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 $     515,691.60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21,320.00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100" b="0" i="0" u="none" strike="noStrike">
                          <a:solidFill>
                            <a:srgbClr val="000000"/>
                          </a:solidFill>
                          <a:effectLst/>
                          <a:latin typeface="Arial" panose="020B0604020202020204" pitchFamily="34" charset="0"/>
                        </a:rPr>
                        <a:t> $     42,092.36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Arial" panose="020B0604020202020204" pitchFamily="34" charset="0"/>
                        </a:rPr>
                        <a:t> $          21,320.00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SV"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fontAlgn="ctr"/>
                      <a:r>
                        <a:rPr lang="es-SV" sz="1100" b="0" i="0" u="none" strike="noStrike">
                          <a:solidFill>
                            <a:srgbClr val="000000"/>
                          </a:solidFill>
                          <a:effectLst/>
                          <a:latin typeface="Arial" panose="020B0604020202020204" pitchFamily="34" charset="0"/>
                        </a:rPr>
                        <a:t>7</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dirty="0">
                          <a:solidFill>
                            <a:srgbClr val="000000"/>
                          </a:solidFill>
                          <a:effectLst/>
                          <a:latin typeface="Arial" panose="020B0604020202020204" pitchFamily="34" charset="0"/>
                        </a:rPr>
                        <a:t>Diagnóstico y tratamiento de ITS 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dirty="0">
                          <a:solidFill>
                            <a:srgbClr val="000000"/>
                          </a:solidFill>
                          <a:effectLst/>
                          <a:latin typeface="Arial" panose="020B0604020202020204" pitchFamily="34" charset="0"/>
                        </a:rPr>
                        <a:t>Detección y Pruebas de ITS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Diagnóstico y tratamiento de ITS y</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21,320.00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Detección y Pruebas de ITS</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r>
                        <a:rPr lang="es-SV" sz="1100" b="0" i="0" u="none" strike="noStrike">
                          <a:solidFill>
                            <a:srgbClr val="000000"/>
                          </a:solidFill>
                          <a:effectLst/>
                          <a:latin typeface="Arial" panose="020B0604020202020204" pitchFamily="34" charset="0"/>
                        </a:rPr>
                        <a:t> $      21,320.00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SV"/>
                    </a:p>
                  </a:txBody>
                  <a:tcPr/>
                </a:tc>
                <a:extLst>
                  <a:ext uri="{0D108BD9-81ED-4DB2-BD59-A6C34878D82A}">
                    <a16:rowId xmlns:a16="http://schemas.microsoft.com/office/drawing/2014/main" xmlns="" val="2961243216"/>
                  </a:ext>
                </a:extLst>
              </a:tr>
              <a:tr h="701283">
                <a:tc>
                  <a:txBody>
                    <a:bodyPr/>
                    <a:lstStyle/>
                    <a:p>
                      <a:pPr algn="ctr" fontAlgn="ctr"/>
                      <a:r>
                        <a:rPr lang="es-SV" sz="1100" b="0" i="0" u="none" strike="noStrike">
                          <a:solidFill>
                            <a:srgbClr val="000000"/>
                          </a:solidFill>
                          <a:effectLst/>
                          <a:latin typeface="Arial" panose="020B0604020202020204" pitchFamily="34" charset="0"/>
                        </a:rPr>
                        <a:t>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Arial" panose="020B0604020202020204" pitchFamily="34" charset="0"/>
                        </a:rPr>
                        <a:t>Servicios de diagnóstico de VIH para trabajadores sexuales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s-SV" sz="1100" b="0" i="0" u="none" strike="noStrike" dirty="0">
                          <a:solidFill>
                            <a:srgbClr val="000000"/>
                          </a:solidFill>
                          <a:effectLst/>
                          <a:latin typeface="Arial" panose="020B0604020202020204" pitchFamily="34" charset="0"/>
                        </a:rPr>
                        <a:t>5.0 Productos sanitarios: productos no </a:t>
                      </a:r>
                      <a:r>
                        <a:rPr lang="es-SV" sz="1100" b="0" i="0" u="none" strike="noStrike" dirty="0" err="1">
                          <a:solidFill>
                            <a:srgbClr val="000000"/>
                          </a:solidFill>
                          <a:effectLst/>
                          <a:latin typeface="Arial" panose="020B0604020202020204" pitchFamily="34" charset="0"/>
                        </a:rPr>
                        <a:t>farmaceu</a:t>
                      </a:r>
                      <a:endParaRPr lang="es-SV" sz="11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4,201.00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 $       46,541.00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1,716.00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100" b="0" i="0" u="none" strike="noStrike">
                          <a:solidFill>
                            <a:srgbClr val="000000"/>
                          </a:solidFill>
                          <a:effectLst/>
                          <a:latin typeface="Arial" panose="020B0604020202020204" pitchFamily="34" charset="0"/>
                        </a:rPr>
                        <a:t> $       4,201.00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Arial" panose="020B0604020202020204" pitchFamily="34" charset="0"/>
                        </a:rPr>
                        <a:t> $            1,716.00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SV"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fontAlgn="ctr"/>
                      <a:r>
                        <a:rPr lang="es-SV" sz="1100" b="0" i="0" u="none" strike="noStrike">
                          <a:solidFill>
                            <a:srgbClr val="000000"/>
                          </a:solidFill>
                          <a:effectLst/>
                          <a:latin typeface="Arial" panose="020B0604020202020204" pitchFamily="34" charset="0"/>
                        </a:rPr>
                        <a:t>8</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a:solidFill>
                            <a:srgbClr val="000000"/>
                          </a:solidFill>
                          <a:effectLst/>
                          <a:latin typeface="Arial" panose="020B0604020202020204" pitchFamily="34" charset="0"/>
                        </a:rPr>
                        <a:t>Servicios de diagnóstico de VIH para trabajadores sexuales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dirty="0">
                          <a:solidFill>
                            <a:srgbClr val="000000"/>
                          </a:solidFill>
                          <a:effectLst/>
                          <a:latin typeface="Arial" panose="020B0604020202020204" pitchFamily="34" charset="0"/>
                        </a:rPr>
                        <a:t>Pruebas de diagnóstico rápido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Servicios de diagnóstico de VIH para trabajadores sexuales</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1,716.00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Pruebas de diagnóstico rápido</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r>
                        <a:rPr lang="es-SV" sz="1100" b="0" i="0" u="none" strike="noStrike">
                          <a:solidFill>
                            <a:srgbClr val="000000"/>
                          </a:solidFill>
                          <a:effectLst/>
                          <a:latin typeface="Arial" panose="020B0604020202020204" pitchFamily="34" charset="0"/>
                        </a:rPr>
                        <a:t> $        1,716.00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SV"/>
                    </a:p>
                  </a:txBody>
                  <a:tcPr/>
                </a:tc>
                <a:extLst>
                  <a:ext uri="{0D108BD9-81ED-4DB2-BD59-A6C34878D82A}">
                    <a16:rowId xmlns:a16="http://schemas.microsoft.com/office/drawing/2014/main" xmlns="" val="3975007118"/>
                  </a:ext>
                </a:extLst>
              </a:tr>
              <a:tr h="701283">
                <a:tc>
                  <a:txBody>
                    <a:bodyPr/>
                    <a:lstStyle/>
                    <a:p>
                      <a:pPr algn="ctr" fontAlgn="ctr"/>
                      <a:r>
                        <a:rPr lang="es-SV" sz="1100" b="0" i="0" u="none" strike="noStrike">
                          <a:solidFill>
                            <a:srgbClr val="000000"/>
                          </a:solidFill>
                          <a:effectLst/>
                          <a:latin typeface="Arial" panose="020B0604020202020204" pitchFamily="34" charset="0"/>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Arial" panose="020B0604020202020204" pitchFamily="34" charset="0"/>
                        </a:rPr>
                        <a:t>Servicios de diagnóstico de VIH privados de libertad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s-SV" sz="1100" b="0" i="0" u="none" strike="noStrike" dirty="0">
                          <a:solidFill>
                            <a:srgbClr val="000000"/>
                          </a:solidFill>
                          <a:effectLst/>
                          <a:latin typeface="Arial" panose="020B0604020202020204" pitchFamily="34" charset="0"/>
                        </a:rPr>
                        <a:t>5.0 Productos sanitarios: productos no </a:t>
                      </a:r>
                      <a:r>
                        <a:rPr lang="es-SV" sz="1100" b="0" i="0" u="none" strike="noStrike" dirty="0" err="1">
                          <a:solidFill>
                            <a:srgbClr val="000000"/>
                          </a:solidFill>
                          <a:effectLst/>
                          <a:latin typeface="Arial" panose="020B0604020202020204" pitchFamily="34" charset="0"/>
                        </a:rPr>
                        <a:t>farmacé</a:t>
                      </a:r>
                      <a:endParaRPr lang="es-SV" sz="11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43,133.92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 $     357,750.00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858.00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100" b="0" i="0" u="none" strike="noStrike">
                          <a:solidFill>
                            <a:srgbClr val="000000"/>
                          </a:solidFill>
                          <a:effectLst/>
                          <a:latin typeface="Arial" panose="020B0604020202020204" pitchFamily="34" charset="0"/>
                        </a:rPr>
                        <a:t> $     43,133.92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Arial" panose="020B0604020202020204" pitchFamily="34" charset="0"/>
                        </a:rPr>
                        <a:t> $               858.00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SV"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fontAlgn="ctr"/>
                      <a:r>
                        <a:rPr lang="es-SV" sz="1100" b="0" i="0" u="none" strike="noStrike" dirty="0">
                          <a:solidFill>
                            <a:srgbClr val="000000"/>
                          </a:solidFill>
                          <a:effectLst/>
                          <a:latin typeface="Arial" panose="020B0604020202020204" pitchFamily="34" charset="0"/>
                        </a:rPr>
                        <a:t>9</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dirty="0">
                          <a:solidFill>
                            <a:srgbClr val="000000"/>
                          </a:solidFill>
                          <a:effectLst/>
                          <a:latin typeface="Arial" panose="020B0604020202020204" pitchFamily="34" charset="0"/>
                        </a:rPr>
                        <a:t>Servicios de diagnóstico de VIH para personas privada </a:t>
                      </a:r>
                      <a:r>
                        <a:rPr lang="es-SV" sz="1100" b="0" i="0" u="none" strike="noStrike" dirty="0" err="1">
                          <a:solidFill>
                            <a:srgbClr val="000000"/>
                          </a:solidFill>
                          <a:effectLst/>
                          <a:latin typeface="Arial" panose="020B0604020202020204" pitchFamily="34" charset="0"/>
                        </a:rPr>
                        <a:t>lib</a:t>
                      </a:r>
                      <a:endParaRPr lang="es-SV" sz="11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dirty="0">
                          <a:solidFill>
                            <a:srgbClr val="000000"/>
                          </a:solidFill>
                          <a:effectLst/>
                          <a:latin typeface="Arial" panose="020B0604020202020204" pitchFamily="34" charset="0"/>
                        </a:rPr>
                        <a:t>Pruebas de diagnóstico rápido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dirty="0">
                          <a:solidFill>
                            <a:srgbClr val="000000"/>
                          </a:solidFill>
                          <a:effectLst/>
                          <a:latin typeface="Arial" panose="020B0604020202020204" pitchFamily="34" charset="0"/>
                        </a:rPr>
                        <a:t>Servicios de diagnóstico de VIH para personas privada </a:t>
                      </a:r>
                      <a:r>
                        <a:rPr lang="es-SV" sz="1100" b="0" i="0" u="none" strike="noStrike" dirty="0" err="1">
                          <a:solidFill>
                            <a:srgbClr val="000000"/>
                          </a:solidFill>
                          <a:effectLst/>
                          <a:latin typeface="Arial" panose="020B0604020202020204" pitchFamily="34" charset="0"/>
                        </a:rPr>
                        <a:t>lib</a:t>
                      </a:r>
                      <a:endParaRPr lang="es-SV" dirty="0"/>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858.00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Pruebas de diagnóstico rápido</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r>
                        <a:rPr lang="es-SV" sz="1100" b="0" i="0" u="none" strike="noStrike">
                          <a:solidFill>
                            <a:srgbClr val="000000"/>
                          </a:solidFill>
                          <a:effectLst/>
                          <a:latin typeface="Arial" panose="020B0604020202020204" pitchFamily="34" charset="0"/>
                        </a:rPr>
                        <a:t> $           858.00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SV"/>
                    </a:p>
                  </a:txBody>
                  <a:tcPr/>
                </a:tc>
                <a:extLst>
                  <a:ext uri="{0D108BD9-81ED-4DB2-BD59-A6C34878D82A}">
                    <a16:rowId xmlns:a16="http://schemas.microsoft.com/office/drawing/2014/main" xmlns="" val="213309484"/>
                  </a:ext>
                </a:extLst>
              </a:tr>
              <a:tr h="430269">
                <a:tc>
                  <a:txBody>
                    <a:bodyPr/>
                    <a:lstStyle/>
                    <a:p>
                      <a:pPr algn="ctr" fontAlgn="ctr"/>
                      <a:r>
                        <a:rPr lang="es-SV" sz="1100" b="0" i="0" u="none" strike="noStrike">
                          <a:solidFill>
                            <a:srgbClr val="000000"/>
                          </a:solidFill>
                          <a:effectLst/>
                          <a:latin typeface="Arial" panose="020B060402020202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100" b="0" i="0" u="none" strike="noStrike" dirty="0">
                          <a:solidFill>
                            <a:srgbClr val="000000"/>
                          </a:solidFill>
                          <a:effectLst/>
                          <a:latin typeface="Arial" panose="020B0604020202020204" pitchFamily="34" charset="0"/>
                        </a:rPr>
                        <a:t>Diagnóstico y tratamiento de ITS y otros servicios de salud sexual y reproductiva para personas privadas de libertad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s-SV" sz="1100" b="0" i="0" u="none" strike="noStrike" dirty="0">
                          <a:solidFill>
                            <a:srgbClr val="000000"/>
                          </a:solidFill>
                          <a:effectLst/>
                          <a:latin typeface="Arial" panose="020B0604020202020204" pitchFamily="34" charset="0"/>
                        </a:rPr>
                        <a:t>5.0 Productos sanitarios: productos no </a:t>
                      </a:r>
                      <a:r>
                        <a:rPr lang="es-SV" sz="1100" b="0" i="0" u="none" strike="noStrike" dirty="0" err="1">
                          <a:solidFill>
                            <a:srgbClr val="000000"/>
                          </a:solidFill>
                          <a:effectLst/>
                          <a:latin typeface="Arial" panose="020B0604020202020204" pitchFamily="34" charset="0"/>
                        </a:rPr>
                        <a:t>farmacé</a:t>
                      </a:r>
                      <a:endParaRPr lang="es-SV" sz="11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16,228.05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 $       94,793.60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7,800.00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100" b="0" i="0" u="none" strike="noStrike">
                          <a:solidFill>
                            <a:srgbClr val="000000"/>
                          </a:solidFill>
                          <a:effectLst/>
                          <a:latin typeface="Arial" panose="020B0604020202020204" pitchFamily="34" charset="0"/>
                        </a:rPr>
                        <a:t> $     16,228.05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100" b="0" i="0" u="none" strike="noStrike">
                          <a:solidFill>
                            <a:srgbClr val="000000"/>
                          </a:solidFill>
                          <a:effectLst/>
                          <a:latin typeface="Arial" panose="020B0604020202020204" pitchFamily="34" charset="0"/>
                        </a:rPr>
                        <a:t> $            7,800.00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SV"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fontAlgn="ctr"/>
                      <a:r>
                        <a:rPr lang="es-SV" sz="1100" b="0" i="0" u="none" strike="noStrike">
                          <a:solidFill>
                            <a:srgbClr val="000000"/>
                          </a:solidFill>
                          <a:effectLst/>
                          <a:latin typeface="Arial" panose="020B0604020202020204" pitchFamily="34" charset="0"/>
                        </a:rPr>
                        <a:t>10</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dirty="0">
                          <a:solidFill>
                            <a:srgbClr val="000000"/>
                          </a:solidFill>
                          <a:effectLst/>
                          <a:latin typeface="Arial" panose="020B0604020202020204" pitchFamily="34" charset="0"/>
                        </a:rPr>
                        <a:t>Diagnóstico y tratamiento de ITS y otros servicios de salud sexual y privadas de libertad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a:solidFill>
                            <a:srgbClr val="000000"/>
                          </a:solidFill>
                          <a:effectLst/>
                          <a:latin typeface="Arial" panose="020B0604020202020204" pitchFamily="34" charset="0"/>
                        </a:rPr>
                        <a:t>Detección y Pruebas de ITS causadas por Bacterias y Virus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dirty="0">
                          <a:solidFill>
                            <a:srgbClr val="000000"/>
                          </a:solidFill>
                          <a:effectLst/>
                          <a:latin typeface="Arial" panose="020B0604020202020204" pitchFamily="34" charset="0"/>
                        </a:rPr>
                        <a:t>Diagnóstico y tratamiento de ITS y otros de salud sexual y privadas de </a:t>
                      </a:r>
                      <a:r>
                        <a:rPr lang="es-SV" sz="1100" b="0" i="0" u="none" strike="noStrike" dirty="0" err="1">
                          <a:solidFill>
                            <a:srgbClr val="000000"/>
                          </a:solidFill>
                          <a:effectLst/>
                          <a:latin typeface="Arial" panose="020B0604020202020204" pitchFamily="34" charset="0"/>
                        </a:rPr>
                        <a:t>lib</a:t>
                      </a:r>
                      <a:endParaRPr lang="es-SV" dirty="0"/>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7,800.00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a:solidFill>
                            <a:srgbClr val="000000"/>
                          </a:solidFill>
                          <a:effectLst/>
                          <a:latin typeface="Arial" panose="020B0604020202020204" pitchFamily="34" charset="0"/>
                        </a:rPr>
                        <a:t>Detección y Pruebas de ITS causadas por Bacterias y Virus</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r>
                        <a:rPr lang="es-SV" sz="1100" b="0" i="0" u="none" strike="noStrike">
                          <a:solidFill>
                            <a:srgbClr val="000000"/>
                          </a:solidFill>
                          <a:effectLst/>
                          <a:latin typeface="Arial" panose="020B0604020202020204" pitchFamily="34" charset="0"/>
                        </a:rPr>
                        <a:t> $        7,800.00 </a:t>
                      </a:r>
                      <a:endParaRPr lang="es-SV"/>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SV"/>
                    </a:p>
                  </a:txBody>
                  <a:tcPr/>
                </a:tc>
                <a:extLst>
                  <a:ext uri="{0D108BD9-81ED-4DB2-BD59-A6C34878D82A}">
                    <a16:rowId xmlns:a16="http://schemas.microsoft.com/office/drawing/2014/main" xmlns="" val="1601328564"/>
                  </a:ext>
                </a:extLst>
              </a:tr>
              <a:tr h="642051">
                <a:tc>
                  <a:txBody>
                    <a:bodyPr/>
                    <a:lstStyle/>
                    <a:p>
                      <a:pPr algn="ctr" fontAlgn="ctr"/>
                      <a:r>
                        <a:rPr lang="es-SV" sz="1100" b="0" i="0" u="none" strike="noStrike">
                          <a:solidFill>
                            <a:srgbClr val="000000"/>
                          </a:solidFill>
                          <a:effectLst/>
                          <a:latin typeface="Arial" panose="020B0604020202020204" pitchFamily="34"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SV" sz="1100" b="0" i="0" u="none" strike="noStrike">
                          <a:solidFill>
                            <a:srgbClr val="000000"/>
                          </a:solidFill>
                          <a:effectLst/>
                          <a:latin typeface="Arial" panose="020B0604020202020204" pitchFamily="34" charset="0"/>
                        </a:rPr>
                        <a:t>Prevención, diagnóstico y tratamiento de infecciones oportunistas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es-SV" sz="1100" b="0" i="0" u="none" strike="noStrike" dirty="0">
                          <a:solidFill>
                            <a:srgbClr val="000000"/>
                          </a:solidFill>
                          <a:effectLst/>
                          <a:latin typeface="Arial" panose="020B0604020202020204" pitchFamily="34" charset="0"/>
                        </a:rPr>
                        <a:t>5.0 Productos sanitarios: y no </a:t>
                      </a:r>
                      <a:r>
                        <a:rPr lang="es-SV" sz="1100" b="0" i="0" u="none" strike="noStrike" dirty="0" err="1">
                          <a:solidFill>
                            <a:srgbClr val="000000"/>
                          </a:solidFill>
                          <a:effectLst/>
                          <a:latin typeface="Arial" panose="020B0604020202020204" pitchFamily="34" charset="0"/>
                        </a:rPr>
                        <a:t>farmacé</a:t>
                      </a:r>
                      <a:endParaRPr lang="es-SV" sz="11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23,163.50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dirty="0">
                          <a:solidFill>
                            <a:srgbClr val="000000"/>
                          </a:solidFill>
                          <a:effectLst/>
                          <a:latin typeface="Arial" panose="020B0604020202020204" pitchFamily="34" charset="0"/>
                        </a:rPr>
                        <a:t> $     118,433.00 </a:t>
                      </a:r>
                      <a:endParaRPr lang="es-SV" dirty="0"/>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a:solidFill>
                            <a:srgbClr val="000000"/>
                          </a:solidFill>
                          <a:effectLst/>
                          <a:latin typeface="Arial" panose="020B0604020202020204" pitchFamily="34" charset="0"/>
                        </a:rPr>
                        <a:t> $            3,962.40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SV" sz="1100" b="0" i="0" u="none" strike="noStrike" dirty="0">
                          <a:solidFill>
                            <a:srgbClr val="000000"/>
                          </a:solidFill>
                          <a:effectLst/>
                          <a:latin typeface="Arial" panose="020B0604020202020204" pitchFamily="34" charset="0"/>
                        </a:rPr>
                        <a:t> $     23,163.50 </a:t>
                      </a:r>
                      <a:endParaRPr lang="es-SV" dirty="0"/>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SV" sz="1100" b="0" i="0" u="none" strike="noStrike" dirty="0">
                          <a:solidFill>
                            <a:srgbClr val="000000"/>
                          </a:solidFill>
                          <a:effectLst/>
                          <a:latin typeface="Arial" panose="020B0604020202020204" pitchFamily="34" charset="0"/>
                        </a:rPr>
                        <a:t> $            3,962.40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s-SV" sz="11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fontAlgn="ctr"/>
                      <a:r>
                        <a:rPr lang="es-SV" sz="1100" b="0" i="0" u="none" strike="noStrike" dirty="0">
                          <a:solidFill>
                            <a:srgbClr val="000000"/>
                          </a:solidFill>
                          <a:effectLst/>
                          <a:latin typeface="Arial" panose="020B0604020202020204" pitchFamily="34" charset="0"/>
                        </a:rPr>
                        <a:t>12</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a:solidFill>
                            <a:srgbClr val="000000"/>
                          </a:solidFill>
                          <a:effectLst/>
                          <a:latin typeface="Arial" panose="020B0604020202020204" pitchFamily="34" charset="0"/>
                        </a:rPr>
                        <a:t>Prevención, diagnóstico y tratamiento de infecciones oportunistas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r>
                        <a:rPr lang="es-SV" sz="1100" b="0" i="0" u="none" strike="noStrike">
                          <a:solidFill>
                            <a:srgbClr val="000000"/>
                          </a:solidFill>
                          <a:effectLst/>
                          <a:latin typeface="Arial" panose="020B0604020202020204" pitchFamily="34" charset="0"/>
                        </a:rPr>
                        <a:t>Diagnóstico para infecciones oportunistas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dirty="0">
                          <a:solidFill>
                            <a:srgbClr val="000000"/>
                          </a:solidFill>
                          <a:effectLst/>
                          <a:latin typeface="Arial" panose="020B0604020202020204" pitchFamily="34" charset="0"/>
                        </a:rPr>
                        <a:t>Prevención, </a:t>
                      </a:r>
                      <a:r>
                        <a:rPr lang="es-SV" sz="1100" b="0" i="0" u="none" strike="noStrike" dirty="0" err="1">
                          <a:solidFill>
                            <a:srgbClr val="000000"/>
                          </a:solidFill>
                          <a:effectLst/>
                          <a:latin typeface="Arial" panose="020B0604020202020204" pitchFamily="34" charset="0"/>
                        </a:rPr>
                        <a:t>diagnó</a:t>
                      </a:r>
                      <a:r>
                        <a:rPr lang="es-SV" sz="1100" b="0" i="0" u="none" strike="noStrike" dirty="0">
                          <a:solidFill>
                            <a:srgbClr val="000000"/>
                          </a:solidFill>
                          <a:effectLst/>
                          <a:latin typeface="Arial" panose="020B0604020202020204" pitchFamily="34" charset="0"/>
                        </a:rPr>
                        <a:t> y </a:t>
                      </a:r>
                      <a:r>
                        <a:rPr lang="es-SV" sz="1100" b="0" i="0" u="none" strike="noStrike" dirty="0" err="1">
                          <a:solidFill>
                            <a:srgbClr val="000000"/>
                          </a:solidFill>
                          <a:effectLst/>
                          <a:latin typeface="Arial" panose="020B0604020202020204" pitchFamily="34" charset="0"/>
                        </a:rPr>
                        <a:t>tratam</a:t>
                      </a:r>
                      <a:r>
                        <a:rPr lang="es-SV" sz="1100" b="0" i="0" u="none" strike="noStrike" dirty="0">
                          <a:solidFill>
                            <a:srgbClr val="000000"/>
                          </a:solidFill>
                          <a:effectLst/>
                          <a:latin typeface="Arial" panose="020B0604020202020204" pitchFamily="34" charset="0"/>
                        </a:rPr>
                        <a:t> de </a:t>
                      </a:r>
                      <a:r>
                        <a:rPr lang="es-SV" sz="1100" b="0" i="0" u="none" strike="noStrike" dirty="0" err="1">
                          <a:solidFill>
                            <a:srgbClr val="000000"/>
                          </a:solidFill>
                          <a:effectLst/>
                          <a:latin typeface="Arial" panose="020B0604020202020204" pitchFamily="34" charset="0"/>
                        </a:rPr>
                        <a:t>infecci</a:t>
                      </a:r>
                      <a:r>
                        <a:rPr lang="es-SV" sz="1100" b="0" i="0" u="none" strike="noStrike" dirty="0">
                          <a:solidFill>
                            <a:srgbClr val="000000"/>
                          </a:solidFill>
                          <a:effectLst/>
                          <a:latin typeface="Arial" panose="020B0604020202020204" pitchFamily="34" charset="0"/>
                        </a:rPr>
                        <a:t> </a:t>
                      </a:r>
                      <a:r>
                        <a:rPr lang="es-SV" sz="1100" b="0" i="0" u="none" strike="noStrike" dirty="0" err="1">
                          <a:solidFill>
                            <a:srgbClr val="000000"/>
                          </a:solidFill>
                          <a:effectLst/>
                          <a:latin typeface="Arial" panose="020B0604020202020204" pitchFamily="34" charset="0"/>
                        </a:rPr>
                        <a:t>oport</a:t>
                      </a:r>
                      <a:endParaRPr lang="es-SV" dirty="0"/>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r>
                        <a:rPr lang="es-SV" sz="1100" b="0" i="0" u="none" strike="noStrike" dirty="0">
                          <a:solidFill>
                            <a:srgbClr val="000000"/>
                          </a:solidFill>
                          <a:effectLst/>
                          <a:latin typeface="Arial" panose="020B0604020202020204" pitchFamily="34" charset="0"/>
                        </a:rPr>
                        <a:t> $        3,962.40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s-SV" sz="1100" b="0" i="0" u="none" strike="noStrike" dirty="0">
                          <a:solidFill>
                            <a:srgbClr val="000000"/>
                          </a:solidFill>
                          <a:effectLst/>
                          <a:latin typeface="Arial" panose="020B0604020202020204" pitchFamily="34" charset="0"/>
                        </a:rPr>
                        <a:t>Diagnóstico para </a:t>
                      </a:r>
                      <a:r>
                        <a:rPr lang="es-SV" sz="1100" b="0" i="0" u="none" strike="noStrike" dirty="0" err="1">
                          <a:solidFill>
                            <a:srgbClr val="000000"/>
                          </a:solidFill>
                          <a:effectLst/>
                          <a:latin typeface="Arial" panose="020B0604020202020204" pitchFamily="34" charset="0"/>
                        </a:rPr>
                        <a:t>infeccio</a:t>
                      </a:r>
                      <a:r>
                        <a:rPr lang="es-SV" sz="1100" b="0" i="0" u="none" strike="noStrike" dirty="0">
                          <a:solidFill>
                            <a:srgbClr val="000000"/>
                          </a:solidFill>
                          <a:effectLst/>
                          <a:latin typeface="Arial" panose="020B0604020202020204" pitchFamily="34" charset="0"/>
                        </a:rPr>
                        <a:t> oportunistas</a:t>
                      </a:r>
                      <a:endParaRPr lang="es-SV" dirty="0"/>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r>
                        <a:rPr lang="es-SV" sz="1100" b="0" i="0" u="none" strike="noStrike" dirty="0">
                          <a:solidFill>
                            <a:srgbClr val="000000"/>
                          </a:solidFill>
                          <a:effectLst/>
                          <a:latin typeface="Arial" panose="020B0604020202020204" pitchFamily="34" charset="0"/>
                        </a:rPr>
                        <a:t> $        3,962.40 </a:t>
                      </a:r>
                      <a:endParaRPr lang="es-SV" dirty="0"/>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SV"/>
                    </a:p>
                  </a:txBody>
                  <a:tcPr/>
                </a:tc>
                <a:extLst>
                  <a:ext uri="{0D108BD9-81ED-4DB2-BD59-A6C34878D82A}">
                    <a16:rowId xmlns:a16="http://schemas.microsoft.com/office/drawing/2014/main" xmlns="" val="954351473"/>
                  </a:ext>
                </a:extLst>
              </a:tr>
            </a:tbl>
          </a:graphicData>
        </a:graphic>
      </p:graphicFrame>
      <p:sp>
        <p:nvSpPr>
          <p:cNvPr id="2" name="Rectángulo 1">
            <a:extLst>
              <a:ext uri="{FF2B5EF4-FFF2-40B4-BE49-F238E27FC236}">
                <a16:creationId xmlns:a16="http://schemas.microsoft.com/office/drawing/2014/main" xmlns="" id="{20A6C137-376C-4A36-9679-9583AB14773B}"/>
              </a:ext>
            </a:extLst>
          </p:cNvPr>
          <p:cNvSpPr/>
          <p:nvPr/>
        </p:nvSpPr>
        <p:spPr>
          <a:xfrm>
            <a:off x="4009311" y="6297905"/>
            <a:ext cx="10553350" cy="369332"/>
          </a:xfrm>
          <a:prstGeom prst="rect">
            <a:avLst/>
          </a:prstGeom>
        </p:spPr>
        <p:txBody>
          <a:bodyPr wrap="square">
            <a:spAutoFit/>
          </a:bodyPr>
          <a:lstStyle/>
          <a:p>
            <a:r>
              <a:rPr lang="es-SV" b="1" dirty="0">
                <a:solidFill>
                  <a:srgbClr val="000000"/>
                </a:solidFill>
                <a:latin typeface="Georgia" panose="02040502050405020303" pitchFamily="18" charset="0"/>
              </a:rPr>
              <a:t>                                                                Total </a:t>
            </a:r>
            <a:r>
              <a:rPr lang="es-SV" dirty="0"/>
              <a:t> </a:t>
            </a:r>
            <a:r>
              <a:rPr lang="es-SV" sz="1500" b="1" dirty="0">
                <a:solidFill>
                  <a:srgbClr val="000000"/>
                </a:solidFill>
                <a:latin typeface="Georgia" panose="02040502050405020303" pitchFamily="18" charset="0"/>
              </a:rPr>
              <a:t> $   92,297.36 </a:t>
            </a:r>
            <a:endParaRPr lang="es-SV" dirty="0"/>
          </a:p>
        </p:txBody>
      </p:sp>
    </p:spTree>
    <p:extLst>
      <p:ext uri="{BB962C8B-B14F-4D97-AF65-F5344CB8AC3E}">
        <p14:creationId xmlns:p14="http://schemas.microsoft.com/office/powerpoint/2010/main" val="261740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5928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694</TotalTime>
  <Words>893</Words>
  <Application>Microsoft Office PowerPoint</Application>
  <PresentationFormat>Personalizado</PresentationFormat>
  <Paragraphs>133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Lic. María Isabel Mendoza</dc:creator>
  <cp:lastModifiedBy>Usuario de Windows</cp:lastModifiedBy>
  <cp:revision>20</cp:revision>
  <dcterms:created xsi:type="dcterms:W3CDTF">2020-03-09T23:10:50Z</dcterms:created>
  <dcterms:modified xsi:type="dcterms:W3CDTF">2020-03-12T01:09:24Z</dcterms:modified>
</cp:coreProperties>
</file>