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2" r:id="rId7"/>
    <p:sldId id="263" r:id="rId8"/>
    <p:sldId id="264" r:id="rId9"/>
    <p:sldId id="265" r:id="rId10"/>
    <p:sldId id="266" r:id="rId1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flores" initials="g" lastIdx="1" clrIdx="0">
    <p:extLst>
      <p:ext uri="{19B8F6BF-5375-455C-9EA6-DF929625EA0E}">
        <p15:presenceInfo xmlns:p15="http://schemas.microsoft.com/office/powerpoint/2012/main" userId="gflo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FDDF0-9C24-4185-971C-F4CCFAF486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04AA944A-E044-497D-8561-A6AD60A18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CF8CEC11-6037-4359-9300-31CCA1AD7172}"/>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9A97174A-029B-4694-82BD-1914F4C623A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EAAE797-241A-4B78-99EA-925E75AF46AF}"/>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127464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4AB1F-C4D7-4F6F-8860-51CE20CF0E9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FA4671A1-9221-41DE-839C-E29E8A9F18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F517578A-297D-4F86-AE12-25E226CEA438}"/>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06B8A6F6-1F2A-48E9-8692-28D2F99F1D6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A554F2A-AD63-4D71-B527-69041CBA8023}"/>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368678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78BE6D-B228-43A1-A700-E226BCD0492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2432A196-5F2A-4225-AFBB-EF34DE5059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11BF6F9D-DAF3-4E5E-89DC-7A2012408CAA}"/>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348FB01B-A0F6-4DD5-87D0-67364F4984A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02D4D9C3-9995-4F31-972E-71AE4DC9DEF5}"/>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206169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C9A4AB-B024-4E21-B572-8ABA20EB96AB}"/>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324D05DD-81B3-4783-8CC9-883945BF0A6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1722F535-3E8B-4460-B626-6CEF9F90258B}"/>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8D6425FF-2381-4A88-9CBC-908B57B6662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AA23A2A-B517-4223-AD68-7E1D1C7812C3}"/>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327600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E8730F-9BA8-484E-8DDA-EBA227BDF1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627C1C3B-0EE9-4307-B942-4E09B7A2E1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8CF661B-EC6B-4DEC-B7C2-329C86FB3C8A}"/>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23E0D922-E560-49F5-B94C-8EFA19B9573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EBC76F7B-2230-4D95-B299-F888A7E81E7E}"/>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145909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C1786-DCAE-43B8-925E-69CC9F19B4D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8B924B7-EC75-4D08-BD64-9EA5D8DFEA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FBBEBC33-FCC0-4867-B63C-580FEAF3A6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E7CE91C7-EA3B-4255-9DC0-61AE6DD2CA1D}"/>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6" name="Marcador de pie de página 5">
            <a:extLst>
              <a:ext uri="{FF2B5EF4-FFF2-40B4-BE49-F238E27FC236}">
                <a16:creationId xmlns:a16="http://schemas.microsoft.com/office/drawing/2014/main" id="{1057EA6B-9ADE-40FA-9237-5B12CED1E710}"/>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E43A5097-7A88-4623-AA3B-95A81D7DF549}"/>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42718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56498E-5DF0-4332-8666-7A80F16577D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B4F4447A-A0C5-4EF1-A9F9-378B1BB9E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E5DEF0-5744-4557-88D9-7E3587EA4A9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14E27BCA-4AD3-4A1D-A064-F526AAFE5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C21AD45-5718-457D-8E4A-302C899EBE9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A45D7FB0-FB95-400B-9052-6C8F7113284B}"/>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8" name="Marcador de pie de página 7">
            <a:extLst>
              <a:ext uri="{FF2B5EF4-FFF2-40B4-BE49-F238E27FC236}">
                <a16:creationId xmlns:a16="http://schemas.microsoft.com/office/drawing/2014/main" id="{674A2F49-C46B-4ED3-B6D4-0054866F93DC}"/>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B7D7F67A-EEDD-44D8-B411-5CF14F2A7147}"/>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16113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3576D-6F5C-452C-8974-C490A01D5DD8}"/>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031DCF1A-1ADE-4A12-B33D-63EF5D1B0A52}"/>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4" name="Marcador de pie de página 3">
            <a:extLst>
              <a:ext uri="{FF2B5EF4-FFF2-40B4-BE49-F238E27FC236}">
                <a16:creationId xmlns:a16="http://schemas.microsoft.com/office/drawing/2014/main" id="{E0CFE3AC-CC01-418B-BC0D-80BACCACFE8A}"/>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51BBF64A-48E9-421F-B938-C7CB7C349856}"/>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159204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E14DCF-9729-4DF9-B6FF-66C4E9D42FDE}"/>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3" name="Marcador de pie de página 2">
            <a:extLst>
              <a:ext uri="{FF2B5EF4-FFF2-40B4-BE49-F238E27FC236}">
                <a16:creationId xmlns:a16="http://schemas.microsoft.com/office/drawing/2014/main" id="{47ECDB53-0249-4D0F-A2DD-C33060136624}"/>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77FDC9AB-65C9-451F-A845-96D526FB8ECA}"/>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411598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4A523-DFD0-4E50-A396-64EC39190F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26634B10-BCFB-45EA-BD0F-25D5FE3A0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1F14BB2E-3DBD-43A5-AFD2-41DD0AC13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FCC915D-0C03-470F-BA41-766772F735E1}"/>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6" name="Marcador de pie de página 5">
            <a:extLst>
              <a:ext uri="{FF2B5EF4-FFF2-40B4-BE49-F238E27FC236}">
                <a16:creationId xmlns:a16="http://schemas.microsoft.com/office/drawing/2014/main" id="{AB95F34B-4864-4976-8803-37BB5A4B3DFC}"/>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B3569B9A-C7B2-41FF-89FA-B273869B926B}"/>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290184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30D2D-1469-4297-9748-6765DE6C03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BD1EA235-AE67-45D7-AF77-449788296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AEF5BE2C-F04B-40B0-A004-5330B9BED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D209E6-CFF9-49AC-81E6-09247C6A922F}"/>
              </a:ext>
            </a:extLst>
          </p:cNvPr>
          <p:cNvSpPr>
            <a:spLocks noGrp="1"/>
          </p:cNvSpPr>
          <p:nvPr>
            <p:ph type="dt" sz="half" idx="10"/>
          </p:nvPr>
        </p:nvSpPr>
        <p:spPr/>
        <p:txBody>
          <a:bodyPr/>
          <a:lstStyle/>
          <a:p>
            <a:fld id="{C396EA28-A58C-484D-A17C-FB7D2180DBF5}" type="datetimeFigureOut">
              <a:rPr lang="es-SV" smtClean="0"/>
              <a:t>21/4/2020</a:t>
            </a:fld>
            <a:endParaRPr lang="es-SV"/>
          </a:p>
        </p:txBody>
      </p:sp>
      <p:sp>
        <p:nvSpPr>
          <p:cNvPr id="6" name="Marcador de pie de página 5">
            <a:extLst>
              <a:ext uri="{FF2B5EF4-FFF2-40B4-BE49-F238E27FC236}">
                <a16:creationId xmlns:a16="http://schemas.microsoft.com/office/drawing/2014/main" id="{266EE0C9-6768-4382-8444-6BE726615968}"/>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67F25E90-CCE9-4A34-BF71-90BF7315D871}"/>
              </a:ext>
            </a:extLst>
          </p:cNvPr>
          <p:cNvSpPr>
            <a:spLocks noGrp="1"/>
          </p:cNvSpPr>
          <p:nvPr>
            <p:ph type="sldNum" sz="quarter" idx="12"/>
          </p:nvPr>
        </p:nvSpPr>
        <p:spPr/>
        <p:txBody>
          <a:bodyPr/>
          <a:lstStyle/>
          <a:p>
            <a:fld id="{DD9729EF-9EBD-4AB0-B8A0-2CE50D7A2E60}" type="slidenum">
              <a:rPr lang="es-SV" smtClean="0"/>
              <a:t>‹Nº›</a:t>
            </a:fld>
            <a:endParaRPr lang="es-SV"/>
          </a:p>
        </p:txBody>
      </p:sp>
    </p:spTree>
    <p:extLst>
      <p:ext uri="{BB962C8B-B14F-4D97-AF65-F5344CB8AC3E}">
        <p14:creationId xmlns:p14="http://schemas.microsoft.com/office/powerpoint/2010/main" val="201179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EAF011-62B4-470B-9953-7C7265BF7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DD2A68F8-C0CD-4C59-BA1A-00045B085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F24B062A-E06D-432E-A689-33E0FD7BC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6EA28-A58C-484D-A17C-FB7D2180DBF5}" type="datetimeFigureOut">
              <a:rPr lang="es-SV" smtClean="0"/>
              <a:t>21/4/2020</a:t>
            </a:fld>
            <a:endParaRPr lang="es-SV"/>
          </a:p>
        </p:txBody>
      </p:sp>
      <p:sp>
        <p:nvSpPr>
          <p:cNvPr id="5" name="Marcador de pie de página 4">
            <a:extLst>
              <a:ext uri="{FF2B5EF4-FFF2-40B4-BE49-F238E27FC236}">
                <a16:creationId xmlns:a16="http://schemas.microsoft.com/office/drawing/2014/main" id="{DD6064D5-C9BF-48A5-8DEB-0DB6E849F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1BD9691A-2C57-4530-A853-BBFDBA129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29EF-9EBD-4AB0-B8A0-2CE50D7A2E60}" type="slidenum">
              <a:rPr lang="es-SV" smtClean="0"/>
              <a:t>‹Nº›</a:t>
            </a:fld>
            <a:endParaRPr lang="es-SV"/>
          </a:p>
        </p:txBody>
      </p:sp>
    </p:spTree>
    <p:extLst>
      <p:ext uri="{BB962C8B-B14F-4D97-AF65-F5344CB8AC3E}">
        <p14:creationId xmlns:p14="http://schemas.microsoft.com/office/powerpoint/2010/main" val="3222414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uadroTexto 3">
            <a:extLst>
              <a:ext uri="{FF2B5EF4-FFF2-40B4-BE49-F238E27FC236}">
                <a16:creationId xmlns:a16="http://schemas.microsoft.com/office/drawing/2014/main" id="{2D8379DB-1E00-4A01-9B21-46DDEFDE794D}"/>
              </a:ext>
            </a:extLst>
          </p:cNvPr>
          <p:cNvSpPr txBox="1">
            <a:spLocks noChangeArrowheads="1"/>
          </p:cNvSpPr>
          <p:nvPr/>
        </p:nvSpPr>
        <p:spPr bwMode="auto">
          <a:xfrm>
            <a:off x="7497764" y="4437064"/>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1800">
                <a:latin typeface="Arial" panose="020B0604020202020204" pitchFamily="34" charset="0"/>
              </a:rPr>
              <a:t> </a:t>
            </a:r>
          </a:p>
        </p:txBody>
      </p:sp>
      <p:pic>
        <p:nvPicPr>
          <p:cNvPr id="4" name="Imagen 3">
            <a:extLst>
              <a:ext uri="{FF2B5EF4-FFF2-40B4-BE49-F238E27FC236}">
                <a16:creationId xmlns:a16="http://schemas.microsoft.com/office/drawing/2014/main" id="{3A1F5D97-C3F9-4B38-9999-C2A0C734E0A4}"/>
              </a:ext>
            </a:extLst>
          </p:cNvPr>
          <p:cNvPicPr>
            <a:picLocks noChangeAspect="1"/>
          </p:cNvPicPr>
          <p:nvPr/>
        </p:nvPicPr>
        <p:blipFill>
          <a:blip r:embed="rId2"/>
          <a:stretch>
            <a:fillRect/>
          </a:stretch>
        </p:blipFill>
        <p:spPr>
          <a:xfrm>
            <a:off x="0" y="0"/>
            <a:ext cx="12191999" cy="6858000"/>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7397A6E-4CA4-4990-8AEC-939F8F49C2DF}"/>
              </a:ext>
            </a:extLst>
          </p:cNvPr>
          <p:cNvPicPr>
            <a:picLocks noChangeAspect="1"/>
          </p:cNvPicPr>
          <p:nvPr/>
        </p:nvPicPr>
        <p:blipFill rotWithShape="1">
          <a:blip r:embed="rId2"/>
          <a:srcRect l="962" t="11376" r="36904" b="4098"/>
          <a:stretch/>
        </p:blipFill>
        <p:spPr>
          <a:xfrm>
            <a:off x="61519" y="606105"/>
            <a:ext cx="6096000" cy="5645790"/>
          </a:xfrm>
          <a:prstGeom prst="rect">
            <a:avLst/>
          </a:prstGeom>
        </p:spPr>
      </p:pic>
      <p:pic>
        <p:nvPicPr>
          <p:cNvPr id="3" name="Imagen 2">
            <a:extLst>
              <a:ext uri="{FF2B5EF4-FFF2-40B4-BE49-F238E27FC236}">
                <a16:creationId xmlns:a16="http://schemas.microsoft.com/office/drawing/2014/main" id="{914A4BDA-992B-4167-953B-362B387BB206}"/>
              </a:ext>
            </a:extLst>
          </p:cNvPr>
          <p:cNvPicPr>
            <a:picLocks noChangeAspect="1"/>
          </p:cNvPicPr>
          <p:nvPr/>
        </p:nvPicPr>
        <p:blipFill rotWithShape="1">
          <a:blip r:embed="rId3"/>
          <a:srcRect l="33303" t="29725" r="28853" b="24159"/>
          <a:stretch/>
        </p:blipFill>
        <p:spPr>
          <a:xfrm>
            <a:off x="6392411" y="1"/>
            <a:ext cx="5557115" cy="3842158"/>
          </a:xfrm>
          <a:prstGeom prst="rect">
            <a:avLst/>
          </a:prstGeom>
        </p:spPr>
      </p:pic>
      <p:pic>
        <p:nvPicPr>
          <p:cNvPr id="4" name="Imagen 3">
            <a:extLst>
              <a:ext uri="{FF2B5EF4-FFF2-40B4-BE49-F238E27FC236}">
                <a16:creationId xmlns:a16="http://schemas.microsoft.com/office/drawing/2014/main" id="{9D12AE97-EDC2-46CE-A259-ED7A1F237050}"/>
              </a:ext>
            </a:extLst>
          </p:cNvPr>
          <p:cNvPicPr>
            <a:picLocks noChangeAspect="1"/>
          </p:cNvPicPr>
          <p:nvPr/>
        </p:nvPicPr>
        <p:blipFill rotWithShape="1">
          <a:blip r:embed="rId4"/>
          <a:srcRect l="12798" t="34006" r="31330" b="14740"/>
          <a:stretch/>
        </p:blipFill>
        <p:spPr>
          <a:xfrm>
            <a:off x="6157519" y="3187818"/>
            <a:ext cx="5792007" cy="3514989"/>
          </a:xfrm>
          <a:prstGeom prst="rect">
            <a:avLst/>
          </a:prstGeom>
        </p:spPr>
      </p:pic>
    </p:spTree>
    <p:extLst>
      <p:ext uri="{BB962C8B-B14F-4D97-AF65-F5344CB8AC3E}">
        <p14:creationId xmlns:p14="http://schemas.microsoft.com/office/powerpoint/2010/main" val="225805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04F4878-0A15-4498-BA24-FE2FB4BC6CBD}"/>
              </a:ext>
            </a:extLst>
          </p:cNvPr>
          <p:cNvSpPr/>
          <p:nvPr/>
        </p:nvSpPr>
        <p:spPr>
          <a:xfrm>
            <a:off x="1305716" y="73296"/>
            <a:ext cx="2919710" cy="369332"/>
          </a:xfrm>
          <a:prstGeom prst="rect">
            <a:avLst/>
          </a:prstGeom>
        </p:spPr>
        <p:txBody>
          <a:bodyPr wrap="none">
            <a:spAutoFit/>
          </a:bodyPr>
          <a:lstStyle/>
          <a:p>
            <a:r>
              <a:rPr lang="es-SV" altLang="es-SV" b="1" dirty="0">
                <a:cs typeface="Arial" charset="0"/>
              </a:rPr>
              <a:t>INDICADORES FINANCIEROS </a:t>
            </a:r>
            <a:endParaRPr lang="es-SV" dirty="0"/>
          </a:p>
        </p:txBody>
      </p:sp>
      <p:pic>
        <p:nvPicPr>
          <p:cNvPr id="2" name="Imagen 1">
            <a:extLst>
              <a:ext uri="{FF2B5EF4-FFF2-40B4-BE49-F238E27FC236}">
                <a16:creationId xmlns:a16="http://schemas.microsoft.com/office/drawing/2014/main" id="{F35BA487-D64F-456C-8090-1ED2EBAE4191}"/>
              </a:ext>
            </a:extLst>
          </p:cNvPr>
          <p:cNvPicPr>
            <a:picLocks noChangeAspect="1"/>
          </p:cNvPicPr>
          <p:nvPr/>
        </p:nvPicPr>
        <p:blipFill rotWithShape="1">
          <a:blip r:embed="rId2"/>
          <a:srcRect l="4128" t="28991" r="53211" b="15229"/>
          <a:stretch/>
        </p:blipFill>
        <p:spPr>
          <a:xfrm>
            <a:off x="503338" y="880844"/>
            <a:ext cx="10159069" cy="4932727"/>
          </a:xfrm>
          <a:prstGeom prst="rect">
            <a:avLst/>
          </a:prstGeom>
        </p:spPr>
      </p:pic>
    </p:spTree>
    <p:extLst>
      <p:ext uri="{BB962C8B-B14F-4D97-AF65-F5344CB8AC3E}">
        <p14:creationId xmlns:p14="http://schemas.microsoft.com/office/powerpoint/2010/main" val="12887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3CD2D8-B53E-440C-B92A-F2FB04273878}"/>
              </a:ext>
            </a:extLst>
          </p:cNvPr>
          <p:cNvPicPr>
            <a:picLocks noChangeAspect="1"/>
          </p:cNvPicPr>
          <p:nvPr/>
        </p:nvPicPr>
        <p:blipFill rotWithShape="1">
          <a:blip r:embed="rId2"/>
          <a:srcRect l="4266" t="27645" r="52730" b="9969"/>
          <a:stretch/>
        </p:blipFill>
        <p:spPr>
          <a:xfrm>
            <a:off x="520116" y="402672"/>
            <a:ext cx="10863745" cy="6082018"/>
          </a:xfrm>
          <a:prstGeom prst="rect">
            <a:avLst/>
          </a:prstGeom>
        </p:spPr>
      </p:pic>
    </p:spTree>
    <p:extLst>
      <p:ext uri="{BB962C8B-B14F-4D97-AF65-F5344CB8AC3E}">
        <p14:creationId xmlns:p14="http://schemas.microsoft.com/office/powerpoint/2010/main" val="138006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E2C108-BE40-4C94-BD83-FFAE12DD1A46}"/>
              </a:ext>
            </a:extLst>
          </p:cNvPr>
          <p:cNvPicPr>
            <a:picLocks noChangeAspect="1"/>
          </p:cNvPicPr>
          <p:nvPr/>
        </p:nvPicPr>
        <p:blipFill rotWithShape="1">
          <a:blip r:embed="rId2"/>
          <a:srcRect l="25114" t="35596" r="27684" b="10581"/>
          <a:stretch/>
        </p:blipFill>
        <p:spPr>
          <a:xfrm>
            <a:off x="909177" y="620785"/>
            <a:ext cx="9300226" cy="5965161"/>
          </a:xfrm>
          <a:prstGeom prst="rect">
            <a:avLst/>
          </a:prstGeom>
        </p:spPr>
      </p:pic>
    </p:spTree>
    <p:extLst>
      <p:ext uri="{BB962C8B-B14F-4D97-AF65-F5344CB8AC3E}">
        <p14:creationId xmlns:p14="http://schemas.microsoft.com/office/powerpoint/2010/main" val="383743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BC054C9-CB25-4358-915D-4B154C62FCF2}"/>
              </a:ext>
            </a:extLst>
          </p:cNvPr>
          <p:cNvPicPr>
            <a:picLocks noChangeAspect="1"/>
          </p:cNvPicPr>
          <p:nvPr/>
        </p:nvPicPr>
        <p:blipFill rotWithShape="1">
          <a:blip r:embed="rId2"/>
          <a:srcRect l="25184" t="34618" r="36698" b="12293"/>
          <a:stretch/>
        </p:blipFill>
        <p:spPr>
          <a:xfrm>
            <a:off x="1132129" y="855677"/>
            <a:ext cx="9630945" cy="5159229"/>
          </a:xfrm>
          <a:prstGeom prst="rect">
            <a:avLst/>
          </a:prstGeom>
        </p:spPr>
      </p:pic>
    </p:spTree>
    <p:extLst>
      <p:ext uri="{BB962C8B-B14F-4D97-AF65-F5344CB8AC3E}">
        <p14:creationId xmlns:p14="http://schemas.microsoft.com/office/powerpoint/2010/main" val="15872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15678392-3AFD-4291-AEEE-B70429EFD8B2}"/>
              </a:ext>
            </a:extLst>
          </p:cNvPr>
          <p:cNvGraphicFramePr>
            <a:graphicFrameLocks noChangeAspect="1"/>
          </p:cNvGraphicFramePr>
          <p:nvPr>
            <p:extLst>
              <p:ext uri="{D42A27DB-BD31-4B8C-83A1-F6EECF244321}">
                <p14:modId xmlns:p14="http://schemas.microsoft.com/office/powerpoint/2010/main" val="628498257"/>
              </p:ext>
            </p:extLst>
          </p:nvPr>
        </p:nvGraphicFramePr>
        <p:xfrm>
          <a:off x="274040" y="1057013"/>
          <a:ext cx="11643919" cy="4915948"/>
        </p:xfrm>
        <a:graphic>
          <a:graphicData uri="http://schemas.openxmlformats.org/presentationml/2006/ole">
            <mc:AlternateContent xmlns:mc="http://schemas.openxmlformats.org/markup-compatibility/2006">
              <mc:Choice xmlns:v="urn:schemas-microsoft-com:vml" Requires="v">
                <p:oleObj spid="_x0000_s3076" name="Worksheet" r:id="rId3" imgW="12563367" imgH="4086327" progId="Excel.Sheet.8">
                  <p:embed/>
                </p:oleObj>
              </mc:Choice>
              <mc:Fallback>
                <p:oleObj name="Worksheet" r:id="rId3" imgW="12563367" imgH="4086327" progId="Excel.Sheet.8">
                  <p:embed/>
                  <p:pic>
                    <p:nvPicPr>
                      <p:cNvPr id="0" name=""/>
                      <p:cNvPicPr/>
                      <p:nvPr/>
                    </p:nvPicPr>
                    <p:blipFill>
                      <a:blip r:embed="rId4"/>
                      <a:stretch>
                        <a:fillRect/>
                      </a:stretch>
                    </p:blipFill>
                    <p:spPr>
                      <a:xfrm>
                        <a:off x="274040" y="1057013"/>
                        <a:ext cx="11643919" cy="4915948"/>
                      </a:xfrm>
                      <a:prstGeom prst="rect">
                        <a:avLst/>
                      </a:prstGeom>
                    </p:spPr>
                  </p:pic>
                </p:oleObj>
              </mc:Fallback>
            </mc:AlternateContent>
          </a:graphicData>
        </a:graphic>
      </p:graphicFrame>
      <p:sp>
        <p:nvSpPr>
          <p:cNvPr id="4" name="Título 3">
            <a:extLst>
              <a:ext uri="{FF2B5EF4-FFF2-40B4-BE49-F238E27FC236}">
                <a16:creationId xmlns:a16="http://schemas.microsoft.com/office/drawing/2014/main" id="{D3964688-8F47-4053-88BD-DF54AAFCAD84}"/>
              </a:ext>
            </a:extLst>
          </p:cNvPr>
          <p:cNvSpPr>
            <a:spLocks noGrp="1"/>
          </p:cNvSpPr>
          <p:nvPr>
            <p:ph type="ctrTitle"/>
          </p:nvPr>
        </p:nvSpPr>
        <p:spPr>
          <a:xfrm>
            <a:off x="1524000" y="323460"/>
            <a:ext cx="9144000" cy="581309"/>
          </a:xfrm>
        </p:spPr>
        <p:txBody>
          <a:bodyPr>
            <a:noAutofit/>
          </a:bodyPr>
          <a:lstStyle/>
          <a:p>
            <a:r>
              <a:rPr lang="es-SV" sz="3600" dirty="0"/>
              <a:t>Indicadores Programáticos </a:t>
            </a:r>
          </a:p>
        </p:txBody>
      </p:sp>
    </p:spTree>
    <p:extLst>
      <p:ext uri="{BB962C8B-B14F-4D97-AF65-F5344CB8AC3E}">
        <p14:creationId xmlns:p14="http://schemas.microsoft.com/office/powerpoint/2010/main" val="307874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B2185F7-C38D-4020-9029-5C8CC60FC147}"/>
              </a:ext>
            </a:extLst>
          </p:cNvPr>
          <p:cNvGraphicFramePr>
            <a:graphicFrameLocks noGrp="1"/>
          </p:cNvGraphicFramePr>
          <p:nvPr>
            <p:extLst>
              <p:ext uri="{D42A27DB-BD31-4B8C-83A1-F6EECF244321}">
                <p14:modId xmlns:p14="http://schemas.microsoft.com/office/powerpoint/2010/main" val="1610338064"/>
              </p:ext>
            </p:extLst>
          </p:nvPr>
        </p:nvGraphicFramePr>
        <p:xfrm>
          <a:off x="973123" y="1135781"/>
          <a:ext cx="10293292" cy="5342020"/>
        </p:xfrm>
        <a:graphic>
          <a:graphicData uri="http://schemas.openxmlformats.org/drawingml/2006/table">
            <a:tbl>
              <a:tblPr/>
              <a:tblGrid>
                <a:gridCol w="2966217">
                  <a:extLst>
                    <a:ext uri="{9D8B030D-6E8A-4147-A177-3AD203B41FA5}">
                      <a16:colId xmlns:a16="http://schemas.microsoft.com/office/drawing/2014/main" val="800119044"/>
                    </a:ext>
                  </a:extLst>
                </a:gridCol>
                <a:gridCol w="593242">
                  <a:extLst>
                    <a:ext uri="{9D8B030D-6E8A-4147-A177-3AD203B41FA5}">
                      <a16:colId xmlns:a16="http://schemas.microsoft.com/office/drawing/2014/main" val="2959562374"/>
                    </a:ext>
                  </a:extLst>
                </a:gridCol>
                <a:gridCol w="676506">
                  <a:extLst>
                    <a:ext uri="{9D8B030D-6E8A-4147-A177-3AD203B41FA5}">
                      <a16:colId xmlns:a16="http://schemas.microsoft.com/office/drawing/2014/main" val="4082825751"/>
                    </a:ext>
                  </a:extLst>
                </a:gridCol>
                <a:gridCol w="811807">
                  <a:extLst>
                    <a:ext uri="{9D8B030D-6E8A-4147-A177-3AD203B41FA5}">
                      <a16:colId xmlns:a16="http://schemas.microsoft.com/office/drawing/2014/main" val="1623003332"/>
                    </a:ext>
                  </a:extLst>
                </a:gridCol>
                <a:gridCol w="663496">
                  <a:extLst>
                    <a:ext uri="{9D8B030D-6E8A-4147-A177-3AD203B41FA5}">
                      <a16:colId xmlns:a16="http://schemas.microsoft.com/office/drawing/2014/main" val="2965572086"/>
                    </a:ext>
                  </a:extLst>
                </a:gridCol>
                <a:gridCol w="624467">
                  <a:extLst>
                    <a:ext uri="{9D8B030D-6E8A-4147-A177-3AD203B41FA5}">
                      <a16:colId xmlns:a16="http://schemas.microsoft.com/office/drawing/2014/main" val="2276297380"/>
                    </a:ext>
                  </a:extLst>
                </a:gridCol>
                <a:gridCol w="3957557">
                  <a:extLst>
                    <a:ext uri="{9D8B030D-6E8A-4147-A177-3AD203B41FA5}">
                      <a16:colId xmlns:a16="http://schemas.microsoft.com/office/drawing/2014/main" val="1108056329"/>
                    </a:ext>
                  </a:extLst>
                </a:gridCol>
              </a:tblGrid>
              <a:tr h="346202">
                <a:tc>
                  <a:txBody>
                    <a:bodyPr/>
                    <a:lstStyle/>
                    <a:p>
                      <a:pPr algn="ctr" fontAlgn="ctr"/>
                      <a:r>
                        <a:rPr lang="es-SV" sz="900" b="0" i="0" u="none" strike="noStrike">
                          <a:solidFill>
                            <a:srgbClr val="000000"/>
                          </a:solidFill>
                          <a:effectLst/>
                          <a:latin typeface="Calibri" panose="020F0502020204030204" pitchFamily="34" charset="0"/>
                        </a:rPr>
                        <a:t>Indicadores</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Meta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900" b="0" i="0" u="none" strike="noStrike">
                          <a:solidFill>
                            <a:srgbClr val="000000"/>
                          </a:solidFill>
                          <a:effectLst/>
                          <a:latin typeface="Calibri" panose="020F0502020204030204" pitchFamily="34" charset="0"/>
                        </a:rPr>
                        <a:t>Lograda</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00" b="1" i="0" u="none" strike="noStrike">
                          <a:solidFill>
                            <a:srgbClr val="000000"/>
                          </a:solidFill>
                          <a:effectLst/>
                          <a:latin typeface="Calibri" panose="020F0502020204030204" pitchFamily="34" charset="0"/>
                        </a:rPr>
                        <a:t>0% - 59%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5B3D7"/>
                    </a:solidFill>
                  </a:tcPr>
                </a:tc>
                <a:tc>
                  <a:txBody>
                    <a:bodyPr/>
                    <a:lstStyle/>
                    <a:p>
                      <a:pPr algn="ctr" fontAlgn="ctr"/>
                      <a:r>
                        <a:rPr lang="es-SV" sz="1000" b="1" i="0" u="none" strike="noStrike">
                          <a:solidFill>
                            <a:srgbClr val="000000"/>
                          </a:solidFill>
                          <a:effectLst/>
                          <a:latin typeface="Calibri" panose="020F0502020204030204" pitchFamily="34" charset="0"/>
                        </a:rPr>
                        <a:t>60% - 89%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B8CCE4"/>
                    </a:solidFill>
                  </a:tcPr>
                </a:tc>
                <a:tc>
                  <a:txBody>
                    <a:bodyPr/>
                    <a:lstStyle/>
                    <a:p>
                      <a:pPr algn="ctr" fontAlgn="ctr"/>
                      <a:r>
                        <a:rPr lang="es-SV" sz="1000" b="1" i="0" u="none" strike="noStrike">
                          <a:solidFill>
                            <a:srgbClr val="000000"/>
                          </a:solidFill>
                          <a:effectLst/>
                          <a:latin typeface="Calibri" panose="020F0502020204030204" pitchFamily="34" charset="0"/>
                        </a:rPr>
                        <a:t>&gt; 90%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CE6F1"/>
                    </a:solidFill>
                  </a:tcPr>
                </a:tc>
                <a:tc>
                  <a:txBody>
                    <a:bodyPr/>
                    <a:lstStyle/>
                    <a:p>
                      <a:pPr algn="ctr" fontAlgn="ctr"/>
                      <a:r>
                        <a:rPr lang="es-SV" sz="900" b="0" i="0" u="none" strike="noStrike">
                          <a:solidFill>
                            <a:srgbClr val="000000"/>
                          </a:solidFill>
                          <a:effectLst/>
                          <a:latin typeface="Calibri" panose="020F0502020204030204" pitchFamily="34" charset="0"/>
                        </a:rPr>
                        <a:t>Comentarios</a:t>
                      </a:r>
                    </a:p>
                  </a:txBody>
                  <a:tcPr marL="0" marR="0" marT="0" marB="0" anchor="ctr">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tcPr>
                </a:tc>
                <a:extLst>
                  <a:ext uri="{0D108BD9-81ED-4DB2-BD59-A6C34878D82A}">
                    <a16:rowId xmlns:a16="http://schemas.microsoft.com/office/drawing/2014/main" val="2891567341"/>
                  </a:ext>
                </a:extLst>
              </a:tr>
              <a:tr h="1395627">
                <a:tc>
                  <a:txBody>
                    <a:bodyPr/>
                    <a:lstStyle/>
                    <a:p>
                      <a:pPr algn="l" fontAlgn="ctr"/>
                      <a:r>
                        <a:rPr lang="es-MX" sz="1050" b="0" i="0" u="none" strike="noStrike">
                          <a:solidFill>
                            <a:srgbClr val="000000"/>
                          </a:solidFill>
                          <a:effectLst/>
                          <a:latin typeface="Calibri" panose="020F0502020204030204" pitchFamily="34" charset="0"/>
                        </a:rPr>
                        <a:t>VC-5: Proporción de vivienda en las áreas priorizadas que reciben la fumigación intra-domiciliar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2444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4275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50" b="1" i="0" u="none" strike="noStrike">
                          <a:solidFill>
                            <a:srgbClr val="000000"/>
                          </a:solidFill>
                          <a:effectLst/>
                          <a:latin typeface="Calibri" panose="020F0502020204030204" pitchFamily="34" charset="0"/>
                        </a:rPr>
                        <a:t>175%</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CE6F1"/>
                    </a:solidFill>
                  </a:tcPr>
                </a:tc>
                <a:tc hMerge="1">
                  <a:txBody>
                    <a:bodyPr/>
                    <a:lstStyle/>
                    <a:p>
                      <a:endParaRPr lang="es-SV"/>
                    </a:p>
                  </a:txBody>
                  <a:tcPr/>
                </a:tc>
                <a:tc hMerge="1">
                  <a:txBody>
                    <a:bodyPr/>
                    <a:lstStyle/>
                    <a:p>
                      <a:endParaRPr lang="es-SV"/>
                    </a:p>
                  </a:txBody>
                  <a:tcPr/>
                </a:tc>
                <a:tc>
                  <a:txBody>
                    <a:bodyPr/>
                    <a:lstStyle/>
                    <a:p>
                      <a:pPr algn="just" fontAlgn="t"/>
                      <a:r>
                        <a:rPr lang="es-MX" sz="1050" b="0" i="0" u="none" strike="noStrike" dirty="0">
                          <a:solidFill>
                            <a:srgbClr val="000000"/>
                          </a:solidFill>
                          <a:effectLst/>
                          <a:latin typeface="Calibri" panose="020F0502020204030204" pitchFamily="34" charset="0"/>
                        </a:rPr>
                        <a:t>En 2019 no existen focos activos debido a que los casos reportados fueron importados. Por lo que no hubo rociado a focos activos; sin embargo, el país realizo la acción de rociado en focos residuales no activos que cumplieran criterio para RRI, en 4,275 viviendas y ubicadas en áreas con vulnerabilidad y receptividad para malaria, por lo que se sobrepaso de la meta, logrando el 174.92%. Fuente: Informe de acciones para Malaria 2019.</a:t>
                      </a:r>
                    </a:p>
                  </a:txBody>
                  <a:tcPr marL="0" marR="0" marT="0" marB="0">
                    <a:lnL w="6350" cap="flat" cmpd="sng" algn="ctr">
                      <a:solidFill>
                        <a:srgbClr val="1F1C1B"/>
                      </a:solidFill>
                      <a:prstDash val="solid"/>
                      <a:round/>
                      <a:headEnd type="none" w="med" len="med"/>
                      <a:tailEnd type="none" w="med" len="med"/>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333571886"/>
                  </a:ext>
                </a:extLst>
              </a:tr>
              <a:tr h="1381690">
                <a:tc>
                  <a:txBody>
                    <a:bodyPr/>
                    <a:lstStyle/>
                    <a:p>
                      <a:pPr algn="l" fontAlgn="ctr"/>
                      <a:r>
                        <a:rPr lang="es-SV" sz="1050" b="0" i="0" u="none" strike="noStrike">
                          <a:solidFill>
                            <a:srgbClr val="000000"/>
                          </a:solidFill>
                          <a:effectLst/>
                          <a:latin typeface="Calibri" panose="020F0502020204030204" pitchFamily="34" charset="0"/>
                        </a:rPr>
                        <a:t>CM-5: Porcentaje de casos confirmados, de todos los casos investigados.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50" b="1" i="0" u="none" strike="noStrike" dirty="0">
                          <a:solidFill>
                            <a:srgbClr val="FFFFFF"/>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5B3D7"/>
                    </a:solidFill>
                  </a:tcPr>
                </a:tc>
                <a:tc hMerge="1">
                  <a:txBody>
                    <a:bodyPr/>
                    <a:lstStyle/>
                    <a:p>
                      <a:endParaRPr lang="es-SV"/>
                    </a:p>
                  </a:txBody>
                  <a:tcPr/>
                </a:tc>
                <a:tc hMerge="1">
                  <a:txBody>
                    <a:bodyPr/>
                    <a:lstStyle/>
                    <a:p>
                      <a:endParaRPr lang="es-SV"/>
                    </a:p>
                  </a:txBody>
                  <a:tcPr/>
                </a:tc>
                <a:tc>
                  <a:txBody>
                    <a:bodyPr/>
                    <a:lstStyle/>
                    <a:p>
                      <a:pPr algn="just" fontAlgn="ctr"/>
                      <a:r>
                        <a:rPr lang="es-MX" sz="1050" b="0" i="0" u="none" strike="noStrike" dirty="0">
                          <a:solidFill>
                            <a:srgbClr val="000000"/>
                          </a:solidFill>
                          <a:effectLst/>
                          <a:latin typeface="Calibri" panose="020F0502020204030204" pitchFamily="34" charset="0"/>
                        </a:rPr>
                        <a:t>Para el año 2019, se esperaban que fueran 9 casos de malaria autóctona para investigar, se confirmaron tres casos importados de México (1) y África (2), ubicados en los municipios de Sensuntepeque del departamento de Cabañas, Olocuilta del departamento de La Paz y Cojutepeque del departamento de Cuscatlán, los cuales se confirmaron, investigaron y clasificaron completamente, logrando una meta de 100%.</a:t>
                      </a:r>
                      <a:br>
                        <a:rPr lang="es-MX" sz="1050" b="0" i="0" u="none" strike="noStrike" dirty="0">
                          <a:solidFill>
                            <a:srgbClr val="000000"/>
                          </a:solidFill>
                          <a:effectLst/>
                          <a:latin typeface="Calibri" panose="020F0502020204030204" pitchFamily="34" charset="0"/>
                        </a:rPr>
                      </a:br>
                      <a:r>
                        <a:rPr lang="es-MX" sz="1050" b="0" i="0" u="none" strike="noStrike" dirty="0">
                          <a:solidFill>
                            <a:srgbClr val="000000"/>
                          </a:solidFill>
                          <a:effectLst/>
                          <a:latin typeface="Calibri" panose="020F0502020204030204" pitchFamily="34" charset="0"/>
                        </a:rPr>
                        <a:t>Fuente: Formulario de investigación de caso de malaria</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711427244"/>
                  </a:ext>
                </a:extLst>
              </a:tr>
              <a:tr h="876971">
                <a:tc>
                  <a:txBody>
                    <a:bodyPr/>
                    <a:lstStyle/>
                    <a:p>
                      <a:pPr algn="l" fontAlgn="ctr"/>
                      <a:r>
                        <a:rPr lang="es-MX" sz="1050" b="0" i="0" u="none" strike="noStrike">
                          <a:solidFill>
                            <a:srgbClr val="000000"/>
                          </a:solidFill>
                          <a:effectLst/>
                          <a:latin typeface="Calibri" panose="020F0502020204030204" pitchFamily="34" charset="0"/>
                        </a:rPr>
                        <a:t>CM-6: 2. Porcentaje de focos del total investigados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50" b="1" i="0" u="none" strike="noStrike">
                          <a:solidFill>
                            <a:srgbClr val="FFFFFF"/>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5B3D7"/>
                    </a:solidFill>
                  </a:tcPr>
                </a:tc>
                <a:tc hMerge="1">
                  <a:txBody>
                    <a:bodyPr/>
                    <a:lstStyle/>
                    <a:p>
                      <a:endParaRPr lang="es-SV"/>
                    </a:p>
                  </a:txBody>
                  <a:tcPr/>
                </a:tc>
                <a:tc hMerge="1">
                  <a:txBody>
                    <a:bodyPr/>
                    <a:lstStyle/>
                    <a:p>
                      <a:endParaRPr lang="es-SV"/>
                    </a:p>
                  </a:txBody>
                  <a:tcPr/>
                </a:tc>
                <a:tc>
                  <a:txBody>
                    <a:bodyPr/>
                    <a:lstStyle/>
                    <a:p>
                      <a:pPr algn="just" fontAlgn="ctr"/>
                      <a:r>
                        <a:rPr lang="es-MX" sz="1050" b="0" i="0" u="none" strike="noStrike" dirty="0">
                          <a:solidFill>
                            <a:srgbClr val="000000"/>
                          </a:solidFill>
                          <a:effectLst/>
                          <a:latin typeface="Calibri" panose="020F0502020204030204" pitchFamily="34" charset="0"/>
                        </a:rPr>
                        <a:t>Para el periodo reportado no existen focos, tomando como base el documento de OPS OMS "Marco para la eliminación de Malaria"</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916309665"/>
                  </a:ext>
                </a:extLst>
              </a:tr>
              <a:tr h="1341530">
                <a:tc>
                  <a:txBody>
                    <a:bodyPr/>
                    <a:lstStyle/>
                    <a:p>
                      <a:pPr algn="l" fontAlgn="ctr"/>
                      <a:r>
                        <a:rPr lang="es-MX" sz="1050" b="0" i="0" u="none" strike="noStrike">
                          <a:solidFill>
                            <a:srgbClr val="000000"/>
                          </a:solidFill>
                          <a:effectLst/>
                          <a:latin typeface="Calibri" panose="020F0502020204030204" pitchFamily="34" charset="0"/>
                        </a:rPr>
                        <a:t>M&amp;E-2: Proporción de establecimientos de salud públicos y privados que reportan al sistema de vigilancia. </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1234</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050" b="0" i="0" u="none" strike="noStrike">
                          <a:solidFill>
                            <a:srgbClr val="000000"/>
                          </a:solidFill>
                          <a:effectLst/>
                          <a:latin typeface="Calibri" panose="020F0502020204030204" pitchFamily="34" charset="0"/>
                        </a:rPr>
                        <a:t>1209</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gridSpan="3">
                  <a:txBody>
                    <a:bodyPr/>
                    <a:lstStyle/>
                    <a:p>
                      <a:pPr algn="ctr" fontAlgn="ctr"/>
                      <a:r>
                        <a:rPr lang="es-SV" sz="1050" b="1" i="0" u="none" strike="noStrike">
                          <a:solidFill>
                            <a:srgbClr val="000000"/>
                          </a:solidFill>
                          <a:effectLst/>
                          <a:latin typeface="Calibri" panose="020F0502020204030204" pitchFamily="34" charset="0"/>
                        </a:rPr>
                        <a:t>98%</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DCE6F1"/>
                    </a:solidFill>
                  </a:tcPr>
                </a:tc>
                <a:tc hMerge="1">
                  <a:txBody>
                    <a:bodyPr/>
                    <a:lstStyle/>
                    <a:p>
                      <a:endParaRPr lang="es-SV"/>
                    </a:p>
                  </a:txBody>
                  <a:tcPr/>
                </a:tc>
                <a:tc hMerge="1">
                  <a:txBody>
                    <a:bodyPr/>
                    <a:lstStyle/>
                    <a:p>
                      <a:endParaRPr lang="es-SV"/>
                    </a:p>
                  </a:txBody>
                  <a:tcPr/>
                </a:tc>
                <a:tc>
                  <a:txBody>
                    <a:bodyPr/>
                    <a:lstStyle/>
                    <a:p>
                      <a:pPr algn="just" fontAlgn="t"/>
                      <a:r>
                        <a:rPr lang="es-MX" sz="1050" b="0" i="0" u="none" strike="noStrike" dirty="0">
                          <a:solidFill>
                            <a:srgbClr val="000000"/>
                          </a:solidFill>
                          <a:effectLst/>
                          <a:latin typeface="Calibri" panose="020F0502020204030204" pitchFamily="34" charset="0"/>
                        </a:rPr>
                        <a:t>El 98% de las Unidades Notificadoras reportó en el VIGEPES al menos una vez.</a:t>
                      </a:r>
                      <a:br>
                        <a:rPr lang="es-MX" sz="1050" b="0" i="0" u="none" strike="noStrike" dirty="0">
                          <a:solidFill>
                            <a:srgbClr val="000000"/>
                          </a:solidFill>
                          <a:effectLst/>
                          <a:latin typeface="Calibri" panose="020F0502020204030204" pitchFamily="34" charset="0"/>
                        </a:rPr>
                      </a:br>
                      <a:r>
                        <a:rPr lang="es-MX" sz="1050" b="0" i="0" u="none" strike="noStrike" dirty="0">
                          <a:solidFill>
                            <a:srgbClr val="000000"/>
                          </a:solidFill>
                          <a:effectLst/>
                          <a:latin typeface="Calibri" panose="020F0502020204030204" pitchFamily="34" charset="0"/>
                        </a:rPr>
                        <a:t>Fuente de datos: Documentos administrativos: reporte del VIGEPES sobre unidades notificadoras que reportaron de manera oportuna y completa al sistema.</a:t>
                      </a:r>
                    </a:p>
                  </a:txBody>
                  <a:tcPr marL="0" marR="0" marT="0" marB="0">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347035680"/>
                  </a:ext>
                </a:extLst>
              </a:tr>
            </a:tbl>
          </a:graphicData>
        </a:graphic>
      </p:graphicFrame>
      <p:pic>
        <p:nvPicPr>
          <p:cNvPr id="2" name="Imagen 1">
            <a:extLst>
              <a:ext uri="{FF2B5EF4-FFF2-40B4-BE49-F238E27FC236}">
                <a16:creationId xmlns:a16="http://schemas.microsoft.com/office/drawing/2014/main" id="{5B645D55-AB2C-4C0F-B0D9-45C56F130B3A}"/>
              </a:ext>
            </a:extLst>
          </p:cNvPr>
          <p:cNvPicPr>
            <a:picLocks noChangeAspect="1"/>
          </p:cNvPicPr>
          <p:nvPr/>
        </p:nvPicPr>
        <p:blipFill>
          <a:blip r:embed="rId2"/>
          <a:stretch>
            <a:fillRect/>
          </a:stretch>
        </p:blipFill>
        <p:spPr>
          <a:xfrm>
            <a:off x="1523603" y="194543"/>
            <a:ext cx="9144793" cy="963251"/>
          </a:xfrm>
          <a:prstGeom prst="rect">
            <a:avLst/>
          </a:prstGeom>
        </p:spPr>
      </p:pic>
    </p:spTree>
    <p:extLst>
      <p:ext uri="{BB962C8B-B14F-4D97-AF65-F5344CB8AC3E}">
        <p14:creationId xmlns:p14="http://schemas.microsoft.com/office/powerpoint/2010/main" val="125926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F48F2EB-E33B-43E8-AB82-6F1158741BF6}"/>
              </a:ext>
            </a:extLst>
          </p:cNvPr>
          <p:cNvGraphicFramePr>
            <a:graphicFrameLocks noGrp="1"/>
          </p:cNvGraphicFramePr>
          <p:nvPr>
            <p:extLst>
              <p:ext uri="{D42A27DB-BD31-4B8C-83A1-F6EECF244321}">
                <p14:modId xmlns:p14="http://schemas.microsoft.com/office/powerpoint/2010/main" val="1150661011"/>
              </p:ext>
            </p:extLst>
          </p:nvPr>
        </p:nvGraphicFramePr>
        <p:xfrm>
          <a:off x="838200" y="1619075"/>
          <a:ext cx="10515599" cy="3724711"/>
        </p:xfrm>
        <a:graphic>
          <a:graphicData uri="http://schemas.openxmlformats.org/drawingml/2006/table">
            <a:tbl>
              <a:tblPr/>
              <a:tblGrid>
                <a:gridCol w="3030280">
                  <a:extLst>
                    <a:ext uri="{9D8B030D-6E8A-4147-A177-3AD203B41FA5}">
                      <a16:colId xmlns:a16="http://schemas.microsoft.com/office/drawing/2014/main" val="771514302"/>
                    </a:ext>
                  </a:extLst>
                </a:gridCol>
                <a:gridCol w="606056">
                  <a:extLst>
                    <a:ext uri="{9D8B030D-6E8A-4147-A177-3AD203B41FA5}">
                      <a16:colId xmlns:a16="http://schemas.microsoft.com/office/drawing/2014/main" val="413220278"/>
                    </a:ext>
                  </a:extLst>
                </a:gridCol>
                <a:gridCol w="691116">
                  <a:extLst>
                    <a:ext uri="{9D8B030D-6E8A-4147-A177-3AD203B41FA5}">
                      <a16:colId xmlns:a16="http://schemas.microsoft.com/office/drawing/2014/main" val="860110569"/>
                    </a:ext>
                  </a:extLst>
                </a:gridCol>
                <a:gridCol w="2145118">
                  <a:extLst>
                    <a:ext uri="{9D8B030D-6E8A-4147-A177-3AD203B41FA5}">
                      <a16:colId xmlns:a16="http://schemas.microsoft.com/office/drawing/2014/main" val="3526554808"/>
                    </a:ext>
                  </a:extLst>
                </a:gridCol>
                <a:gridCol w="4043029">
                  <a:extLst>
                    <a:ext uri="{9D8B030D-6E8A-4147-A177-3AD203B41FA5}">
                      <a16:colId xmlns:a16="http://schemas.microsoft.com/office/drawing/2014/main" val="255349741"/>
                    </a:ext>
                  </a:extLst>
                </a:gridCol>
              </a:tblGrid>
              <a:tr h="688261">
                <a:tc gridSpan="5">
                  <a:txBody>
                    <a:bodyPr/>
                    <a:lstStyle/>
                    <a:p>
                      <a:pPr algn="ctr" fontAlgn="ctr"/>
                      <a:r>
                        <a:rPr lang="es-SV" sz="2000" b="1" i="0" u="none" strike="noStrike">
                          <a:solidFill>
                            <a:srgbClr val="000000"/>
                          </a:solidFill>
                          <a:effectLst/>
                          <a:latin typeface="Calibri" panose="020F0502020204030204" pitchFamily="34" charset="0"/>
                        </a:rPr>
                        <a:t>INDICADORES DE IMPACTO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F1C1B"/>
                      </a:solidFill>
                      <a:prstDash val="solid"/>
                      <a:round/>
                      <a:headEnd type="none" w="med" len="med"/>
                      <a:tailEnd type="none" w="med" len="med"/>
                    </a:lnR>
                    <a:lnT>
                      <a:noFill/>
                    </a:lnT>
                    <a:lnB w="6350" cap="flat" cmpd="sng" algn="ctr">
                      <a:solidFill>
                        <a:srgbClr val="131312"/>
                      </a:solidFill>
                      <a:prstDash val="solid"/>
                      <a:round/>
                      <a:headEnd type="none" w="med" len="med"/>
                      <a:tailEnd type="none" w="med" len="med"/>
                    </a:lnB>
                    <a:solidFill>
                      <a:srgbClr val="BFBFBF"/>
                    </a:solidFill>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491958226"/>
                  </a:ext>
                </a:extLst>
              </a:tr>
              <a:tr h="1518225">
                <a:tc>
                  <a:txBody>
                    <a:bodyPr/>
                    <a:lstStyle/>
                    <a:p>
                      <a:pPr algn="l" fontAlgn="ctr"/>
                      <a:r>
                        <a:rPr lang="es-SV" sz="1200" b="0" i="0" u="none" strike="noStrike">
                          <a:solidFill>
                            <a:srgbClr val="000000"/>
                          </a:solidFill>
                          <a:effectLst/>
                          <a:latin typeface="Calibri" panose="020F0502020204030204" pitchFamily="34" charset="0"/>
                        </a:rPr>
                        <a:t>Malaria 1-9: Numero de Focos activos. (IMPACTO)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1" i="0" u="none" strike="noStrike" dirty="0">
                          <a:solidFill>
                            <a:srgbClr val="FFFFFF"/>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5B3D7"/>
                    </a:solidFill>
                  </a:tcPr>
                </a:tc>
                <a:tc>
                  <a:txBody>
                    <a:bodyPr/>
                    <a:lstStyle/>
                    <a:p>
                      <a:pPr algn="l" fontAlgn="ctr"/>
                      <a:r>
                        <a:rPr lang="es-MX" sz="1200" b="0" i="0" u="none" strike="noStrike">
                          <a:solidFill>
                            <a:srgbClr val="000000"/>
                          </a:solidFill>
                          <a:effectLst/>
                          <a:latin typeface="Calibri" panose="020F0502020204030204" pitchFamily="34" charset="0"/>
                        </a:rPr>
                        <a:t>Casos notificados en 2019 son clasificados como importados, no se reportan focos activos, lo anterior ha sido verificado mediante las acciones de busqueda de casos, como parte de la estricta vigilancia epidemiologica. Fuente: VIGEPES</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1352899095"/>
                  </a:ext>
                </a:extLst>
              </a:tr>
              <a:tr h="1518225">
                <a:tc>
                  <a:txBody>
                    <a:bodyPr/>
                    <a:lstStyle/>
                    <a:p>
                      <a:pPr algn="l" fontAlgn="ctr"/>
                      <a:r>
                        <a:rPr lang="es-SV" sz="1200" b="0" i="0" u="none" strike="noStrike">
                          <a:solidFill>
                            <a:srgbClr val="000000"/>
                          </a:solidFill>
                          <a:effectLst/>
                          <a:latin typeface="Calibri" panose="020F0502020204030204" pitchFamily="34" charset="0"/>
                        </a:rPr>
                        <a:t>Malaria 1-10: Incidencia parasitaria anual (número y tasa por mil) (IMPACTO)</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Calibri" panose="020F0502020204030204" pitchFamily="34" charset="0"/>
                        </a:rPr>
                        <a:t>0.000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0" i="0" u="none" strike="noStrike">
                          <a:solidFill>
                            <a:srgbClr val="000000"/>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w="6350" cap="flat" cmpd="sng" algn="ctr">
                      <a:solidFill>
                        <a:srgbClr val="131312"/>
                      </a:solidFill>
                      <a:prstDash val="solid"/>
                      <a:round/>
                      <a:headEnd type="none" w="med" len="med"/>
                      <a:tailEnd type="none" w="med" len="med"/>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tcPr>
                </a:tc>
                <a:tc>
                  <a:txBody>
                    <a:bodyPr/>
                    <a:lstStyle/>
                    <a:p>
                      <a:pPr algn="ctr" fontAlgn="ctr"/>
                      <a:r>
                        <a:rPr lang="es-SV" sz="1200" b="1" i="0" u="none" strike="noStrike">
                          <a:solidFill>
                            <a:srgbClr val="FFFFFF"/>
                          </a:solidFill>
                          <a:effectLst/>
                          <a:latin typeface="Calibri" panose="020F0502020204030204" pitchFamily="34" charset="0"/>
                        </a:rPr>
                        <a:t>0%</a:t>
                      </a:r>
                    </a:p>
                  </a:txBody>
                  <a:tcPr marL="0" marR="0" marT="0" marB="0" anchor="ctr">
                    <a:lnL w="6350" cap="flat" cmpd="sng" algn="ctr">
                      <a:solidFill>
                        <a:srgbClr val="131312"/>
                      </a:solidFill>
                      <a:prstDash val="solid"/>
                      <a:round/>
                      <a:headEnd type="none" w="med" len="med"/>
                      <a:tailEnd type="none" w="med" len="med"/>
                    </a:lnL>
                    <a:lnR>
                      <a:noFill/>
                    </a:lnR>
                    <a:lnT w="6350" cap="flat" cmpd="sng" algn="ctr">
                      <a:solidFill>
                        <a:srgbClr val="131312"/>
                      </a:solidFill>
                      <a:prstDash val="solid"/>
                      <a:round/>
                      <a:headEnd type="none" w="med" len="med"/>
                      <a:tailEnd type="none" w="med" len="med"/>
                    </a:lnT>
                    <a:lnB w="6350" cap="flat" cmpd="sng" algn="ctr">
                      <a:solidFill>
                        <a:srgbClr val="131312"/>
                      </a:solidFill>
                      <a:prstDash val="solid"/>
                      <a:round/>
                      <a:headEnd type="none" w="med" len="med"/>
                      <a:tailEnd type="none" w="med" len="med"/>
                    </a:lnB>
                    <a:solidFill>
                      <a:srgbClr val="95B3D7"/>
                    </a:solidFill>
                  </a:tcPr>
                </a:tc>
                <a:tc>
                  <a:txBody>
                    <a:bodyPr/>
                    <a:lstStyle/>
                    <a:p>
                      <a:pPr algn="l" fontAlgn="ctr"/>
                      <a:r>
                        <a:rPr lang="es-MX" sz="1200" b="0" i="0" u="none" strike="noStrike" dirty="0">
                          <a:solidFill>
                            <a:srgbClr val="000000"/>
                          </a:solidFill>
                          <a:effectLst/>
                          <a:latin typeface="Calibri" panose="020F0502020204030204" pitchFamily="34" charset="0"/>
                        </a:rPr>
                        <a:t>En 2019, la Incidencia Parasitaria Anual (IPA) es de 0 (cero), ya que no se registraron casos autóctonos para el periodo reportado. Fuente: VIGEPES-LAB</a:t>
                      </a:r>
                    </a:p>
                  </a:txBody>
                  <a:tcPr marL="0" marR="0" marT="0" marB="0" anchor="ctr">
                    <a:lnL>
                      <a:noFill/>
                    </a:lnL>
                    <a:lnR w="6350" cap="flat" cmpd="sng" algn="ctr">
                      <a:solidFill>
                        <a:srgbClr val="1F1C1B"/>
                      </a:solidFill>
                      <a:prstDash val="solid"/>
                      <a:round/>
                      <a:headEnd type="none" w="med" len="med"/>
                      <a:tailEnd type="none" w="med" len="med"/>
                    </a:lnR>
                    <a:lnT w="6350" cap="flat" cmpd="sng" algn="ctr">
                      <a:solidFill>
                        <a:srgbClr val="1F1C1B"/>
                      </a:solidFill>
                      <a:prstDash val="solid"/>
                      <a:round/>
                      <a:headEnd type="none" w="med" len="med"/>
                      <a:tailEnd type="none" w="med" len="med"/>
                    </a:lnT>
                    <a:lnB w="6350" cap="flat" cmpd="sng" algn="ctr">
                      <a:solidFill>
                        <a:srgbClr val="1F1C1B"/>
                      </a:solidFill>
                      <a:prstDash val="solid"/>
                      <a:round/>
                      <a:headEnd type="none" w="med" len="med"/>
                      <a:tailEnd type="none" w="med" len="med"/>
                    </a:lnB>
                    <a:solidFill>
                      <a:srgbClr val="FFFF99"/>
                    </a:solidFill>
                  </a:tcPr>
                </a:tc>
                <a:extLst>
                  <a:ext uri="{0D108BD9-81ED-4DB2-BD59-A6C34878D82A}">
                    <a16:rowId xmlns:a16="http://schemas.microsoft.com/office/drawing/2014/main" val="2033170298"/>
                  </a:ext>
                </a:extLst>
              </a:tr>
            </a:tbl>
          </a:graphicData>
        </a:graphic>
      </p:graphicFrame>
      <p:pic>
        <p:nvPicPr>
          <p:cNvPr id="2" name="Imagen 1">
            <a:extLst>
              <a:ext uri="{FF2B5EF4-FFF2-40B4-BE49-F238E27FC236}">
                <a16:creationId xmlns:a16="http://schemas.microsoft.com/office/drawing/2014/main" id="{7D58B1D8-8458-49F1-960B-0977DAB262CD}"/>
              </a:ext>
            </a:extLst>
          </p:cNvPr>
          <p:cNvPicPr>
            <a:picLocks noChangeAspect="1"/>
          </p:cNvPicPr>
          <p:nvPr/>
        </p:nvPicPr>
        <p:blipFill>
          <a:blip r:embed="rId2"/>
          <a:stretch>
            <a:fillRect/>
          </a:stretch>
        </p:blipFill>
        <p:spPr>
          <a:xfrm>
            <a:off x="1523603" y="579555"/>
            <a:ext cx="9144793" cy="963251"/>
          </a:xfrm>
          <a:prstGeom prst="rect">
            <a:avLst/>
          </a:prstGeom>
        </p:spPr>
      </p:pic>
    </p:spTree>
    <p:extLst>
      <p:ext uri="{BB962C8B-B14F-4D97-AF65-F5344CB8AC3E}">
        <p14:creationId xmlns:p14="http://schemas.microsoft.com/office/powerpoint/2010/main" val="417324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2A21936-38F1-486E-9AE2-B0AE98E6E5FA}"/>
              </a:ext>
            </a:extLst>
          </p:cNvPr>
          <p:cNvPicPr>
            <a:picLocks noChangeAspect="1"/>
          </p:cNvPicPr>
          <p:nvPr/>
        </p:nvPicPr>
        <p:blipFill rotWithShape="1">
          <a:blip r:embed="rId2"/>
          <a:srcRect l="31720" t="15988" r="33119"/>
          <a:stretch/>
        </p:blipFill>
        <p:spPr>
          <a:xfrm>
            <a:off x="201336" y="0"/>
            <a:ext cx="5050172" cy="6652470"/>
          </a:xfrm>
          <a:prstGeom prst="rect">
            <a:avLst/>
          </a:prstGeom>
        </p:spPr>
      </p:pic>
      <p:sp>
        <p:nvSpPr>
          <p:cNvPr id="3" name="Rectángulo 2">
            <a:extLst>
              <a:ext uri="{FF2B5EF4-FFF2-40B4-BE49-F238E27FC236}">
                <a16:creationId xmlns:a16="http://schemas.microsoft.com/office/drawing/2014/main" id="{DB13105B-640A-4B71-89E5-E0507D985FCA}"/>
              </a:ext>
            </a:extLst>
          </p:cNvPr>
          <p:cNvSpPr/>
          <p:nvPr/>
        </p:nvSpPr>
        <p:spPr>
          <a:xfrm>
            <a:off x="2038525" y="5377343"/>
            <a:ext cx="2189526" cy="17616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1BAFF7FD-EA1B-4391-9955-3E528DDC60D3}"/>
              </a:ext>
            </a:extLst>
          </p:cNvPr>
          <p:cNvPicPr>
            <a:picLocks noChangeAspect="1"/>
          </p:cNvPicPr>
          <p:nvPr/>
        </p:nvPicPr>
        <p:blipFill rotWithShape="1">
          <a:blip r:embed="rId3"/>
          <a:srcRect l="15894" t="16636" r="36697" b="14250"/>
          <a:stretch/>
        </p:blipFill>
        <p:spPr>
          <a:xfrm>
            <a:off x="8345476" y="67112"/>
            <a:ext cx="3846524" cy="3154261"/>
          </a:xfrm>
          <a:prstGeom prst="rect">
            <a:avLst/>
          </a:prstGeom>
        </p:spPr>
      </p:pic>
      <p:pic>
        <p:nvPicPr>
          <p:cNvPr id="5" name="Imagen 4">
            <a:extLst>
              <a:ext uri="{FF2B5EF4-FFF2-40B4-BE49-F238E27FC236}">
                <a16:creationId xmlns:a16="http://schemas.microsoft.com/office/drawing/2014/main" id="{6CF317D5-37C8-4BAB-BEC7-B479CDE77E90}"/>
              </a:ext>
            </a:extLst>
          </p:cNvPr>
          <p:cNvPicPr>
            <a:picLocks noChangeAspect="1"/>
          </p:cNvPicPr>
          <p:nvPr/>
        </p:nvPicPr>
        <p:blipFill rotWithShape="1">
          <a:blip r:embed="rId4"/>
          <a:srcRect l="34633" t="61530" r="34679" b="20244"/>
          <a:stretch/>
        </p:blipFill>
        <p:spPr>
          <a:xfrm>
            <a:off x="620786" y="5624817"/>
            <a:ext cx="4395832" cy="1249961"/>
          </a:xfrm>
          <a:prstGeom prst="rect">
            <a:avLst/>
          </a:prstGeom>
        </p:spPr>
      </p:pic>
      <p:pic>
        <p:nvPicPr>
          <p:cNvPr id="6" name="Imagen 5">
            <a:extLst>
              <a:ext uri="{FF2B5EF4-FFF2-40B4-BE49-F238E27FC236}">
                <a16:creationId xmlns:a16="http://schemas.microsoft.com/office/drawing/2014/main" id="{C8801ECD-2A9C-4706-89F3-7AFFA2BC6A4E}"/>
              </a:ext>
            </a:extLst>
          </p:cNvPr>
          <p:cNvPicPr>
            <a:picLocks noChangeAspect="1"/>
          </p:cNvPicPr>
          <p:nvPr/>
        </p:nvPicPr>
        <p:blipFill>
          <a:blip r:embed="rId5"/>
          <a:stretch>
            <a:fillRect/>
          </a:stretch>
        </p:blipFill>
        <p:spPr>
          <a:xfrm>
            <a:off x="806417" y="6165907"/>
            <a:ext cx="3899807" cy="557867"/>
          </a:xfrm>
          <a:prstGeom prst="rect">
            <a:avLst/>
          </a:prstGeom>
        </p:spPr>
      </p:pic>
      <p:pic>
        <p:nvPicPr>
          <p:cNvPr id="7" name="Imagen 6">
            <a:extLst>
              <a:ext uri="{FF2B5EF4-FFF2-40B4-BE49-F238E27FC236}">
                <a16:creationId xmlns:a16="http://schemas.microsoft.com/office/drawing/2014/main" id="{7486878A-2A53-4889-B188-0325B22A8FCD}"/>
              </a:ext>
            </a:extLst>
          </p:cNvPr>
          <p:cNvPicPr>
            <a:picLocks noChangeAspect="1"/>
          </p:cNvPicPr>
          <p:nvPr/>
        </p:nvPicPr>
        <p:blipFill rotWithShape="1">
          <a:blip r:embed="rId6"/>
          <a:srcRect l="16720" t="14434" r="32638" b="6666"/>
          <a:stretch/>
        </p:blipFill>
        <p:spPr>
          <a:xfrm>
            <a:off x="4891853" y="8389"/>
            <a:ext cx="3491706" cy="3154262"/>
          </a:xfrm>
          <a:prstGeom prst="rect">
            <a:avLst/>
          </a:prstGeom>
        </p:spPr>
      </p:pic>
      <p:pic>
        <p:nvPicPr>
          <p:cNvPr id="8" name="Imagen 7">
            <a:extLst>
              <a:ext uri="{FF2B5EF4-FFF2-40B4-BE49-F238E27FC236}">
                <a16:creationId xmlns:a16="http://schemas.microsoft.com/office/drawing/2014/main" id="{6BFF5806-164F-45F9-B5E3-FF825055AEE0}"/>
              </a:ext>
            </a:extLst>
          </p:cNvPr>
          <p:cNvPicPr>
            <a:picLocks noChangeAspect="1"/>
          </p:cNvPicPr>
          <p:nvPr/>
        </p:nvPicPr>
        <p:blipFill rotWithShape="1">
          <a:blip r:embed="rId7"/>
          <a:srcRect l="14037" t="25933" r="27615" b="13333"/>
          <a:stretch/>
        </p:blipFill>
        <p:spPr>
          <a:xfrm>
            <a:off x="4891854" y="3194107"/>
            <a:ext cx="3491705" cy="3250733"/>
          </a:xfrm>
          <a:prstGeom prst="rect">
            <a:avLst/>
          </a:prstGeom>
        </p:spPr>
      </p:pic>
      <p:pic>
        <p:nvPicPr>
          <p:cNvPr id="9" name="Imagen 8">
            <a:extLst>
              <a:ext uri="{FF2B5EF4-FFF2-40B4-BE49-F238E27FC236}">
                <a16:creationId xmlns:a16="http://schemas.microsoft.com/office/drawing/2014/main" id="{B8B2DD53-FD26-4C2A-80A6-EB408BCD6E0C}"/>
              </a:ext>
            </a:extLst>
          </p:cNvPr>
          <p:cNvPicPr>
            <a:picLocks noChangeAspect="1"/>
          </p:cNvPicPr>
          <p:nvPr/>
        </p:nvPicPr>
        <p:blipFill rotWithShape="1">
          <a:blip r:embed="rId8"/>
          <a:srcRect l="13418" t="21162" r="38600" b="14740"/>
          <a:stretch/>
        </p:blipFill>
        <p:spPr>
          <a:xfrm>
            <a:off x="8391543" y="3194106"/>
            <a:ext cx="3737143" cy="3055691"/>
          </a:xfrm>
          <a:prstGeom prst="rect">
            <a:avLst/>
          </a:prstGeom>
        </p:spPr>
      </p:pic>
    </p:spTree>
    <p:extLst>
      <p:ext uri="{BB962C8B-B14F-4D97-AF65-F5344CB8AC3E}">
        <p14:creationId xmlns:p14="http://schemas.microsoft.com/office/powerpoint/2010/main" val="27716781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430</Words>
  <Application>Microsoft Office PowerPoint</Application>
  <PresentationFormat>Panorámica</PresentationFormat>
  <Paragraphs>41</Paragraphs>
  <Slides>10</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Tema de Office</vt:lpstr>
      <vt:lpstr>Worksheet</vt:lpstr>
      <vt:lpstr>Presentación de PowerPoint</vt:lpstr>
      <vt:lpstr>Presentación de PowerPoint</vt:lpstr>
      <vt:lpstr>Presentación de PowerPoint</vt:lpstr>
      <vt:lpstr>Presentación de PowerPoint</vt:lpstr>
      <vt:lpstr>Presentación de PowerPoint</vt:lpstr>
      <vt:lpstr>Indicadores Programáticos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Lic. María Isabel Mendoza</dc:creator>
  <cp:lastModifiedBy>gflores</cp:lastModifiedBy>
  <cp:revision>16</cp:revision>
  <dcterms:created xsi:type="dcterms:W3CDTF">2020-04-20T14:27:39Z</dcterms:created>
  <dcterms:modified xsi:type="dcterms:W3CDTF">2020-04-21T21:42:44Z</dcterms:modified>
</cp:coreProperties>
</file>