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2" r:id="rId4"/>
    <p:sldId id="266" r:id="rId5"/>
    <p:sldId id="264" r:id="rId6"/>
    <p:sldId id="268" r:id="rId7"/>
    <p:sldId id="272" r:id="rId8"/>
    <p:sldId id="269" r:id="rId9"/>
    <p:sldId id="273" r:id="rId10"/>
    <p:sldId id="274" r:id="rId11"/>
    <p:sldId id="270" r:id="rId12"/>
    <p:sldId id="271" r:id="rId13"/>
    <p:sldId id="263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CC0099"/>
    <a:srgbClr val="FFCCFF"/>
    <a:srgbClr val="00FFFF"/>
    <a:srgbClr val="FF99FF"/>
    <a:srgbClr val="FF66CC"/>
    <a:srgbClr val="66CCFF"/>
    <a:srgbClr val="CC99FF"/>
    <a:srgbClr val="CCFF33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A4CD6-141C-475A-BBBE-102541A9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0FFDD0-10A4-4449-AAB0-7CEC6E44F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836E7C-29DD-4767-8845-38F2025D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F6C6CE-0842-4D6A-9476-D15ED1CC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8838AD-6EA1-4ABD-81F2-A463326E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544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D9879-4FE2-4B47-8EB8-4A7E1311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E0B164-8FAB-4F42-8282-327258C12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20B6F9-3815-4ADB-808A-7D2D19A26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41A7D7-4FDB-4F25-95B0-6404D398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E4433F-5C48-43E6-BD57-8BF9AC01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357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1A1BA7-3786-4CDC-8171-339386DC7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A5643A-B6CF-45D4-93D6-700365BA2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FD99CD-4FA6-42FE-9A8C-EBCDC6DB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9FC724-EA0F-42FB-93DE-0F36818F3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0EE9A6-EF45-4639-A72D-6BFA979B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496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9369C-3419-41BA-946B-4D66AC05E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A4C4AB-6AE2-42D1-854C-1845F570E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326D4-9DA8-4A72-90D5-00BE75F1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443DE6-8A80-4B0E-BA24-17546B7C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60A567-8C79-4655-97A7-02F1446C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3A573B-9C97-42B7-966F-BA990D19D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493935-7FBB-4670-BCD6-9A8C0B38F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5DC048-AE49-4405-9B11-FB8B51124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6C6306-7151-47B7-A424-FFCFF631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7BD3CC-DDA1-4393-B954-C5CF3A9F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363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366FD4-3BA7-48D0-A424-63FB7169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370936-6450-4AB3-96CE-4373CB9AB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2CDE06-1744-458C-8E7F-8C8FFA636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3914EF-EB57-4D31-BE0B-DF904CA84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93049F-33BA-4239-9B1A-D94B378D5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51719D-7FEE-4C17-BC05-148EDFC7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10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8CDB5-EDF4-4BA7-83F1-560568FD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A99CBF-4B25-41BF-BFC1-C2D01513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07A5C5-CF21-49E4-BF06-DE497A8C6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B3EEF0A-17D2-495C-B5A5-FB27A61FA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F5615F-3D87-48B2-8AFD-65A8F0F95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E39C7B-4DCF-4630-B9E4-EFE379EA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9777C5-41F5-45B0-8E2C-67CD869F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D9B33EE-EDDD-434A-9E09-62E8C490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37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3A84EE-16DC-4845-A37C-F3C178E1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3AE195-2F6B-4564-87C8-CDD7C1654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93E2C9-D38C-4426-8BBB-AE761EA16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A079A5-4E2C-44C1-91FB-C1A81709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43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732185-A4A1-46CA-B8CE-D3ADEC10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87FD08D-E323-499D-B00C-CA19C39A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5767D2-CACA-4A7B-8916-7CE22AE1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337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B141FA-6312-4FFE-BCF0-CBAF29E5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C2F7A3-4F7D-4CAF-AA9A-212761344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DBDDE0-C1B0-44A8-BB56-5166CD94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70AA86-44DD-4588-B1E8-9A9776CD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F6E8D7-4346-4EB2-916D-689EAF5C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DD8F17-B625-461E-B5FD-DC0DD4F2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1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AF8AB-CC43-4FDF-A0BB-671FCA52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93EB2F-DC31-4FFB-85F7-5F2E46EE6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0D70B6-9E40-4FBB-AF1A-8953A328D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E9FEE8-3DEF-4971-8175-B6C1CC50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6B0DCE-1660-494B-B9B9-8C7A4B54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815FA3-D49A-48B1-BB00-35D82C44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81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9AD8C3-4711-4197-9A6D-D5CF424A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E2C0B6-2A7E-40D4-9841-448E047D9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45ADC7-2FFD-4E4E-B972-A1B6805BD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02499-E86E-4C39-9A87-8CBD35DB4CCF}" type="datetimeFigureOut">
              <a:rPr lang="es-ES" smtClean="0"/>
              <a:t>22/04/2020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501C6E-7E49-4153-95A0-B9AFB75BF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9F0423-5E97-4F2C-A735-48B8E0371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FF251-59AD-4802-A5FF-1B2FE1579B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216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DBD869E9-DE30-47FA-957D-A49B36095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3984">
            <a:off x="6267105" y="1900559"/>
            <a:ext cx="4295883" cy="32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La imagen puede contener: 1 persona, primer plano e interior">
            <a:extLst>
              <a:ext uri="{FF2B5EF4-FFF2-40B4-BE49-F238E27FC236}">
                <a16:creationId xmlns:a16="http://schemas.microsoft.com/office/drawing/2014/main" id="{D8696726-24F2-4E8A-BCCF-2AB506FF9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117">
            <a:off x="2541517" y="3110982"/>
            <a:ext cx="3881171" cy="2918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0D0FE2DC-90D7-4080-9C79-DEA7AA59D183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A2EA993-BA8D-43D5-A66B-B5173577BCD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CBFA002-77B8-4585-92AD-A3D31B300070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4CD2148-4A89-4FEE-9183-A0F90E1E98A2}"/>
              </a:ext>
            </a:extLst>
          </p:cNvPr>
          <p:cNvSpPr txBox="1">
            <a:spLocks/>
          </p:cNvSpPr>
          <p:nvPr/>
        </p:nvSpPr>
        <p:spPr>
          <a:xfrm>
            <a:off x="335277" y="1160520"/>
            <a:ext cx="20911563" cy="28628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200" b="1" dirty="0"/>
              <a:t>  </a:t>
            </a:r>
            <a:endParaRPr lang="es-ES" sz="32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7A39B3B-E681-4F41-A270-24E0901D1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011" y="5837945"/>
            <a:ext cx="2553137" cy="8538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392DC47-C2E2-43B8-9237-88D18D3D4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3919">
            <a:off x="680481" y="449999"/>
            <a:ext cx="3113913" cy="355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ubtítulo 2">
            <a:extLst>
              <a:ext uri="{FF2B5EF4-FFF2-40B4-BE49-F238E27FC236}">
                <a16:creationId xmlns:a16="http://schemas.microsoft.com/office/drawing/2014/main" id="{94E77734-A3F1-48D2-8972-ECE9B78DE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8653" y="360244"/>
            <a:ext cx="5508224" cy="1108382"/>
          </a:xfr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>
            <a:noAutofit/>
          </a:bodyPr>
          <a:lstStyle/>
          <a:p>
            <a:r>
              <a:rPr lang="es-SV" sz="6000" dirty="0">
                <a:latin typeface="Brush Script MT" panose="03060802040406070304" pitchFamily="66" charset="0"/>
              </a:rPr>
              <a:t>Sector de Personas Con </a:t>
            </a:r>
            <a:r>
              <a:rPr lang="es-SV" sz="6000" dirty="0" err="1">
                <a:latin typeface="Brush Script MT" panose="03060802040406070304" pitchFamily="66" charset="0"/>
              </a:rPr>
              <a:t>Vih</a:t>
            </a:r>
            <a:r>
              <a:rPr lang="es-SV" sz="6000" dirty="0">
                <a:latin typeface="Brush Script MT" panose="03060802040406070304" pitchFamily="66" charset="0"/>
              </a:rPr>
              <a:t> </a:t>
            </a: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CFB62766-E39A-4B6A-BC10-D051B49FC766}"/>
              </a:ext>
            </a:extLst>
          </p:cNvPr>
          <p:cNvSpPr txBox="1">
            <a:spLocks/>
          </p:cNvSpPr>
          <p:nvPr/>
        </p:nvSpPr>
        <p:spPr>
          <a:xfrm>
            <a:off x="0" y="5781821"/>
            <a:ext cx="3010486" cy="773724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6000" dirty="0">
                <a:latin typeface="Brush Script MT" panose="03060802040406070304" pitchFamily="66" charset="0"/>
              </a:rPr>
              <a:t>Desempeño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B62D1D1-462E-4F3E-9A36-EAB5C61BE96A}"/>
              </a:ext>
            </a:extLst>
          </p:cNvPr>
          <p:cNvSpPr/>
          <p:nvPr/>
        </p:nvSpPr>
        <p:spPr>
          <a:xfrm>
            <a:off x="4857574" y="6232028"/>
            <a:ext cx="2293033" cy="472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dirty="0">
                <a:solidFill>
                  <a:schemeClr val="tx1"/>
                </a:solidFill>
              </a:rPr>
              <a:t>FECHA. 23-ABRIL-2020</a:t>
            </a:r>
            <a:endParaRPr lang="es-E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2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295E2-20BF-4A67-A038-7BAD904EAE5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566F3-A018-4AD3-ABB7-0133471ACF86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C817E29-3EA3-404D-8443-EC77F838F340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AB68E4-152A-46C9-9DA2-70513E4A123E}"/>
              </a:ext>
            </a:extLst>
          </p:cNvPr>
          <p:cNvSpPr txBox="1">
            <a:spLocks/>
          </p:cNvSpPr>
          <p:nvPr/>
        </p:nvSpPr>
        <p:spPr>
          <a:xfrm>
            <a:off x="515811" y="928468"/>
            <a:ext cx="9383151" cy="5500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algn="l"/>
            <a:endParaRPr lang="es-ES" sz="3200" b="1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2E3FC58-81EC-4B12-9458-AC27E8C0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336118"/>
            <a:ext cx="9309494" cy="733027"/>
          </a:xfr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SV" sz="3600" dirty="0">
                <a:solidFill>
                  <a:srgbClr val="0070C0"/>
                </a:solidFill>
                <a:latin typeface="Brush Script MT" panose="03060802040406070304" pitchFamily="66" charset="0"/>
              </a:rPr>
              <a:t>Escenario 2: Desempeño en el marco del Covid 19   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3F54CE-10DA-4F2D-BBC2-4AED442FF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7" y="5669133"/>
            <a:ext cx="2553137" cy="853892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F9F5F5DD-57FA-400E-87F0-7C7342DB97F8}"/>
              </a:ext>
            </a:extLst>
          </p:cNvPr>
          <p:cNvSpPr txBox="1">
            <a:spLocks/>
          </p:cNvSpPr>
          <p:nvPr/>
        </p:nvSpPr>
        <p:spPr>
          <a:xfrm>
            <a:off x="309489" y="5959185"/>
            <a:ext cx="8088923" cy="72296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4000" dirty="0">
                <a:latin typeface="Brush Script MT" panose="03060802040406070304" pitchFamily="66" charset="0"/>
              </a:rPr>
              <a:t>Representación del Sector de Personas Con </a:t>
            </a:r>
            <a:r>
              <a:rPr lang="es-SV" sz="4000" dirty="0" err="1">
                <a:latin typeface="Brush Script MT" panose="03060802040406070304" pitchFamily="66" charset="0"/>
              </a:rPr>
              <a:t>Vih</a:t>
            </a:r>
            <a:r>
              <a:rPr lang="es-SV" sz="4000" dirty="0">
                <a:latin typeface="Brush Script MT" panose="03060802040406070304" pitchFamily="66" charset="0"/>
              </a:rPr>
              <a:t>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73D1C2E-B7DF-477D-B4D4-0F75660085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36273"/>
              </p:ext>
            </p:extLst>
          </p:nvPr>
        </p:nvGraphicFramePr>
        <p:xfrm>
          <a:off x="1062745" y="1189353"/>
          <a:ext cx="2486900" cy="1342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Objeto empaquetador del shell" showAsIcon="1" r:id="rId4" imgW="814320" imgH="440280" progId="Package">
                  <p:embed/>
                </p:oleObj>
              </mc:Choice>
              <mc:Fallback>
                <p:oleObj name="Objeto empaquetador del shell" showAsIcon="1" r:id="rId4" imgW="814320" imgH="440280" progId="Pack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173D1C2E-B7DF-477D-B4D4-0F75660085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2745" y="1189353"/>
                        <a:ext cx="2486900" cy="1342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D0C6B44-5F6B-464A-ACA3-2605706FA9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181313"/>
              </p:ext>
            </p:extLst>
          </p:nvPr>
        </p:nvGraphicFramePr>
        <p:xfrm>
          <a:off x="1252700" y="2823082"/>
          <a:ext cx="2081343" cy="1288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Objeto empaquetador del shell" showAsIcon="1" r:id="rId6" imgW="822600" imgH="440280" progId="Package">
                  <p:embed/>
                </p:oleObj>
              </mc:Choice>
              <mc:Fallback>
                <p:oleObj name="Objeto empaquetador del shell" showAsIcon="1" r:id="rId6" imgW="822600" imgH="440280" progId="Package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FD0C6B44-5F6B-464A-ACA3-2605706FA9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2700" y="2823082"/>
                        <a:ext cx="2081343" cy="1288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24B05255-0BDA-4CA8-9403-AB88E9755707}"/>
              </a:ext>
            </a:extLst>
          </p:cNvPr>
          <p:cNvSpPr/>
          <p:nvPr/>
        </p:nvSpPr>
        <p:spPr>
          <a:xfrm>
            <a:off x="1131735" y="4676183"/>
            <a:ext cx="2293033" cy="472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dirty="0">
                <a:solidFill>
                  <a:schemeClr val="tx1"/>
                </a:solidFill>
              </a:rPr>
              <a:t>AUDIO ORIENTACION EN</a:t>
            </a:r>
            <a:r>
              <a:rPr lang="es-SV" sz="1200" dirty="0"/>
              <a:t>N </a:t>
            </a:r>
            <a:r>
              <a:rPr lang="es-SV" sz="1200" dirty="0">
                <a:solidFill>
                  <a:schemeClr val="tx1"/>
                </a:solidFill>
              </a:rPr>
              <a:t>LINEA HACIA PROMOTORES/AS </a:t>
            </a:r>
            <a:endParaRPr lang="es-ES" sz="1200" dirty="0">
              <a:solidFill>
                <a:schemeClr val="tx1"/>
              </a:solidFill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C9B4FF3E-0DB9-4AC1-99F5-80FA42954D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740014"/>
              </p:ext>
            </p:extLst>
          </p:nvPr>
        </p:nvGraphicFramePr>
        <p:xfrm>
          <a:off x="4382720" y="1287829"/>
          <a:ext cx="2271298" cy="1174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Objeto empaquetador del shell" showAsIcon="1" r:id="rId8" imgW="1767240" imgH="440280" progId="Package">
                  <p:embed/>
                </p:oleObj>
              </mc:Choice>
              <mc:Fallback>
                <p:oleObj name="Objeto empaquetador del shell" showAsIcon="1" r:id="rId8" imgW="176724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82720" y="1287829"/>
                        <a:ext cx="2271298" cy="1174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ángulo 17">
            <a:extLst>
              <a:ext uri="{FF2B5EF4-FFF2-40B4-BE49-F238E27FC236}">
                <a16:creationId xmlns:a16="http://schemas.microsoft.com/office/drawing/2014/main" id="{12590080-2974-45B3-92A6-6D6F6C7CF78D}"/>
              </a:ext>
            </a:extLst>
          </p:cNvPr>
          <p:cNvSpPr/>
          <p:nvPr/>
        </p:nvSpPr>
        <p:spPr>
          <a:xfrm>
            <a:off x="4491569" y="2774700"/>
            <a:ext cx="2293033" cy="472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dirty="0">
                <a:solidFill>
                  <a:schemeClr val="tx1"/>
                </a:solidFill>
              </a:rPr>
              <a:t>AUDIOS DE CONSULTAS DE USUARIOS /IAS  </a:t>
            </a:r>
            <a:endParaRPr lang="es-ES" sz="1200" dirty="0">
              <a:solidFill>
                <a:schemeClr val="tx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9ABEA81-E327-4A0E-A6B2-D82F851C1E54}"/>
              </a:ext>
            </a:extLst>
          </p:cNvPr>
          <p:cNvSpPr/>
          <p:nvPr/>
        </p:nvSpPr>
        <p:spPr>
          <a:xfrm>
            <a:off x="4438151" y="4775574"/>
            <a:ext cx="2293033" cy="472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dirty="0">
                <a:solidFill>
                  <a:schemeClr val="tx1"/>
                </a:solidFill>
              </a:rPr>
              <a:t>AUDIO RIENTACION AL SECTOR </a:t>
            </a:r>
            <a:endParaRPr lang="es-ES" sz="1200" dirty="0">
              <a:solidFill>
                <a:schemeClr val="tx1"/>
              </a:solidFill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2BEDA023-EFF3-49F2-9B2F-4D5A621A6C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82386"/>
              </p:ext>
            </p:extLst>
          </p:nvPr>
        </p:nvGraphicFramePr>
        <p:xfrm>
          <a:off x="4558058" y="3657600"/>
          <a:ext cx="2147542" cy="887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Objeto empaquetador del shell" showAsIcon="1" r:id="rId10" imgW="1913760" imgH="440280" progId="Package">
                  <p:embed/>
                </p:oleObj>
              </mc:Choice>
              <mc:Fallback>
                <p:oleObj name="Objeto empaquetador del shell" showAsIcon="1" r:id="rId10" imgW="191376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58058" y="3657600"/>
                        <a:ext cx="2147542" cy="887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4930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295E2-20BF-4A67-A038-7BAD904EAE5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566F3-A018-4AD3-ABB7-0133471ACF86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C817E29-3EA3-404D-8443-EC77F838F340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AB68E4-152A-46C9-9DA2-70513E4A123E}"/>
              </a:ext>
            </a:extLst>
          </p:cNvPr>
          <p:cNvSpPr txBox="1">
            <a:spLocks/>
          </p:cNvSpPr>
          <p:nvPr/>
        </p:nvSpPr>
        <p:spPr>
          <a:xfrm>
            <a:off x="487675" y="506438"/>
            <a:ext cx="9383151" cy="66821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20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20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20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20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000" b="1" dirty="0"/>
              <a:t>Hemos conocido y aprendido a trabajar en plataformas de comunicación , que desconocíamos ( WeTransfer, Skype Empresarial, como anclar Internet de teléfono a una PC ).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000" b="1" dirty="0"/>
              <a:t>La necesidad de comunicación efectiva , nos ha obligado a analizar el funcionamiento de comunicación con el objetivo de entender y solucionar la limitante en la que se esta funcionando.(Refiérase a Equipo de Audio). Hemos coordinado con Sub-Sub Receptor Entre Amigos para atender a persona con VIH , a trasladarse a un centro hospitalario.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000" b="1" dirty="0"/>
              <a:t>Se ha consultados a Medicas y a Coordinadora de programa de Minsal , para brindar respuesta a situaciones puntuales de personas con VIH 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000" b="1" dirty="0"/>
              <a:t>Se ha tenido que transferir información hacia el equipo operativo de promotores/as para que atiendan las necesidades de quienes están en comunicación con ellos /as 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20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20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20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2000" b="1" dirty="0"/>
          </a:p>
          <a:p>
            <a:pPr algn="l"/>
            <a:endParaRPr lang="es-ES" sz="2000" b="1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2E3FC58-81EC-4B12-9458-AC27E8C0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336118"/>
            <a:ext cx="9309494" cy="733027"/>
          </a:xfr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SV" sz="4400" dirty="0">
                <a:solidFill>
                  <a:srgbClr val="0070C0"/>
                </a:solidFill>
                <a:latin typeface="Brush Script MT" panose="03060802040406070304" pitchFamily="66" charset="0"/>
              </a:rPr>
              <a:t>Escenario 2: Fortalezas en el marco del Covid 19   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3F54CE-10DA-4F2D-BBC2-4AED442FF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7" y="5669133"/>
            <a:ext cx="2553137" cy="853892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F9F5F5DD-57FA-400E-87F0-7C7342DB97F8}"/>
              </a:ext>
            </a:extLst>
          </p:cNvPr>
          <p:cNvSpPr txBox="1">
            <a:spLocks/>
          </p:cNvSpPr>
          <p:nvPr/>
        </p:nvSpPr>
        <p:spPr>
          <a:xfrm>
            <a:off x="309489" y="5959185"/>
            <a:ext cx="8088923" cy="72296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4000" dirty="0">
                <a:latin typeface="Brush Script MT" panose="03060802040406070304" pitchFamily="66" charset="0"/>
              </a:rPr>
              <a:t>Representación del Sector de Personas Con </a:t>
            </a:r>
            <a:r>
              <a:rPr lang="es-SV" sz="4000" dirty="0" err="1">
                <a:latin typeface="Brush Script MT" panose="03060802040406070304" pitchFamily="66" charset="0"/>
              </a:rPr>
              <a:t>Vih</a:t>
            </a:r>
            <a:r>
              <a:rPr lang="es-SV" sz="4000" dirty="0">
                <a:latin typeface="Brush Script MT" panose="030608020404060703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2056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295E2-20BF-4A67-A038-7BAD904EAE5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566F3-A018-4AD3-ABB7-0133471ACF86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C817E29-3EA3-404D-8443-EC77F838F340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AB68E4-152A-46C9-9DA2-70513E4A123E}"/>
              </a:ext>
            </a:extLst>
          </p:cNvPr>
          <p:cNvSpPr txBox="1">
            <a:spLocks/>
          </p:cNvSpPr>
          <p:nvPr/>
        </p:nvSpPr>
        <p:spPr>
          <a:xfrm>
            <a:off x="515811" y="1885071"/>
            <a:ext cx="9383151" cy="43469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9600" b="1" dirty="0"/>
              <a:t>Que los equipos operativos de cada Sub-Sub Receptor , adquieran o se doten de herramientas y equipos básicos  de oficina para el funcionamiento.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9600" b="1" dirty="0"/>
              <a:t>Capacitación sobre equipos tecnológicos y funcionamiento en redes.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9600" b="1" dirty="0"/>
              <a:t>Fortalecimiento a los equipos operativos de Modulo Cuidado y tratamiento , en manejo del estrés, y emociones nocivas de las personas posterior al </a:t>
            </a:r>
            <a:r>
              <a:rPr lang="es-SV" sz="9600" b="1" dirty="0" err="1"/>
              <a:t>dx</a:t>
            </a:r>
            <a:r>
              <a:rPr lang="es-SV" sz="9600" b="1" dirty="0"/>
              <a:t> de VIH . 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9600" b="1" dirty="0"/>
              <a:t>Poseer un mecanismo de movilización de personas que durante la pandemia están demandando de nuestros servicios hacia un centro de Salud.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9600" b="1" dirty="0"/>
              <a:t>Que las emergencias nos impacten en menor porcentaje a las personas que son Directores /as de Organizaciones, personas que mantiene un involucramiento activo, RGAP , entre otras.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algn="l"/>
            <a:endParaRPr lang="es-ES" sz="3200" b="1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2E3FC58-81EC-4B12-9458-AC27E8C0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336118"/>
            <a:ext cx="9309494" cy="733027"/>
          </a:xfr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SV" sz="4400" dirty="0">
                <a:solidFill>
                  <a:srgbClr val="0070C0"/>
                </a:solidFill>
                <a:latin typeface="Brush Script MT" panose="03060802040406070304" pitchFamily="66" charset="0"/>
              </a:rPr>
              <a:t>Escenario 2: Retos y Desafíos   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3F54CE-10DA-4F2D-BBC2-4AED442FF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7" y="5669133"/>
            <a:ext cx="2553137" cy="853892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F9F5F5DD-57FA-400E-87F0-7C7342DB97F8}"/>
              </a:ext>
            </a:extLst>
          </p:cNvPr>
          <p:cNvSpPr txBox="1">
            <a:spLocks/>
          </p:cNvSpPr>
          <p:nvPr/>
        </p:nvSpPr>
        <p:spPr>
          <a:xfrm>
            <a:off x="309489" y="5959185"/>
            <a:ext cx="8088923" cy="72296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4000" dirty="0">
                <a:latin typeface="Brush Script MT" panose="03060802040406070304" pitchFamily="66" charset="0"/>
              </a:rPr>
              <a:t>Representación del Sector de Personas Con </a:t>
            </a:r>
            <a:r>
              <a:rPr lang="es-SV" sz="4000" dirty="0" err="1">
                <a:latin typeface="Brush Script MT" panose="03060802040406070304" pitchFamily="66" charset="0"/>
              </a:rPr>
              <a:t>Vih</a:t>
            </a:r>
            <a:r>
              <a:rPr lang="es-SV" sz="4000" dirty="0">
                <a:latin typeface="Brush Script MT" panose="030608020404060703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6525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295E2-20BF-4A67-A038-7BAD904EAE5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566F3-A018-4AD3-ABB7-0133471ACF86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C817E29-3EA3-404D-8443-EC77F838F340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AB68E4-152A-46C9-9DA2-70513E4A123E}"/>
              </a:ext>
            </a:extLst>
          </p:cNvPr>
          <p:cNvSpPr txBox="1">
            <a:spLocks/>
          </p:cNvSpPr>
          <p:nvPr/>
        </p:nvSpPr>
        <p:spPr>
          <a:xfrm>
            <a:off x="515811" y="2174802"/>
            <a:ext cx="9383151" cy="5739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2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CE4607-48D6-4163-81E0-6B810FB86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9" y="5948243"/>
            <a:ext cx="8394920" cy="10668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AA61702-4CAB-4E2E-AC6A-77EA42AC2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7" y="5669133"/>
            <a:ext cx="2553137" cy="85389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403DE28-BF9D-46B5-A81D-0C89698CB7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15424">
            <a:off x="1273706" y="1949597"/>
            <a:ext cx="6868615" cy="24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217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0D0FE2DC-90D7-4080-9C79-DEA7AA59D183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A2EA993-BA8D-43D5-A66B-B5173577BCD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CBFA002-77B8-4585-92AD-A3D31B300070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4CD2148-4A89-4FEE-9183-A0F90E1E98A2}"/>
              </a:ext>
            </a:extLst>
          </p:cNvPr>
          <p:cNvSpPr txBox="1">
            <a:spLocks/>
          </p:cNvSpPr>
          <p:nvPr/>
        </p:nvSpPr>
        <p:spPr>
          <a:xfrm>
            <a:off x="335277" y="1160520"/>
            <a:ext cx="20911563" cy="28628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3200" b="1" dirty="0"/>
              <a:t>  </a:t>
            </a:r>
            <a:endParaRPr lang="es-ES" sz="32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7A39B3B-E681-4F41-A270-24E0901D1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011" y="5837945"/>
            <a:ext cx="2553137" cy="853892"/>
          </a:xfrm>
          <a:prstGeom prst="rect">
            <a:avLst/>
          </a:prstGeom>
        </p:spPr>
      </p:pic>
      <p:sp>
        <p:nvSpPr>
          <p:cNvPr id="19" name="Subtítulo 2">
            <a:extLst>
              <a:ext uri="{FF2B5EF4-FFF2-40B4-BE49-F238E27FC236}">
                <a16:creationId xmlns:a16="http://schemas.microsoft.com/office/drawing/2014/main" id="{94E77734-A3F1-48D2-8972-ECE9B78DE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7102" y="303974"/>
            <a:ext cx="5744353" cy="849577"/>
          </a:xfr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s-SV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rush Script MT" panose="03060802040406070304" pitchFamily="66" charset="0"/>
              </a:rPr>
              <a:t>Dos Escenarios  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2D8507C6-24E0-4A19-BC7C-6EBD6B218C4D}"/>
              </a:ext>
            </a:extLst>
          </p:cNvPr>
          <p:cNvSpPr txBox="1">
            <a:spLocks/>
          </p:cNvSpPr>
          <p:nvPr/>
        </p:nvSpPr>
        <p:spPr>
          <a:xfrm>
            <a:off x="337625" y="1398909"/>
            <a:ext cx="5303520" cy="1850728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glow rad="228600">
              <a:srgbClr val="CC0099">
                <a:alpha val="4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SV" sz="3600" dirty="0">
                <a:latin typeface="Brush Script MT" panose="03060802040406070304" pitchFamily="66" charset="0"/>
              </a:rPr>
              <a:t>1. Desempeño como Representación de personas con </a:t>
            </a:r>
            <a:r>
              <a:rPr lang="es-SV" sz="3600" dirty="0" err="1">
                <a:latin typeface="Brush Script MT" panose="03060802040406070304" pitchFamily="66" charset="0"/>
              </a:rPr>
              <a:t>Vih</a:t>
            </a:r>
            <a:r>
              <a:rPr lang="es-SV" sz="3600" dirty="0">
                <a:latin typeface="Brush Script MT" panose="03060802040406070304" pitchFamily="66" charset="0"/>
              </a:rPr>
              <a:t> en el </a:t>
            </a:r>
          </a:p>
          <a:p>
            <a:pPr>
              <a:lnSpc>
                <a:spcPct val="100000"/>
              </a:lnSpc>
            </a:pPr>
            <a:r>
              <a:rPr lang="es-SV" sz="3600" dirty="0">
                <a:latin typeface="Brush Script MT" panose="03060802040406070304" pitchFamily="66" charset="0"/>
              </a:rPr>
              <a:t>MCP-ES</a:t>
            </a:r>
            <a:r>
              <a:rPr lang="es-SV" sz="4000" dirty="0">
                <a:latin typeface="Brush Script MT" panose="03060802040406070304" pitchFamily="66" charset="0"/>
              </a:rPr>
              <a:t>  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CA3F065-77CA-4AA3-81A1-C1844A772614}"/>
              </a:ext>
            </a:extLst>
          </p:cNvPr>
          <p:cNvSpPr txBox="1">
            <a:spLocks/>
          </p:cNvSpPr>
          <p:nvPr/>
        </p:nvSpPr>
        <p:spPr>
          <a:xfrm>
            <a:off x="1927274" y="3601328"/>
            <a:ext cx="8086579" cy="2039817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glow rad="228600">
              <a:srgbClr val="CC0099">
                <a:alpha val="4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3600" dirty="0">
                <a:latin typeface="Brush Script MT" panose="03060802040406070304" pitchFamily="66" charset="0"/>
              </a:rPr>
              <a:t>2. Desempeño: Como personas de Gap, personas con trayectoria en VIH, ONGS de Personas Con VIH y ONGS Sub-Sub Receptoras de Fondos y sus equipos Operativos.   </a:t>
            </a:r>
          </a:p>
        </p:txBody>
      </p:sp>
    </p:spTree>
    <p:extLst>
      <p:ext uri="{BB962C8B-B14F-4D97-AF65-F5344CB8AC3E}">
        <p14:creationId xmlns:p14="http://schemas.microsoft.com/office/powerpoint/2010/main" val="3790044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295E2-20BF-4A67-A038-7BAD904EAE5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566F3-A018-4AD3-ABB7-0133471ACF86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C817E29-3EA3-404D-8443-EC77F838F340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AB68E4-152A-46C9-9DA2-70513E4A123E}"/>
              </a:ext>
            </a:extLst>
          </p:cNvPr>
          <p:cNvSpPr txBox="1">
            <a:spLocks/>
          </p:cNvSpPr>
          <p:nvPr/>
        </p:nvSpPr>
        <p:spPr>
          <a:xfrm>
            <a:off x="572083" y="886264"/>
            <a:ext cx="10260041" cy="48814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800" b="1" dirty="0"/>
              <a:t>Se cuenta con 2 Grupos en </a:t>
            </a:r>
            <a:r>
              <a:rPr lang="es-SV" sz="2800" b="1" dirty="0" err="1"/>
              <a:t>Whats</a:t>
            </a:r>
            <a:r>
              <a:rPr lang="es-SV" sz="2800" b="1" dirty="0"/>
              <a:t> App ,#1 : representantes de GAP, y # 2: Grupo ampliado del Sector, donde están integradas personas empleadas de los Sub-Sub Receptores, personas con trayectoria en el tema de VIH ,y dispuestas a trabajar en red por el sector 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800" b="1" dirty="0"/>
              <a:t>Se ha potenciado continuamente, la comunicación en grupo de </a:t>
            </a:r>
            <a:r>
              <a:rPr lang="es-SV" sz="2800" b="1" dirty="0" err="1"/>
              <a:t>Whats</a:t>
            </a:r>
            <a:r>
              <a:rPr lang="es-SV" sz="2800" b="1" dirty="0"/>
              <a:t> App, con  representantes de Grupos de Apoyo.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800" b="1" dirty="0"/>
              <a:t>En comunicación de </a:t>
            </a:r>
            <a:r>
              <a:rPr lang="es-SV" sz="2800" b="1" dirty="0" err="1"/>
              <a:t>Whats</a:t>
            </a:r>
            <a:r>
              <a:rPr lang="es-SV" sz="2800" b="1" dirty="0"/>
              <a:t> app se socializa ,el acontecer dentro del MCP-ES ,así mismo información relacionada a, atencion en salud , derechos humanos y Prevención a COVID 19, entre todos/as las personas miembros/as.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800" b="1" dirty="0"/>
              <a:t>Socialización por cada RGAP al interior de cada grupo de apoyo , y la CAI del Centro de salud donde reciben atencion médica. 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2E3FC58-81EC-4B12-9458-AC27E8C0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" y="336118"/>
            <a:ext cx="10410092" cy="733027"/>
          </a:xfr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s-SV" sz="4800" dirty="0">
                <a:solidFill>
                  <a:srgbClr val="CC0099"/>
                </a:solidFill>
                <a:latin typeface="Brush Script MT" panose="03060802040406070304" pitchFamily="66" charset="0"/>
              </a:rPr>
              <a:t>Escenario 1: Fortalezas en el marco del Covid 19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3F54CE-10DA-4F2D-BBC2-4AED442FF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7" y="5669133"/>
            <a:ext cx="2553137" cy="853892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F9F5F5DD-57FA-400E-87F0-7C7342DB97F8}"/>
              </a:ext>
            </a:extLst>
          </p:cNvPr>
          <p:cNvSpPr txBox="1">
            <a:spLocks/>
          </p:cNvSpPr>
          <p:nvPr/>
        </p:nvSpPr>
        <p:spPr>
          <a:xfrm>
            <a:off x="309489" y="5959185"/>
            <a:ext cx="8088923" cy="72296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4000" dirty="0">
                <a:latin typeface="Brush Script MT" panose="03060802040406070304" pitchFamily="66" charset="0"/>
              </a:rPr>
              <a:t>Representación del Sector de Personas Con </a:t>
            </a:r>
            <a:r>
              <a:rPr lang="es-SV" sz="4000" dirty="0" err="1">
                <a:latin typeface="Brush Script MT" panose="03060802040406070304" pitchFamily="66" charset="0"/>
              </a:rPr>
              <a:t>Vih</a:t>
            </a:r>
            <a:r>
              <a:rPr lang="es-SV" sz="4000" dirty="0">
                <a:latin typeface="Brush Script MT" panose="030608020404060703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868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295E2-20BF-4A67-A038-7BAD904EAE5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566F3-A018-4AD3-ABB7-0133471ACF86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C817E29-3EA3-404D-8443-EC77F838F340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AB68E4-152A-46C9-9DA2-70513E4A123E}"/>
              </a:ext>
            </a:extLst>
          </p:cNvPr>
          <p:cNvSpPr txBox="1">
            <a:spLocks/>
          </p:cNvSpPr>
          <p:nvPr/>
        </p:nvSpPr>
        <p:spPr>
          <a:xfrm>
            <a:off x="572083" y="886264"/>
            <a:ext cx="10260041" cy="46142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800" b="1" dirty="0"/>
              <a:t>5 Organizaciones para personas con </a:t>
            </a:r>
            <a:r>
              <a:rPr lang="es-SV" sz="2800" b="1" dirty="0" err="1"/>
              <a:t>vih</a:t>
            </a:r>
            <a:r>
              <a:rPr lang="es-SV" sz="2800" b="1" dirty="0"/>
              <a:t> participaron en la socialización de la encuesta : </a:t>
            </a:r>
            <a:r>
              <a:rPr lang="es-SV" sz="2800" b="1" dirty="0" err="1"/>
              <a:t>Redsal</a:t>
            </a:r>
            <a:r>
              <a:rPr lang="es-SV" sz="2800" b="1" dirty="0"/>
              <a:t>+, Vision Propositiva , Rep. de </a:t>
            </a:r>
            <a:r>
              <a:rPr lang="es-SV" sz="2800" b="1" dirty="0" err="1"/>
              <a:t>Redca</a:t>
            </a:r>
            <a:r>
              <a:rPr lang="es-SV" sz="2800" b="1" dirty="0"/>
              <a:t>+, Asoc. Vida Nueva, y Amanecer Positivo., posterior se integró , Plan </a:t>
            </a:r>
            <a:r>
              <a:rPr lang="es-SV" sz="2800" b="1" dirty="0" err="1"/>
              <a:t>Inc</a:t>
            </a:r>
            <a:r>
              <a:rPr lang="es-SV" sz="2800" b="1" dirty="0"/>
              <a:t>, </a:t>
            </a:r>
            <a:r>
              <a:rPr lang="es-SV" sz="2800" b="1" dirty="0" err="1"/>
              <a:t>Intrahelp</a:t>
            </a:r>
            <a:r>
              <a:rPr lang="es-SV" sz="2800" b="1" dirty="0"/>
              <a:t> ,y PASMO.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800" b="1" dirty="0"/>
              <a:t>Haber realizado monitoreo , y conocer a quienes , se socializó la encuesta, liderada por ONUSIDA , sobre necesidades primarias ante la emergencia covid 19.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800" b="1" dirty="0"/>
              <a:t>Se sostuvieron 2 reuniones virtuales durante Abril , 2020, entre los 4 representantes dentro del MCP-ES 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28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28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2800" b="1" dirty="0"/>
          </a:p>
          <a:p>
            <a:pPr algn="l">
              <a:lnSpc>
                <a:spcPct val="120000"/>
              </a:lnSpc>
            </a:pPr>
            <a:endParaRPr lang="es-SV" sz="28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800" b="1" dirty="0"/>
              <a:t>Identificar y reorientar, los canales reales y efectivos para diseminación de información hacia las bases del sector de personas con VIH. 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2800" b="1" dirty="0"/>
              <a:t>Se ha proyectado la construcción de un plan de comunicación , con los representantes de Gap y las personas miembros de los grupos de </a:t>
            </a:r>
            <a:r>
              <a:rPr lang="es-SV" sz="2800" b="1" dirty="0" err="1"/>
              <a:t>Whats</a:t>
            </a:r>
            <a:r>
              <a:rPr lang="es-SV" sz="2800" b="1" dirty="0"/>
              <a:t> app, que detalle los días, que se socializará información , y el tipo de información. 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2E3FC58-81EC-4B12-9458-AC27E8C0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77" y="336118"/>
            <a:ext cx="10578905" cy="733027"/>
          </a:xfr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s-SV" sz="4800" dirty="0">
                <a:solidFill>
                  <a:srgbClr val="CC0099"/>
                </a:solidFill>
                <a:latin typeface="Brush Script MT" panose="03060802040406070304" pitchFamily="66" charset="0"/>
              </a:rPr>
              <a:t>Escenario 1: Fortalezas en el marco del Covid 19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3F54CE-10DA-4F2D-BBC2-4AED442FF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7" y="5669133"/>
            <a:ext cx="2553137" cy="853892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F9F5F5DD-57FA-400E-87F0-7C7342DB97F8}"/>
              </a:ext>
            </a:extLst>
          </p:cNvPr>
          <p:cNvSpPr txBox="1">
            <a:spLocks/>
          </p:cNvSpPr>
          <p:nvPr/>
        </p:nvSpPr>
        <p:spPr>
          <a:xfrm>
            <a:off x="309489" y="5959185"/>
            <a:ext cx="8088923" cy="72296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4000" dirty="0">
                <a:latin typeface="Brush Script MT" panose="03060802040406070304" pitchFamily="66" charset="0"/>
              </a:rPr>
              <a:t>Representación del Sector de Personas Con </a:t>
            </a:r>
            <a:r>
              <a:rPr lang="es-SV" sz="4000" dirty="0" err="1">
                <a:latin typeface="Brush Script MT" panose="03060802040406070304" pitchFamily="66" charset="0"/>
              </a:rPr>
              <a:t>Vih</a:t>
            </a:r>
            <a:r>
              <a:rPr lang="es-SV" sz="4000" dirty="0">
                <a:latin typeface="Brush Script MT" panose="03060802040406070304" pitchFamily="66" charset="0"/>
              </a:rPr>
              <a:t> 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EF5CDFE3-E7FC-4B22-A53B-D517A1084B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545678"/>
              </p:ext>
            </p:extLst>
          </p:nvPr>
        </p:nvGraphicFramePr>
        <p:xfrm>
          <a:off x="2185944" y="3085058"/>
          <a:ext cx="1415385" cy="1050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Objeto empaquetador del shell" showAsIcon="1" r:id="rId4" imgW="798120" imgH="440280" progId="Package">
                  <p:embed/>
                </p:oleObj>
              </mc:Choice>
              <mc:Fallback>
                <p:oleObj name="Objeto empaquetador del shell" showAsIcon="1" r:id="rId4" imgW="798120" imgH="440280" progId="Packag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836FF24-2FBE-41D4-B33A-3AB4694EE8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85944" y="3085058"/>
                        <a:ext cx="1415385" cy="1050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5EE95185-78C8-450D-97BC-C89CFF47BA05}"/>
              </a:ext>
            </a:extLst>
          </p:cNvPr>
          <p:cNvSpPr/>
          <p:nvPr/>
        </p:nvSpPr>
        <p:spPr>
          <a:xfrm>
            <a:off x="4282899" y="3353820"/>
            <a:ext cx="2293033" cy="472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dirty="0">
                <a:solidFill>
                  <a:schemeClr val="tx1"/>
                </a:solidFill>
              </a:rPr>
              <a:t>MUESTRA DE COORDINACION PARA REUNIONES  </a:t>
            </a:r>
            <a:endParaRPr lang="es-E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2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295E2-20BF-4A67-A038-7BAD904EAE5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566F3-A018-4AD3-ABB7-0133471ACF86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C817E29-3EA3-404D-8443-EC77F838F340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AB68E4-152A-46C9-9DA2-70513E4A123E}"/>
              </a:ext>
            </a:extLst>
          </p:cNvPr>
          <p:cNvSpPr txBox="1">
            <a:spLocks/>
          </p:cNvSpPr>
          <p:nvPr/>
        </p:nvSpPr>
        <p:spPr>
          <a:xfrm>
            <a:off x="515811" y="1716259"/>
            <a:ext cx="9383151" cy="4881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3200" b="1" dirty="0"/>
              <a:t>La Emergencia misma covid 19, con todas sus restricciones.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3200" b="1" dirty="0"/>
              <a:t>Existe un numero considerable , de personas que nó tienen acceso a redes y /o comunicación por </a:t>
            </a:r>
            <a:r>
              <a:rPr lang="es-SV" sz="3200" b="1" dirty="0" err="1"/>
              <a:t>Whats</a:t>
            </a:r>
            <a:r>
              <a:rPr lang="es-SV" sz="3200" b="1" dirty="0"/>
              <a:t> App. 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3200" b="1" dirty="0"/>
              <a:t>Un buen % de personas con VIH , no cuentan con aparatos móviles denominados inteligentes, por tanto el llegar a esta población , es a través de llamadas.(Escuchar Audio)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3200" b="1" dirty="0"/>
              <a:t>La escolaridad de las personas , es una limitante para el llenado de encuestas digitales y en línea 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3200" b="1" dirty="0"/>
              <a:t>En futuras acciones , para mitigar emergencia, es necesario zonificar y distribuir entre las personas e instituciones involucradas y ser mas funcionales 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algn="l"/>
            <a:endParaRPr lang="es-ES" sz="3200" b="1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2E3FC58-81EC-4B12-9458-AC27E8C0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693" y="209509"/>
            <a:ext cx="8131125" cy="733027"/>
          </a:xfr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SV" sz="4400" dirty="0">
                <a:solidFill>
                  <a:srgbClr val="CC0099"/>
                </a:solidFill>
                <a:latin typeface="Brush Script MT" panose="03060802040406070304" pitchFamily="66" charset="0"/>
              </a:rPr>
              <a:t>Escenario 1: Lecciones Aprendidas y Oportunidades de Mejora 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3F54CE-10DA-4F2D-BBC2-4AED442FF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7" y="5669133"/>
            <a:ext cx="2553137" cy="853892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F9F5F5DD-57FA-400E-87F0-7C7342DB97F8}"/>
              </a:ext>
            </a:extLst>
          </p:cNvPr>
          <p:cNvSpPr txBox="1">
            <a:spLocks/>
          </p:cNvSpPr>
          <p:nvPr/>
        </p:nvSpPr>
        <p:spPr>
          <a:xfrm>
            <a:off x="309489" y="5959185"/>
            <a:ext cx="8088923" cy="72296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4000" dirty="0">
                <a:latin typeface="Brush Script MT" panose="03060802040406070304" pitchFamily="66" charset="0"/>
              </a:rPr>
              <a:t>Representación del Sector de Personas Con </a:t>
            </a:r>
            <a:r>
              <a:rPr lang="es-SV" sz="4000" dirty="0" err="1">
                <a:latin typeface="Brush Script MT" panose="03060802040406070304" pitchFamily="66" charset="0"/>
              </a:rPr>
              <a:t>Vih</a:t>
            </a:r>
            <a:r>
              <a:rPr lang="es-SV" sz="4000" dirty="0">
                <a:latin typeface="Brush Script MT" panose="03060802040406070304" pitchFamily="66" charset="0"/>
              </a:rPr>
              <a:t>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21CA72E-B1C4-4136-8619-044D796617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011216"/>
              </p:ext>
            </p:extLst>
          </p:nvPr>
        </p:nvGraphicFramePr>
        <p:xfrm>
          <a:off x="7863841" y="309490"/>
          <a:ext cx="4009292" cy="1195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Objeto empaquetador del shell" showAsIcon="1" r:id="rId4" imgW="2548800" imgH="440280" progId="Package">
                  <p:embed/>
                </p:oleObj>
              </mc:Choice>
              <mc:Fallback>
                <p:oleObj name="Objeto empaquetador del shell" showAsIcon="1" r:id="rId4" imgW="25488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63841" y="309490"/>
                        <a:ext cx="4009292" cy="1195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0920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295E2-20BF-4A67-A038-7BAD904EAE5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566F3-A018-4AD3-ABB7-0133471ACF86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C817E29-3EA3-404D-8443-EC77F838F340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AB68E4-152A-46C9-9DA2-70513E4A123E}"/>
              </a:ext>
            </a:extLst>
          </p:cNvPr>
          <p:cNvSpPr txBox="1">
            <a:spLocks/>
          </p:cNvSpPr>
          <p:nvPr/>
        </p:nvSpPr>
        <p:spPr>
          <a:xfrm>
            <a:off x="787790" y="1153552"/>
            <a:ext cx="8984562" cy="47267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4800" b="1" dirty="0"/>
              <a:t>Prepararnos para Emergencias y para enfrentar el impacto Post Covid 19.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4800" b="1" dirty="0"/>
              <a:t>Que las Organizaciones de sociedad civil , que reciben ayuda de Gobierno , pongan disposición la colaboración para responder en situaciones de Emergencias.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4800" b="1" dirty="0"/>
              <a:t>Es necesario construir un censo poblacional de personas con VIH , actualizado , al cual,  las </a:t>
            </a:r>
            <a:r>
              <a:rPr lang="es-SV" sz="4800" b="1" dirty="0" err="1"/>
              <a:t>ongs</a:t>
            </a:r>
            <a:r>
              <a:rPr lang="es-SV" sz="4800" b="1" dirty="0"/>
              <a:t> de personas con VIH tengamos acceso , meramente para situaciones de emergencias amparados en acuerdos y convenios que detalle el uso de los datos.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4800" b="1" dirty="0"/>
              <a:t>Crear encuesta dirigida hacia las personas RGAP, con el fin de conocer , limitantes o fortalezas de comunicación en red.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4800" b="1" dirty="0"/>
              <a:t>Buscar mecanismos y financiamiento para la comunicación en red de RGAP.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4800" b="1" dirty="0"/>
              <a:t>Como Sector de personas con VIH en el MCP –ES , necesitamos premiar el trabajo voluntario y empeño de los y las RGAP, mediante incentivos y diploma de reconocimiento.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4800" b="1" dirty="0" err="1"/>
              <a:t>Miemro</a:t>
            </a:r>
            <a:r>
              <a:rPr lang="es-SV" sz="4800" b="1" dirty="0"/>
              <a:t> de Grupo en </a:t>
            </a:r>
            <a:r>
              <a:rPr lang="es-SV" sz="4800" b="1" dirty="0" err="1"/>
              <a:t>Whtas</a:t>
            </a:r>
            <a:r>
              <a:rPr lang="es-SV" sz="4800" b="1" dirty="0"/>
              <a:t> App, ha propuesto , que el grupo sea de manejo de estrés  ,a través de un profesional , en </a:t>
            </a:r>
            <a:r>
              <a:rPr lang="es-SV" sz="4800" b="1" dirty="0" err="1"/>
              <a:t>linea</a:t>
            </a:r>
            <a:r>
              <a:rPr lang="es-SV" sz="4800" b="1" dirty="0"/>
              <a:t> el cual lo hemos analizado anteriormente 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48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algn="l"/>
            <a:endParaRPr lang="es-ES" sz="3200" b="1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2E3FC58-81EC-4B12-9458-AC27E8C0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336118"/>
            <a:ext cx="9309494" cy="733027"/>
          </a:xfr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SV" sz="4400" dirty="0">
                <a:solidFill>
                  <a:srgbClr val="CC0099"/>
                </a:solidFill>
                <a:latin typeface="Brush Script MT" panose="03060802040406070304" pitchFamily="66" charset="0"/>
              </a:rPr>
              <a:t>Escenario 1:Retos y Desafíos  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3F54CE-10DA-4F2D-BBC2-4AED442FF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7" y="5669133"/>
            <a:ext cx="2553137" cy="853892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F9F5F5DD-57FA-400E-87F0-7C7342DB97F8}"/>
              </a:ext>
            </a:extLst>
          </p:cNvPr>
          <p:cNvSpPr txBox="1">
            <a:spLocks/>
          </p:cNvSpPr>
          <p:nvPr/>
        </p:nvSpPr>
        <p:spPr>
          <a:xfrm>
            <a:off x="309489" y="5959185"/>
            <a:ext cx="8088923" cy="72296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4000" dirty="0">
                <a:latin typeface="Brush Script MT" panose="03060802040406070304" pitchFamily="66" charset="0"/>
              </a:rPr>
              <a:t>Representación del Sector de Personas Con </a:t>
            </a:r>
            <a:r>
              <a:rPr lang="es-SV" sz="4000" dirty="0" err="1">
                <a:latin typeface="Brush Script MT" panose="03060802040406070304" pitchFamily="66" charset="0"/>
              </a:rPr>
              <a:t>Vih</a:t>
            </a:r>
            <a:r>
              <a:rPr lang="es-SV" sz="4000" dirty="0">
                <a:latin typeface="Brush Script MT" panose="030608020404060703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614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295E2-20BF-4A67-A038-7BAD904EAE5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566F3-A018-4AD3-ABB7-0133471ACF86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C817E29-3EA3-404D-8443-EC77F838F340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AB68E4-152A-46C9-9DA2-70513E4A123E}"/>
              </a:ext>
            </a:extLst>
          </p:cNvPr>
          <p:cNvSpPr txBox="1">
            <a:spLocks/>
          </p:cNvSpPr>
          <p:nvPr/>
        </p:nvSpPr>
        <p:spPr>
          <a:xfrm>
            <a:off x="515811" y="1252025"/>
            <a:ext cx="9383151" cy="43469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algn="l">
              <a:lnSpc>
                <a:spcPct val="120000"/>
              </a:lnSpc>
            </a:pPr>
            <a:r>
              <a:rPr lang="es-SV" sz="3200" b="1" dirty="0"/>
              <a:t>A fin de prepáranos para respuestas hacia  las personas que participaron en el llenado de la encuesta :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3200" b="1" dirty="0"/>
              <a:t>Se solicita socializar todos los criterios de selección que harán que una persona sea beneficiada de la ayuda humanitaria ( Personas que han participado en la encuesta liderada por ONUSIDA) 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3200" b="1" dirty="0"/>
              <a:t>Cuantas personas se beneficiará.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3200" b="1" dirty="0"/>
              <a:t>Cuando saldrán lo resultados y se iniciará a la distribución?.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3200" b="1" dirty="0"/>
              <a:t>Si existe un comité de selección y quienes son?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algn="l"/>
            <a:endParaRPr lang="es-ES" sz="3200" b="1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2E3FC58-81EC-4B12-9458-AC27E8C0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336118"/>
            <a:ext cx="9309494" cy="733027"/>
          </a:xfr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SV" sz="4400" dirty="0">
                <a:solidFill>
                  <a:srgbClr val="CC0099"/>
                </a:solidFill>
                <a:latin typeface="Brush Script MT" panose="03060802040406070304" pitchFamily="66" charset="0"/>
              </a:rPr>
              <a:t>Escenario 1:Inquietudes / Consultas  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3F54CE-10DA-4F2D-BBC2-4AED442FF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7" y="5669133"/>
            <a:ext cx="2553137" cy="853892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F9F5F5DD-57FA-400E-87F0-7C7342DB97F8}"/>
              </a:ext>
            </a:extLst>
          </p:cNvPr>
          <p:cNvSpPr txBox="1">
            <a:spLocks/>
          </p:cNvSpPr>
          <p:nvPr/>
        </p:nvSpPr>
        <p:spPr>
          <a:xfrm>
            <a:off x="309489" y="5959185"/>
            <a:ext cx="8088923" cy="72296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4000" dirty="0">
                <a:latin typeface="Brush Script MT" panose="03060802040406070304" pitchFamily="66" charset="0"/>
              </a:rPr>
              <a:t>Representación del Sector de Personas Con </a:t>
            </a:r>
            <a:r>
              <a:rPr lang="es-SV" sz="4000" dirty="0" err="1">
                <a:latin typeface="Brush Script MT" panose="03060802040406070304" pitchFamily="66" charset="0"/>
              </a:rPr>
              <a:t>Vih</a:t>
            </a:r>
            <a:r>
              <a:rPr lang="es-SV" sz="4000" dirty="0">
                <a:latin typeface="Brush Script MT" panose="030608020404060703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0096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295E2-20BF-4A67-A038-7BAD904EAE5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566F3-A018-4AD3-ABB7-0133471ACF86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C817E29-3EA3-404D-8443-EC77F838F340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AB68E4-152A-46C9-9DA2-70513E4A123E}"/>
              </a:ext>
            </a:extLst>
          </p:cNvPr>
          <p:cNvSpPr txBox="1">
            <a:spLocks/>
          </p:cNvSpPr>
          <p:nvPr/>
        </p:nvSpPr>
        <p:spPr>
          <a:xfrm>
            <a:off x="515811" y="928468"/>
            <a:ext cx="9383151" cy="55004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6400" b="1" dirty="0"/>
              <a:t>Como </a:t>
            </a:r>
            <a:r>
              <a:rPr lang="es-SV" sz="6400" b="1" dirty="0" err="1"/>
              <a:t>Ongs</a:t>
            </a:r>
            <a:r>
              <a:rPr lang="es-SV" sz="6400" b="1" dirty="0"/>
              <a:t> Sub </a:t>
            </a:r>
            <a:r>
              <a:rPr lang="es-SV" sz="6400" b="1" dirty="0" err="1"/>
              <a:t>Sub</a:t>
            </a:r>
            <a:r>
              <a:rPr lang="es-SV" sz="6400" b="1" dirty="0"/>
              <a:t> Receptoras nos hemos visto obligadas a implementar el tele trabajo y /o en línea.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6400" b="1" dirty="0"/>
              <a:t>Se invirtió tiempo  y fondos para la diseminación de la encuesta y posterior la consulta para conocer si la habían llenado , y en otras ocasiones se les llenó , a través de una llamada.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6400" b="1" dirty="0"/>
              <a:t>La encuesta se compartió con personas que recién se han vinculado.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6400" b="1" dirty="0"/>
              <a:t>Se Socializó con todo los y las personas promotoras de las CAIS, así como también con algunos navegadores delas VICITS.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6400" b="1" dirty="0"/>
              <a:t>Se ha incrementado la demanda de nuestro sector solicitando orientación , sobre: </a:t>
            </a:r>
          </a:p>
          <a:p>
            <a:pPr algn="l">
              <a:lnSpc>
                <a:spcPct val="120000"/>
              </a:lnSpc>
            </a:pPr>
            <a:r>
              <a:rPr lang="es-SV" sz="6400" b="1" dirty="0"/>
              <a:t>Forma de alimentación .</a:t>
            </a:r>
          </a:p>
          <a:p>
            <a:pPr algn="l">
              <a:lnSpc>
                <a:spcPct val="120000"/>
              </a:lnSpc>
            </a:pPr>
            <a:r>
              <a:rPr lang="es-SV" sz="6400" b="1" dirty="0"/>
              <a:t>Si es nó conveniente salir de sus hogares.</a:t>
            </a:r>
          </a:p>
          <a:p>
            <a:pPr algn="l">
              <a:lnSpc>
                <a:spcPct val="120000"/>
              </a:lnSpc>
            </a:pPr>
            <a:r>
              <a:rPr lang="es-SV" sz="6400" b="1" dirty="0"/>
              <a:t>Consultas por problemas de salud ,como dolores estomacales o gástricos.</a:t>
            </a:r>
          </a:p>
          <a:p>
            <a:pPr algn="l">
              <a:lnSpc>
                <a:spcPct val="120000"/>
              </a:lnSpc>
            </a:pPr>
            <a:r>
              <a:rPr lang="es-SV" sz="6400" b="1" dirty="0"/>
              <a:t>Personas que consultan , que si por el distanciamiento, pueden seguir besando a sus parejas. </a:t>
            </a:r>
          </a:p>
          <a:p>
            <a:pPr algn="l">
              <a:lnSpc>
                <a:spcPct val="120000"/>
              </a:lnSpc>
            </a:pPr>
            <a:r>
              <a:rPr lang="es-SV" sz="6400" b="1" dirty="0"/>
              <a:t>Que Si puede tomar Vitamina C, y si esto no </a:t>
            </a:r>
            <a:r>
              <a:rPr lang="es-SV" sz="6400" b="1" dirty="0" err="1"/>
              <a:t>no</a:t>
            </a:r>
            <a:r>
              <a:rPr lang="es-SV" sz="6400" b="1" dirty="0"/>
              <a:t> les afectaría con sus ARVS.</a:t>
            </a:r>
          </a:p>
          <a:p>
            <a:pPr algn="l">
              <a:lnSpc>
                <a:spcPct val="120000"/>
              </a:lnSpc>
            </a:pPr>
            <a:r>
              <a:rPr lang="es-SV" sz="6400" b="1" dirty="0"/>
              <a:t>Persona recién vinculada pregunta si puede seguir tomando pastillas para aumentar músculos , por que hace ejercicios , y teme que afecte con su ARV. Entre otras.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6400" b="1" dirty="0"/>
              <a:t>Personas que nó se pudieron vincular manifiestan la ansiedad de no conocer resultado de prueba confirmatoria , y consultan si se les puede atender en los centros de salud.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6400" b="1" dirty="0"/>
              <a:t>Familias que se comunican , necesitando saber sobre la situación de sus familiares en los centros penitenciarios.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SV" sz="6400" b="1" dirty="0"/>
              <a:t>Personas expresando el pánico de ir a su centro de salud , por que ya en la zona hay reportes de contagios. 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80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algn="l"/>
            <a:endParaRPr lang="es-ES" sz="3200" b="1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2E3FC58-81EC-4B12-9458-AC27E8C0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336118"/>
            <a:ext cx="9309494" cy="733027"/>
          </a:xfr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SV" sz="3600" dirty="0">
                <a:solidFill>
                  <a:srgbClr val="0070C0"/>
                </a:solidFill>
                <a:latin typeface="Brush Script MT" panose="03060802040406070304" pitchFamily="66" charset="0"/>
              </a:rPr>
              <a:t>Escenario 2: Desempeño en el marco del Covid 19   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3F54CE-10DA-4F2D-BBC2-4AED442FF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7" y="5669133"/>
            <a:ext cx="2553137" cy="853892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F9F5F5DD-57FA-400E-87F0-7C7342DB97F8}"/>
              </a:ext>
            </a:extLst>
          </p:cNvPr>
          <p:cNvSpPr txBox="1">
            <a:spLocks/>
          </p:cNvSpPr>
          <p:nvPr/>
        </p:nvSpPr>
        <p:spPr>
          <a:xfrm>
            <a:off x="309489" y="5959185"/>
            <a:ext cx="8088923" cy="72296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4000" dirty="0">
                <a:latin typeface="Brush Script MT" panose="03060802040406070304" pitchFamily="66" charset="0"/>
              </a:rPr>
              <a:t>Representación del Sector de Personas Con </a:t>
            </a:r>
            <a:r>
              <a:rPr lang="es-SV" sz="4000" dirty="0" err="1">
                <a:latin typeface="Brush Script MT" panose="03060802040406070304" pitchFamily="66" charset="0"/>
              </a:rPr>
              <a:t>Vih</a:t>
            </a:r>
            <a:r>
              <a:rPr lang="es-SV" sz="4000" dirty="0">
                <a:latin typeface="Brush Script MT" panose="030608020404060703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8549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295E2-20BF-4A67-A038-7BAD904EAE5D}"/>
              </a:ext>
            </a:extLst>
          </p:cNvPr>
          <p:cNvSpPr/>
          <p:nvPr/>
        </p:nvSpPr>
        <p:spPr>
          <a:xfrm rot="16200000">
            <a:off x="8211308" y="3088324"/>
            <a:ext cx="6858001" cy="681354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DD566F3-A018-4AD3-ABB7-0133471ACF86}"/>
              </a:ext>
            </a:extLst>
          </p:cNvPr>
          <p:cNvSpPr/>
          <p:nvPr/>
        </p:nvSpPr>
        <p:spPr>
          <a:xfrm rot="16200000">
            <a:off x="7434743" y="3190269"/>
            <a:ext cx="6858001" cy="47746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C817E29-3EA3-404D-8443-EC77F838F340}"/>
              </a:ext>
            </a:extLst>
          </p:cNvPr>
          <p:cNvSpPr/>
          <p:nvPr/>
        </p:nvSpPr>
        <p:spPr>
          <a:xfrm rot="16200000">
            <a:off x="6827106" y="3242610"/>
            <a:ext cx="6858000" cy="372780"/>
          </a:xfrm>
          <a:prstGeom prst="rect">
            <a:avLst/>
          </a:prstGeom>
          <a:solidFill>
            <a:srgbClr val="FF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CAB68E4-152A-46C9-9DA2-70513E4A123E}"/>
              </a:ext>
            </a:extLst>
          </p:cNvPr>
          <p:cNvSpPr txBox="1">
            <a:spLocks/>
          </p:cNvSpPr>
          <p:nvPr/>
        </p:nvSpPr>
        <p:spPr>
          <a:xfrm>
            <a:off x="515811" y="928468"/>
            <a:ext cx="9383151" cy="55004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s-SV" sz="3200" b="1" dirty="0"/>
          </a:p>
          <a:p>
            <a:pPr algn="l"/>
            <a:endParaRPr lang="es-ES" sz="3200" b="1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82E3FC58-81EC-4B12-9458-AC27E8C0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336118"/>
            <a:ext cx="9309494" cy="733027"/>
          </a:xfr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SV" sz="3600" dirty="0">
                <a:solidFill>
                  <a:srgbClr val="0070C0"/>
                </a:solidFill>
                <a:latin typeface="Brush Script MT" panose="03060802040406070304" pitchFamily="66" charset="0"/>
              </a:rPr>
              <a:t>Escenario 2: Desempeño en el marco del Covid 19   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3F54CE-10DA-4F2D-BBC2-4AED442FF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7" y="5669133"/>
            <a:ext cx="2553137" cy="853892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F9F5F5DD-57FA-400E-87F0-7C7342DB97F8}"/>
              </a:ext>
            </a:extLst>
          </p:cNvPr>
          <p:cNvSpPr txBox="1">
            <a:spLocks/>
          </p:cNvSpPr>
          <p:nvPr/>
        </p:nvSpPr>
        <p:spPr>
          <a:xfrm>
            <a:off x="309489" y="5959185"/>
            <a:ext cx="8088923" cy="72296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4000" dirty="0">
                <a:latin typeface="Brush Script MT" panose="03060802040406070304" pitchFamily="66" charset="0"/>
              </a:rPr>
              <a:t>Representación del Sector de Personas Con </a:t>
            </a:r>
            <a:r>
              <a:rPr lang="es-SV" sz="4000" dirty="0" err="1">
                <a:latin typeface="Brush Script MT" panose="03060802040406070304" pitchFamily="66" charset="0"/>
              </a:rPr>
              <a:t>Vih</a:t>
            </a:r>
            <a:r>
              <a:rPr lang="es-SV" sz="4000" dirty="0">
                <a:latin typeface="Brush Script MT" panose="03060802040406070304" pitchFamily="66" charset="0"/>
              </a:rPr>
              <a:t> </a:t>
            </a:r>
          </a:p>
        </p:txBody>
      </p:sp>
      <p:pic>
        <p:nvPicPr>
          <p:cNvPr id="2063" name="Picture 15">
            <a:extLst>
              <a:ext uri="{FF2B5EF4-FFF2-40B4-BE49-F238E27FC236}">
                <a16:creationId xmlns:a16="http://schemas.microsoft.com/office/drawing/2014/main" id="{F8F40EB9-87DA-4DA1-8603-DE252A571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39" y="1554173"/>
            <a:ext cx="3107553" cy="2727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>
            <a:extLst>
              <a:ext uri="{FF2B5EF4-FFF2-40B4-BE49-F238E27FC236}">
                <a16:creationId xmlns:a16="http://schemas.microsoft.com/office/drawing/2014/main" id="{562F51EB-A86F-4CFC-AC54-358529D4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5" y="1029519"/>
            <a:ext cx="2667000" cy="386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9B23E7-49B1-4D45-8D79-5E7BC9FBE6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05" t="-3671" r="2405" b="32946"/>
          <a:stretch/>
        </p:blipFill>
        <p:spPr>
          <a:xfrm>
            <a:off x="7582985" y="548639"/>
            <a:ext cx="4050997" cy="485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2749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1411</Words>
  <Application>Microsoft Office PowerPoint</Application>
  <PresentationFormat>Panorámica</PresentationFormat>
  <Paragraphs>128</Paragraphs>
  <Slides>13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Brush Script MT</vt:lpstr>
      <vt:lpstr>Calibri</vt:lpstr>
      <vt:lpstr>Calibri Light</vt:lpstr>
      <vt:lpstr>Wingdings</vt:lpstr>
      <vt:lpstr>Tema de Office</vt:lpstr>
      <vt:lpstr>Paquete</vt:lpstr>
      <vt:lpstr>Objeto empaquetador del shell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Vision Propositiva</dc:creator>
  <cp:lastModifiedBy>Vision Propositiva</cp:lastModifiedBy>
  <cp:revision>131</cp:revision>
  <dcterms:created xsi:type="dcterms:W3CDTF">2020-04-13T23:54:44Z</dcterms:created>
  <dcterms:modified xsi:type="dcterms:W3CDTF">2020-04-22T22:25:50Z</dcterms:modified>
</cp:coreProperties>
</file>