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98" r:id="rId5"/>
    <p:sldId id="311" r:id="rId6"/>
    <p:sldId id="345" r:id="rId7"/>
    <p:sldId id="321" r:id="rId8"/>
    <p:sldId id="313" r:id="rId9"/>
    <p:sldId id="340" r:id="rId10"/>
    <p:sldId id="342" r:id="rId11"/>
    <p:sldId id="341" r:id="rId12"/>
    <p:sldId id="315" r:id="rId13"/>
    <p:sldId id="343" r:id="rId14"/>
    <p:sldId id="312" r:id="rId15"/>
    <p:sldId id="314" r:id="rId16"/>
    <p:sldId id="316" r:id="rId17"/>
    <p:sldId id="317" r:id="rId18"/>
    <p:sldId id="318" r:id="rId19"/>
    <p:sldId id="344" r:id="rId20"/>
    <p:sldId id="322" r:id="rId21"/>
    <p:sldId id="335" r:id="rId22"/>
    <p:sldId id="336" r:id="rId23"/>
    <p:sldId id="337" r:id="rId24"/>
    <p:sldId id="323" r:id="rId25"/>
    <p:sldId id="324" r:id="rId26"/>
    <p:sldId id="330" r:id="rId27"/>
    <p:sldId id="331" r:id="rId28"/>
    <p:sldId id="332" r:id="rId29"/>
    <p:sldId id="333" r:id="rId30"/>
    <p:sldId id="334" r:id="rId31"/>
    <p:sldId id="338" r:id="rId32"/>
    <p:sldId id="339" r:id="rId33"/>
    <p:sldId id="266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364" autoAdjust="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edrius likatavicius" userId="b389aaf169cfa94f" providerId="LiveId" clId="{B4325181-A47E-4638-B4AC-D153FBB51268}"/>
    <pc:docChg chg="custSel modSld">
      <pc:chgData name="giedrius likatavicius" userId="b389aaf169cfa94f" providerId="LiveId" clId="{B4325181-A47E-4638-B4AC-D153FBB51268}" dt="2017-11-20T19:56:51.623" v="54" actId="20577"/>
      <pc:docMkLst>
        <pc:docMk/>
      </pc:docMkLst>
      <pc:sldChg chg="modSp">
        <pc:chgData name="giedrius likatavicius" userId="b389aaf169cfa94f" providerId="LiveId" clId="{B4325181-A47E-4638-B4AC-D153FBB51268}" dt="2017-11-20T19:56:51.623" v="54" actId="20577"/>
        <pc:sldMkLst>
          <pc:docMk/>
          <pc:sldMk cId="3596016642" sldId="256"/>
        </pc:sldMkLst>
        <pc:spChg chg="mod">
          <ac:chgData name="giedrius likatavicius" userId="b389aaf169cfa94f" providerId="LiveId" clId="{B4325181-A47E-4638-B4AC-D153FBB51268}" dt="2017-11-20T19:56:51.623" v="54" actId="20577"/>
          <ac:spMkLst>
            <pc:docMk/>
            <pc:sldMk cId="3596016642" sldId="256"/>
            <ac:spMk id="2" creationId="{608BB169-1B64-4CBA-AE43-4634A4840E0F}"/>
          </ac:spMkLst>
        </pc:spChg>
      </pc:sldChg>
      <pc:sldChg chg="modSp">
        <pc:chgData name="giedrius likatavicius" userId="b389aaf169cfa94f" providerId="LiveId" clId="{B4325181-A47E-4638-B4AC-D153FBB51268}" dt="2017-11-20T19:56:15.176" v="46" actId="5793"/>
        <pc:sldMkLst>
          <pc:docMk/>
          <pc:sldMk cId="1555560201" sldId="266"/>
        </pc:sldMkLst>
        <pc:spChg chg="mod">
          <ac:chgData name="giedrius likatavicius" userId="b389aaf169cfa94f" providerId="LiveId" clId="{B4325181-A47E-4638-B4AC-D153FBB51268}" dt="2017-11-20T19:56:15.176" v="46" actId="5793"/>
          <ac:spMkLst>
            <pc:docMk/>
            <pc:sldMk cId="1555560201" sldId="266"/>
            <ac:spMk id="3" creationId="{FAA20F8D-DB16-48B0-BE8A-F09FDBB42CCA}"/>
          </ac:spMkLst>
        </pc:spChg>
      </pc:sldChg>
      <pc:sldChg chg="modSp">
        <pc:chgData name="giedrius likatavicius" userId="b389aaf169cfa94f" providerId="LiveId" clId="{B4325181-A47E-4638-B4AC-D153FBB51268}" dt="2017-11-20T19:56:28.636" v="48" actId="113"/>
        <pc:sldMkLst>
          <pc:docMk/>
          <pc:sldMk cId="2175661989" sldId="267"/>
        </pc:sldMkLst>
        <pc:spChg chg="mod">
          <ac:chgData name="giedrius likatavicius" userId="b389aaf169cfa94f" providerId="LiveId" clId="{B4325181-A47E-4638-B4AC-D153FBB51268}" dt="2017-11-20T19:56:28.636" v="48" actId="113"/>
          <ac:spMkLst>
            <pc:docMk/>
            <pc:sldMk cId="2175661989" sldId="267"/>
            <ac:spMk id="2" creationId="{CA28FB02-927C-44F1-A747-CA249665C659}"/>
          </ac:spMkLst>
        </pc:spChg>
        <pc:graphicFrameChg chg="mod">
          <ac:chgData name="giedrius likatavicius" userId="b389aaf169cfa94f" providerId="LiveId" clId="{B4325181-A47E-4638-B4AC-D153FBB51268}" dt="2017-11-20T19:55:58.898" v="44" actId="1076"/>
          <ac:graphicFrameMkLst>
            <pc:docMk/>
            <pc:sldMk cId="2175661989" sldId="267"/>
            <ac:graphicFrameMk id="4" creationId="{3BE7A746-6447-4EE0-B6ED-FC0AEF1E1735}"/>
          </ac:graphicFrameMkLst>
        </pc:graphicFrameChg>
      </pc:sldChg>
      <pc:sldChg chg="modSp">
        <pc:chgData name="giedrius likatavicius" userId="b389aaf169cfa94f" providerId="LiveId" clId="{B4325181-A47E-4638-B4AC-D153FBB51268}" dt="2017-11-20T19:56:24.305" v="47" actId="113"/>
        <pc:sldMkLst>
          <pc:docMk/>
          <pc:sldMk cId="3717732075" sldId="268"/>
        </pc:sldMkLst>
        <pc:spChg chg="mod">
          <ac:chgData name="giedrius likatavicius" userId="b389aaf169cfa94f" providerId="LiveId" clId="{B4325181-A47E-4638-B4AC-D153FBB51268}" dt="2017-11-20T19:56:24.305" v="47" actId="113"/>
          <ac:spMkLst>
            <pc:docMk/>
            <pc:sldMk cId="3717732075" sldId="268"/>
            <ac:spMk id="2" creationId="{FECB54E2-D939-47C6-8B27-09C84099C2FA}"/>
          </ac:spMkLst>
        </pc:spChg>
      </pc:sldChg>
      <pc:sldChg chg="modSp">
        <pc:chgData name="giedrius likatavicius" userId="b389aaf169cfa94f" providerId="LiveId" clId="{B4325181-A47E-4638-B4AC-D153FBB51268}" dt="2017-11-20T19:56:34.504" v="49" actId="113"/>
        <pc:sldMkLst>
          <pc:docMk/>
          <pc:sldMk cId="4268456504" sldId="274"/>
        </pc:sldMkLst>
        <pc:spChg chg="mod">
          <ac:chgData name="giedrius likatavicius" userId="b389aaf169cfa94f" providerId="LiveId" clId="{B4325181-A47E-4638-B4AC-D153FBB51268}" dt="2017-11-20T19:56:34.504" v="49" actId="113"/>
          <ac:spMkLst>
            <pc:docMk/>
            <pc:sldMk cId="4268456504" sldId="274"/>
            <ac:spMk id="2" creationId="{FECB54E2-D939-47C6-8B27-09C84099C2FA}"/>
          </ac:spMkLst>
        </pc:spChg>
      </pc:sldChg>
      <pc:sldChg chg="modSp">
        <pc:chgData name="giedrius likatavicius" userId="b389aaf169cfa94f" providerId="LiveId" clId="{B4325181-A47E-4638-B4AC-D153FBB51268}" dt="2017-11-20T19:54:23.558" v="10" actId="20577"/>
        <pc:sldMkLst>
          <pc:docMk/>
          <pc:sldMk cId="4196722424" sldId="275"/>
        </pc:sldMkLst>
        <pc:graphicFrameChg chg="modGraphic">
          <ac:chgData name="giedrius likatavicius" userId="b389aaf169cfa94f" providerId="LiveId" clId="{B4325181-A47E-4638-B4AC-D153FBB51268}" dt="2017-11-20T19:54:23.558" v="10" actId="20577"/>
          <ac:graphicFrameMkLst>
            <pc:docMk/>
            <pc:sldMk cId="4196722424" sldId="275"/>
            <ac:graphicFrameMk id="4" creationId="{E33D302E-7C1C-4D81-9705-87C6FBE58D44}"/>
          </ac:graphicFrameMkLst>
        </pc:graphicFrameChg>
      </pc:sldChg>
      <pc:sldChg chg="modSp">
        <pc:chgData name="giedrius likatavicius" userId="b389aaf169cfa94f" providerId="LiveId" clId="{B4325181-A47E-4638-B4AC-D153FBB51268}" dt="2017-11-20T19:56:46.708" v="52" actId="113"/>
        <pc:sldMkLst>
          <pc:docMk/>
          <pc:sldMk cId="4176210960" sldId="279"/>
        </pc:sldMkLst>
        <pc:spChg chg="mod">
          <ac:chgData name="giedrius likatavicius" userId="b389aaf169cfa94f" providerId="LiveId" clId="{B4325181-A47E-4638-B4AC-D153FBB51268}" dt="2017-11-20T19:56:46.708" v="52" actId="113"/>
          <ac:spMkLst>
            <pc:docMk/>
            <pc:sldMk cId="4176210960" sldId="279"/>
            <ac:spMk id="2" creationId="{00000000-0000-0000-0000-000000000000}"/>
          </ac:spMkLst>
        </pc:spChg>
      </pc:sldChg>
      <pc:sldChg chg="modSp">
        <pc:chgData name="giedrius likatavicius" userId="b389aaf169cfa94f" providerId="LiveId" clId="{B4325181-A47E-4638-B4AC-D153FBB51268}" dt="2017-11-20T19:56:42.582" v="51" actId="113"/>
        <pc:sldMkLst>
          <pc:docMk/>
          <pc:sldMk cId="84456839" sldId="280"/>
        </pc:sldMkLst>
        <pc:spChg chg="mod">
          <ac:chgData name="giedrius likatavicius" userId="b389aaf169cfa94f" providerId="LiveId" clId="{B4325181-A47E-4638-B4AC-D153FBB51268}" dt="2017-11-20T19:56:42.582" v="51" actId="113"/>
          <ac:spMkLst>
            <pc:docMk/>
            <pc:sldMk cId="84456839" sldId="280"/>
            <ac:spMk id="2" creationId="{00000000-0000-0000-0000-000000000000}"/>
          </ac:spMkLst>
        </pc:spChg>
      </pc:sldChg>
      <pc:sldChg chg="modSp">
        <pc:chgData name="giedrius likatavicius" userId="b389aaf169cfa94f" providerId="LiveId" clId="{B4325181-A47E-4638-B4AC-D153FBB51268}" dt="2017-11-20T19:56:38.544" v="50" actId="113"/>
        <pc:sldMkLst>
          <pc:docMk/>
          <pc:sldMk cId="1435126501" sldId="281"/>
        </pc:sldMkLst>
        <pc:spChg chg="mod">
          <ac:chgData name="giedrius likatavicius" userId="b389aaf169cfa94f" providerId="LiveId" clId="{B4325181-A47E-4638-B4AC-D153FBB51268}" dt="2017-11-20T19:56:38.544" v="50" actId="113"/>
          <ac:spMkLst>
            <pc:docMk/>
            <pc:sldMk cId="1435126501" sldId="281"/>
            <ac:spMk id="2" creationId="{00000000-0000-0000-0000-000000000000}"/>
          </ac:spMkLst>
        </pc:spChg>
        <pc:spChg chg="mod">
          <ac:chgData name="giedrius likatavicius" userId="b389aaf169cfa94f" providerId="LiveId" clId="{B4325181-A47E-4638-B4AC-D153FBB51268}" dt="2017-11-20T19:53:46.522" v="8" actId="20577"/>
          <ac:spMkLst>
            <pc:docMk/>
            <pc:sldMk cId="1435126501" sldId="281"/>
            <ac:spMk id="3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1ABC8-4C0B-47FE-A384-DC1545BD11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68ECDC-9456-450D-985A-59D769EEE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BDCB8-9732-445B-9D79-30BE8BDFA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F921C-EAA3-4C49-B0A4-9FADEB4D33B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C32DC-35DB-45F1-9281-3FC98D53A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917855-C282-41E2-84EF-4A8B30EA9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2F9E2-61AF-4243-8346-192A5E7D2DA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548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55332-C127-4BE4-AC57-F77A25207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93DDC0-923C-4A1B-B6B1-50E85E3C03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A888D-AF68-4841-B8B7-0A0C3637E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F921C-EAA3-4C49-B0A4-9FADEB4D33B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F3ABB3-1142-4926-99F8-7F2C820DA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63B4C-B41C-40D9-8EDE-BA06C181B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2F9E2-61AF-4243-8346-192A5E7D2DA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90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5DB34C-B302-41B7-8795-5882E67300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3CC1D7-CD56-4274-86A7-380485AA2D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2C634-7C2A-4F1A-846F-3D4698ED2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F921C-EAA3-4C49-B0A4-9FADEB4D33B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10292-9EEE-41AD-BFEB-1EF1D5441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82C77-9C7A-4D84-A7E8-ED05C235C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2F9E2-61AF-4243-8346-192A5E7D2DA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14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E6214-1A27-4982-A5B0-90A56F634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05B3C-A81D-406C-B729-50B16E83B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90A36-AB3C-4D44-AD75-FC3B1D98A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F921C-EAA3-4C49-B0A4-9FADEB4D33B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0C5AE-7158-4D84-B39D-A47A0065D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66D60-0BD8-476C-BA71-5A6B6A83D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2F9E2-61AF-4243-8346-192A5E7D2DA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48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3819B-288A-4ACA-906F-F2A0BE9BF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8EE2C-78B4-461C-97A1-67E8283B5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ED3D9-86D2-447F-B031-FDC7BEE94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F921C-EAA3-4C49-B0A4-9FADEB4D33B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19DD6-4277-4E53-8C59-A86054DBC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CD69D8-5828-4406-B406-EACEBF250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2F9E2-61AF-4243-8346-192A5E7D2DA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918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D0950-3221-4AFB-816F-000A4D551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52F37-CD77-4A26-BC49-ED3A10B273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45FC54-6FB0-497C-B1D6-0940A18639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9F6594-BB0A-45D4-9387-380178612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F921C-EAA3-4C49-B0A4-9FADEB4D33B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E1C9E1-35B9-4241-86A4-EEB257F0F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3F3E09-8BCC-4A4D-870B-EF159BED7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2F9E2-61AF-4243-8346-192A5E7D2DA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20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853E6-B9D6-4C8A-B411-1FC8054BB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6F8AD-72CB-48A6-89D2-B1E77D6DC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7DDD94-19FB-49FC-9AAD-694B13CBCA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1CE710-149F-490A-A62F-4518F6BF06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952976-E168-481C-AE92-CA2B2A2978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391681-FF3D-475F-AE81-C8CA54F34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F921C-EAA3-4C49-B0A4-9FADEB4D33B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E6689E-6C86-400A-AA79-D167DD773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F6E67D-C6C2-4E97-B076-7B195D01D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2F9E2-61AF-4243-8346-192A5E7D2DA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68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0A64F-29D7-4893-AAF2-A3EE67D7F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98B1C2-739B-46CC-95C3-CE6B784B4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F921C-EAA3-4C49-B0A4-9FADEB4D33B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F4076C-C98C-4230-A525-C4DABE501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05B290-F82E-455E-86F0-1C65DAB0B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2F9E2-61AF-4243-8346-192A5E7D2DA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40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66CD67-547C-48C4-A304-507114E5B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F921C-EAA3-4C49-B0A4-9FADEB4D33B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90CFB3-9DB9-43A8-B5C7-3EDC314CE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E64BC8-0F4A-4FE5-83EE-2B9B010EF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2F9E2-61AF-4243-8346-192A5E7D2DA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39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664C8-DFB3-450B-AA82-7ADFCE340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467FA-FE8A-49E9-BFA1-5EA77F886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71CEA3-D29A-4277-894B-32AE59719D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9BA6BB-D0B6-49A8-8AC8-EA8D4FBF4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F921C-EAA3-4C49-B0A4-9FADEB4D33B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1D7CEC-86F4-4949-A95B-4986238E3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906AE1-A3D0-4228-90E1-1A243CAAF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2F9E2-61AF-4243-8346-192A5E7D2DA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66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D5C6A-9C35-4B51-B234-7C5C0B3CF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BBCC04-2085-4113-82EC-42E38D3406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7CA54F-8E2C-4DED-B062-02C47F7BF5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11E049-D3D2-4B0C-AC30-660CD89CB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F921C-EAA3-4C49-B0A4-9FADEB4D33B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9A1B2-39CF-4C64-BD14-B3092D227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253653-0447-42E2-BAE2-A8EC84948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2F9E2-61AF-4243-8346-192A5E7D2DA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160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937CBE-AE18-476D-9647-4DEB451E2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34034-9839-4DE9-B79C-25ACA35BFE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0D86CB-748B-45AE-93C0-39E87EADED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F921C-EAA3-4C49-B0A4-9FADEB4D33BA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A4FE3-B3DB-45DC-AF8B-D993A1DDB3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3FD0D-AE16-4F33-B1B2-1D7055CF5F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2F9E2-61AF-4243-8346-192A5E7D2DA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82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BB169-1B64-4CBA-AE43-4634A4840E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31797" y="820799"/>
            <a:ext cx="7090612" cy="3143366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US" b="1" dirty="0"/>
              <a:t/>
            </a:r>
            <a:br>
              <a:rPr lang="en-US" b="1" dirty="0"/>
            </a:br>
            <a:r>
              <a:rPr lang="es-ES" b="1" dirty="0"/>
              <a:t>Evaluaciones de Países Focalizados</a:t>
            </a:r>
            <a:br>
              <a:rPr lang="es-ES" b="1" dirty="0"/>
            </a:br>
            <a:r>
              <a:rPr lang="es-ES" sz="1600" b="1" dirty="0"/>
              <a:t>-</a:t>
            </a:r>
            <a:r>
              <a:rPr lang="es-ES" b="1" dirty="0"/>
              <a:t/>
            </a:r>
            <a:br>
              <a:rPr lang="es-ES" b="1" dirty="0"/>
            </a:br>
            <a:r>
              <a:rPr lang="es-ES" b="1" dirty="0"/>
              <a:t>El Salvador TB y VIH</a:t>
            </a:r>
            <a:endParaRPr lang="es-E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2D89FE-99E9-4F6B-816D-F795CADF5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08216" y="5213773"/>
            <a:ext cx="5566612" cy="132985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Oriol Ramis y Joan Tallada</a:t>
            </a:r>
          </a:p>
          <a:p>
            <a:r>
              <a:rPr lang="en-US" dirty="0"/>
              <a:t>San Salvador</a:t>
            </a:r>
          </a:p>
          <a:p>
            <a:r>
              <a:rPr lang="en-US" dirty="0"/>
              <a:t>6 de </a:t>
            </a:r>
            <a:r>
              <a:rPr lang="en-US" dirty="0" err="1"/>
              <a:t>marzo</a:t>
            </a:r>
            <a:r>
              <a:rPr lang="en-US" dirty="0"/>
              <a:t> de 2020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335" y="661064"/>
            <a:ext cx="2610348" cy="3092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705373" y="4169759"/>
            <a:ext cx="36755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Una evaluación del Fondo Mundial, </a:t>
            </a:r>
          </a:p>
          <a:p>
            <a:r>
              <a:rPr lang="es-ES" dirty="0"/>
              <a:t>implementada por APMG</a:t>
            </a:r>
            <a:r>
              <a:rPr lang="en-US" dirty="0"/>
              <a:t/>
            </a:r>
            <a:br>
              <a:rPr lang="en-U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96016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677400" cy="1556440"/>
          </a:xfrm>
        </p:spPr>
        <p:txBody>
          <a:bodyPr>
            <a:normAutofit/>
          </a:bodyPr>
          <a:lstStyle/>
          <a:p>
            <a:r>
              <a:rPr lang="es-PA" sz="3200" b="1" dirty="0">
                <a:solidFill>
                  <a:srgbClr val="0A6975"/>
                </a:solidFill>
              </a:rPr>
              <a:t>Objetivo 2. Evaluar el grado en el que los sistemas de atención  (en instituciones y en la comunidad) proveen </a:t>
            </a:r>
            <a:r>
              <a:rPr lang="es-US" sz="3200" b="1" dirty="0">
                <a:solidFill>
                  <a:srgbClr val="0A6975"/>
                </a:solidFill>
              </a:rPr>
              <a:t>servicios de calidad.</a:t>
            </a:r>
            <a:r>
              <a:rPr lang="es-ES" sz="3200" b="1" dirty="0">
                <a:solidFill>
                  <a:srgbClr val="0A6975"/>
                </a:solidFill>
              </a:rPr>
              <a:t> </a:t>
            </a:r>
            <a:endParaRPr lang="en-US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12228"/>
            <a:ext cx="10515600" cy="45274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PA" b="1" dirty="0"/>
              <a:t>Personas privadas de libertad.</a:t>
            </a:r>
          </a:p>
          <a:p>
            <a:pPr marL="0" indent="0">
              <a:buNone/>
            </a:pPr>
            <a:r>
              <a:rPr lang="es-PA" i="1" dirty="0"/>
              <a:t>Retos:</a:t>
            </a:r>
          </a:p>
          <a:p>
            <a:pPr marL="457200" lvl="1" indent="0" algn="ctr">
              <a:buNone/>
            </a:pPr>
            <a:r>
              <a:rPr lang="es-PA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RETO ES DE TAL MAGNITUD QUE NO PUEDE SER ABORDADO ÚNICAMENTE POR EL MINSAL/PNTYER</a:t>
            </a:r>
          </a:p>
          <a:p>
            <a:pPr marL="457200" lvl="1" indent="0" algn="ctr">
              <a:buNone/>
            </a:pPr>
            <a:endParaRPr lang="es-PA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 algn="ctr">
              <a:buNone/>
            </a:pPr>
            <a:r>
              <a:rPr lang="es-PA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RETO ES FINANCIERO Y DE POLÍTICA PENAL Y POLICIAL</a:t>
            </a:r>
          </a:p>
          <a:p>
            <a:pPr marL="457200" lvl="1" indent="0" algn="ctr">
              <a:buNone/>
            </a:pPr>
            <a:endParaRPr lang="es-PA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s-PA" sz="2800" dirty="0"/>
              <a:t>Implicación/integración en la política penitenciaria</a:t>
            </a:r>
          </a:p>
          <a:p>
            <a:pPr lvl="1"/>
            <a:r>
              <a:rPr lang="es-PA" sz="2800" dirty="0"/>
              <a:t>Implicación/integración en las prácticas policiales de detención.</a:t>
            </a:r>
          </a:p>
          <a:p>
            <a:pPr lvl="1"/>
            <a:endParaRPr lang="es-PA" sz="2800" dirty="0"/>
          </a:p>
          <a:p>
            <a:pPr marL="0" indent="0">
              <a:buNone/>
            </a:pPr>
            <a:r>
              <a:rPr lang="es-PA" i="1" dirty="0"/>
              <a:t>Indicios/Oportunidades:</a:t>
            </a:r>
          </a:p>
          <a:p>
            <a:pPr lvl="1"/>
            <a:r>
              <a:rPr lang="es-PA" sz="2800" dirty="0"/>
              <a:t>Comprensión de la situación por parte de (algunos) directores de CP.</a:t>
            </a:r>
          </a:p>
          <a:p>
            <a:pPr lvl="1"/>
            <a:r>
              <a:rPr lang="es-PA" sz="2800" dirty="0"/>
              <a:t>Contagio a custodios, personal de los CP, familiares?, comunidad.</a:t>
            </a:r>
          </a:p>
          <a:p>
            <a:pPr lvl="1"/>
            <a:endParaRPr lang="es-PA" sz="2800" dirty="0"/>
          </a:p>
          <a:p>
            <a:pPr marL="0" indent="0">
              <a:buNone/>
            </a:pPr>
            <a:endParaRPr lang="es-PA" i="1" dirty="0"/>
          </a:p>
        </p:txBody>
      </p:sp>
    </p:spTree>
    <p:extLst>
      <p:ext uri="{BB962C8B-B14F-4D97-AF65-F5344CB8AC3E}">
        <p14:creationId xmlns:p14="http://schemas.microsoft.com/office/powerpoint/2010/main" val="209770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677400" cy="1556440"/>
          </a:xfrm>
        </p:spPr>
        <p:txBody>
          <a:bodyPr>
            <a:normAutofit/>
          </a:bodyPr>
          <a:lstStyle/>
          <a:p>
            <a:r>
              <a:rPr lang="es-PA" sz="3200" b="1" dirty="0">
                <a:solidFill>
                  <a:srgbClr val="0A6975"/>
                </a:solidFill>
              </a:rPr>
              <a:t>Objetivo 2. Evaluar el grado en el que los sistemas de atención  (en instituciones y en la comunidad) proveen </a:t>
            </a:r>
            <a:r>
              <a:rPr lang="es-US" sz="3200" b="1" dirty="0">
                <a:solidFill>
                  <a:srgbClr val="0A6975"/>
                </a:solidFill>
              </a:rPr>
              <a:t>servicios de calidad.</a:t>
            </a:r>
            <a:r>
              <a:rPr lang="es-ES" sz="3200" b="1" dirty="0">
                <a:solidFill>
                  <a:srgbClr val="0A6975"/>
                </a:solidFill>
              </a:rPr>
              <a:t> </a:t>
            </a:r>
            <a:endParaRPr lang="en-US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330592"/>
            <a:ext cx="10515600" cy="35931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A" b="1" dirty="0"/>
              <a:t> Personas privadas de libertad.</a:t>
            </a:r>
          </a:p>
          <a:p>
            <a:pPr marL="0" indent="0">
              <a:buNone/>
            </a:pPr>
            <a:r>
              <a:rPr lang="es-PA" i="1" dirty="0"/>
              <a:t>Otro reto:</a:t>
            </a:r>
          </a:p>
          <a:p>
            <a:r>
              <a:rPr lang="es-PA" dirty="0"/>
              <a:t>Mejorar el seguimiento después de la excarcelación en la comunidad (de nuevo es necesaria la implicación de la política penitenciaria).</a:t>
            </a:r>
          </a:p>
          <a:p>
            <a:pPr lvl="1"/>
            <a:r>
              <a:rPr lang="es-PA" dirty="0"/>
              <a:t>Datos más exactos de casos perdidos.</a:t>
            </a:r>
          </a:p>
          <a:p>
            <a:pPr lvl="1"/>
            <a:r>
              <a:rPr lang="es-PA" dirty="0"/>
              <a:t>Pensar estrategias para los pacientes pandilleros/ex pandilleros (por ejemplo: rol de las iglesias evangélicas,…)</a:t>
            </a:r>
          </a:p>
          <a:p>
            <a:pPr marL="0" indent="0">
              <a:buNone/>
            </a:pPr>
            <a:endParaRPr lang="es-PA" i="1" dirty="0"/>
          </a:p>
        </p:txBody>
      </p:sp>
    </p:spTree>
    <p:extLst>
      <p:ext uri="{BB962C8B-B14F-4D97-AF65-F5344CB8AC3E}">
        <p14:creationId xmlns:p14="http://schemas.microsoft.com/office/powerpoint/2010/main" val="2765903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759696" cy="1325563"/>
          </a:xfrm>
        </p:spPr>
        <p:txBody>
          <a:bodyPr>
            <a:noAutofit/>
          </a:bodyPr>
          <a:lstStyle/>
          <a:p>
            <a:r>
              <a:rPr lang="es-PA" sz="3200" b="1" dirty="0">
                <a:solidFill>
                  <a:srgbClr val="0A6975"/>
                </a:solidFill>
              </a:rPr>
              <a:t>Objetivo 2. Evaluar el grado en el que los sistemas de atención  (en instituciones y en la comunidad) proveen </a:t>
            </a:r>
            <a:r>
              <a:rPr lang="es-US" sz="3200" b="1" dirty="0">
                <a:solidFill>
                  <a:srgbClr val="0A6975"/>
                </a:solidFill>
              </a:rPr>
              <a:t>servicios de calidad. </a:t>
            </a:r>
            <a:endParaRPr lang="en-US" sz="3200" b="1" dirty="0">
              <a:solidFill>
                <a:srgbClr val="0A6975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20348"/>
            <a:ext cx="10515600" cy="4056616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s-PA" b="1" dirty="0"/>
              <a:t> PPL </a:t>
            </a:r>
          </a:p>
          <a:p>
            <a:r>
              <a:rPr lang="es-PA" dirty="0"/>
              <a:t>Necesidad de liderazgo propio en la DG penales (y en cada penal!)  para implementar rigurosamente las actividades programáticas. Se requieres además inversiones importantes en los EP (que no están/pueden estar todas en el presupuesto del PNTYRER). </a:t>
            </a:r>
          </a:p>
          <a:p>
            <a:pPr lvl="1"/>
            <a:r>
              <a:rPr lang="es-PA" dirty="0"/>
              <a:t>Áreas de aislamiento</a:t>
            </a:r>
          </a:p>
          <a:p>
            <a:pPr lvl="1"/>
            <a:r>
              <a:rPr lang="es-PA" dirty="0"/>
              <a:t>Procedimientos diagnósticos y tratamiento (distintos modelos posibles)</a:t>
            </a:r>
          </a:p>
          <a:p>
            <a:pPr lvl="1"/>
            <a:r>
              <a:rPr lang="es-PA" dirty="0"/>
              <a:t>RRHH</a:t>
            </a:r>
          </a:p>
          <a:p>
            <a:pPr lvl="1"/>
            <a:r>
              <a:rPr lang="es-PA" dirty="0"/>
              <a:t>Intervención comunitaria/vínculo con políticas de rehabilitación.</a:t>
            </a:r>
          </a:p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2010740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677400" cy="1556440"/>
          </a:xfrm>
        </p:spPr>
        <p:txBody>
          <a:bodyPr>
            <a:normAutofit/>
          </a:bodyPr>
          <a:lstStyle/>
          <a:p>
            <a:r>
              <a:rPr lang="es-PA" sz="3200" b="1" dirty="0">
                <a:solidFill>
                  <a:srgbClr val="0A6975"/>
                </a:solidFill>
              </a:rPr>
              <a:t>Objetivo 2. Evaluar el grado en el que los sistemas de atención  (en instituciones y en la comunidad) proveen </a:t>
            </a:r>
            <a:r>
              <a:rPr lang="es-US" sz="3200" b="1" dirty="0">
                <a:solidFill>
                  <a:srgbClr val="0A6975"/>
                </a:solidFill>
              </a:rPr>
              <a:t>servicios de calidad.</a:t>
            </a:r>
            <a:r>
              <a:rPr lang="es-ES" sz="3200" b="1" dirty="0">
                <a:solidFill>
                  <a:srgbClr val="0A6975"/>
                </a:solidFill>
              </a:rPr>
              <a:t> </a:t>
            </a:r>
            <a:endParaRPr lang="en-US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330592"/>
            <a:ext cx="10515600" cy="35931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PA" b="1" dirty="0"/>
              <a:t>Personas privadas de libertad.</a:t>
            </a:r>
          </a:p>
          <a:p>
            <a:pPr marL="0" indent="0">
              <a:buNone/>
            </a:pPr>
            <a:r>
              <a:rPr lang="es-PA" i="1" dirty="0"/>
              <a:t>Oportunidades:</a:t>
            </a:r>
          </a:p>
          <a:p>
            <a:r>
              <a:rPr lang="es-PA" dirty="0"/>
              <a:t>La elaboración en curso del PENM TB es una oportunidad clave para situar la Dirección de Penales en un lugar protagónico en la redacción de esta parte del plan </a:t>
            </a:r>
          </a:p>
          <a:p>
            <a:pPr lvl="1"/>
            <a:r>
              <a:rPr lang="es-PA" dirty="0"/>
              <a:t>(hay distintos modelos posibles de prestación de servicios).</a:t>
            </a:r>
          </a:p>
          <a:p>
            <a:r>
              <a:rPr lang="es-PA" dirty="0"/>
              <a:t>y a la vez PNTYER/MINSAL deberán apoyar en cualquier iniciativa de reflexión sobre la política penal (“</a:t>
            </a:r>
            <a:r>
              <a:rPr lang="es-PA" i="1" dirty="0"/>
              <a:t>castigo, separación, rehabilitación”</a:t>
            </a:r>
            <a:r>
              <a:rPr lang="es-PA" dirty="0"/>
              <a:t>). </a:t>
            </a:r>
          </a:p>
          <a:p>
            <a:pPr lvl="1"/>
            <a:r>
              <a:rPr lang="es-PA" dirty="0"/>
              <a:t>(es posible obtener más TA si fuese necesaria!)</a:t>
            </a:r>
          </a:p>
          <a:p>
            <a:pPr marL="0" indent="0">
              <a:buNone/>
            </a:pPr>
            <a:endParaRPr lang="es-PA" i="1" dirty="0"/>
          </a:p>
        </p:txBody>
      </p:sp>
    </p:spTree>
    <p:extLst>
      <p:ext uri="{BB962C8B-B14F-4D97-AF65-F5344CB8AC3E}">
        <p14:creationId xmlns:p14="http://schemas.microsoft.com/office/powerpoint/2010/main" val="2332650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60659"/>
            <a:ext cx="9759696" cy="1325563"/>
          </a:xfrm>
        </p:spPr>
        <p:txBody>
          <a:bodyPr>
            <a:noAutofit/>
          </a:bodyPr>
          <a:lstStyle/>
          <a:p>
            <a:r>
              <a:rPr lang="es-PA" sz="3200" b="1" dirty="0">
                <a:solidFill>
                  <a:srgbClr val="0A6975"/>
                </a:solidFill>
              </a:rPr>
              <a:t>Objetivo 2. Evaluar el grado en el que los sistemas de atención  (en instituciones y en la comunidad) proveen </a:t>
            </a:r>
            <a:r>
              <a:rPr lang="es-US" sz="3200" b="1" dirty="0">
                <a:solidFill>
                  <a:srgbClr val="0A6975"/>
                </a:solidFill>
              </a:rPr>
              <a:t>servicios de calidad. </a:t>
            </a:r>
            <a:endParaRPr lang="en-US" sz="3200" b="1" dirty="0">
              <a:solidFill>
                <a:srgbClr val="0A6975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393303"/>
            <a:ext cx="10515600" cy="4056616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s-PA" b="1" dirty="0"/>
              <a:t>Otros avances</a:t>
            </a:r>
          </a:p>
          <a:p>
            <a:r>
              <a:rPr lang="es-PA" dirty="0"/>
              <a:t>TB/VIH </a:t>
            </a:r>
          </a:p>
          <a:p>
            <a:r>
              <a:rPr lang="es-PA" dirty="0"/>
              <a:t>Aumento del diagnóstico molecular con </a:t>
            </a:r>
            <a:r>
              <a:rPr lang="es-PA" dirty="0" err="1"/>
              <a:t>Xpert</a:t>
            </a:r>
            <a:r>
              <a:rPr lang="es-PA" dirty="0"/>
              <a:t>.</a:t>
            </a:r>
          </a:p>
          <a:p>
            <a:r>
              <a:rPr lang="es-PA" dirty="0"/>
              <a:t>Buen manejo de los casos de RR/MDR (pero alto riesgo …), preocupantes cifras (provisionales) de incidencia de 2020.</a:t>
            </a:r>
          </a:p>
          <a:p>
            <a:pPr marL="0" indent="0">
              <a:buNone/>
            </a:pPr>
            <a:endParaRPr lang="es-PA" dirty="0"/>
          </a:p>
          <a:p>
            <a:endParaRPr lang="es-PA" dirty="0"/>
          </a:p>
          <a:p>
            <a:endParaRPr lang="es-PA" dirty="0"/>
          </a:p>
          <a:p>
            <a:pPr marL="0" indent="0">
              <a:buNone/>
            </a:pPr>
            <a:endParaRPr lang="es-PA" dirty="0"/>
          </a:p>
          <a:p>
            <a:endParaRPr lang="es-PA" dirty="0"/>
          </a:p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2139391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759696" cy="1325563"/>
          </a:xfrm>
        </p:spPr>
        <p:txBody>
          <a:bodyPr>
            <a:noAutofit/>
          </a:bodyPr>
          <a:lstStyle/>
          <a:p>
            <a:r>
              <a:rPr lang="es-PA" sz="3200" b="1" dirty="0">
                <a:solidFill>
                  <a:srgbClr val="0A6975"/>
                </a:solidFill>
              </a:rPr>
              <a:t>Objetivo 2. Evaluar el grado en el que los sistemas de atención  (en instituciones y en la comunidad) proveen </a:t>
            </a:r>
            <a:r>
              <a:rPr lang="es-US" sz="3200" b="1" dirty="0">
                <a:solidFill>
                  <a:srgbClr val="0A6975"/>
                </a:solidFill>
              </a:rPr>
              <a:t>servicios de calidad. </a:t>
            </a:r>
            <a:endParaRPr lang="en-US" sz="3200" b="1" dirty="0">
              <a:solidFill>
                <a:srgbClr val="0A6975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20348"/>
            <a:ext cx="10515600" cy="4056616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s-PA" b="1" dirty="0"/>
              <a:t>Retos</a:t>
            </a:r>
          </a:p>
          <a:p>
            <a:r>
              <a:rPr lang="es-PA" dirty="0"/>
              <a:t>Implantación de los nuevos tratamientos orales de MDR</a:t>
            </a:r>
          </a:p>
          <a:p>
            <a:r>
              <a:rPr lang="es-PA" dirty="0"/>
              <a:t>Aumentar el TP en la ILT (incluido penales?)(</a:t>
            </a:r>
            <a:r>
              <a:rPr lang="es-PA" dirty="0" err="1"/>
              <a:t>Rifapentina</a:t>
            </a:r>
            <a:r>
              <a:rPr lang="es-PA" dirty="0"/>
              <a:t>…)</a:t>
            </a:r>
          </a:p>
          <a:p>
            <a:r>
              <a:rPr lang="es-PA" dirty="0"/>
              <a:t>Mejora y mantenimiento de la adecuación de los laboratorios en unidades de salud (integrarse en la reflexión sobre reforma de laboratorios en la red MINSAL y en la red ISSS?).</a:t>
            </a:r>
          </a:p>
          <a:p>
            <a:r>
              <a:rPr lang="es-PA" dirty="0"/>
              <a:t>Mantener la implicación del sector privado (alianzas </a:t>
            </a:r>
            <a:r>
              <a:rPr lang="es-PA" dirty="0" err="1"/>
              <a:t>Pú</a:t>
            </a:r>
            <a:r>
              <a:rPr lang="es-PA" dirty="0"/>
              <a:t>/</a:t>
            </a:r>
            <a:r>
              <a:rPr lang="es-PA" dirty="0" err="1"/>
              <a:t>Pú</a:t>
            </a:r>
            <a:r>
              <a:rPr lang="es-PA" dirty="0"/>
              <a:t> y </a:t>
            </a:r>
            <a:r>
              <a:rPr lang="es-PA" dirty="0" err="1"/>
              <a:t>Pú</a:t>
            </a:r>
            <a:r>
              <a:rPr lang="es-PA" dirty="0"/>
              <a:t>/Pr) ya vinculado y aumentarlo (pensar en posibilidades en PPL: visitas penales, iglesias,…).</a:t>
            </a:r>
          </a:p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678954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79152" cy="1326515"/>
          </a:xfrm>
        </p:spPr>
        <p:txBody>
          <a:bodyPr>
            <a:noAutofit/>
          </a:bodyPr>
          <a:lstStyle/>
          <a:p>
            <a:r>
              <a:rPr lang="es-PA" sz="2800" b="1" dirty="0">
                <a:solidFill>
                  <a:srgbClr val="0A6975"/>
                </a:solidFill>
              </a:rPr>
              <a:t>Objetivo 3. </a:t>
            </a:r>
            <a:r>
              <a:rPr lang="es-US" sz="2800" b="1" dirty="0">
                <a:solidFill>
                  <a:srgbClr val="0A6975"/>
                </a:solidFill>
              </a:rPr>
              <a:t>Determinar hasta qué punto los sistemas de información del país generan, reportan y utilizan datos de calidad – I</a:t>
            </a:r>
            <a:endParaRPr lang="en-US" sz="2800" b="1" dirty="0">
              <a:solidFill>
                <a:srgbClr val="0A6975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A" b="1" dirty="0"/>
              <a:t>Avances</a:t>
            </a:r>
          </a:p>
          <a:p>
            <a:r>
              <a:rPr lang="es-PA" dirty="0"/>
              <a:t>Existe un SI (manual) bien gestionado que implica un alto consumo de recurso administrativo.</a:t>
            </a:r>
          </a:p>
          <a:p>
            <a:r>
              <a:rPr lang="es-PA" dirty="0"/>
              <a:t>Se diseñaron los componentes de información propios de la enfermedad y de la capacidad de proveer indicadores programáticos tanto en el SIAP (módulo del SUIS) como en la plataforma web que recoge la información de las </a:t>
            </a:r>
            <a:r>
              <a:rPr lang="es-PA" dirty="0" err="1"/>
              <a:t>PCTs</a:t>
            </a:r>
            <a:r>
              <a:rPr lang="es-PA" dirty="0"/>
              <a:t>.</a:t>
            </a:r>
          </a:p>
          <a:p>
            <a:r>
              <a:rPr lang="es-PA" dirty="0"/>
              <a:t>Se implementó ya la prueba piloto.</a:t>
            </a:r>
          </a:p>
          <a:p>
            <a:pPr marL="0" indent="0">
              <a:buNone/>
            </a:pPr>
            <a:endParaRPr lang="es-PA" dirty="0"/>
          </a:p>
          <a:p>
            <a:endParaRPr lang="es-PA" dirty="0"/>
          </a:p>
          <a:p>
            <a:endParaRPr lang="es-PA" dirty="0"/>
          </a:p>
          <a:p>
            <a:endParaRPr lang="es-PA" dirty="0"/>
          </a:p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1203581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79152" cy="1326515"/>
          </a:xfrm>
        </p:spPr>
        <p:txBody>
          <a:bodyPr>
            <a:noAutofit/>
          </a:bodyPr>
          <a:lstStyle/>
          <a:p>
            <a:r>
              <a:rPr lang="es-PA" sz="2800" b="1" dirty="0">
                <a:solidFill>
                  <a:srgbClr val="0A6975"/>
                </a:solidFill>
              </a:rPr>
              <a:t>Objetivo 3. </a:t>
            </a:r>
            <a:r>
              <a:rPr lang="es-US" sz="2800" b="1" dirty="0">
                <a:solidFill>
                  <a:srgbClr val="0A6975"/>
                </a:solidFill>
              </a:rPr>
              <a:t>Determinar hasta qué punto los sistemas de información del país generan, reportan y utilizan datos de calidad – I</a:t>
            </a:r>
            <a:endParaRPr lang="en-US" sz="2800" b="1" dirty="0">
              <a:solidFill>
                <a:srgbClr val="0A6975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A" b="1" dirty="0"/>
              <a:t>Retos</a:t>
            </a:r>
          </a:p>
          <a:p>
            <a:r>
              <a:rPr lang="es-PA" dirty="0"/>
              <a:t>La calidad de los datos necesarios para medir los indicadores de desempeño continua presentando limitaciones, sin avances desde el último Data </a:t>
            </a:r>
            <a:r>
              <a:rPr lang="es-PA" dirty="0" err="1"/>
              <a:t>Quality</a:t>
            </a:r>
            <a:r>
              <a:rPr lang="es-PA" dirty="0"/>
              <a:t> </a:t>
            </a:r>
            <a:r>
              <a:rPr lang="es-PA" dirty="0" err="1"/>
              <a:t>Review</a:t>
            </a:r>
            <a:r>
              <a:rPr lang="es-PA" dirty="0"/>
              <a:t> (agosto 19) y anteriores.</a:t>
            </a:r>
          </a:p>
          <a:p>
            <a:r>
              <a:rPr lang="es-PA" dirty="0"/>
              <a:t>Retraso en la implantación más allá del Piloto (y en el piloto). Hay un plan para implementarlo en más unidades en 2020 pero con interrogantes sobre aspectos presupuestarios y de capacidad de RRHH. No hay plan para más adelante, excepto una declaración de voluntad de implementación en todo el territorio nacional en 2021.</a:t>
            </a:r>
          </a:p>
          <a:p>
            <a:r>
              <a:rPr lang="es-PA" dirty="0"/>
              <a:t>Dependencia del Plan de Innovación de Casa Presidencial.</a:t>
            </a:r>
          </a:p>
          <a:p>
            <a:endParaRPr lang="es-PA" dirty="0"/>
          </a:p>
          <a:p>
            <a:endParaRPr lang="es-PA" dirty="0"/>
          </a:p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13491725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A" sz="2800" b="1" dirty="0">
                <a:solidFill>
                  <a:srgbClr val="0A6975"/>
                </a:solidFill>
              </a:rPr>
              <a:t>Objetivo 4. </a:t>
            </a:r>
            <a:r>
              <a:rPr lang="es-US" sz="2800" b="1" dirty="0">
                <a:solidFill>
                  <a:srgbClr val="0A6975"/>
                </a:solidFill>
              </a:rPr>
              <a:t>Valorar hasta que punto la subvención del Fondo Mundial ha contribuido a preparar financieramente y programáticamente al país para una respuesta sostenida a la TB.</a:t>
            </a:r>
            <a:r>
              <a:rPr lang="es-PA" sz="2800" b="1" dirty="0">
                <a:solidFill>
                  <a:srgbClr val="0A6975"/>
                </a:solidFill>
              </a:rPr>
              <a:t>Observaciones generales</a:t>
            </a:r>
            <a:endParaRPr lang="en-US" sz="2800" b="1" dirty="0">
              <a:solidFill>
                <a:srgbClr val="0A6975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506661"/>
            <a:ext cx="10515600" cy="308575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PA" b="1" dirty="0"/>
              <a:t>Retos:</a:t>
            </a:r>
          </a:p>
          <a:p>
            <a:r>
              <a:rPr lang="es-PA" dirty="0"/>
              <a:t>No hay un plan conocido todavía de aumento del presupuesto doméstico para cubrir la parte que está financiando la subvención.</a:t>
            </a:r>
          </a:p>
          <a:p>
            <a:r>
              <a:rPr lang="es-PA" dirty="0"/>
              <a:t>El presupuesto dedicado a TB creció (y deberá aumentar más), la parte de fondos propios también , pero ello aumenta la brecha, ya que el FM no va a crecer en la misma proporción y tenderá a reducirse.</a:t>
            </a:r>
          </a:p>
          <a:p>
            <a:r>
              <a:rPr lang="es-PA" dirty="0"/>
              <a:t>Algunas actividades clave siguen dependiendo de </a:t>
            </a:r>
            <a:r>
              <a:rPr lang="es-PA"/>
              <a:t>la subvención.</a:t>
            </a:r>
            <a:endParaRPr lang="es-PA" dirty="0"/>
          </a:p>
          <a:p>
            <a:endParaRPr lang="es-P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9274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A" sz="2800" b="1" dirty="0">
                <a:solidFill>
                  <a:srgbClr val="0A6975"/>
                </a:solidFill>
              </a:rPr>
              <a:t>Objetivo 4. </a:t>
            </a:r>
            <a:r>
              <a:rPr lang="es-US" sz="2800" b="1" dirty="0">
                <a:solidFill>
                  <a:srgbClr val="0A6975"/>
                </a:solidFill>
              </a:rPr>
              <a:t>Valorar hasta que punto la subvención del Fondo Mundial ha contribuido a preparar financieramente y programáticamente al país para una respuesta sostenida a la TB.</a:t>
            </a:r>
            <a:r>
              <a:rPr lang="es-PA" sz="2800" b="1" dirty="0">
                <a:solidFill>
                  <a:srgbClr val="0A6975"/>
                </a:solidFill>
              </a:rPr>
              <a:t>Observaciones generales</a:t>
            </a:r>
            <a:endParaRPr lang="en-US" sz="2800" b="1" dirty="0">
              <a:solidFill>
                <a:srgbClr val="0A6975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506661"/>
            <a:ext cx="10515600" cy="3085755"/>
          </a:xfrm>
        </p:spPr>
        <p:txBody>
          <a:bodyPr>
            <a:normAutofit/>
          </a:bodyPr>
          <a:lstStyle/>
          <a:p>
            <a:r>
              <a:rPr lang="es-PA" dirty="0"/>
              <a:t>Si los fondos propios se diversifican más, es decir las entidades proveedoras asumen aumentos, recaerán menos en el programa.</a:t>
            </a:r>
          </a:p>
          <a:p>
            <a:r>
              <a:rPr lang="es-PA" dirty="0"/>
              <a:t>% donaciones aumenta!</a:t>
            </a:r>
          </a:p>
          <a:p>
            <a:pPr lvl="1"/>
            <a:r>
              <a:rPr lang="es-PA" sz="2800" dirty="0"/>
              <a:t>2011     7.2    donaciones 13%(2013)</a:t>
            </a:r>
          </a:p>
          <a:p>
            <a:pPr lvl="1"/>
            <a:r>
              <a:rPr lang="es-PA" sz="2800" dirty="0"/>
              <a:t>2016   11.6    		   18%</a:t>
            </a:r>
          </a:p>
          <a:p>
            <a:pPr lvl="1"/>
            <a:r>
              <a:rPr lang="es-PA" sz="2800" dirty="0"/>
              <a:t>2018   13.4     		    33%</a:t>
            </a:r>
          </a:p>
          <a:p>
            <a:endParaRPr lang="es-P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475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5738"/>
            <a:ext cx="10515600" cy="1325563"/>
          </a:xfrm>
        </p:spPr>
        <p:txBody>
          <a:bodyPr/>
          <a:lstStyle/>
          <a:p>
            <a:r>
              <a:rPr lang="es-ES" b="1" dirty="0"/>
              <a:t>Antecedentes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5422"/>
            <a:ext cx="10515600" cy="4959970"/>
          </a:xfrm>
        </p:spPr>
        <p:txBody>
          <a:bodyPr>
            <a:normAutofit/>
          </a:bodyPr>
          <a:lstStyle/>
          <a:p>
            <a:r>
              <a:rPr lang="es-US" dirty="0"/>
              <a:t>Desde 2016 el Fondo Mundial divide a los países que apoya en tres categorías: de Alto Impacto, Centrales, y Focalizados.</a:t>
            </a:r>
          </a:p>
          <a:p>
            <a:r>
              <a:rPr lang="es-US" dirty="0"/>
              <a:t>APMG </a:t>
            </a:r>
            <a:r>
              <a:rPr lang="es-US" dirty="0" err="1"/>
              <a:t>Health</a:t>
            </a:r>
            <a:r>
              <a:rPr lang="es-US" dirty="0"/>
              <a:t> (APMG) ha sido contratada para llevar a cabo evaluaciones de VIH, TB y/o malaria en aproximadamente 64 países focalizados de 2018 a 2020.</a:t>
            </a:r>
          </a:p>
          <a:p>
            <a:r>
              <a:rPr lang="es-US" dirty="0"/>
              <a:t>Se pretende que estas evaluaciones sean útiles tanto para el país como para el propio Fondo Mundial, en términos de mejora de programas y de orientación de futuras subvenciones.</a:t>
            </a:r>
          </a:p>
          <a:p>
            <a:r>
              <a:rPr lang="es-US" dirty="0"/>
              <a:t>Las evaluaciones son de dos tipos, según incluyan o no una visita de campo..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z="1333"/>
              <a:t>2</a:t>
            </a:fld>
            <a:endParaRPr lang="en-US" sz="1333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4789" y="279858"/>
            <a:ext cx="958217" cy="113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2109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7633" y="2425937"/>
            <a:ext cx="9677400" cy="1556440"/>
          </a:xfrm>
        </p:spPr>
        <p:txBody>
          <a:bodyPr>
            <a:normAutofit/>
          </a:bodyPr>
          <a:lstStyle/>
          <a:p>
            <a:r>
              <a:rPr lang="es-ES" sz="4000" b="1" dirty="0">
                <a:solidFill>
                  <a:srgbClr val="0A6975"/>
                </a:solidFill>
              </a:rPr>
              <a:t>VIH: Hallazgos Preliminares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571892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9269" y="105817"/>
            <a:ext cx="9759696" cy="1325563"/>
          </a:xfrm>
        </p:spPr>
        <p:txBody>
          <a:bodyPr>
            <a:noAutofit/>
          </a:bodyPr>
          <a:lstStyle/>
          <a:p>
            <a:r>
              <a:rPr lang="es-PA" sz="3600" b="1" dirty="0">
                <a:solidFill>
                  <a:srgbClr val="0A6975"/>
                </a:solidFill>
              </a:rPr>
              <a:t>Objetivo 1. Estrategia</a:t>
            </a:r>
            <a:endParaRPr lang="en-US" sz="3600" b="1" dirty="0">
              <a:solidFill>
                <a:srgbClr val="0A6975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513572"/>
          </a:xfrm>
        </p:spPr>
        <p:txBody>
          <a:bodyPr numCol="1">
            <a:normAutofit lnSpcReduction="10000"/>
          </a:bodyPr>
          <a:lstStyle/>
          <a:p>
            <a:pPr marL="0" indent="0">
              <a:buNone/>
            </a:pPr>
            <a:r>
              <a:rPr lang="es-PA" b="1" dirty="0"/>
              <a:t>Avances</a:t>
            </a:r>
          </a:p>
          <a:p>
            <a:r>
              <a:rPr lang="es-PA" dirty="0"/>
              <a:t>Plan Estratégico vigente y costeado.</a:t>
            </a:r>
          </a:p>
          <a:p>
            <a:r>
              <a:rPr lang="es-PA" dirty="0"/>
              <a:t>Muy buena calificación del FM (A2).</a:t>
            </a:r>
          </a:p>
          <a:p>
            <a:r>
              <a:rPr lang="es-PA" dirty="0"/>
              <a:t>Actores implicados y predispuestos a la colaboración. </a:t>
            </a:r>
          </a:p>
          <a:p>
            <a:endParaRPr lang="es-PA" dirty="0"/>
          </a:p>
          <a:p>
            <a:pPr marL="0" indent="0">
              <a:buNone/>
            </a:pPr>
            <a:r>
              <a:rPr lang="es-PA" b="1" dirty="0"/>
              <a:t>Retos</a:t>
            </a:r>
          </a:p>
          <a:p>
            <a:r>
              <a:rPr lang="es-PA" dirty="0"/>
              <a:t>La evaluación del PEN de medio término no se llevó a cabo a tiempo.</a:t>
            </a:r>
          </a:p>
          <a:p>
            <a:r>
              <a:rPr lang="es-PA" dirty="0"/>
              <a:t>Apego a regulaciones de modificación compleja y larga.</a:t>
            </a:r>
          </a:p>
          <a:p>
            <a:r>
              <a:rPr lang="es-PA" dirty="0"/>
              <a:t>Escasa integración del Instituto Salvadoreño de Seguridad Social.</a:t>
            </a:r>
          </a:p>
        </p:txBody>
      </p:sp>
    </p:spTree>
    <p:extLst>
      <p:ext uri="{BB962C8B-B14F-4D97-AF65-F5344CB8AC3E}">
        <p14:creationId xmlns:p14="http://schemas.microsoft.com/office/powerpoint/2010/main" val="12332992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9269" y="105818"/>
            <a:ext cx="9759696" cy="972356"/>
          </a:xfrm>
        </p:spPr>
        <p:txBody>
          <a:bodyPr>
            <a:noAutofit/>
          </a:bodyPr>
          <a:lstStyle/>
          <a:p>
            <a:r>
              <a:rPr lang="es-PA" sz="3600" b="1" dirty="0">
                <a:solidFill>
                  <a:srgbClr val="0A6975"/>
                </a:solidFill>
              </a:rPr>
              <a:t>Objetivo 1. Cadena de suministro</a:t>
            </a:r>
            <a:endParaRPr lang="en-US" sz="3600" b="1" dirty="0">
              <a:solidFill>
                <a:srgbClr val="0A6975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078174"/>
            <a:ext cx="10515600" cy="5459104"/>
          </a:xfrm>
        </p:spPr>
        <p:txBody>
          <a:bodyPr numCol="1">
            <a:normAutofit lnSpcReduction="10000"/>
          </a:bodyPr>
          <a:lstStyle/>
          <a:p>
            <a:pPr marL="0" indent="0">
              <a:buNone/>
            </a:pPr>
            <a:r>
              <a:rPr lang="es-PA" b="1" dirty="0"/>
              <a:t>Avances</a:t>
            </a:r>
          </a:p>
          <a:p>
            <a:r>
              <a:rPr lang="es-PA" dirty="0"/>
              <a:t>Uso del Fondo Estratégico de la OPS.</a:t>
            </a:r>
          </a:p>
          <a:p>
            <a:r>
              <a:rPr lang="es-PA" dirty="0"/>
              <a:t>Sistema de almacenaje y distribución funcional (podría optimizarse).</a:t>
            </a:r>
          </a:p>
          <a:p>
            <a:r>
              <a:rPr lang="es-PA" dirty="0"/>
              <a:t>Se avanza hacia la compra centralizada.</a:t>
            </a:r>
          </a:p>
          <a:p>
            <a:r>
              <a:rPr lang="es-PA" dirty="0"/>
              <a:t>Proyecto de mejora del Laboratorio Nacional (canje de deuda).</a:t>
            </a:r>
          </a:p>
          <a:p>
            <a:endParaRPr lang="es-PA" dirty="0"/>
          </a:p>
          <a:p>
            <a:pPr marL="0" indent="0">
              <a:buNone/>
            </a:pPr>
            <a:r>
              <a:rPr lang="es-PA" b="1" dirty="0"/>
              <a:t>Retos</a:t>
            </a:r>
          </a:p>
          <a:p>
            <a:r>
              <a:rPr lang="es-PA" dirty="0"/>
              <a:t>Persisten los desabastecimientos. </a:t>
            </a:r>
          </a:p>
          <a:p>
            <a:r>
              <a:rPr lang="es-PA" dirty="0"/>
              <a:t>Sistema nacional de suministro segmentado (regiones y hospitales). </a:t>
            </a:r>
          </a:p>
          <a:p>
            <a:r>
              <a:rPr lang="es-PA" dirty="0"/>
              <a:t>Proceso de compra del MINSAL muy complejo y largo.</a:t>
            </a:r>
          </a:p>
          <a:p>
            <a:r>
              <a:rPr lang="es-PA" dirty="0"/>
              <a:t>Espacio fiscal frágil.  </a:t>
            </a:r>
          </a:p>
        </p:txBody>
      </p:sp>
    </p:spTree>
    <p:extLst>
      <p:ext uri="{BB962C8B-B14F-4D97-AF65-F5344CB8AC3E}">
        <p14:creationId xmlns:p14="http://schemas.microsoft.com/office/powerpoint/2010/main" val="23034460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9269" y="105818"/>
            <a:ext cx="9759696" cy="972356"/>
          </a:xfrm>
        </p:spPr>
        <p:txBody>
          <a:bodyPr>
            <a:noAutofit/>
          </a:bodyPr>
          <a:lstStyle/>
          <a:p>
            <a:r>
              <a:rPr lang="es-PA" sz="3600" b="1" dirty="0">
                <a:solidFill>
                  <a:srgbClr val="0A6975"/>
                </a:solidFill>
              </a:rPr>
              <a:t>Objetivo 1. Entornos propicios y sostenibles (DD HH)</a:t>
            </a:r>
            <a:endParaRPr lang="en-US" sz="3600" b="1" dirty="0">
              <a:solidFill>
                <a:srgbClr val="0A6975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078174"/>
            <a:ext cx="10515600" cy="5459104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s-PA" b="1" dirty="0"/>
              <a:t>Retos</a:t>
            </a:r>
          </a:p>
          <a:p>
            <a:r>
              <a:rPr lang="es-PA" dirty="0"/>
              <a:t>Fuerte influencia de los determinantes sociales, económicos y culturales en el acceso al sistema de salud.</a:t>
            </a:r>
          </a:p>
          <a:p>
            <a:r>
              <a:rPr lang="es-PA" dirty="0"/>
              <a:t>Alto grado de violencia verbal, psicológica, sexual (violaciones), económica (extorsión) y física (palizas y asesinatos) contra MT y MTS.</a:t>
            </a:r>
          </a:p>
          <a:p>
            <a:r>
              <a:rPr lang="es-PA" dirty="0"/>
              <a:t>Acosos y abusos de las fuerzas de seguridad hacia MT y MTS.</a:t>
            </a:r>
          </a:p>
          <a:p>
            <a:r>
              <a:rPr lang="es-PA" dirty="0"/>
              <a:t>Discriminación laboral y educativa de las PVVIH. </a:t>
            </a:r>
          </a:p>
          <a:p>
            <a:r>
              <a:rPr lang="es-PA" dirty="0"/>
              <a:t>Tutela judicial prácticamente inexistente: impunidad.</a:t>
            </a:r>
          </a:p>
          <a:p>
            <a:r>
              <a:rPr lang="es-PA" dirty="0"/>
              <a:t>Persistencia de estigma y discriminación en centros de salud. </a:t>
            </a:r>
          </a:p>
          <a:p>
            <a:r>
              <a:rPr lang="es-PA" dirty="0"/>
              <a:t>Proyectos escasos, dispersos y poco efectivos.</a:t>
            </a:r>
          </a:p>
          <a:p>
            <a:r>
              <a:rPr lang="es-PA" dirty="0"/>
              <a:t>No consta apoyo político más allá del MINSAL.   </a:t>
            </a:r>
          </a:p>
        </p:txBody>
      </p:sp>
    </p:spTree>
    <p:extLst>
      <p:ext uri="{BB962C8B-B14F-4D97-AF65-F5344CB8AC3E}">
        <p14:creationId xmlns:p14="http://schemas.microsoft.com/office/powerpoint/2010/main" val="21881116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6100" y="-240587"/>
            <a:ext cx="9979357" cy="1136356"/>
          </a:xfrm>
        </p:spPr>
        <p:txBody>
          <a:bodyPr>
            <a:normAutofit/>
          </a:bodyPr>
          <a:lstStyle/>
          <a:p>
            <a:r>
              <a:rPr lang="es-PA" sz="4000" b="1" dirty="0">
                <a:solidFill>
                  <a:srgbClr val="0A6975"/>
                </a:solidFill>
              </a:rPr>
              <a:t>Objetivo 2. </a:t>
            </a:r>
            <a:endParaRPr lang="en-US" sz="4000" dirty="0"/>
          </a:p>
        </p:txBody>
      </p:sp>
      <p:pic>
        <p:nvPicPr>
          <p:cNvPr id="4" name="Marcador de contenido 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01" t="8907" r="13251"/>
          <a:stretch/>
        </p:blipFill>
        <p:spPr>
          <a:xfrm>
            <a:off x="3086100" y="166957"/>
            <a:ext cx="8814166" cy="6691043"/>
          </a:xfrm>
        </p:spPr>
      </p:pic>
      <p:sp>
        <p:nvSpPr>
          <p:cNvPr id="5" name="CuadroTexto 4"/>
          <p:cNvSpPr txBox="1"/>
          <p:nvPr/>
        </p:nvSpPr>
        <p:spPr>
          <a:xfrm>
            <a:off x="406400" y="1409700"/>
            <a:ext cx="24511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i="1" dirty="0"/>
              <a:t>Nota 1: </a:t>
            </a:r>
            <a:r>
              <a:rPr lang="es-ES" sz="1600" i="1" dirty="0" smtClean="0"/>
              <a:t>La </a:t>
            </a:r>
            <a:r>
              <a:rPr lang="es-ES" sz="1600" i="1" dirty="0"/>
              <a:t>primera columna corresponde a personas diagnosticadas, que incluye los datos del ISSS. El resto de columnas no incluye los datos del ISSS.</a:t>
            </a:r>
          </a:p>
          <a:p>
            <a:endParaRPr lang="es-ES" sz="1600" i="1" dirty="0"/>
          </a:p>
          <a:p>
            <a:r>
              <a:rPr lang="es-ES" sz="1600" i="1" dirty="0"/>
              <a:t>Nota 2: El ISSS tiene 3.106 PVVIH en tratamiento</a:t>
            </a:r>
            <a:r>
              <a:rPr lang="es-ES" sz="1600" i="1" dirty="0" smtClean="0"/>
              <a:t>.</a:t>
            </a:r>
          </a:p>
          <a:p>
            <a:endParaRPr lang="es-ES" sz="1600" i="1" dirty="0"/>
          </a:p>
          <a:p>
            <a:r>
              <a:rPr lang="es-ES" sz="1600" i="1" dirty="0" smtClean="0"/>
              <a:t>Nota 3: Se estima una PVVIH de 25.378 </a:t>
            </a:r>
          </a:p>
          <a:p>
            <a:r>
              <a:rPr lang="es-ES" sz="1600" i="1" dirty="0" smtClean="0"/>
              <a:t>(</a:t>
            </a:r>
            <a:r>
              <a:rPr lang="es-ES" sz="1600" i="1" dirty="0" err="1" smtClean="0"/>
              <a:t>Spectrum</a:t>
            </a:r>
            <a:r>
              <a:rPr lang="es-ES" sz="1600" i="1" dirty="0" smtClean="0"/>
              <a:t> 2018) </a:t>
            </a:r>
            <a:endParaRPr lang="es-ES" sz="1600" i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5145205" y="526437"/>
            <a:ext cx="996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76,22%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680879" y="1409700"/>
            <a:ext cx="921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57,94%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7297001" y="2502306"/>
            <a:ext cx="905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43,76%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841473" y="2871638"/>
            <a:ext cx="905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39,73%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0525457" y="3240970"/>
            <a:ext cx="905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34,73%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8834359" y="2179140"/>
            <a:ext cx="1216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Con ISSS: 51,94%</a:t>
            </a:r>
          </a:p>
        </p:txBody>
      </p:sp>
    </p:spTree>
    <p:extLst>
      <p:ext uri="{BB962C8B-B14F-4D97-AF65-F5344CB8AC3E}">
        <p14:creationId xmlns:p14="http://schemas.microsoft.com/office/powerpoint/2010/main" val="26160820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759696" cy="1325563"/>
          </a:xfrm>
        </p:spPr>
        <p:txBody>
          <a:bodyPr>
            <a:noAutofit/>
          </a:bodyPr>
          <a:lstStyle/>
          <a:p>
            <a:r>
              <a:rPr lang="es-PA" sz="3600" b="1" dirty="0">
                <a:solidFill>
                  <a:srgbClr val="0A6975"/>
                </a:solidFill>
              </a:rPr>
              <a:t>Objetivo 2. Prevención</a:t>
            </a:r>
            <a:endParaRPr lang="en-US" sz="3600" b="1" dirty="0">
              <a:solidFill>
                <a:srgbClr val="0A6975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957144"/>
            <a:ext cx="10515600" cy="4580134"/>
          </a:xfrm>
        </p:spPr>
        <p:txBody>
          <a:bodyPr numCol="1">
            <a:normAutofit lnSpcReduction="10000"/>
          </a:bodyPr>
          <a:lstStyle/>
          <a:p>
            <a:pPr marL="0" indent="0">
              <a:buNone/>
            </a:pPr>
            <a:r>
              <a:rPr lang="es-PA" b="1" dirty="0"/>
              <a:t>Avances</a:t>
            </a:r>
          </a:p>
          <a:p>
            <a:r>
              <a:rPr lang="es-PA" dirty="0"/>
              <a:t>Fuerte mejora de la prevención materno-infantil</a:t>
            </a:r>
          </a:p>
          <a:p>
            <a:endParaRPr lang="es-PA" dirty="0"/>
          </a:p>
          <a:p>
            <a:pPr marL="0" indent="0">
              <a:buNone/>
            </a:pPr>
            <a:r>
              <a:rPr lang="es-PA" b="1" dirty="0"/>
              <a:t>Retos</a:t>
            </a:r>
          </a:p>
          <a:p>
            <a:r>
              <a:rPr lang="es-PA" dirty="0"/>
              <a:t>Los datos (cohorte VICTIS) indican un descenso continuado del uso reportado de condón en PC.</a:t>
            </a:r>
          </a:p>
          <a:p>
            <a:r>
              <a:rPr lang="es-PA" dirty="0"/>
              <a:t>El acceso a condones y lubricantes para PC a través de las ONG ha estado limitado, aunque está en vías de flexibilizarse.  </a:t>
            </a:r>
          </a:p>
          <a:p>
            <a:r>
              <a:rPr lang="es-PA" dirty="0"/>
              <a:t>No hay acceso a lubricantes en los servicios de salud.</a:t>
            </a:r>
          </a:p>
          <a:p>
            <a:r>
              <a:rPr lang="es-PA" dirty="0"/>
              <a:t>No existe acceso a condones y lubricantes en lugares de encuentro.</a:t>
            </a:r>
          </a:p>
          <a:p>
            <a:pPr marL="0" indent="0">
              <a:buNone/>
            </a:pPr>
            <a:endParaRPr lang="es-PA" dirty="0"/>
          </a:p>
          <a:p>
            <a:endParaRPr lang="es-PA" dirty="0"/>
          </a:p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18877705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759696" cy="1325563"/>
          </a:xfrm>
        </p:spPr>
        <p:txBody>
          <a:bodyPr>
            <a:noAutofit/>
          </a:bodyPr>
          <a:lstStyle/>
          <a:p>
            <a:r>
              <a:rPr lang="es-PA" sz="3600" b="1" dirty="0">
                <a:solidFill>
                  <a:srgbClr val="0A6975"/>
                </a:solidFill>
              </a:rPr>
              <a:t>Objetivo 2. Prueba del VIH</a:t>
            </a:r>
            <a:endParaRPr lang="en-US" sz="3600" b="1" dirty="0">
              <a:solidFill>
                <a:srgbClr val="0A6975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764703"/>
          </a:xfrm>
        </p:spPr>
        <p:txBody>
          <a:bodyPr numCol="1">
            <a:normAutofit lnSpcReduction="10000"/>
          </a:bodyPr>
          <a:lstStyle/>
          <a:p>
            <a:pPr marL="0" indent="0">
              <a:buNone/>
            </a:pPr>
            <a:r>
              <a:rPr lang="es-PA" b="1" dirty="0"/>
              <a:t>Avances</a:t>
            </a:r>
          </a:p>
          <a:p>
            <a:r>
              <a:rPr lang="es-PA" dirty="0"/>
              <a:t>Existencia de múltiples modalidades de servicio.</a:t>
            </a:r>
          </a:p>
          <a:p>
            <a:r>
              <a:rPr lang="es-PA" dirty="0"/>
              <a:t>Buenos rendimientos de positividad de PC en VICITS y PASMO.</a:t>
            </a:r>
          </a:p>
          <a:p>
            <a:endParaRPr lang="es-PA" dirty="0"/>
          </a:p>
          <a:p>
            <a:pPr marL="0" indent="0">
              <a:buNone/>
            </a:pPr>
            <a:r>
              <a:rPr lang="es-PA" b="1" dirty="0"/>
              <a:t>Retos</a:t>
            </a:r>
          </a:p>
          <a:p>
            <a:r>
              <a:rPr lang="es-PA" dirty="0"/>
              <a:t>Algoritmo de la prueba ineficiente, que consume abundantes recursos y genera pérdida de usuarios (cerca del 15% en VICTIS).</a:t>
            </a:r>
          </a:p>
          <a:p>
            <a:r>
              <a:rPr lang="es-PA" dirty="0"/>
              <a:t>Restricciones normativas al testeo por parte de agentes comunitarios.</a:t>
            </a:r>
          </a:p>
          <a:p>
            <a:r>
              <a:rPr lang="es-PA" dirty="0"/>
              <a:t>Bajos rendimientos de positividad de PC en el testeo comunitario de receptores del FM.  </a:t>
            </a:r>
          </a:p>
          <a:p>
            <a:pPr marL="0" indent="0">
              <a:buNone/>
            </a:pPr>
            <a:endParaRPr lang="es-PA" dirty="0"/>
          </a:p>
          <a:p>
            <a:endParaRPr lang="es-PA" dirty="0"/>
          </a:p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15165172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759696" cy="1325563"/>
          </a:xfrm>
        </p:spPr>
        <p:txBody>
          <a:bodyPr>
            <a:noAutofit/>
          </a:bodyPr>
          <a:lstStyle/>
          <a:p>
            <a:r>
              <a:rPr lang="es-PA" sz="3600" b="1" dirty="0">
                <a:solidFill>
                  <a:srgbClr val="0A6975"/>
                </a:solidFill>
              </a:rPr>
              <a:t>Objetivo 2. Positividad y prevalencias en PC</a:t>
            </a:r>
            <a:endParaRPr lang="en-US" sz="3600" b="1" dirty="0">
              <a:solidFill>
                <a:srgbClr val="0A6975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764703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endParaRPr lang="es-PA" dirty="0"/>
          </a:p>
          <a:p>
            <a:endParaRPr lang="es-PA" dirty="0"/>
          </a:p>
          <a:p>
            <a:endParaRPr lang="es-PA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506247"/>
              </p:ext>
            </p:extLst>
          </p:nvPr>
        </p:nvGraphicFramePr>
        <p:xfrm>
          <a:off x="723330" y="1690686"/>
          <a:ext cx="10630470" cy="32249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3268">
                  <a:extLst>
                    <a:ext uri="{9D8B030D-6E8A-4147-A177-3AD203B41FA5}">
                      <a16:colId xmlns:a16="http://schemas.microsoft.com/office/drawing/2014/main" val="3755288871"/>
                    </a:ext>
                  </a:extLst>
                </a:gridCol>
                <a:gridCol w="1810222">
                  <a:extLst>
                    <a:ext uri="{9D8B030D-6E8A-4147-A177-3AD203B41FA5}">
                      <a16:colId xmlns:a16="http://schemas.microsoft.com/office/drawing/2014/main" val="2712946412"/>
                    </a:ext>
                  </a:extLst>
                </a:gridCol>
                <a:gridCol w="1771745">
                  <a:extLst>
                    <a:ext uri="{9D8B030D-6E8A-4147-A177-3AD203B41FA5}">
                      <a16:colId xmlns:a16="http://schemas.microsoft.com/office/drawing/2014/main" val="2142948675"/>
                    </a:ext>
                  </a:extLst>
                </a:gridCol>
                <a:gridCol w="1771745">
                  <a:extLst>
                    <a:ext uri="{9D8B030D-6E8A-4147-A177-3AD203B41FA5}">
                      <a16:colId xmlns:a16="http://schemas.microsoft.com/office/drawing/2014/main" val="3646697609"/>
                    </a:ext>
                  </a:extLst>
                </a:gridCol>
                <a:gridCol w="1771745">
                  <a:extLst>
                    <a:ext uri="{9D8B030D-6E8A-4147-A177-3AD203B41FA5}">
                      <a16:colId xmlns:a16="http://schemas.microsoft.com/office/drawing/2014/main" val="1322459117"/>
                    </a:ext>
                  </a:extLst>
                </a:gridCol>
                <a:gridCol w="1771745">
                  <a:extLst>
                    <a:ext uri="{9D8B030D-6E8A-4147-A177-3AD203B41FA5}">
                      <a16:colId xmlns:a16="http://schemas.microsoft.com/office/drawing/2014/main" val="16442104"/>
                    </a:ext>
                  </a:extLst>
                </a:gridCol>
              </a:tblGrid>
              <a:tr h="324135">
                <a:tc rowSpan="2">
                  <a:txBody>
                    <a:bodyPr/>
                    <a:lstStyle/>
                    <a:p>
                      <a:pPr algn="ctr"/>
                      <a:r>
                        <a:rPr lang="es-ES" sz="2400" b="1" dirty="0"/>
                        <a:t>Población</a:t>
                      </a:r>
                      <a:r>
                        <a:rPr lang="es-ES" sz="2400" b="1" baseline="0" dirty="0"/>
                        <a:t> clave</a:t>
                      </a:r>
                      <a:endParaRPr lang="es-ES" sz="2400" b="1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2400" b="1" dirty="0"/>
                        <a:t>Positividad por proveedor % (2019)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Prevalencia %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086518"/>
                  </a:ext>
                </a:extLst>
              </a:tr>
              <a:tr h="657824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dirty="0"/>
                        <a:t>Plan </a:t>
                      </a:r>
                      <a:r>
                        <a:rPr lang="es-ES" sz="2400" b="1" dirty="0" err="1"/>
                        <a:t>Int</a:t>
                      </a:r>
                      <a:r>
                        <a:rPr lang="es-ES" sz="2400" b="1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/>
                        <a:t>PASMO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/>
                        <a:t>VICITS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Estudios </a:t>
                      </a:r>
                      <a:r>
                        <a:rPr lang="es-ES" sz="2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(año)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Vigilancia 2018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066829"/>
                  </a:ext>
                </a:extLst>
              </a:tr>
              <a:tr h="648269"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/>
                        <a:t>HSH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/>
                        <a:t>0,88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/>
                        <a:t>4,28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>
                          <a:solidFill>
                            <a:srgbClr val="C00000"/>
                          </a:solidFill>
                        </a:rPr>
                        <a:t>7,8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10,5</a:t>
                      </a:r>
                      <a:r>
                        <a:rPr lang="es-ES" sz="24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sz="2400" b="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(2016)</a:t>
                      </a:r>
                      <a:endParaRPr lang="es-ES" sz="24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8295845"/>
                  </a:ext>
                </a:extLst>
              </a:tr>
              <a:tr h="648269"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/>
                        <a:t>MTS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/>
                        <a:t>0,25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>
                          <a:solidFill>
                            <a:srgbClr val="C00000"/>
                          </a:solidFill>
                        </a:rPr>
                        <a:t>1,2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8,1 </a:t>
                      </a:r>
                      <a:r>
                        <a:rPr lang="es-ES" sz="2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(2016)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2,2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7495522"/>
                  </a:ext>
                </a:extLst>
              </a:tr>
              <a:tr h="648269"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/>
                        <a:t>MT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/>
                        <a:t>2,59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>
                          <a:solidFill>
                            <a:srgbClr val="C00000"/>
                          </a:solidFill>
                        </a:rPr>
                        <a:t>14,38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/>
                        <a:t>2,4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16,2</a:t>
                      </a:r>
                      <a:r>
                        <a:rPr lang="es-ES" sz="24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sz="2400" b="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(2014)</a:t>
                      </a:r>
                      <a:endParaRPr lang="es-ES" sz="24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15,3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3293892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838200" y="5255061"/>
            <a:ext cx="10388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Nota: los Sub-</a:t>
            </a:r>
            <a:r>
              <a:rPr lang="es-ES" dirty="0" err="1"/>
              <a:t>subreceptores</a:t>
            </a:r>
            <a:r>
              <a:rPr lang="es-ES" dirty="0"/>
              <a:t> del FM llevan a cabo dos modalidades. La denominada “Testeo” es la prueba en la comunidad, reflejada en la columna de Plan </a:t>
            </a:r>
            <a:r>
              <a:rPr lang="es-ES" dirty="0" err="1"/>
              <a:t>Int</a:t>
            </a:r>
            <a:r>
              <a:rPr lang="es-ES" dirty="0"/>
              <a:t>.  La modalidad “Referencias efectivas” supone referir o acompañar al usuario al centro de salud, especialmente a las VICITS. No se dispone de evidencia ni existe acuerdo entre actores sobre qué porcentaje de los usuarios VICITS son referidos por los Sub-Subreceptores.</a:t>
            </a:r>
          </a:p>
        </p:txBody>
      </p:sp>
    </p:spTree>
    <p:extLst>
      <p:ext uri="{BB962C8B-B14F-4D97-AF65-F5344CB8AC3E}">
        <p14:creationId xmlns:p14="http://schemas.microsoft.com/office/powerpoint/2010/main" val="16013589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9466"/>
            <a:ext cx="9759696" cy="849526"/>
          </a:xfrm>
        </p:spPr>
        <p:txBody>
          <a:bodyPr>
            <a:noAutofit/>
          </a:bodyPr>
          <a:lstStyle/>
          <a:p>
            <a:r>
              <a:rPr lang="es-PA" sz="3600" b="1" dirty="0">
                <a:solidFill>
                  <a:srgbClr val="0A6975"/>
                </a:solidFill>
              </a:rPr>
              <a:t>Objetivo 2. Vinculación</a:t>
            </a:r>
            <a:endParaRPr lang="en-US" sz="3600" b="1" dirty="0">
              <a:solidFill>
                <a:srgbClr val="0A6975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23833"/>
            <a:ext cx="10515600" cy="5131557"/>
          </a:xfrm>
        </p:spPr>
        <p:txBody>
          <a:bodyPr numCol="1">
            <a:normAutofit fontScale="92500" lnSpcReduction="10000"/>
          </a:bodyPr>
          <a:lstStyle/>
          <a:p>
            <a:pPr marL="0" indent="0">
              <a:buNone/>
            </a:pPr>
            <a:r>
              <a:rPr lang="es-PA" b="1" dirty="0"/>
              <a:t>Avances</a:t>
            </a:r>
          </a:p>
          <a:p>
            <a:r>
              <a:rPr lang="es-PA" dirty="0"/>
              <a:t>Numerosos esfuerzos para vincular y </a:t>
            </a:r>
            <a:r>
              <a:rPr lang="es-PA" dirty="0" err="1"/>
              <a:t>revincular</a:t>
            </a:r>
            <a:r>
              <a:rPr lang="es-PA" dirty="0"/>
              <a:t> casos VIH positivos.</a:t>
            </a:r>
          </a:p>
          <a:p>
            <a:r>
              <a:rPr lang="es-PA" dirty="0"/>
              <a:t>Modelos exitosos: Santa Ana, USAID.</a:t>
            </a:r>
          </a:p>
          <a:p>
            <a:pPr marL="0" indent="0">
              <a:buNone/>
            </a:pPr>
            <a:endParaRPr lang="es-PA" b="1" dirty="0"/>
          </a:p>
          <a:p>
            <a:pPr marL="0" indent="0">
              <a:buNone/>
            </a:pPr>
            <a:r>
              <a:rPr lang="es-PA" b="1" dirty="0"/>
              <a:t>Retos</a:t>
            </a:r>
          </a:p>
          <a:p>
            <a:r>
              <a:rPr lang="es-PA" dirty="0"/>
              <a:t>El número de personas no vinculadas sigue siendo significativo (incluso tras descontar los atendidos en ISSS).</a:t>
            </a:r>
          </a:p>
          <a:p>
            <a:r>
              <a:rPr lang="es-PA" dirty="0"/>
              <a:t>La retención sigue siendo baja: se acaban vinculando pero se pierden.</a:t>
            </a:r>
          </a:p>
          <a:p>
            <a:r>
              <a:rPr lang="es-PA" dirty="0"/>
              <a:t>Los horarios de atención y el calendario de visitas a las farmacias hospitalarias son una barrera para la retención y la adherencia.  </a:t>
            </a:r>
          </a:p>
          <a:p>
            <a:r>
              <a:rPr lang="es-PA" dirty="0"/>
              <a:t>Los determinantes sociales y culturales (pobreza, violencia, creencias) no cuentan con un abordaje sistémico.</a:t>
            </a:r>
          </a:p>
          <a:p>
            <a:endParaRPr lang="es-PA" dirty="0"/>
          </a:p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17869349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70743" y="105817"/>
            <a:ext cx="9759696" cy="849526"/>
          </a:xfrm>
        </p:spPr>
        <p:txBody>
          <a:bodyPr>
            <a:noAutofit/>
          </a:bodyPr>
          <a:lstStyle/>
          <a:p>
            <a:r>
              <a:rPr lang="es-PA" sz="3600" b="1" dirty="0">
                <a:solidFill>
                  <a:srgbClr val="0A6975"/>
                </a:solidFill>
              </a:rPr>
              <a:t>Objetivo 2. Tratamiento y cuidados</a:t>
            </a:r>
            <a:endParaRPr lang="en-US" sz="3600" b="1" dirty="0">
              <a:solidFill>
                <a:srgbClr val="0A6975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92791" y="955343"/>
            <a:ext cx="10515600" cy="5902657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s-PA" b="1" dirty="0"/>
              <a:t>Avances</a:t>
            </a:r>
          </a:p>
          <a:p>
            <a:r>
              <a:rPr lang="es-PA" dirty="0"/>
              <a:t>Lento pero creciente número de personas en TARV y con CVS.</a:t>
            </a:r>
          </a:p>
          <a:p>
            <a:r>
              <a:rPr lang="es-PA" dirty="0"/>
              <a:t>Prevista introducción de </a:t>
            </a:r>
            <a:r>
              <a:rPr lang="es-PA" dirty="0" err="1"/>
              <a:t>dolutegravir</a:t>
            </a:r>
            <a:r>
              <a:rPr lang="es-PA" dirty="0"/>
              <a:t> en primer trimestre 2020.</a:t>
            </a:r>
          </a:p>
          <a:p>
            <a:r>
              <a:rPr lang="es-PA" dirty="0"/>
              <a:t>Un tercer centro (Santa Ana) podrá realizar CV a finales 2020.</a:t>
            </a:r>
          </a:p>
          <a:p>
            <a:pPr marL="0" indent="0">
              <a:buNone/>
            </a:pPr>
            <a:endParaRPr lang="es-PA" b="1" dirty="0"/>
          </a:p>
          <a:p>
            <a:pPr marL="0" indent="0">
              <a:buNone/>
            </a:pPr>
            <a:r>
              <a:rPr lang="es-PA" b="1" dirty="0"/>
              <a:t>Retos</a:t>
            </a:r>
          </a:p>
          <a:p>
            <a:r>
              <a:rPr lang="es-PA" dirty="0"/>
              <a:t>Alta variabilidad de la cascada por centro. </a:t>
            </a:r>
          </a:p>
          <a:p>
            <a:pPr lvl="1"/>
            <a:r>
              <a:rPr lang="es-PA" dirty="0"/>
              <a:t>CVS/Vinculados: 65,26% en </a:t>
            </a:r>
            <a:r>
              <a:rPr lang="es-PA" dirty="0" err="1"/>
              <a:t>Zacamil</a:t>
            </a:r>
            <a:r>
              <a:rPr lang="es-PA" dirty="0"/>
              <a:t> frente a 80,55% en Santa Ana. </a:t>
            </a:r>
          </a:p>
          <a:p>
            <a:pPr lvl="1"/>
            <a:r>
              <a:rPr lang="es-PA" dirty="0"/>
              <a:t>CVS/Retenidos: 77,70% en </a:t>
            </a:r>
            <a:r>
              <a:rPr lang="es-PA" dirty="0" err="1"/>
              <a:t>Zacamil</a:t>
            </a:r>
            <a:r>
              <a:rPr lang="es-PA" dirty="0"/>
              <a:t> frente a 86,02% en Santa Ana. </a:t>
            </a:r>
          </a:p>
          <a:p>
            <a:r>
              <a:rPr lang="es-PA" dirty="0"/>
              <a:t>Descentralizar los servicios, especialmente la dispensación. </a:t>
            </a:r>
          </a:p>
          <a:p>
            <a:r>
              <a:rPr lang="es-PA" dirty="0"/>
              <a:t>Alto porcentaje de resistencias en pacientes no tratados.</a:t>
            </a:r>
          </a:p>
          <a:p>
            <a:r>
              <a:rPr lang="es-PA" dirty="0"/>
              <a:t>Barreras normativas para optimizar la compra. </a:t>
            </a:r>
          </a:p>
        </p:txBody>
      </p:sp>
    </p:spTree>
    <p:extLst>
      <p:ext uri="{BB962C8B-B14F-4D97-AF65-F5344CB8AC3E}">
        <p14:creationId xmlns:p14="http://schemas.microsoft.com/office/powerpoint/2010/main" val="3889196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Objetivos Generales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s-ES" dirty="0"/>
              <a:t>Medir el grado de progreso hacia los objetivos programáticos previstos,</a:t>
            </a:r>
          </a:p>
          <a:p>
            <a:pPr lvl="0" fontAlgn="base"/>
            <a:r>
              <a:rPr lang="es-ES" dirty="0"/>
              <a:t>Orientar las futuras decisiones de inversión y los esfuerzos de mejora de los programas en curso a diferentes niveles,</a:t>
            </a:r>
          </a:p>
          <a:p>
            <a:pPr lvl="0" fontAlgn="base"/>
            <a:r>
              <a:rPr lang="es-ES" dirty="0"/>
              <a:t>Informar las decisiones relativas a la gestión de subvenciones tales como la revisión de subvenciones o cambios en los acuerdos de implementación en caso necesario, y</a:t>
            </a:r>
          </a:p>
          <a:p>
            <a:pPr lvl="0" fontAlgn="base"/>
            <a:r>
              <a:rPr lang="es-ES" dirty="0"/>
              <a:t>Proporcionar una herramienta de evaluación y rendición de cuentas para el uso del Fondo Mundial.</a:t>
            </a:r>
          </a:p>
          <a:p>
            <a:pPr marL="380990" indent="-380990">
              <a:lnSpc>
                <a:spcPct val="100000"/>
              </a:lnSpc>
            </a:pP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4789" y="279858"/>
            <a:ext cx="958217" cy="113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568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6564" y="201352"/>
            <a:ext cx="9759696" cy="849526"/>
          </a:xfrm>
        </p:spPr>
        <p:txBody>
          <a:bodyPr>
            <a:noAutofit/>
          </a:bodyPr>
          <a:lstStyle/>
          <a:p>
            <a:r>
              <a:rPr lang="es-PA" sz="3600" b="1" dirty="0">
                <a:solidFill>
                  <a:srgbClr val="0A6975"/>
                </a:solidFill>
              </a:rPr>
              <a:t>Objetivo 2. Calidad</a:t>
            </a:r>
            <a:endParaRPr lang="en-US" sz="3600" b="1" dirty="0">
              <a:solidFill>
                <a:srgbClr val="0A6975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92791" y="1146412"/>
            <a:ext cx="10515600" cy="5534167"/>
          </a:xfrm>
        </p:spPr>
        <p:txBody>
          <a:bodyPr numCol="1">
            <a:normAutofit lnSpcReduction="10000"/>
          </a:bodyPr>
          <a:lstStyle/>
          <a:p>
            <a:pPr marL="0" indent="0">
              <a:buNone/>
            </a:pPr>
            <a:r>
              <a:rPr lang="es-PA" b="1" dirty="0"/>
              <a:t>Avances</a:t>
            </a:r>
          </a:p>
          <a:p>
            <a:r>
              <a:rPr lang="es-PA" dirty="0"/>
              <a:t>Existencia de guías técnicas.</a:t>
            </a:r>
          </a:p>
          <a:p>
            <a:r>
              <a:rPr lang="es-PA" dirty="0"/>
              <a:t>Encuestas de satisfacción en VICITS.</a:t>
            </a:r>
          </a:p>
          <a:p>
            <a:r>
              <a:rPr lang="es-PA" dirty="0"/>
              <a:t>Equipo de apoyo del Programa y supervisión basada en </a:t>
            </a:r>
            <a:r>
              <a:rPr lang="es-PA" i="1" dirty="0" err="1"/>
              <a:t>Checklist</a:t>
            </a:r>
            <a:r>
              <a:rPr lang="es-PA" dirty="0"/>
              <a:t>. </a:t>
            </a:r>
          </a:p>
          <a:p>
            <a:pPr marL="0" indent="0">
              <a:buNone/>
            </a:pPr>
            <a:endParaRPr lang="es-PA" b="1" dirty="0"/>
          </a:p>
          <a:p>
            <a:pPr marL="0" indent="0">
              <a:buNone/>
            </a:pPr>
            <a:r>
              <a:rPr lang="es-PA" b="1" dirty="0"/>
              <a:t>Retos</a:t>
            </a:r>
          </a:p>
          <a:p>
            <a:r>
              <a:rPr lang="es-PA" dirty="0"/>
              <a:t>Guía Clínica no actualizada, pendiente de aprobación una nueva.</a:t>
            </a:r>
          </a:p>
          <a:p>
            <a:r>
              <a:rPr lang="es-PA" dirty="0"/>
              <a:t>Regulaciones limitantes: algoritmo de la prueba de VIH, autorización del test a agentes comunitarios, periodicidad de la dispensación.</a:t>
            </a:r>
          </a:p>
          <a:p>
            <a:r>
              <a:rPr lang="es-PA" dirty="0"/>
              <a:t>Pérdidas de oportunidades para mayor eficiencia en la gestión de recursos: integración de farmacias hospitalarias, ley de patentes, uso de </a:t>
            </a:r>
            <a:r>
              <a:rPr lang="es-PA" dirty="0" err="1"/>
              <a:t>GenExpert</a:t>
            </a:r>
            <a:r>
              <a:rPr lang="es-PA" dirty="0"/>
              <a:t> para determinar CV.</a:t>
            </a:r>
          </a:p>
          <a:p>
            <a:pPr marL="0" indent="0">
              <a:buNone/>
            </a:pP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37565218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6564" y="201352"/>
            <a:ext cx="9759696" cy="849526"/>
          </a:xfrm>
        </p:spPr>
        <p:txBody>
          <a:bodyPr>
            <a:noAutofit/>
          </a:bodyPr>
          <a:lstStyle/>
          <a:p>
            <a:r>
              <a:rPr lang="es-PA" sz="3600" b="1" dirty="0">
                <a:solidFill>
                  <a:srgbClr val="0A6975"/>
                </a:solidFill>
              </a:rPr>
              <a:t>Objetivo 3. Sistemas de información</a:t>
            </a:r>
            <a:endParaRPr lang="en-US" sz="3600" b="1" dirty="0">
              <a:solidFill>
                <a:srgbClr val="0A6975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92791" y="1146412"/>
            <a:ext cx="10515600" cy="5800488"/>
          </a:xfrm>
        </p:spPr>
        <p:txBody>
          <a:bodyPr numCol="1">
            <a:normAutofit lnSpcReduction="10000"/>
          </a:bodyPr>
          <a:lstStyle/>
          <a:p>
            <a:pPr marL="0" indent="0">
              <a:buNone/>
            </a:pPr>
            <a:r>
              <a:rPr lang="es-PA" b="1" dirty="0"/>
              <a:t>Avances</a:t>
            </a:r>
          </a:p>
          <a:p>
            <a:r>
              <a:rPr lang="es-PA" dirty="0"/>
              <a:t>Existencia de un instrumento electrónico que permite la explotación de datos en tiempo real: SUMEVE.</a:t>
            </a:r>
          </a:p>
          <a:p>
            <a:r>
              <a:rPr lang="es-PA" dirty="0"/>
              <a:t>También permite la generación e interpretación de datos granulares por tipo de población clave, área geográfica y establecimiento.</a:t>
            </a:r>
          </a:p>
          <a:p>
            <a:pPr marL="0" indent="0">
              <a:buNone/>
            </a:pPr>
            <a:endParaRPr lang="es-PA" b="1" dirty="0"/>
          </a:p>
          <a:p>
            <a:pPr marL="0" indent="0">
              <a:buNone/>
            </a:pPr>
            <a:r>
              <a:rPr lang="es-PA" b="1" dirty="0"/>
              <a:t>Retos</a:t>
            </a:r>
          </a:p>
          <a:p>
            <a:r>
              <a:rPr lang="es-PA" dirty="0"/>
              <a:t>Avanzar en la actualización y extensión del SIAP. </a:t>
            </a:r>
          </a:p>
          <a:p>
            <a:r>
              <a:rPr lang="es-PA" dirty="0"/>
              <a:t>Inclusión de todos los datos del ISSS en el SUMEVE (en proceso).</a:t>
            </a:r>
          </a:p>
          <a:p>
            <a:r>
              <a:rPr lang="es-PA" dirty="0"/>
              <a:t>El sistema sigue siendo dual (manual-electrónico). Requiere numerosos formularios, digitación y gran consumo de recursos.</a:t>
            </a:r>
          </a:p>
          <a:p>
            <a:r>
              <a:rPr lang="es-PA" dirty="0"/>
              <a:t>El uso de los datos para la toma de decisiones es escaso y poco ágil: apego a regulaciones, no descentralización de toma de decisiones.</a:t>
            </a:r>
          </a:p>
        </p:txBody>
      </p:sp>
    </p:spTree>
    <p:extLst>
      <p:ext uri="{BB962C8B-B14F-4D97-AF65-F5344CB8AC3E}">
        <p14:creationId xmlns:p14="http://schemas.microsoft.com/office/powerpoint/2010/main" val="22902413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6564" y="201352"/>
            <a:ext cx="9759696" cy="849526"/>
          </a:xfrm>
        </p:spPr>
        <p:txBody>
          <a:bodyPr>
            <a:noAutofit/>
          </a:bodyPr>
          <a:lstStyle/>
          <a:p>
            <a:r>
              <a:rPr lang="es-PA" sz="3600" b="1" dirty="0">
                <a:solidFill>
                  <a:srgbClr val="0A6975"/>
                </a:solidFill>
              </a:rPr>
              <a:t>Objetivo 4. Sostenibilidad</a:t>
            </a:r>
            <a:endParaRPr lang="en-US" sz="3600" b="1" dirty="0">
              <a:solidFill>
                <a:srgbClr val="0A6975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55094" y="1146412"/>
            <a:ext cx="10822674" cy="5419488"/>
          </a:xfrm>
        </p:spPr>
        <p:txBody>
          <a:bodyPr numCol="1">
            <a:normAutofit lnSpcReduction="10000"/>
          </a:bodyPr>
          <a:lstStyle/>
          <a:p>
            <a:pPr marL="0" indent="0">
              <a:buNone/>
            </a:pPr>
            <a:r>
              <a:rPr lang="es-PA" b="1" dirty="0"/>
              <a:t>Avances</a:t>
            </a:r>
          </a:p>
          <a:p>
            <a:r>
              <a:rPr lang="es-PA" dirty="0"/>
              <a:t>El país asume la mayor parte de la respuesta nacional al VIH (75%).</a:t>
            </a:r>
          </a:p>
          <a:p>
            <a:r>
              <a:rPr lang="es-PA" dirty="0"/>
              <a:t>Establecimiento de la Estrategia de Sostenibilidad 2019-2023.</a:t>
            </a:r>
          </a:p>
          <a:p>
            <a:r>
              <a:rPr lang="es-PA" dirty="0"/>
              <a:t>Existencia de un mecanismo de subvención del Estado a ONG a través del presupuesto nacional.</a:t>
            </a:r>
          </a:p>
          <a:p>
            <a:pPr marL="0" indent="0">
              <a:buNone/>
            </a:pPr>
            <a:endParaRPr lang="es-PA" b="1" dirty="0"/>
          </a:p>
          <a:p>
            <a:pPr marL="0" indent="0">
              <a:buNone/>
            </a:pPr>
            <a:r>
              <a:rPr lang="es-PA" b="1" dirty="0"/>
              <a:t>Retos</a:t>
            </a:r>
          </a:p>
          <a:p>
            <a:r>
              <a:rPr lang="es-PA" dirty="0"/>
              <a:t>Dependencia de los donantes (19%) en varias áreas: abordaje de PC, parte de la vinculación, diagnósticos (CD4 y CV). </a:t>
            </a:r>
          </a:p>
          <a:p>
            <a:r>
              <a:rPr lang="es-PA" dirty="0"/>
              <a:t>Los proyectos de sostenibilidad de las ONG apoyados por FM han tenido resultados irregulares.</a:t>
            </a:r>
          </a:p>
          <a:p>
            <a:r>
              <a:rPr lang="es-PA" dirty="0"/>
              <a:t>La selección de ONG subvencionadas no se hace por concurso público.</a:t>
            </a:r>
          </a:p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5231744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20F8D-DB16-48B0-BE8A-F09FDBB42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6343" y="2987749"/>
            <a:ext cx="5682343" cy="22765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¡Gracias!</a:t>
            </a:r>
          </a:p>
          <a:p>
            <a:pPr marL="0" indent="0" algn="ctr">
              <a:buNone/>
            </a:pPr>
            <a:endParaRPr lang="en-US" sz="40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1936" y="533785"/>
            <a:ext cx="957155" cy="1140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560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354" y="136525"/>
            <a:ext cx="10515600" cy="1325563"/>
          </a:xfrm>
        </p:spPr>
        <p:txBody>
          <a:bodyPr/>
          <a:lstStyle/>
          <a:p>
            <a:r>
              <a:rPr lang="es-ES" b="1" dirty="0"/>
              <a:t>Metodología de la Evaluación de Campo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318" y="1989798"/>
            <a:ext cx="11091672" cy="4366552"/>
          </a:xfrm>
        </p:spPr>
        <p:txBody>
          <a:bodyPr>
            <a:normAutofit/>
          </a:bodyPr>
          <a:lstStyle/>
          <a:p>
            <a:pPr lvl="0"/>
            <a:r>
              <a:rPr lang="es-ES" dirty="0"/>
              <a:t>Determinación de prioridades para cada enfermedad por parte del equipo de país</a:t>
            </a:r>
          </a:p>
          <a:p>
            <a:pPr lvl="0"/>
            <a:r>
              <a:rPr lang="es-US" dirty="0"/>
              <a:t>Revisión documental de todos los componentes relevantes del programa nacional de enfermedad. </a:t>
            </a:r>
          </a:p>
          <a:p>
            <a:pPr lvl="0"/>
            <a:r>
              <a:rPr lang="es-US" dirty="0"/>
              <a:t>Elaboración de la herramienta de planificación y de la agenda.</a:t>
            </a:r>
          </a:p>
          <a:p>
            <a:pPr lvl="0"/>
            <a:r>
              <a:rPr lang="es-US" dirty="0"/>
              <a:t>Visita al país de 11 días, por parte de un equipo de consultores internacionales expertos en las enfermedades y en sistemas de salud, con el apoyo de consultores locales.</a:t>
            </a:r>
          </a:p>
          <a:p>
            <a:pPr lvl="0"/>
            <a:r>
              <a:rPr lang="es-ES" dirty="0"/>
              <a:t>Elaboración del informe final.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4789" y="279858"/>
            <a:ext cx="958217" cy="113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04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7633" y="2425937"/>
            <a:ext cx="9677400" cy="1556440"/>
          </a:xfrm>
        </p:spPr>
        <p:txBody>
          <a:bodyPr>
            <a:normAutofit/>
          </a:bodyPr>
          <a:lstStyle/>
          <a:p>
            <a:r>
              <a:rPr lang="es-ES" sz="4000" b="1" dirty="0">
                <a:solidFill>
                  <a:srgbClr val="0A6975"/>
                </a:solidFill>
              </a:rPr>
              <a:t>TB: Hallazgos Preliminares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60360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677400" cy="1556440"/>
          </a:xfrm>
        </p:spPr>
        <p:txBody>
          <a:bodyPr>
            <a:normAutofit/>
          </a:bodyPr>
          <a:lstStyle/>
          <a:p>
            <a:r>
              <a:rPr lang="es-PA" sz="3200" b="1" dirty="0">
                <a:solidFill>
                  <a:srgbClr val="0A6975"/>
                </a:solidFill>
              </a:rPr>
              <a:t>Objetivo 1. Evaluar el grado en el que las subvenciones ayudaron a alcanzar los objetivos del plan estratégico</a:t>
            </a:r>
            <a:r>
              <a:rPr lang="es-US" sz="3200" b="1" dirty="0">
                <a:solidFill>
                  <a:srgbClr val="0A6975"/>
                </a:solidFill>
              </a:rPr>
              <a:t>.</a:t>
            </a:r>
            <a:r>
              <a:rPr lang="es-ES" sz="3200" b="1" dirty="0">
                <a:solidFill>
                  <a:srgbClr val="0A6975"/>
                </a:solidFill>
              </a:rPr>
              <a:t> </a:t>
            </a:r>
            <a:endParaRPr lang="en-US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330592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PA" b="1" dirty="0"/>
              <a:t>Puntos más importantes:</a:t>
            </a:r>
            <a:endParaRPr lang="es-PA" dirty="0"/>
          </a:p>
          <a:p>
            <a:r>
              <a:rPr lang="es-PA" dirty="0"/>
              <a:t>PENM TB es un documento vivo, basado en la realidad epidemiológica y efectivamente usado que dirige la política y cuya revisión está en curso y se complementa con otros documentos básicos (MEGA, …). Las metas programáticas se van consiguiendo (ver más adelante).</a:t>
            </a:r>
          </a:p>
          <a:p>
            <a:r>
              <a:rPr lang="es-PA" dirty="0"/>
              <a:t>No se evidencian problemas de suministros básicos (pero si las debilidades de los sistemas de provisión de servicios).</a:t>
            </a:r>
          </a:p>
          <a:p>
            <a:r>
              <a:rPr lang="es-PA" dirty="0"/>
              <a:t> Ley de TB en curso que afronta, entre otros, los  problemas de discriminación. </a:t>
            </a:r>
          </a:p>
          <a:p>
            <a:r>
              <a:rPr lang="es-PA" dirty="0"/>
              <a:t>El modelo PPR dota de más flexibilidad al RP y no ha </a:t>
            </a:r>
            <a:r>
              <a:rPr lang="es-PA" dirty="0" err="1"/>
              <a:t>presenatdo</a:t>
            </a:r>
            <a:r>
              <a:rPr lang="es-PA" dirty="0"/>
              <a:t> problemas. </a:t>
            </a:r>
          </a:p>
          <a:p>
            <a:pPr marL="0" indent="0">
              <a:buNone/>
            </a:pPr>
            <a:endParaRPr lang="es-PA" i="1" dirty="0"/>
          </a:p>
        </p:txBody>
      </p:sp>
    </p:spTree>
    <p:extLst>
      <p:ext uri="{BB962C8B-B14F-4D97-AF65-F5344CB8AC3E}">
        <p14:creationId xmlns:p14="http://schemas.microsoft.com/office/powerpoint/2010/main" val="146065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677400" cy="1556440"/>
          </a:xfrm>
        </p:spPr>
        <p:txBody>
          <a:bodyPr>
            <a:normAutofit/>
          </a:bodyPr>
          <a:lstStyle/>
          <a:p>
            <a:r>
              <a:rPr lang="es-PA" sz="3200" b="1" dirty="0">
                <a:solidFill>
                  <a:srgbClr val="0A6975"/>
                </a:solidFill>
              </a:rPr>
              <a:t>Objetivo 2. Evaluar el grado en el que los sistemas de atención  (en instituciones y en la comunidad) proveen </a:t>
            </a:r>
            <a:r>
              <a:rPr lang="es-US" sz="3200" b="1" dirty="0">
                <a:solidFill>
                  <a:srgbClr val="0A6975"/>
                </a:solidFill>
              </a:rPr>
              <a:t>servicios de calidad.</a:t>
            </a:r>
            <a:r>
              <a:rPr lang="es-ES" sz="3200" b="1" dirty="0">
                <a:solidFill>
                  <a:srgbClr val="0A6975"/>
                </a:solidFill>
              </a:rPr>
              <a:t> </a:t>
            </a:r>
            <a:endParaRPr lang="en-US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33059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A" b="1" dirty="0"/>
              <a:t> Personas privadas de libertad.</a:t>
            </a:r>
          </a:p>
          <a:p>
            <a:pPr marL="0" indent="0">
              <a:buNone/>
            </a:pPr>
            <a:r>
              <a:rPr lang="es-PA" i="1" dirty="0"/>
              <a:t>Avances:</a:t>
            </a:r>
          </a:p>
          <a:p>
            <a:r>
              <a:rPr lang="es-PA" dirty="0"/>
              <a:t>Identificación y tratamiento exitoso de casos tanto de TB como RR/MDR TB.</a:t>
            </a:r>
          </a:p>
          <a:p>
            <a:r>
              <a:rPr lang="es-PA" dirty="0"/>
              <a:t>Disminución de la incidencia en 2019. (“el primer descenso es más fácil”). Efecto de la intervención.</a:t>
            </a:r>
          </a:p>
          <a:p>
            <a:r>
              <a:rPr lang="es-PA" dirty="0"/>
              <a:t>Buenos resultados de tratamiento. </a:t>
            </a:r>
          </a:p>
          <a:p>
            <a:pPr marL="0" indent="0">
              <a:buNone/>
            </a:pPr>
            <a:endParaRPr lang="es-PA" i="1" dirty="0"/>
          </a:p>
        </p:txBody>
      </p:sp>
    </p:spTree>
    <p:extLst>
      <p:ext uri="{BB962C8B-B14F-4D97-AF65-F5344CB8AC3E}">
        <p14:creationId xmlns:p14="http://schemas.microsoft.com/office/powerpoint/2010/main" val="3713132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2 CuadroTexto">
            <a:extLst>
              <a:ext uri="{FF2B5EF4-FFF2-40B4-BE49-F238E27FC236}">
                <a16:creationId xmlns:a16="http://schemas.microsoft.com/office/drawing/2014/main" id="{4C5EE9AE-849B-4C9B-882B-29381523B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0063" y="309550"/>
            <a:ext cx="71977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s-SV" altLang="es-SV" sz="2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Incidencia de casos de tuberculosis todas las formas por proveedor de salud. Años 2010-2019</a:t>
            </a:r>
          </a:p>
        </p:txBody>
      </p:sp>
      <p:grpSp>
        <p:nvGrpSpPr>
          <p:cNvPr id="17411" name="Grupo 1">
            <a:extLst>
              <a:ext uri="{FF2B5EF4-FFF2-40B4-BE49-F238E27FC236}">
                <a16:creationId xmlns:a16="http://schemas.microsoft.com/office/drawing/2014/main" id="{41701BD2-5A9C-490E-A4CA-E35A00190A7A}"/>
              </a:ext>
            </a:extLst>
          </p:cNvPr>
          <p:cNvGrpSpPr>
            <a:grpSpLocks/>
          </p:cNvGrpSpPr>
          <p:nvPr/>
        </p:nvGrpSpPr>
        <p:grpSpPr bwMode="auto">
          <a:xfrm>
            <a:off x="1758950" y="892175"/>
            <a:ext cx="8478838" cy="5492750"/>
            <a:chOff x="322263" y="854561"/>
            <a:chExt cx="8478837" cy="5492264"/>
          </a:xfrm>
        </p:grpSpPr>
        <p:graphicFrame>
          <p:nvGraphicFramePr>
            <p:cNvPr id="17419" name="Object 2">
              <a:extLst>
                <a:ext uri="{FF2B5EF4-FFF2-40B4-BE49-F238E27FC236}">
                  <a16:creationId xmlns:a16="http://schemas.microsoft.com/office/drawing/2014/main" id="{1F2090BF-FFF8-45DE-A77F-1B775595A96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2263" y="854561"/>
            <a:ext cx="8478837" cy="52620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2" name="Gráfico" r:id="rId3" imgW="6095951" imgH="4257598" progId="MSGraph.Chart.8">
                    <p:embed followColorScheme="full"/>
                  </p:oleObj>
                </mc:Choice>
                <mc:Fallback>
                  <p:oleObj name="Gráfico" r:id="rId3" imgW="6095951" imgH="4257598" progId="MSGraph.Chart.8">
                    <p:embed followColorScheme="full"/>
                    <p:pic>
                      <p:nvPicPr>
                        <p:cNvPr id="17419" name="Object 2">
                          <a:extLst>
                            <a:ext uri="{FF2B5EF4-FFF2-40B4-BE49-F238E27FC236}">
                              <a16:creationId xmlns:a16="http://schemas.microsoft.com/office/drawing/2014/main" id="{1F2090BF-FFF8-45DE-A77F-1B775595A96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263" y="854561"/>
                          <a:ext cx="8478837" cy="52620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20" name="Text Box 3">
              <a:extLst>
                <a:ext uri="{FF2B5EF4-FFF2-40B4-BE49-F238E27FC236}">
                  <a16:creationId xmlns:a16="http://schemas.microsoft.com/office/drawing/2014/main" id="{548A73F3-8CBE-4A73-96E6-54778B63B3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263" y="6116658"/>
              <a:ext cx="2030412" cy="230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Calibri" panose="020F0502020204030204" pitchFamily="34" charset="0"/>
                <a:buChar char=" "/>
                <a:defRPr sz="2000"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anose="020F0502020204030204" pitchFamily="34" charset="0"/>
                <a:buChar char="◦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GB" altLang="es-SV" sz="900">
                  <a:solidFill>
                    <a:srgbClr val="000000"/>
                  </a:solidFill>
                  <a:latin typeface="Arial" panose="020B0604020202020204" pitchFamily="34" charset="0"/>
                </a:rPr>
                <a:t>Fuente: PNTYER EL SALVADOR</a:t>
              </a:r>
              <a:endParaRPr lang="en-GB" altLang="es-SV" sz="900">
                <a:solidFill>
                  <a:srgbClr val="000000"/>
                </a:solidFill>
                <a:latin typeface="Bookman Old Style" panose="02050604050505020204" pitchFamily="18" charset="0"/>
              </a:endParaRPr>
            </a:p>
          </p:txBody>
        </p:sp>
      </p:grpSp>
      <p:sp>
        <p:nvSpPr>
          <p:cNvPr id="6" name="5 CuadroTexto">
            <a:extLst>
              <a:ext uri="{FF2B5EF4-FFF2-40B4-BE49-F238E27FC236}">
                <a16:creationId xmlns:a16="http://schemas.microsoft.com/office/drawing/2014/main" id="{9019D9EE-FF94-46D3-AB16-79441910F60B}"/>
              </a:ext>
            </a:extLst>
          </p:cNvPr>
          <p:cNvSpPr txBox="1"/>
          <p:nvPr/>
        </p:nvSpPr>
        <p:spPr bwMode="auto">
          <a:xfrm>
            <a:off x="5678489" y="1744663"/>
            <a:ext cx="2238375" cy="43021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SV" sz="1100" b="1" dirty="0"/>
              <a:t>TASA: 3486 por 100,000 hab.</a:t>
            </a:r>
          </a:p>
          <a:p>
            <a:pPr algn="ctr">
              <a:defRPr/>
            </a:pPr>
            <a:r>
              <a:rPr lang="es-SV" sz="1100" b="1" dirty="0"/>
              <a:t>CENTROS PENALES</a:t>
            </a:r>
          </a:p>
        </p:txBody>
      </p:sp>
      <p:sp>
        <p:nvSpPr>
          <p:cNvPr id="7" name="6 CuadroTexto">
            <a:extLst>
              <a:ext uri="{FF2B5EF4-FFF2-40B4-BE49-F238E27FC236}">
                <a16:creationId xmlns:a16="http://schemas.microsoft.com/office/drawing/2014/main" id="{ACD614DB-35ED-45D5-85E8-923C7271A3F1}"/>
              </a:ext>
            </a:extLst>
          </p:cNvPr>
          <p:cNvSpPr txBox="1"/>
          <p:nvPr/>
        </p:nvSpPr>
        <p:spPr bwMode="auto">
          <a:xfrm>
            <a:off x="8483601" y="3425825"/>
            <a:ext cx="2030413" cy="4143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SV" sz="1050" b="1" dirty="0"/>
              <a:t>TASA: 25.2 por 100,000 hab.</a:t>
            </a:r>
          </a:p>
          <a:p>
            <a:pPr algn="ctr">
              <a:defRPr/>
            </a:pPr>
            <a:r>
              <a:rPr lang="es-SV" sz="1050" b="1" dirty="0"/>
              <a:t>MINSAL</a:t>
            </a:r>
          </a:p>
        </p:txBody>
      </p:sp>
      <p:sp>
        <p:nvSpPr>
          <p:cNvPr id="8" name="7 CuadroTexto">
            <a:extLst>
              <a:ext uri="{FF2B5EF4-FFF2-40B4-BE49-F238E27FC236}">
                <a16:creationId xmlns:a16="http://schemas.microsoft.com/office/drawing/2014/main" id="{E2C6BFEB-7537-404E-9180-AB5D6CD32906}"/>
              </a:ext>
            </a:extLst>
          </p:cNvPr>
          <p:cNvSpPr txBox="1"/>
          <p:nvPr/>
        </p:nvSpPr>
        <p:spPr bwMode="auto">
          <a:xfrm>
            <a:off x="8577264" y="4443413"/>
            <a:ext cx="2174875" cy="43021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SV" sz="1100" b="1" dirty="0"/>
              <a:t>TASA: 29 por 100,000 hab.</a:t>
            </a:r>
          </a:p>
          <a:p>
            <a:pPr algn="ctr">
              <a:defRPr/>
            </a:pPr>
            <a:r>
              <a:rPr lang="es-SV" sz="1100" b="1" dirty="0"/>
              <a:t>ISSS</a:t>
            </a:r>
          </a:p>
        </p:txBody>
      </p:sp>
      <p:sp>
        <p:nvSpPr>
          <p:cNvPr id="9" name="8 Flecha derecha">
            <a:extLst>
              <a:ext uri="{FF2B5EF4-FFF2-40B4-BE49-F238E27FC236}">
                <a16:creationId xmlns:a16="http://schemas.microsoft.com/office/drawing/2014/main" id="{144B067B-7245-401C-8EFD-FA6CC84BE8F0}"/>
              </a:ext>
            </a:extLst>
          </p:cNvPr>
          <p:cNvSpPr/>
          <p:nvPr/>
        </p:nvSpPr>
        <p:spPr bwMode="auto">
          <a:xfrm>
            <a:off x="7916863" y="1858964"/>
            <a:ext cx="514350" cy="20637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SV"/>
          </a:p>
        </p:txBody>
      </p:sp>
      <p:sp>
        <p:nvSpPr>
          <p:cNvPr id="10" name="9 Flecha derecha">
            <a:extLst>
              <a:ext uri="{FF2B5EF4-FFF2-40B4-BE49-F238E27FC236}">
                <a16:creationId xmlns:a16="http://schemas.microsoft.com/office/drawing/2014/main" id="{F8364B58-DCB6-477B-8A02-B79976840A67}"/>
              </a:ext>
            </a:extLst>
          </p:cNvPr>
          <p:cNvSpPr/>
          <p:nvPr/>
        </p:nvSpPr>
        <p:spPr bwMode="auto">
          <a:xfrm rot="16200000">
            <a:off x="9513889" y="3128964"/>
            <a:ext cx="339725" cy="27622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SV"/>
          </a:p>
        </p:txBody>
      </p:sp>
      <p:sp>
        <p:nvSpPr>
          <p:cNvPr id="11" name="10 Flecha derecha">
            <a:extLst>
              <a:ext uri="{FF2B5EF4-FFF2-40B4-BE49-F238E27FC236}">
                <a16:creationId xmlns:a16="http://schemas.microsoft.com/office/drawing/2014/main" id="{5CC182F2-090E-421E-95B8-32554E189603}"/>
              </a:ext>
            </a:extLst>
          </p:cNvPr>
          <p:cNvSpPr/>
          <p:nvPr/>
        </p:nvSpPr>
        <p:spPr bwMode="auto">
          <a:xfrm rot="16200000">
            <a:off x="9486107" y="4215607"/>
            <a:ext cx="355600" cy="23653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SV"/>
          </a:p>
        </p:txBody>
      </p:sp>
      <p:sp>
        <p:nvSpPr>
          <p:cNvPr id="17418" name="Text Box 3">
            <a:extLst>
              <a:ext uri="{FF2B5EF4-FFF2-40B4-BE49-F238E27FC236}">
                <a16:creationId xmlns:a16="http://schemas.microsoft.com/office/drawing/2014/main" id="{204FF0FE-9FED-4AC2-B2A9-8EF432C95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4288" y="6070600"/>
            <a:ext cx="203041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s-SV" sz="900">
                <a:solidFill>
                  <a:srgbClr val="000000"/>
                </a:solidFill>
                <a:latin typeface="Arial" panose="020B0604020202020204" pitchFamily="34" charset="0"/>
              </a:rPr>
              <a:t>Año 2019: dato preliminar</a:t>
            </a:r>
            <a:endParaRPr lang="en-GB" altLang="es-SV" sz="900">
              <a:solidFill>
                <a:srgbClr val="000000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677400" cy="1556440"/>
          </a:xfrm>
        </p:spPr>
        <p:txBody>
          <a:bodyPr>
            <a:normAutofit/>
          </a:bodyPr>
          <a:lstStyle/>
          <a:p>
            <a:r>
              <a:rPr lang="es-PA" sz="3200" b="1" dirty="0">
                <a:solidFill>
                  <a:srgbClr val="0A6975"/>
                </a:solidFill>
              </a:rPr>
              <a:t>Objetivo 2. Evaluar el grado en el que los sistemas de atención  (en instituciones y en la comunidad) proveen </a:t>
            </a:r>
            <a:r>
              <a:rPr lang="es-US" sz="3200" b="1" dirty="0">
                <a:solidFill>
                  <a:srgbClr val="0A6975"/>
                </a:solidFill>
              </a:rPr>
              <a:t>servicios de calidad.</a:t>
            </a:r>
            <a:r>
              <a:rPr lang="es-ES" sz="3200" b="1" dirty="0">
                <a:solidFill>
                  <a:srgbClr val="0A6975"/>
                </a:solidFill>
              </a:rPr>
              <a:t> </a:t>
            </a:r>
            <a:endParaRPr lang="en-US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921565"/>
            <a:ext cx="10515600" cy="4936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A" b="1" dirty="0"/>
              <a:t>Personas privadas de libertad.</a:t>
            </a:r>
          </a:p>
          <a:p>
            <a:pPr marL="0" indent="0">
              <a:buNone/>
            </a:pPr>
            <a:r>
              <a:rPr lang="es-PA" i="1" dirty="0"/>
              <a:t>Retos:</a:t>
            </a:r>
          </a:p>
          <a:p>
            <a:r>
              <a:rPr lang="es-PA" dirty="0"/>
              <a:t>Disminuir de manera radical la incidencia (metas Milenio y </a:t>
            </a:r>
            <a:r>
              <a:rPr lang="es-PA" dirty="0" err="1"/>
              <a:t>End</a:t>
            </a:r>
            <a:r>
              <a:rPr lang="es-PA" dirty="0"/>
              <a:t> TB!) en las cárceles. </a:t>
            </a:r>
            <a:r>
              <a:rPr lang="es-P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CONTINUA SIENDO EMERGENCIA NACIONAL</a:t>
            </a:r>
          </a:p>
          <a:p>
            <a:pPr lvl="1"/>
            <a:r>
              <a:rPr lang="es-PA" sz="2800" dirty="0"/>
              <a:t>Cárceles “calientes” (Izalco, Barrios, Zacatecoluca …</a:t>
            </a:r>
            <a:r>
              <a:rPr lang="es-PA" sz="2800" dirty="0" err="1"/>
              <a:t>inc</a:t>
            </a:r>
            <a:r>
              <a:rPr lang="es-PA" sz="2800" dirty="0"/>
              <a:t> 10000/100000?).</a:t>
            </a:r>
          </a:p>
          <a:p>
            <a:pPr lvl="1"/>
            <a:r>
              <a:rPr lang="es-PA" sz="2800" dirty="0"/>
              <a:t>Bartolinas “ardientes” (SSV, experiencia de S Miguel)</a:t>
            </a:r>
          </a:p>
          <a:p>
            <a:pPr lvl="1"/>
            <a:r>
              <a:rPr lang="es-PA" sz="2800" dirty="0"/>
              <a:t>Que el límite no sea ni la provisión de diagnóstico (molecular y radiológico), ni de tratamiento, ni de control de contactos, ni de TILT, ni  de RRHH para operarlos!</a:t>
            </a:r>
          </a:p>
          <a:p>
            <a:pPr lvl="1"/>
            <a:r>
              <a:rPr lang="es-PA" sz="2800" dirty="0"/>
              <a:t>Estamos buscando en todas partes?</a:t>
            </a:r>
          </a:p>
          <a:p>
            <a:pPr marL="0" indent="0">
              <a:buNone/>
            </a:pPr>
            <a:endParaRPr lang="es-PA" i="1" dirty="0"/>
          </a:p>
        </p:txBody>
      </p:sp>
    </p:spTree>
    <p:extLst>
      <p:ext uri="{BB962C8B-B14F-4D97-AF65-F5344CB8AC3E}">
        <p14:creationId xmlns:p14="http://schemas.microsoft.com/office/powerpoint/2010/main" val="3211077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3571</TotalTime>
  <Words>2679</Words>
  <Application>Microsoft Office PowerPoint</Application>
  <PresentationFormat>Panorámica</PresentationFormat>
  <Paragraphs>277</Paragraphs>
  <Slides>33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40" baseType="lpstr">
      <vt:lpstr>Arial</vt:lpstr>
      <vt:lpstr>Arial Rounded MT Bold</vt:lpstr>
      <vt:lpstr>Bookman Old Style</vt:lpstr>
      <vt:lpstr>Calibri</vt:lpstr>
      <vt:lpstr>Calibri Light</vt:lpstr>
      <vt:lpstr>Office Theme</vt:lpstr>
      <vt:lpstr>Gráfico</vt:lpstr>
      <vt:lpstr> Evaluaciones de Países Focalizados - El Salvador TB y VIH</vt:lpstr>
      <vt:lpstr>Antecedentes</vt:lpstr>
      <vt:lpstr>Objetivos Generales</vt:lpstr>
      <vt:lpstr>Metodología de la Evaluación de Campo</vt:lpstr>
      <vt:lpstr>TB: Hallazgos Preliminares</vt:lpstr>
      <vt:lpstr>Objetivo 1. Evaluar el grado en el que las subvenciones ayudaron a alcanzar los objetivos del plan estratégico. </vt:lpstr>
      <vt:lpstr>Objetivo 2. Evaluar el grado en el que los sistemas de atención  (en instituciones y en la comunidad) proveen servicios de calidad. </vt:lpstr>
      <vt:lpstr>Presentación de PowerPoint</vt:lpstr>
      <vt:lpstr>Objetivo 2. Evaluar el grado en el que los sistemas de atención  (en instituciones y en la comunidad) proveen servicios de calidad. </vt:lpstr>
      <vt:lpstr>Objetivo 2. Evaluar el grado en el que los sistemas de atención  (en instituciones y en la comunidad) proveen servicios de calidad. </vt:lpstr>
      <vt:lpstr>Objetivo 2. Evaluar el grado en el que los sistemas de atención  (en instituciones y en la comunidad) proveen servicios de calidad. </vt:lpstr>
      <vt:lpstr>Objetivo 2. Evaluar el grado en el que los sistemas de atención  (en instituciones y en la comunidad) proveen servicios de calidad. </vt:lpstr>
      <vt:lpstr>Objetivo 2. Evaluar el grado en el que los sistemas de atención  (en instituciones y en la comunidad) proveen servicios de calidad. </vt:lpstr>
      <vt:lpstr>Objetivo 2. Evaluar el grado en el que los sistemas de atención  (en instituciones y en la comunidad) proveen servicios de calidad. </vt:lpstr>
      <vt:lpstr>Objetivo 2. Evaluar el grado en el que los sistemas de atención  (en instituciones y en la comunidad) proveen servicios de calidad. </vt:lpstr>
      <vt:lpstr>Objetivo 3. Determinar hasta qué punto los sistemas de información del país generan, reportan y utilizan datos de calidad – I</vt:lpstr>
      <vt:lpstr>Objetivo 3. Determinar hasta qué punto los sistemas de información del país generan, reportan y utilizan datos de calidad – I</vt:lpstr>
      <vt:lpstr>Objetivo 4. Valorar hasta que punto la subvención del Fondo Mundial ha contribuido a preparar financieramente y programáticamente al país para una respuesta sostenida a la TB.Observaciones generales</vt:lpstr>
      <vt:lpstr>Objetivo 4. Valorar hasta que punto la subvención del Fondo Mundial ha contribuido a preparar financieramente y programáticamente al país para una respuesta sostenida a la TB.Observaciones generales</vt:lpstr>
      <vt:lpstr>VIH: Hallazgos Preliminares</vt:lpstr>
      <vt:lpstr>Objetivo 1. Estrategia</vt:lpstr>
      <vt:lpstr>Objetivo 1. Cadena de suministro</vt:lpstr>
      <vt:lpstr>Objetivo 1. Entornos propicios y sostenibles (DD HH)</vt:lpstr>
      <vt:lpstr>Objetivo 2. </vt:lpstr>
      <vt:lpstr>Objetivo 2. Prevención</vt:lpstr>
      <vt:lpstr>Objetivo 2. Prueba del VIH</vt:lpstr>
      <vt:lpstr>Objetivo 2. Positividad y prevalencias en PC</vt:lpstr>
      <vt:lpstr>Objetivo 2. Vinculación</vt:lpstr>
      <vt:lpstr>Objetivo 2. Tratamiento y cuidados</vt:lpstr>
      <vt:lpstr>Objetivo 2. Calidad</vt:lpstr>
      <vt:lpstr>Objetivo 3. Sistemas de información</vt:lpstr>
      <vt:lpstr>Objetivo 4. Sostenibilidad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giedrius likatavicius</dc:creator>
  <cp:lastModifiedBy>Joan Tallada</cp:lastModifiedBy>
  <cp:revision>176</cp:revision>
  <dcterms:created xsi:type="dcterms:W3CDTF">2017-11-12T19:24:15Z</dcterms:created>
  <dcterms:modified xsi:type="dcterms:W3CDTF">2020-03-06T12:48:13Z</dcterms:modified>
</cp:coreProperties>
</file>