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9" r:id="rId5"/>
    <p:sldId id="266" r:id="rId6"/>
    <p:sldId id="267" r:id="rId7"/>
    <p:sldId id="269" r:id="rId8"/>
    <p:sldId id="271" r:id="rId9"/>
    <p:sldId id="261" r:id="rId10"/>
    <p:sldId id="272" r:id="rId11"/>
    <p:sldId id="262" r:id="rId12"/>
    <p:sldId id="270" r:id="rId13"/>
    <p:sldId id="264" r:id="rId14"/>
    <p:sldId id="263" r:id="rId15"/>
    <p:sldId id="265" r:id="rId16"/>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4660"/>
  </p:normalViewPr>
  <p:slideViewPr>
    <p:cSldViewPr snapToGrid="0">
      <p:cViewPr>
        <p:scale>
          <a:sx n="50" d="100"/>
          <a:sy n="50" d="100"/>
        </p:scale>
        <p:origin x="492"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F5514-F6F6-422A-B9DF-F2FF2337CEC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9E6F2F1B-55D5-498F-82C6-FEB1D15D4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A0DEC9BE-AF52-49F9-B67E-A25177324D9F}"/>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5" name="Marcador de pie de página 4">
            <a:extLst>
              <a:ext uri="{FF2B5EF4-FFF2-40B4-BE49-F238E27FC236}">
                <a16:creationId xmlns:a16="http://schemas.microsoft.com/office/drawing/2014/main" id="{1A7A0B1D-945E-4CB6-8CD3-88680F43B8DC}"/>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6B92009-A118-4AA7-95EB-5A15508591EB}"/>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264529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3B101D-F6EC-4663-95F7-CED8D4D14A4C}"/>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5E8C75B2-F2CC-4B31-B339-9A127A38E7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EC18D27B-834F-47A0-A902-C76AC6E582DD}"/>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5" name="Marcador de pie de página 4">
            <a:extLst>
              <a:ext uri="{FF2B5EF4-FFF2-40B4-BE49-F238E27FC236}">
                <a16:creationId xmlns:a16="http://schemas.microsoft.com/office/drawing/2014/main" id="{290303BD-3D73-43B0-BF8A-ACC3C020BDE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70E2F7EF-76FB-4A3B-A67D-A058D03D8DBF}"/>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4281813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54FABE1-7199-4925-B1AE-BD00C998B8C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14DDEF45-CF8C-480C-A0B5-EC62B56E879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7AEC789A-2022-4323-92D0-9119E44F9B05}"/>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5" name="Marcador de pie de página 4">
            <a:extLst>
              <a:ext uri="{FF2B5EF4-FFF2-40B4-BE49-F238E27FC236}">
                <a16:creationId xmlns:a16="http://schemas.microsoft.com/office/drawing/2014/main" id="{C23A5F2E-3053-4077-BC84-CE83CBA310F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819DC491-84D8-49C4-9452-B578ADE68EDB}"/>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90994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58D22-E977-4AF0-ACBE-239494F21158}"/>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4F2BCCEA-EE7F-4D0E-9308-2BD88349254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2C77701-12C2-4545-A85F-907D5ED37B26}"/>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5" name="Marcador de pie de página 4">
            <a:extLst>
              <a:ext uri="{FF2B5EF4-FFF2-40B4-BE49-F238E27FC236}">
                <a16:creationId xmlns:a16="http://schemas.microsoft.com/office/drawing/2014/main" id="{F6285036-4AF9-43B4-8287-63336B8618C8}"/>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FD14F2FF-C726-4B16-89B9-203160C1E4C9}"/>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5900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DF4CFA-32A7-4BF2-A9D0-D7D3E781954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F65B08D-1573-4859-953B-58F336B95C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BC71E78-3D77-4575-B7CC-B6073C4AC9BE}"/>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5" name="Marcador de pie de página 4">
            <a:extLst>
              <a:ext uri="{FF2B5EF4-FFF2-40B4-BE49-F238E27FC236}">
                <a16:creationId xmlns:a16="http://schemas.microsoft.com/office/drawing/2014/main" id="{038BDBBA-21C1-430C-B2A8-0D370FB8025E}"/>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230AE097-366C-43AF-BDC2-3388DFF66584}"/>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419803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8B97E-A199-4706-BFED-3A3F0145077C}"/>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5CE92C41-8209-4336-BC3E-85D4DE6EFCD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19D2F68A-81EB-40BA-99B8-0CE13EF1A7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E08A84B8-D9DD-403C-8006-C85C4A8EB0BD}"/>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6" name="Marcador de pie de página 5">
            <a:extLst>
              <a:ext uri="{FF2B5EF4-FFF2-40B4-BE49-F238E27FC236}">
                <a16:creationId xmlns:a16="http://schemas.microsoft.com/office/drawing/2014/main" id="{7BA52237-71A2-4568-9E09-0F0EF7D676F1}"/>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F3ECC462-FB5D-4C0D-8F28-5A403B1D99D2}"/>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2005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20BBD-D79F-4DD7-AE19-70200DA5274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0CE0C89F-E894-4121-9143-B30DADFF0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7E9563-72DA-4FEA-9D07-2E3B9D4EBE3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0D741029-45E5-436A-BEE9-FABCF58E4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3B23B1-2F31-4504-B1A2-18B0302CBA5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671EE167-21F7-4680-B885-31E6FC2C68C7}"/>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8" name="Marcador de pie de página 7">
            <a:extLst>
              <a:ext uri="{FF2B5EF4-FFF2-40B4-BE49-F238E27FC236}">
                <a16:creationId xmlns:a16="http://schemas.microsoft.com/office/drawing/2014/main" id="{10A2A305-DE90-4261-BEB0-BF4C4322CA3C}"/>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B7F7434F-A63B-4353-B33A-3BAEF714A4A5}"/>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403924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F36CB-2E86-4985-BE47-203020E44BF9}"/>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4067D4CC-7CC1-43C9-8E76-28ED477E33CF}"/>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4" name="Marcador de pie de página 3">
            <a:extLst>
              <a:ext uri="{FF2B5EF4-FFF2-40B4-BE49-F238E27FC236}">
                <a16:creationId xmlns:a16="http://schemas.microsoft.com/office/drawing/2014/main" id="{92744CA4-828B-4586-96A0-AFF6CAB5E053}"/>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E14434CF-3B00-48E0-AF57-09EE66A657F5}"/>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3013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688906-F5C4-4938-ACB7-8C7229B0272D}"/>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3" name="Marcador de pie de página 2">
            <a:extLst>
              <a:ext uri="{FF2B5EF4-FFF2-40B4-BE49-F238E27FC236}">
                <a16:creationId xmlns:a16="http://schemas.microsoft.com/office/drawing/2014/main" id="{C2E6137C-E57E-45B2-9B3A-8CC421DB1FF7}"/>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BE51C302-E8BA-445D-B8F5-08FF8322F4FF}"/>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398953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323B9C-DE96-41C5-A5EF-3FECBE9CCD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72B44445-75D3-4CE6-8500-E51D8E12A7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CB5BC7F8-DA28-4793-AC81-0D3C595A3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4BAA36-6822-4278-BFBB-A4099B9AC47D}"/>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6" name="Marcador de pie de página 5">
            <a:extLst>
              <a:ext uri="{FF2B5EF4-FFF2-40B4-BE49-F238E27FC236}">
                <a16:creationId xmlns:a16="http://schemas.microsoft.com/office/drawing/2014/main" id="{30844CD2-DD16-4E2B-B372-87114F71FFAD}"/>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4FC9360E-F6D4-44E0-8C0B-311BA2E2EEDC}"/>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2372164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B0AF58-FA42-49C9-BEA7-C996F51242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D0A54E54-F745-4730-9B81-3E79EC9253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701E4E68-473A-4464-AF15-3530BAE6A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FFAC96-D0EC-4548-B584-2035722BAF3A}"/>
              </a:ext>
            </a:extLst>
          </p:cNvPr>
          <p:cNvSpPr>
            <a:spLocks noGrp="1"/>
          </p:cNvSpPr>
          <p:nvPr>
            <p:ph type="dt" sz="half" idx="10"/>
          </p:nvPr>
        </p:nvSpPr>
        <p:spPr/>
        <p:txBody>
          <a:bodyPr/>
          <a:lstStyle/>
          <a:p>
            <a:fld id="{233EFBDA-36D1-4BC2-9974-F056796B51D7}" type="datetimeFigureOut">
              <a:rPr lang="es-SV" smtClean="0"/>
              <a:t>1/4/2020</a:t>
            </a:fld>
            <a:endParaRPr lang="es-SV"/>
          </a:p>
        </p:txBody>
      </p:sp>
      <p:sp>
        <p:nvSpPr>
          <p:cNvPr id="6" name="Marcador de pie de página 5">
            <a:extLst>
              <a:ext uri="{FF2B5EF4-FFF2-40B4-BE49-F238E27FC236}">
                <a16:creationId xmlns:a16="http://schemas.microsoft.com/office/drawing/2014/main" id="{3FA9787E-30CC-4204-9423-8D8CAEE9434D}"/>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8032090-B658-403A-A40E-AFFC1FFFF19B}"/>
              </a:ext>
            </a:extLst>
          </p:cNvPr>
          <p:cNvSpPr>
            <a:spLocks noGrp="1"/>
          </p:cNvSpPr>
          <p:nvPr>
            <p:ph type="sldNum" sz="quarter" idx="12"/>
          </p:nvPr>
        </p:nvSpPr>
        <p:spPr/>
        <p:txBody>
          <a:bodyPr/>
          <a:lstStyle/>
          <a:p>
            <a:fld id="{E869CBED-3593-454F-BCC5-2B3C72D1B0FD}" type="slidenum">
              <a:rPr lang="es-SV" smtClean="0"/>
              <a:t>‹Nº›</a:t>
            </a:fld>
            <a:endParaRPr lang="es-SV"/>
          </a:p>
        </p:txBody>
      </p:sp>
    </p:spTree>
    <p:extLst>
      <p:ext uri="{BB962C8B-B14F-4D97-AF65-F5344CB8AC3E}">
        <p14:creationId xmlns:p14="http://schemas.microsoft.com/office/powerpoint/2010/main" val="2302867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F9AF9C-A039-4167-8DCE-1385E2C85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7E37696F-B7F3-42FD-BAC5-65290936EA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7892A08B-E37A-49E2-955C-CFCB35B91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EFBDA-36D1-4BC2-9974-F056796B51D7}" type="datetimeFigureOut">
              <a:rPr lang="es-SV" smtClean="0"/>
              <a:t>1/4/2020</a:t>
            </a:fld>
            <a:endParaRPr lang="es-SV"/>
          </a:p>
        </p:txBody>
      </p:sp>
      <p:sp>
        <p:nvSpPr>
          <p:cNvPr id="5" name="Marcador de pie de página 4">
            <a:extLst>
              <a:ext uri="{FF2B5EF4-FFF2-40B4-BE49-F238E27FC236}">
                <a16:creationId xmlns:a16="http://schemas.microsoft.com/office/drawing/2014/main" id="{2DC7DAA8-B933-4DEF-B785-A8A6118B0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AAA177C3-0F34-4D7C-A122-EC7EA7374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9CBED-3593-454F-BCC5-2B3C72D1B0FD}" type="slidenum">
              <a:rPr lang="es-SV" smtClean="0"/>
              <a:t>‹Nº›</a:t>
            </a:fld>
            <a:endParaRPr lang="es-SV"/>
          </a:p>
        </p:txBody>
      </p:sp>
    </p:spTree>
    <p:extLst>
      <p:ext uri="{BB962C8B-B14F-4D97-AF65-F5344CB8AC3E}">
        <p14:creationId xmlns:p14="http://schemas.microsoft.com/office/powerpoint/2010/main" val="871967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9.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657350" y="223838"/>
            <a:ext cx="9144000" cy="2387600"/>
          </a:xfrm>
        </p:spPr>
        <p:txBody>
          <a:bodyPr/>
          <a:lstStyle/>
          <a:p>
            <a:r>
              <a:rPr lang="es-SV" b="1" i="1" dirty="0">
                <a:effectLst>
                  <a:outerShdw blurRad="38100" dist="38100" dir="2700000" algn="tl">
                    <a:srgbClr val="000000">
                      <a:alpha val="43137"/>
                    </a:srgbClr>
                  </a:outerShdw>
                </a:effectLst>
              </a:rPr>
              <a:t>Personas Afectadas VIH</a:t>
            </a: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524000" y="2611438"/>
            <a:ext cx="9144000" cy="3192462"/>
          </a:xfrm>
        </p:spPr>
        <p:txBody>
          <a:bodyPr>
            <a:normAutofit/>
          </a:bodyPr>
          <a:lstStyle/>
          <a:p>
            <a:r>
              <a:rPr lang="es-SV" sz="3600" b="1" dirty="0"/>
              <a:t>Irma Hernández</a:t>
            </a:r>
          </a:p>
          <a:p>
            <a:r>
              <a:rPr lang="es-SV" sz="3600" b="1" dirty="0"/>
              <a:t>Doris Acosta</a:t>
            </a:r>
          </a:p>
          <a:p>
            <a:r>
              <a:rPr lang="es-SV" sz="3600" b="1" dirty="0"/>
              <a:t>Robert Amadeo</a:t>
            </a:r>
          </a:p>
          <a:p>
            <a:r>
              <a:rPr lang="es-SV" sz="3600" b="1" dirty="0"/>
              <a:t>Enrique Martínez</a:t>
            </a:r>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pic>
        <p:nvPicPr>
          <p:cNvPr id="23" name="Imagen 22">
            <a:extLst>
              <a:ext uri="{FF2B5EF4-FFF2-40B4-BE49-F238E27FC236}">
                <a16:creationId xmlns:a16="http://schemas.microsoft.com/office/drawing/2014/main" id="{F6BB85E9-DBBA-4739-84C9-8724C1CD9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80" y="888999"/>
            <a:ext cx="2985320" cy="4792943"/>
          </a:xfrm>
          <a:prstGeom prst="rect">
            <a:avLst/>
          </a:prstGeom>
        </p:spPr>
      </p:pic>
    </p:spTree>
    <p:extLst>
      <p:ext uri="{BB962C8B-B14F-4D97-AF65-F5344CB8AC3E}">
        <p14:creationId xmlns:p14="http://schemas.microsoft.com/office/powerpoint/2010/main" val="3783246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pic>
        <p:nvPicPr>
          <p:cNvPr id="10" name="Imagen 9">
            <a:extLst>
              <a:ext uri="{FF2B5EF4-FFF2-40B4-BE49-F238E27FC236}">
                <a16:creationId xmlns:a16="http://schemas.microsoft.com/office/drawing/2014/main" id="{1BA59190-BE0A-4976-B001-CC8CC6187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777" y="1974670"/>
            <a:ext cx="2495468" cy="3931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524000" y="45467"/>
            <a:ext cx="9144000" cy="879474"/>
          </a:xfrm>
        </p:spPr>
        <p:txBody>
          <a:bodyPr>
            <a:normAutofit fontScale="90000"/>
          </a:bodyPr>
          <a:lstStyle/>
          <a:p>
            <a:r>
              <a:rPr lang="es-SV" b="1" i="1" dirty="0">
                <a:effectLst>
                  <a:outerShdw blurRad="38100" dist="38100" dir="2700000" algn="tl">
                    <a:srgbClr val="000000">
                      <a:alpha val="43137"/>
                    </a:srgbClr>
                  </a:outerShdw>
                </a:effectLst>
              </a:rPr>
              <a:t>Anexos</a:t>
            </a:r>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pic>
        <p:nvPicPr>
          <p:cNvPr id="7" name="Imagen 6">
            <a:extLst>
              <a:ext uri="{FF2B5EF4-FFF2-40B4-BE49-F238E27FC236}">
                <a16:creationId xmlns:a16="http://schemas.microsoft.com/office/drawing/2014/main" id="{EAF56972-9F99-4795-A6A3-12D54564B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8024" y="2117866"/>
            <a:ext cx="2948379" cy="3931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127777" y="924941"/>
            <a:ext cx="9144000" cy="879474"/>
          </a:xfrm>
        </p:spPr>
        <p:txBody>
          <a:bodyPr/>
          <a:lstStyle/>
          <a:p>
            <a:r>
              <a:rPr lang="es-SV" dirty="0"/>
              <a:t>Entrega de ARV a domicilio.</a:t>
            </a:r>
          </a:p>
        </p:txBody>
      </p:sp>
      <p:pic>
        <p:nvPicPr>
          <p:cNvPr id="6" name="Imagen 5">
            <a:extLst>
              <a:ext uri="{FF2B5EF4-FFF2-40B4-BE49-F238E27FC236}">
                <a16:creationId xmlns:a16="http://schemas.microsoft.com/office/drawing/2014/main" id="{07A376FE-8794-4EB1-AC5B-A550C69B1512}"/>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9957121">
            <a:off x="191638" y="147484"/>
            <a:ext cx="1754748" cy="1754748"/>
          </a:xfrm>
          <a:prstGeom prst="rect">
            <a:avLst/>
          </a:prstGeom>
        </p:spPr>
      </p:pic>
    </p:spTree>
    <p:extLst>
      <p:ext uri="{BB962C8B-B14F-4D97-AF65-F5344CB8AC3E}">
        <p14:creationId xmlns:p14="http://schemas.microsoft.com/office/powerpoint/2010/main" val="2500066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p:txBody>
          <a:bodyPr/>
          <a:lstStyle/>
          <a:p>
            <a:endParaRPr lang="es-SV" b="1" i="1" dirty="0">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p:txBody>
          <a:bodyPr/>
          <a:lstStyle/>
          <a:p>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pic>
        <p:nvPicPr>
          <p:cNvPr id="5" name="Imagen 4">
            <a:extLst>
              <a:ext uri="{FF2B5EF4-FFF2-40B4-BE49-F238E27FC236}">
                <a16:creationId xmlns:a16="http://schemas.microsoft.com/office/drawing/2014/main" id="{32307644-FC97-4DAF-B514-F85200CA4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913" y="1453073"/>
            <a:ext cx="2705100" cy="360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ítulo 1">
            <a:extLst>
              <a:ext uri="{FF2B5EF4-FFF2-40B4-BE49-F238E27FC236}">
                <a16:creationId xmlns:a16="http://schemas.microsoft.com/office/drawing/2014/main" id="{27E21048-C01B-40AA-BD52-A589C4A8395C}"/>
              </a:ext>
            </a:extLst>
          </p:cNvPr>
          <p:cNvSpPr txBox="1">
            <a:spLocks/>
          </p:cNvSpPr>
          <p:nvPr/>
        </p:nvSpPr>
        <p:spPr>
          <a:xfrm>
            <a:off x="1524000" y="45467"/>
            <a:ext cx="9144000" cy="87947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SV" b="1" i="1" dirty="0">
                <a:effectLst>
                  <a:outerShdw blurRad="38100" dist="38100" dir="2700000" algn="tl">
                    <a:srgbClr val="000000">
                      <a:alpha val="43137"/>
                    </a:srgbClr>
                  </a:outerShdw>
                </a:effectLst>
              </a:rPr>
              <a:t>Anexos</a:t>
            </a:r>
          </a:p>
        </p:txBody>
      </p:sp>
      <p:sp>
        <p:nvSpPr>
          <p:cNvPr id="11" name="Subtítulo 2">
            <a:extLst>
              <a:ext uri="{FF2B5EF4-FFF2-40B4-BE49-F238E27FC236}">
                <a16:creationId xmlns:a16="http://schemas.microsoft.com/office/drawing/2014/main" id="{D9D6F12F-B64E-4C59-919F-71F9B8DEE53C}"/>
              </a:ext>
            </a:extLst>
          </p:cNvPr>
          <p:cNvSpPr txBox="1">
            <a:spLocks/>
          </p:cNvSpPr>
          <p:nvPr/>
        </p:nvSpPr>
        <p:spPr>
          <a:xfrm>
            <a:off x="1127777" y="924941"/>
            <a:ext cx="9144000" cy="8794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SV" dirty="0"/>
              <a:t>Caso Sonsonate.</a:t>
            </a:r>
          </a:p>
        </p:txBody>
      </p:sp>
      <p:pic>
        <p:nvPicPr>
          <p:cNvPr id="13" name="Imagen 12">
            <a:extLst>
              <a:ext uri="{FF2B5EF4-FFF2-40B4-BE49-F238E27FC236}">
                <a16:creationId xmlns:a16="http://schemas.microsoft.com/office/drawing/2014/main" id="{3C763288-283B-4A89-BBE7-2348E87FB064}"/>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rot="19957121">
            <a:off x="191638" y="147484"/>
            <a:ext cx="1754748" cy="1754748"/>
          </a:xfrm>
          <a:prstGeom prst="rect">
            <a:avLst/>
          </a:prstGeom>
        </p:spPr>
      </p:pic>
    </p:spTree>
    <p:extLst>
      <p:ext uri="{BB962C8B-B14F-4D97-AF65-F5344CB8AC3E}">
        <p14:creationId xmlns:p14="http://schemas.microsoft.com/office/powerpoint/2010/main" val="524648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p:txBody>
          <a:bodyPr/>
          <a:lstStyle/>
          <a:p>
            <a:endParaRPr lang="es-SV" b="1" i="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F1521A92-B22D-4A46-8E1F-29F78C09F3CA}"/>
              </a:ext>
            </a:extLst>
          </p:cNvPr>
          <p:cNvPicPr>
            <a:picLocks noChangeAspect="1"/>
          </p:cNvPicPr>
          <p:nvPr/>
        </p:nvPicPr>
        <p:blipFill>
          <a:blip r:embed="rId3"/>
          <a:stretch>
            <a:fillRect/>
          </a:stretch>
        </p:blipFill>
        <p:spPr>
          <a:xfrm>
            <a:off x="6611740" y="1075752"/>
            <a:ext cx="4748321" cy="4659885"/>
          </a:xfrm>
          <a:prstGeom prst="rect">
            <a:avLst/>
          </a:prstGeom>
          <a:ln>
            <a:noFill/>
          </a:ln>
          <a:effectLst>
            <a:outerShdw blurRad="292100" dist="139700" dir="2700000" algn="tl" rotWithShape="0">
              <a:srgbClr val="333333">
                <a:alpha val="65000"/>
              </a:srgbClr>
            </a:outerShdw>
          </a:effectLst>
        </p:spPr>
      </p:pic>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p:txBody>
          <a:bodyPr/>
          <a:lstStyle/>
          <a:p>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sp>
        <p:nvSpPr>
          <p:cNvPr id="10" name="Título 1">
            <a:extLst>
              <a:ext uri="{FF2B5EF4-FFF2-40B4-BE49-F238E27FC236}">
                <a16:creationId xmlns:a16="http://schemas.microsoft.com/office/drawing/2014/main" id="{27E21048-C01B-40AA-BD52-A589C4A8395C}"/>
              </a:ext>
            </a:extLst>
          </p:cNvPr>
          <p:cNvSpPr txBox="1">
            <a:spLocks/>
          </p:cNvSpPr>
          <p:nvPr/>
        </p:nvSpPr>
        <p:spPr>
          <a:xfrm>
            <a:off x="1524000" y="45467"/>
            <a:ext cx="9144000" cy="87947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SV" b="1" i="1" dirty="0">
                <a:effectLst>
                  <a:outerShdw blurRad="38100" dist="38100" dir="2700000" algn="tl">
                    <a:srgbClr val="000000">
                      <a:alpha val="43137"/>
                    </a:srgbClr>
                  </a:outerShdw>
                </a:effectLst>
              </a:rPr>
              <a:t>Anexos</a:t>
            </a:r>
          </a:p>
        </p:txBody>
      </p:sp>
      <p:sp>
        <p:nvSpPr>
          <p:cNvPr id="11" name="Subtítulo 2">
            <a:extLst>
              <a:ext uri="{FF2B5EF4-FFF2-40B4-BE49-F238E27FC236}">
                <a16:creationId xmlns:a16="http://schemas.microsoft.com/office/drawing/2014/main" id="{D9D6F12F-B64E-4C59-919F-71F9B8DEE53C}"/>
              </a:ext>
            </a:extLst>
          </p:cNvPr>
          <p:cNvSpPr txBox="1">
            <a:spLocks/>
          </p:cNvSpPr>
          <p:nvPr/>
        </p:nvSpPr>
        <p:spPr>
          <a:xfrm>
            <a:off x="1127777" y="924941"/>
            <a:ext cx="9144000" cy="8794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SV" dirty="0"/>
              <a:t>Caso Sonsonate.</a:t>
            </a:r>
          </a:p>
        </p:txBody>
      </p:sp>
      <p:pic>
        <p:nvPicPr>
          <p:cNvPr id="12" name="Imagen 11">
            <a:extLst>
              <a:ext uri="{FF2B5EF4-FFF2-40B4-BE49-F238E27FC236}">
                <a16:creationId xmlns:a16="http://schemas.microsoft.com/office/drawing/2014/main" id="{6CC19BF4-ED7D-4AEF-B99D-8DA7A8FB0391}"/>
              </a:ext>
            </a:extLst>
          </p:cNvPr>
          <p:cNvPicPr>
            <a:picLocks noChangeAspect="1"/>
          </p:cNvPicPr>
          <p:nvPr/>
        </p:nvPicPr>
        <p:blipFill>
          <a:blip r:embed="rId5"/>
          <a:stretch>
            <a:fillRect/>
          </a:stretch>
        </p:blipFill>
        <p:spPr>
          <a:xfrm>
            <a:off x="2046254" y="1185925"/>
            <a:ext cx="4388983" cy="4747134"/>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6FA969F8-06B6-4C00-9BA9-E2B15479346F}"/>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9957121">
            <a:off x="191638" y="147484"/>
            <a:ext cx="1754748" cy="1754748"/>
          </a:xfrm>
          <a:prstGeom prst="rect">
            <a:avLst/>
          </a:prstGeom>
        </p:spPr>
      </p:pic>
    </p:spTree>
    <p:extLst>
      <p:ext uri="{BB962C8B-B14F-4D97-AF65-F5344CB8AC3E}">
        <p14:creationId xmlns:p14="http://schemas.microsoft.com/office/powerpoint/2010/main" val="3545038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p:txBody>
          <a:bodyPr/>
          <a:lstStyle/>
          <a:p>
            <a:endParaRPr lang="es-SV" b="1" i="1" dirty="0">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p:txBody>
          <a:bodyPr/>
          <a:lstStyle/>
          <a:p>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pic>
        <p:nvPicPr>
          <p:cNvPr id="5" name="Imagen 4">
            <a:extLst>
              <a:ext uri="{FF2B5EF4-FFF2-40B4-BE49-F238E27FC236}">
                <a16:creationId xmlns:a16="http://schemas.microsoft.com/office/drawing/2014/main" id="{8F8C7733-9E19-4260-9FDD-E7D9ADDD6673}"/>
              </a:ext>
            </a:extLst>
          </p:cNvPr>
          <p:cNvPicPr>
            <a:picLocks noChangeAspect="1"/>
          </p:cNvPicPr>
          <p:nvPr/>
        </p:nvPicPr>
        <p:blipFill>
          <a:blip r:embed="rId4"/>
          <a:stretch>
            <a:fillRect/>
          </a:stretch>
        </p:blipFill>
        <p:spPr>
          <a:xfrm>
            <a:off x="3356644" y="995111"/>
            <a:ext cx="4709195" cy="4867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ítulo 1">
            <a:extLst>
              <a:ext uri="{FF2B5EF4-FFF2-40B4-BE49-F238E27FC236}">
                <a16:creationId xmlns:a16="http://schemas.microsoft.com/office/drawing/2014/main" id="{31367CEA-F04D-4474-AD00-433E489D7B99}"/>
              </a:ext>
            </a:extLst>
          </p:cNvPr>
          <p:cNvSpPr txBox="1">
            <a:spLocks/>
          </p:cNvSpPr>
          <p:nvPr/>
        </p:nvSpPr>
        <p:spPr>
          <a:xfrm>
            <a:off x="1524000" y="45467"/>
            <a:ext cx="9144000" cy="87947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SV" b="1" i="1" dirty="0">
                <a:effectLst>
                  <a:outerShdw blurRad="38100" dist="38100" dir="2700000" algn="tl">
                    <a:srgbClr val="000000">
                      <a:alpha val="43137"/>
                    </a:srgbClr>
                  </a:outerShdw>
                </a:effectLst>
              </a:rPr>
              <a:t>Anexos</a:t>
            </a:r>
          </a:p>
        </p:txBody>
      </p:sp>
      <p:pic>
        <p:nvPicPr>
          <p:cNvPr id="11" name="Imagen 10">
            <a:extLst>
              <a:ext uri="{FF2B5EF4-FFF2-40B4-BE49-F238E27FC236}">
                <a16:creationId xmlns:a16="http://schemas.microsoft.com/office/drawing/2014/main" id="{E2B323CF-1F39-4E59-A14F-D93BAE0D5CF4}"/>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rot="19957121">
            <a:off x="191638" y="147484"/>
            <a:ext cx="1754748" cy="1754748"/>
          </a:xfrm>
          <a:prstGeom prst="rect">
            <a:avLst/>
          </a:prstGeom>
        </p:spPr>
      </p:pic>
    </p:spTree>
    <p:extLst>
      <p:ext uri="{BB962C8B-B14F-4D97-AF65-F5344CB8AC3E}">
        <p14:creationId xmlns:p14="http://schemas.microsoft.com/office/powerpoint/2010/main" val="396813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pic>
        <p:nvPicPr>
          <p:cNvPr id="13" name="Imagen 12">
            <a:extLst>
              <a:ext uri="{FF2B5EF4-FFF2-40B4-BE49-F238E27FC236}">
                <a16:creationId xmlns:a16="http://schemas.microsoft.com/office/drawing/2014/main" id="{89F36E33-9B46-4600-8E6C-D06254A07762}"/>
              </a:ext>
            </a:extLst>
          </p:cNvPr>
          <p:cNvPicPr>
            <a:picLocks noChangeAspect="1"/>
          </p:cNvPicPr>
          <p:nvPr/>
        </p:nvPicPr>
        <p:blipFill>
          <a:blip r:embed="rId3"/>
          <a:stretch>
            <a:fillRect/>
          </a:stretch>
        </p:blipFill>
        <p:spPr>
          <a:xfrm>
            <a:off x="2503688" y="859924"/>
            <a:ext cx="6543675" cy="3638550"/>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pic>
        <p:nvPicPr>
          <p:cNvPr id="7" name="Imagen 6">
            <a:extLst>
              <a:ext uri="{FF2B5EF4-FFF2-40B4-BE49-F238E27FC236}">
                <a16:creationId xmlns:a16="http://schemas.microsoft.com/office/drawing/2014/main" id="{1D51C836-5595-4692-9935-4E7C6B55E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7850" y="3204495"/>
            <a:ext cx="1762010" cy="2396538"/>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D5943A2B-58E5-489F-A1B5-561F2AF7C6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71653">
            <a:off x="616615" y="2277099"/>
            <a:ext cx="4409801" cy="2480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E665762F-EC58-410B-A144-5F5EE986D9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0468" y="545478"/>
            <a:ext cx="2333207" cy="2804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ítulo 1">
            <a:extLst>
              <a:ext uri="{FF2B5EF4-FFF2-40B4-BE49-F238E27FC236}">
                <a16:creationId xmlns:a16="http://schemas.microsoft.com/office/drawing/2014/main" id="{432CF079-F2A6-490C-9B73-8546EE9EF88F}"/>
              </a:ext>
            </a:extLst>
          </p:cNvPr>
          <p:cNvSpPr txBox="1">
            <a:spLocks/>
          </p:cNvSpPr>
          <p:nvPr/>
        </p:nvSpPr>
        <p:spPr>
          <a:xfrm>
            <a:off x="1524000" y="45467"/>
            <a:ext cx="9144000" cy="87947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SV" b="1" i="1" dirty="0">
                <a:effectLst>
                  <a:outerShdw blurRad="38100" dist="38100" dir="2700000" algn="tl">
                    <a:srgbClr val="000000">
                      <a:alpha val="43137"/>
                    </a:srgbClr>
                  </a:outerShdw>
                </a:effectLst>
              </a:rPr>
              <a:t>Anexos</a:t>
            </a:r>
          </a:p>
        </p:txBody>
      </p:sp>
      <p:pic>
        <p:nvPicPr>
          <p:cNvPr id="16" name="Imagen 15">
            <a:extLst>
              <a:ext uri="{FF2B5EF4-FFF2-40B4-BE49-F238E27FC236}">
                <a16:creationId xmlns:a16="http://schemas.microsoft.com/office/drawing/2014/main" id="{E049A072-5EDD-4704-AECA-9C3E1F74B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812" y="4592437"/>
            <a:ext cx="3242428" cy="1823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n 17">
            <a:extLst>
              <a:ext uri="{FF2B5EF4-FFF2-40B4-BE49-F238E27FC236}">
                <a16:creationId xmlns:a16="http://schemas.microsoft.com/office/drawing/2014/main" id="{016A2D29-A4D8-4216-8BF3-0515434E8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7013" y="3223797"/>
            <a:ext cx="3488453" cy="1962255"/>
          </a:xfrm>
          <a:prstGeom prst="rect">
            <a:avLst/>
          </a:prstGeom>
          <a:ln>
            <a:noFill/>
          </a:ln>
          <a:effectLst>
            <a:outerShdw blurRad="292100" dist="139700" dir="2700000" algn="tl" rotWithShape="0">
              <a:srgbClr val="333333">
                <a:alpha val="65000"/>
              </a:srgbClr>
            </a:outerShdw>
          </a:effectLst>
        </p:spPr>
      </p:pic>
      <p:pic>
        <p:nvPicPr>
          <p:cNvPr id="22" name="Imagen 21">
            <a:extLst>
              <a:ext uri="{FF2B5EF4-FFF2-40B4-BE49-F238E27FC236}">
                <a16:creationId xmlns:a16="http://schemas.microsoft.com/office/drawing/2014/main" id="{CEA4C918-30E4-4662-AFDA-868461462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4029" y="4673794"/>
            <a:ext cx="3110979" cy="1749926"/>
          </a:xfrm>
          <a:prstGeom prst="rect">
            <a:avLst/>
          </a:prstGeom>
          <a:ln>
            <a:noFill/>
          </a:ln>
          <a:effectLst>
            <a:outerShdw blurRad="292100" dist="139700" dir="2700000" algn="tl" rotWithShape="0">
              <a:srgbClr val="333333">
                <a:alpha val="65000"/>
              </a:srgbClr>
            </a:outerShdw>
          </a:effectLst>
        </p:spPr>
      </p:pic>
      <p:pic>
        <p:nvPicPr>
          <p:cNvPr id="23" name="Imagen 22">
            <a:extLst>
              <a:ext uri="{FF2B5EF4-FFF2-40B4-BE49-F238E27FC236}">
                <a16:creationId xmlns:a16="http://schemas.microsoft.com/office/drawing/2014/main" id="{E3EA79AC-5213-4E04-B89D-A60509710CED}"/>
              </a:ext>
            </a:extLst>
          </p:cNvPr>
          <p:cNvPicPr>
            <a:picLocks noChangeAspect="1"/>
          </p:cNvPicPr>
          <p:nvPr/>
        </p:nvPicPr>
        <p:blipFill>
          <a:blip r:embed="rId11">
            <a:duotone>
              <a:schemeClr val="accent2">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tretch>
            <a:fillRect/>
          </a:stretch>
        </p:blipFill>
        <p:spPr>
          <a:xfrm rot="19957121">
            <a:off x="191638" y="147484"/>
            <a:ext cx="1754748" cy="1754748"/>
          </a:xfrm>
          <a:prstGeom prst="rect">
            <a:avLst/>
          </a:prstGeom>
        </p:spPr>
      </p:pic>
    </p:spTree>
    <p:extLst>
      <p:ext uri="{BB962C8B-B14F-4D97-AF65-F5344CB8AC3E}">
        <p14:creationId xmlns:p14="http://schemas.microsoft.com/office/powerpoint/2010/main" val="2202940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p:txBody>
          <a:bodyPr/>
          <a:lstStyle/>
          <a:p>
            <a:endParaRPr lang="es-SV" b="1" i="1" dirty="0">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p:txBody>
          <a:bodyPr/>
          <a:lstStyle/>
          <a:p>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pic>
        <p:nvPicPr>
          <p:cNvPr id="5" name="Imagen 4">
            <a:extLst>
              <a:ext uri="{FF2B5EF4-FFF2-40B4-BE49-F238E27FC236}">
                <a16:creationId xmlns:a16="http://schemas.microsoft.com/office/drawing/2014/main" id="{A2EA9676-0558-4860-9C38-DC3BDD6026D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851149" y="1425395"/>
            <a:ext cx="6095496" cy="3974263"/>
          </a:xfrm>
          <a:prstGeom prst="rect">
            <a:avLst/>
          </a:prstGeom>
          <a:ln>
            <a:noFill/>
          </a:ln>
          <a:effectLst>
            <a:softEdge rad="112500"/>
          </a:effectLst>
        </p:spPr>
      </p:pic>
      <p:pic>
        <p:nvPicPr>
          <p:cNvPr id="7" name="Imagen 6">
            <a:extLst>
              <a:ext uri="{FF2B5EF4-FFF2-40B4-BE49-F238E27FC236}">
                <a16:creationId xmlns:a16="http://schemas.microsoft.com/office/drawing/2014/main" id="{76C8125D-164A-4AEA-82F2-5691B80C5DF5}"/>
              </a:ext>
            </a:extLst>
          </p:cNvPr>
          <p:cNvPicPr>
            <a:picLocks noChangeAspect="1"/>
          </p:cNvPicPr>
          <p:nvPr/>
        </p:nvPicPr>
        <p:blipFill>
          <a:blip r:embed="rId6">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58800" y="599654"/>
            <a:ext cx="2263774" cy="1344611"/>
          </a:xfrm>
          <a:prstGeom prst="rect">
            <a:avLst/>
          </a:prstGeom>
        </p:spPr>
      </p:pic>
    </p:spTree>
    <p:extLst>
      <p:ext uri="{BB962C8B-B14F-4D97-AF65-F5344CB8AC3E}">
        <p14:creationId xmlns:p14="http://schemas.microsoft.com/office/powerpoint/2010/main" val="2778196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5AF3299-F5DA-4BCC-99A1-0E7E6006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67" y="294571"/>
            <a:ext cx="2381803" cy="2381803"/>
          </a:xfrm>
          <a:prstGeom prst="rect">
            <a:avLst/>
          </a:prstGeom>
        </p:spPr>
      </p:pic>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274" y="948648"/>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592495" y="36050"/>
            <a:ext cx="8554948" cy="1137952"/>
          </a:xfrm>
        </p:spPr>
        <p:txBody>
          <a:bodyPr/>
          <a:lstStyle/>
          <a:p>
            <a:r>
              <a:rPr lang="es-SV" b="1" i="1" dirty="0">
                <a:effectLst>
                  <a:outerShdw blurRad="38100" dist="38100" dir="2700000" algn="tl">
                    <a:srgbClr val="000000">
                      <a:alpha val="43137"/>
                    </a:srgbClr>
                  </a:outerShdw>
                </a:effectLst>
              </a:rPr>
              <a:t>Problemas</a:t>
            </a: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647076" y="1661328"/>
            <a:ext cx="9144000" cy="4043130"/>
          </a:xfrm>
        </p:spPr>
        <p:txBody>
          <a:bodyPr>
            <a:normAutofit fontScale="70000" lnSpcReduction="20000"/>
          </a:bodyPr>
          <a:lstStyle/>
          <a:p>
            <a:pPr algn="just"/>
            <a:endParaRPr lang="es-SV" sz="2600" dirty="0"/>
          </a:p>
          <a:p>
            <a:pPr marL="457200" indent="-457200" algn="just">
              <a:buFont typeface="Wingdings" panose="05000000000000000000" pitchFamily="2" charset="2"/>
              <a:buChar char="ü"/>
            </a:pPr>
            <a:r>
              <a:rPr lang="es-SV" sz="3900" b="1" dirty="0"/>
              <a:t>No había información de como se  estaría proporcionando la atención en las CAI.</a:t>
            </a:r>
          </a:p>
          <a:p>
            <a:pPr marL="457200" indent="-457200" algn="just">
              <a:buFont typeface="Wingdings" panose="05000000000000000000" pitchFamily="2" charset="2"/>
              <a:buChar char="ü"/>
            </a:pPr>
            <a:endParaRPr lang="es-SV" sz="2600" b="1" dirty="0"/>
          </a:p>
          <a:p>
            <a:pPr marL="457200" indent="-457200" algn="just">
              <a:buFont typeface="Wingdings" panose="05000000000000000000" pitchFamily="2" charset="2"/>
              <a:buChar char="ü"/>
            </a:pPr>
            <a:r>
              <a:rPr lang="es-SV" sz="3900" b="1" dirty="0"/>
              <a:t>El Decreto Ejecutivo no fue explicado.</a:t>
            </a:r>
          </a:p>
          <a:p>
            <a:pPr marL="457200" indent="-457200" algn="just">
              <a:buFont typeface="Wingdings" panose="05000000000000000000" pitchFamily="2" charset="2"/>
              <a:buChar char="ü"/>
            </a:pPr>
            <a:endParaRPr lang="es-SV" sz="3900" b="1" dirty="0"/>
          </a:p>
          <a:p>
            <a:pPr marL="457200" indent="-457200" algn="just">
              <a:buFont typeface="Wingdings" panose="05000000000000000000" pitchFamily="2" charset="2"/>
              <a:buChar char="ü"/>
            </a:pPr>
            <a:r>
              <a:rPr lang="es-SV" sz="3900" b="1" dirty="0"/>
              <a:t>Poca información acerca de la Pandemia COVID-19</a:t>
            </a:r>
          </a:p>
          <a:p>
            <a:pPr marL="457200" indent="-457200" algn="just">
              <a:buFont typeface="Wingdings" panose="05000000000000000000" pitchFamily="2" charset="2"/>
              <a:buChar char="ü"/>
            </a:pPr>
            <a:endParaRPr lang="es-SV" sz="3900" b="1" dirty="0"/>
          </a:p>
          <a:p>
            <a:pPr marL="457200" indent="-457200" algn="just">
              <a:buFont typeface="Wingdings" panose="05000000000000000000" pitchFamily="2" charset="2"/>
              <a:buChar char="ü"/>
            </a:pPr>
            <a:r>
              <a:rPr lang="es-SV" sz="3900" b="1" dirty="0"/>
              <a:t>No se cumplió la directriz del Memorándum 2020-6010-299 que establece la reducción del tiempo de estancia en el Hospital de Sonsonate.</a:t>
            </a:r>
          </a:p>
          <a:p>
            <a:pPr algn="just"/>
            <a:endParaRPr lang="es-SV" b="1"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spTree>
    <p:extLst>
      <p:ext uri="{BB962C8B-B14F-4D97-AF65-F5344CB8AC3E}">
        <p14:creationId xmlns:p14="http://schemas.microsoft.com/office/powerpoint/2010/main" val="196870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5AF3299-F5DA-4BCC-99A1-0E7E6006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67" y="294571"/>
            <a:ext cx="2381803" cy="2381803"/>
          </a:xfrm>
          <a:prstGeom prst="rect">
            <a:avLst/>
          </a:prstGeom>
        </p:spPr>
      </p:pic>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274" y="618448"/>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592495" y="36050"/>
            <a:ext cx="8554948" cy="1137952"/>
          </a:xfrm>
        </p:spPr>
        <p:txBody>
          <a:bodyPr/>
          <a:lstStyle/>
          <a:p>
            <a:r>
              <a:rPr lang="es-SV" b="1" i="1" dirty="0">
                <a:effectLst>
                  <a:outerShdw blurRad="38100" dist="38100" dir="2700000" algn="tl">
                    <a:srgbClr val="000000">
                      <a:alpha val="43137"/>
                    </a:srgbClr>
                  </a:outerShdw>
                </a:effectLst>
              </a:rPr>
              <a:t>Problemas</a:t>
            </a: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647076" y="1661328"/>
            <a:ext cx="9144000" cy="4043130"/>
          </a:xfrm>
        </p:spPr>
        <p:txBody>
          <a:bodyPr>
            <a:normAutofit/>
          </a:bodyPr>
          <a:lstStyle/>
          <a:p>
            <a:pPr algn="just"/>
            <a:endParaRPr lang="es-SV" sz="2600" dirty="0"/>
          </a:p>
          <a:p>
            <a:pPr marL="457200" indent="-457200" algn="just">
              <a:buFont typeface="Wingdings" panose="05000000000000000000" pitchFamily="2" charset="2"/>
              <a:buChar char="ü"/>
            </a:pPr>
            <a:r>
              <a:rPr lang="es-SV" sz="3900" b="1" dirty="0"/>
              <a:t>Dificultad para abastecer  canasta básica de alimentos.</a:t>
            </a:r>
          </a:p>
          <a:p>
            <a:pPr marL="457200" indent="-457200" algn="just">
              <a:buFont typeface="Wingdings" panose="05000000000000000000" pitchFamily="2" charset="2"/>
              <a:buChar char="ü"/>
            </a:pPr>
            <a:r>
              <a:rPr lang="es-SV" sz="3900" b="1" dirty="0"/>
              <a:t>No hubo coordinación entre personal de portería y Dirección Hospital.</a:t>
            </a:r>
          </a:p>
          <a:p>
            <a:pPr marL="457200" indent="-457200" algn="just">
              <a:buFont typeface="Wingdings" panose="05000000000000000000" pitchFamily="2" charset="2"/>
              <a:buChar char="ü"/>
            </a:pPr>
            <a:endParaRPr lang="es-SV" sz="2600" b="1" dirty="0"/>
          </a:p>
          <a:p>
            <a:pPr marL="457200" indent="-457200" algn="just">
              <a:buFont typeface="Wingdings" panose="05000000000000000000" pitchFamily="2" charset="2"/>
              <a:buChar char="ü"/>
            </a:pPr>
            <a:endParaRPr lang="es-SV" sz="3900" b="1" dirty="0"/>
          </a:p>
          <a:p>
            <a:pPr algn="just"/>
            <a:endParaRPr lang="es-SV" b="1"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spTree>
    <p:extLst>
      <p:ext uri="{BB962C8B-B14F-4D97-AF65-F5344CB8AC3E}">
        <p14:creationId xmlns:p14="http://schemas.microsoft.com/office/powerpoint/2010/main" val="33410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BAE3A7-2193-43B7-A0F4-0C272DA5D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4" y="175534"/>
            <a:ext cx="1933575" cy="1933575"/>
          </a:xfrm>
          <a:prstGeom prst="rect">
            <a:avLst/>
          </a:prstGeom>
        </p:spPr>
      </p:pic>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713706" y="45467"/>
            <a:ext cx="8770706" cy="1096855"/>
          </a:xfrm>
        </p:spPr>
        <p:txBody>
          <a:bodyPr/>
          <a:lstStyle/>
          <a:p>
            <a:r>
              <a:rPr lang="es-SV" b="1" i="1" dirty="0">
                <a:effectLst>
                  <a:outerShdw blurRad="38100" dist="38100" dir="2700000" algn="tl">
                    <a:srgbClr val="000000">
                      <a:alpha val="43137"/>
                    </a:srgbClr>
                  </a:outerShdw>
                </a:effectLst>
              </a:rPr>
              <a:t>Soluciones</a:t>
            </a: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130157" y="1460500"/>
            <a:ext cx="9996756" cy="4149189"/>
          </a:xfrm>
        </p:spPr>
        <p:txBody>
          <a:bodyPr>
            <a:normAutofit fontScale="77500" lnSpcReduction="20000"/>
          </a:bodyPr>
          <a:lstStyle/>
          <a:p>
            <a:pPr marL="571500" indent="-571500" algn="just">
              <a:buFont typeface="Wingdings" panose="05000000000000000000" pitchFamily="2" charset="2"/>
              <a:buChar char="ü"/>
            </a:pPr>
            <a:r>
              <a:rPr lang="es-SV" sz="3600" dirty="0"/>
              <a:t>Se ha proporcionado asesoría mediante las redes sociales para motivarles a ir   a las clínicas CAI, informando que están dando los medicamentos para 2 meses motivándolos a que es de suma importancia a tomarse los medicamentos. </a:t>
            </a:r>
          </a:p>
          <a:p>
            <a:pPr marL="457200" indent="-457200" algn="just">
              <a:buFont typeface="Wingdings" panose="05000000000000000000" pitchFamily="2" charset="2"/>
              <a:buChar char="ü"/>
            </a:pPr>
            <a:endParaRPr lang="es-SV" sz="3600" dirty="0"/>
          </a:p>
          <a:p>
            <a:pPr marL="457200" indent="-457200" algn="just">
              <a:buFont typeface="Wingdings" panose="05000000000000000000" pitchFamily="2" charset="2"/>
              <a:buChar char="ü"/>
            </a:pPr>
            <a:r>
              <a:rPr lang="es-SV" sz="3600" dirty="0"/>
              <a:t>Se recomendó a los usuarios de as CAI presentar su tarjeta de citas </a:t>
            </a:r>
            <a:r>
              <a:rPr lang="es-SV" sz="3600" dirty="0" err="1"/>
              <a:t>ó</a:t>
            </a:r>
            <a:r>
              <a:rPr lang="es-SV" sz="3600" dirty="0"/>
              <a:t> recetas medicas a las autoridades competentes para garantizar la libre circulación a sus controles </a:t>
            </a:r>
            <a:r>
              <a:rPr lang="es-SV" sz="3600" dirty="0" err="1"/>
              <a:t>medicos</a:t>
            </a:r>
            <a:r>
              <a:rPr lang="es-SV" sz="3600" dirty="0"/>
              <a:t>.</a:t>
            </a:r>
          </a:p>
          <a:p>
            <a:pPr algn="just"/>
            <a:endParaRPr lang="es-SV" sz="3600" dirty="0"/>
          </a:p>
          <a:p>
            <a:pPr marL="457200" indent="-457200" algn="just">
              <a:buFont typeface="Wingdings" panose="05000000000000000000" pitchFamily="2" charset="2"/>
              <a:buChar char="ü"/>
            </a:pPr>
            <a:r>
              <a:rPr lang="es-SV" sz="3600" dirty="0"/>
              <a:t>Mantenerlos informados sobre las medidas de seguridad ante el contagio del covid19.</a:t>
            </a:r>
          </a:p>
          <a:p>
            <a:pPr algn="just"/>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spTree>
    <p:extLst>
      <p:ext uri="{BB962C8B-B14F-4D97-AF65-F5344CB8AC3E}">
        <p14:creationId xmlns:p14="http://schemas.microsoft.com/office/powerpoint/2010/main" val="230916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BAE3A7-2193-43B7-A0F4-0C272DA5D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4" y="175534"/>
            <a:ext cx="1933575" cy="1933575"/>
          </a:xfrm>
          <a:prstGeom prst="rect">
            <a:avLst/>
          </a:prstGeom>
        </p:spPr>
      </p:pic>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713706" y="45467"/>
            <a:ext cx="8770706" cy="1096855"/>
          </a:xfrm>
        </p:spPr>
        <p:txBody>
          <a:bodyPr/>
          <a:lstStyle/>
          <a:p>
            <a:r>
              <a:rPr lang="es-SV" b="1" i="1" dirty="0">
                <a:effectLst>
                  <a:outerShdw blurRad="38100" dist="38100" dir="2700000" algn="tl">
                    <a:srgbClr val="000000">
                      <a:alpha val="43137"/>
                    </a:srgbClr>
                  </a:outerShdw>
                </a:effectLst>
              </a:rPr>
              <a:t>Soluciones</a:t>
            </a: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130157" y="1773236"/>
            <a:ext cx="9996756" cy="3836453"/>
          </a:xfrm>
        </p:spPr>
        <p:txBody>
          <a:bodyPr>
            <a:normAutofit fontScale="92500" lnSpcReduction="10000"/>
          </a:bodyPr>
          <a:lstStyle/>
          <a:p>
            <a:pPr marL="571500" indent="-571500" algn="just">
              <a:buFont typeface="Wingdings" panose="05000000000000000000" pitchFamily="2" charset="2"/>
              <a:buChar char="ü"/>
            </a:pPr>
            <a:r>
              <a:rPr lang="es-SV" sz="3600" dirty="0"/>
              <a:t>Se socializó el Memorándum No 2020-6010-299, donde se dan las indicaciones para la atención de las Personas con VIH durante el estado de emergencia por la epidemia del Covid-19.</a:t>
            </a:r>
          </a:p>
          <a:p>
            <a:pPr marL="571500" indent="-571500" algn="just">
              <a:buFont typeface="Wingdings" panose="05000000000000000000" pitchFamily="2" charset="2"/>
              <a:buChar char="ü"/>
            </a:pPr>
            <a:r>
              <a:rPr lang="es-SV" sz="3600" dirty="0"/>
              <a:t>Se realizaron campañas en RS presentando información acerca del COVID-19.</a:t>
            </a:r>
          </a:p>
          <a:p>
            <a:pPr marL="571500" indent="-571500" algn="just">
              <a:buFont typeface="Wingdings" panose="05000000000000000000" pitchFamily="2" charset="2"/>
              <a:buChar char="ü"/>
            </a:pPr>
            <a:r>
              <a:rPr lang="es-SV" sz="3600" dirty="0"/>
              <a:t>Se puso queja a Dirección de Hospital sobre sucesos acaecidos con personal de portería.</a:t>
            </a:r>
          </a:p>
          <a:p>
            <a:pPr algn="just"/>
            <a:endParaRPr lang="es-SV" sz="3600" dirty="0"/>
          </a:p>
          <a:p>
            <a:pPr algn="just"/>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spTree>
    <p:extLst>
      <p:ext uri="{BB962C8B-B14F-4D97-AF65-F5344CB8AC3E}">
        <p14:creationId xmlns:p14="http://schemas.microsoft.com/office/powerpoint/2010/main" val="690545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BAE3A7-2193-43B7-A0F4-0C272DA5D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4" y="175534"/>
            <a:ext cx="1933575" cy="1933575"/>
          </a:xfrm>
          <a:prstGeom prst="rect">
            <a:avLst/>
          </a:prstGeom>
        </p:spPr>
      </p:pic>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713706" y="45467"/>
            <a:ext cx="8770706" cy="1096855"/>
          </a:xfrm>
        </p:spPr>
        <p:txBody>
          <a:bodyPr/>
          <a:lstStyle/>
          <a:p>
            <a:r>
              <a:rPr lang="es-SV" b="1" i="1" dirty="0">
                <a:effectLst>
                  <a:outerShdw blurRad="38100" dist="38100" dir="2700000" algn="tl">
                    <a:srgbClr val="000000">
                      <a:alpha val="43137"/>
                    </a:srgbClr>
                  </a:outerShdw>
                </a:effectLst>
              </a:rPr>
              <a:t>Soluciones</a:t>
            </a: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130157" y="1773236"/>
            <a:ext cx="9996756" cy="3836453"/>
          </a:xfrm>
        </p:spPr>
        <p:txBody>
          <a:bodyPr>
            <a:normAutofit/>
          </a:bodyPr>
          <a:lstStyle/>
          <a:p>
            <a:pPr marL="571500" indent="-571500" algn="just">
              <a:buFont typeface="Wingdings" panose="05000000000000000000" pitchFamily="2" charset="2"/>
              <a:buChar char="ü"/>
            </a:pPr>
            <a:r>
              <a:rPr lang="es-SV" sz="3600" dirty="0"/>
              <a:t>Se elaboró material informativo llamado “Lo que las personas con VIH deben saber sobre VIH y COVID-19 ” fue elaborado por parte de ONUSIDA y ONGs que representan el sector Afectados en el MCP.</a:t>
            </a:r>
          </a:p>
          <a:p>
            <a:pPr marL="571500" indent="-571500" algn="just">
              <a:buFont typeface="Wingdings" panose="05000000000000000000" pitchFamily="2" charset="2"/>
              <a:buChar char="ü"/>
            </a:pPr>
            <a:r>
              <a:rPr lang="es-SV" sz="3600" dirty="0"/>
              <a:t>La PDDH de Sonsonate se reunió con la Dirección del Hospital para abordar la situación.</a:t>
            </a:r>
          </a:p>
          <a:p>
            <a:pPr algn="just"/>
            <a:endParaRPr lang="es-SV" sz="3600" dirty="0"/>
          </a:p>
          <a:p>
            <a:pPr algn="just"/>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spTree>
    <p:extLst>
      <p:ext uri="{BB962C8B-B14F-4D97-AF65-F5344CB8AC3E}">
        <p14:creationId xmlns:p14="http://schemas.microsoft.com/office/powerpoint/2010/main" val="2979193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BAE3A7-2193-43B7-A0F4-0C272DA5D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4" y="175534"/>
            <a:ext cx="1933575" cy="1933575"/>
          </a:xfrm>
          <a:prstGeom prst="rect">
            <a:avLst/>
          </a:prstGeom>
        </p:spPr>
      </p:pic>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713706" y="45467"/>
            <a:ext cx="8770706" cy="1096855"/>
          </a:xfrm>
        </p:spPr>
        <p:txBody>
          <a:bodyPr/>
          <a:lstStyle/>
          <a:p>
            <a:r>
              <a:rPr lang="es-SV" b="1" i="1" dirty="0">
                <a:effectLst>
                  <a:outerShdw blurRad="38100" dist="38100" dir="2700000" algn="tl">
                    <a:srgbClr val="000000">
                      <a:alpha val="43137"/>
                    </a:srgbClr>
                  </a:outerShdw>
                </a:effectLst>
              </a:rPr>
              <a:t>Soluciones</a:t>
            </a: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130157" y="1773236"/>
            <a:ext cx="9996756" cy="4072760"/>
          </a:xfrm>
        </p:spPr>
        <p:txBody>
          <a:bodyPr>
            <a:normAutofit/>
          </a:bodyPr>
          <a:lstStyle/>
          <a:p>
            <a:pPr marL="571500" indent="-571500" algn="just">
              <a:buFont typeface="Wingdings" panose="05000000000000000000" pitchFamily="2" charset="2"/>
              <a:buChar char="ü"/>
            </a:pPr>
            <a:r>
              <a:rPr lang="es-SV" sz="3600" dirty="0"/>
              <a:t>Entrega a domicilio de ARV (San Miguel).</a:t>
            </a:r>
          </a:p>
          <a:p>
            <a:pPr algn="just"/>
            <a:r>
              <a:rPr lang="es-SV" dirty="0"/>
              <a:t>Médico realiza las recetas luego esto pasa a farmacia. Farmacia reporta de los que no han Llegado. La mayoría de veces el usuario es el que llama y dice que es imposible para ellos movilizarse sea por el factor dinero transporte. Se hace la ruta de aquellos usuarios que necesitan con urgencia su medicamento. Luego se realiza una orden de transporte y lo autoriza la subdirección con ese orden autorizado nos vamos a transporte para que nos asigne el carro y el motorista y nos dirigimos al lugar les llamamos al usuario para que llegue a la unidad de salud para hacer entrega de él</a:t>
            </a:r>
            <a:endParaRPr lang="es-SV" sz="3600" dirty="0"/>
          </a:p>
          <a:p>
            <a:pPr algn="just"/>
            <a:endParaRPr lang="es-SV" sz="3600" dirty="0"/>
          </a:p>
          <a:p>
            <a:pPr algn="just"/>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spTree>
    <p:extLst>
      <p:ext uri="{BB962C8B-B14F-4D97-AF65-F5344CB8AC3E}">
        <p14:creationId xmlns:p14="http://schemas.microsoft.com/office/powerpoint/2010/main" val="4148827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BAE3A7-2193-43B7-A0F4-0C272DA5D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4" y="175534"/>
            <a:ext cx="1933575" cy="1933575"/>
          </a:xfrm>
          <a:prstGeom prst="rect">
            <a:avLst/>
          </a:prstGeom>
        </p:spPr>
      </p:pic>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713706" y="45467"/>
            <a:ext cx="8770706" cy="1096855"/>
          </a:xfrm>
        </p:spPr>
        <p:txBody>
          <a:bodyPr/>
          <a:lstStyle/>
          <a:p>
            <a:r>
              <a:rPr lang="es-SV" b="1" i="1" dirty="0">
                <a:effectLst>
                  <a:outerShdw blurRad="38100" dist="38100" dir="2700000" algn="tl">
                    <a:srgbClr val="000000">
                      <a:alpha val="43137"/>
                    </a:srgbClr>
                  </a:outerShdw>
                </a:effectLst>
              </a:rPr>
              <a:t>Soluciones</a:t>
            </a:r>
          </a:p>
        </p:txBody>
      </p:sp>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1130157" y="1773236"/>
            <a:ext cx="9996756" cy="4475164"/>
          </a:xfrm>
        </p:spPr>
        <p:txBody>
          <a:bodyPr>
            <a:normAutofit fontScale="92500" lnSpcReduction="10000"/>
          </a:bodyPr>
          <a:lstStyle/>
          <a:p>
            <a:pPr marL="342900" indent="-342900" algn="just">
              <a:buFont typeface="Wingdings" panose="05000000000000000000" pitchFamily="2" charset="2"/>
              <a:buChar char="ü"/>
            </a:pPr>
            <a:r>
              <a:rPr lang="es-SV" sz="2600" dirty="0"/>
              <a:t>Apoyarles con la verificación si han sido beneficiados con el bono del Gobierno</a:t>
            </a:r>
          </a:p>
          <a:p>
            <a:pPr marL="342900" indent="-342900" algn="just">
              <a:buFont typeface="Wingdings" panose="05000000000000000000" pitchFamily="2" charset="2"/>
              <a:buChar char="ü"/>
            </a:pPr>
            <a:r>
              <a:rPr lang="es-SV" sz="2600" dirty="0"/>
              <a:t>Asesorar sobre las inquietudes sobre consultas y exámenes cd4 y </a:t>
            </a:r>
            <a:r>
              <a:rPr lang="es-SV" sz="2600" dirty="0" err="1"/>
              <a:t>cv</a:t>
            </a:r>
            <a:endParaRPr lang="es-SV" sz="2600" dirty="0"/>
          </a:p>
          <a:p>
            <a:pPr marL="342900" indent="-342900" algn="just">
              <a:buFont typeface="Wingdings" panose="05000000000000000000" pitchFamily="2" charset="2"/>
              <a:buChar char="ü"/>
            </a:pPr>
            <a:r>
              <a:rPr lang="es-SV" sz="2600" dirty="0"/>
              <a:t>Como manejar el estrés en esta época de emergencia</a:t>
            </a:r>
          </a:p>
          <a:p>
            <a:pPr marL="342900" indent="-342900" algn="just">
              <a:buFont typeface="Wingdings" panose="05000000000000000000" pitchFamily="2" charset="2"/>
              <a:buChar char="ü"/>
            </a:pPr>
            <a:r>
              <a:rPr lang="es-SV" sz="2600" dirty="0"/>
              <a:t>Solicitar la información a los médicos y promotores de VIH en las clínicas CAI sobre los procedimientos que están siguiendo para brindar la atención y entrega de los medicamentos</a:t>
            </a:r>
          </a:p>
          <a:p>
            <a:pPr marL="342900" indent="-342900" algn="just">
              <a:buFont typeface="Wingdings" panose="05000000000000000000" pitchFamily="2" charset="2"/>
              <a:buChar char="ü"/>
            </a:pPr>
            <a:r>
              <a:rPr lang="es-SV" sz="2600" dirty="0"/>
              <a:t>Coordinar apoyo con personal de </a:t>
            </a:r>
            <a:r>
              <a:rPr lang="es-SV" sz="2600" dirty="0" err="1"/>
              <a:t>Intrahealth</a:t>
            </a:r>
            <a:r>
              <a:rPr lang="es-SV" sz="2600" dirty="0"/>
              <a:t> para el retiro y entrega de la TAR a los usuarios para evitar en lo posible el acceso al hospital y así evitar riesgos.</a:t>
            </a:r>
          </a:p>
          <a:p>
            <a:pPr marL="342900" indent="-342900" algn="just">
              <a:buFont typeface="Wingdings" panose="05000000000000000000" pitchFamily="2" charset="2"/>
              <a:buChar char="ü"/>
            </a:pPr>
            <a:r>
              <a:rPr lang="es-SV" sz="2600" dirty="0"/>
              <a:t>Solicitar información que proporciona MINSAL, ONUSIDA e información de carácter oficial</a:t>
            </a:r>
          </a:p>
          <a:p>
            <a:pPr algn="just"/>
            <a:endParaRPr lang="es-SV" sz="3600" dirty="0"/>
          </a:p>
          <a:p>
            <a:pPr algn="just"/>
            <a:endParaRPr lang="es-SV" dirty="0"/>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spTree>
    <p:extLst>
      <p:ext uri="{BB962C8B-B14F-4D97-AF65-F5344CB8AC3E}">
        <p14:creationId xmlns:p14="http://schemas.microsoft.com/office/powerpoint/2010/main" val="1423886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DD889E3D-679E-4BF4-A54B-674E01044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74" y="0"/>
            <a:ext cx="6229350" cy="6248400"/>
          </a:xfrm>
          <a:prstGeom prst="rect">
            <a:avLst/>
          </a:prstGeom>
        </p:spPr>
      </p:pic>
      <p:pic>
        <p:nvPicPr>
          <p:cNvPr id="19" name="Imagen 18">
            <a:extLst>
              <a:ext uri="{FF2B5EF4-FFF2-40B4-BE49-F238E27FC236}">
                <a16:creationId xmlns:a16="http://schemas.microsoft.com/office/drawing/2014/main" id="{86DA70CD-849C-4799-BB4C-6C20DF9C4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9600"/>
            <a:ext cx="6229350" cy="6248400"/>
          </a:xfrm>
          <a:prstGeom prst="rect">
            <a:avLst/>
          </a:prstGeom>
        </p:spPr>
      </p:pic>
      <p:sp>
        <p:nvSpPr>
          <p:cNvPr id="2" name="Título 1">
            <a:extLst>
              <a:ext uri="{FF2B5EF4-FFF2-40B4-BE49-F238E27FC236}">
                <a16:creationId xmlns:a16="http://schemas.microsoft.com/office/drawing/2014/main" id="{C49AA2BB-4036-49DC-BE83-E1E24327C065}"/>
              </a:ext>
            </a:extLst>
          </p:cNvPr>
          <p:cNvSpPr>
            <a:spLocks noGrp="1"/>
          </p:cNvSpPr>
          <p:nvPr>
            <p:ph type="ctrTitle"/>
          </p:nvPr>
        </p:nvSpPr>
        <p:spPr>
          <a:xfrm>
            <a:off x="1524000" y="45467"/>
            <a:ext cx="9144000" cy="879474"/>
          </a:xfrm>
        </p:spPr>
        <p:txBody>
          <a:bodyPr>
            <a:normAutofit fontScale="90000"/>
          </a:bodyPr>
          <a:lstStyle/>
          <a:p>
            <a:r>
              <a:rPr lang="es-SV" b="1" i="1" dirty="0">
                <a:effectLst>
                  <a:outerShdw blurRad="38100" dist="38100" dir="2700000" algn="tl">
                    <a:srgbClr val="000000">
                      <a:alpha val="43137"/>
                    </a:srgbClr>
                  </a:outerShdw>
                </a:effectLst>
              </a:rPr>
              <a:t>Necesidades</a:t>
            </a:r>
          </a:p>
        </p:txBody>
      </p:sp>
      <p:pic>
        <p:nvPicPr>
          <p:cNvPr id="9" name="Imagen 8">
            <a:extLst>
              <a:ext uri="{FF2B5EF4-FFF2-40B4-BE49-F238E27FC236}">
                <a16:creationId xmlns:a16="http://schemas.microsoft.com/office/drawing/2014/main" id="{ADE2BB1A-D3E6-4D1E-9B0F-8861A371B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7840" y="5704458"/>
            <a:ext cx="3313144" cy="1108075"/>
          </a:xfrm>
          <a:prstGeom prst="rect">
            <a:avLst/>
          </a:prstGeom>
        </p:spPr>
      </p:pic>
      <p:pic>
        <p:nvPicPr>
          <p:cNvPr id="5" name="Imagen 4">
            <a:extLst>
              <a:ext uri="{FF2B5EF4-FFF2-40B4-BE49-F238E27FC236}">
                <a16:creationId xmlns:a16="http://schemas.microsoft.com/office/drawing/2014/main" id="{2F1FB553-8AF8-4CA9-BF99-27891A8CE371}"/>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1342" y="367463"/>
            <a:ext cx="1732941" cy="1732941"/>
          </a:xfrm>
          <a:prstGeom prst="rect">
            <a:avLst/>
          </a:prstGeom>
        </p:spPr>
      </p:pic>
      <p:sp>
        <p:nvSpPr>
          <p:cNvPr id="3" name="Subtítulo 2">
            <a:extLst>
              <a:ext uri="{FF2B5EF4-FFF2-40B4-BE49-F238E27FC236}">
                <a16:creationId xmlns:a16="http://schemas.microsoft.com/office/drawing/2014/main" id="{2D66CC82-B03E-4DE2-AB07-EAA0E1736CFA}"/>
              </a:ext>
            </a:extLst>
          </p:cNvPr>
          <p:cNvSpPr>
            <a:spLocks noGrp="1"/>
          </p:cNvSpPr>
          <p:nvPr>
            <p:ph type="subTitle" idx="1"/>
          </p:nvPr>
        </p:nvSpPr>
        <p:spPr>
          <a:xfrm>
            <a:off x="2034283" y="1167078"/>
            <a:ext cx="9144000" cy="2388922"/>
          </a:xfrm>
        </p:spPr>
        <p:txBody>
          <a:bodyPr>
            <a:normAutofit/>
          </a:bodyPr>
          <a:lstStyle/>
          <a:p>
            <a:pPr marL="342900" indent="-342900" algn="just">
              <a:buFont typeface="Wingdings" panose="05000000000000000000" pitchFamily="2" charset="2"/>
              <a:buChar char="ü"/>
            </a:pPr>
            <a:r>
              <a:rPr lang="es-SV" dirty="0"/>
              <a:t>Constante Monitoreo en los Hospitales para que usuarios de CAI reciban la atención adecuada.</a:t>
            </a:r>
          </a:p>
          <a:p>
            <a:pPr marL="342900" indent="-342900" algn="just">
              <a:buFont typeface="Wingdings" panose="05000000000000000000" pitchFamily="2" charset="2"/>
              <a:buChar char="ü"/>
            </a:pPr>
            <a:r>
              <a:rPr lang="es-SV" dirty="0"/>
              <a:t>Insumos preventivos como Alcohol gel, mascarillas, entre otros.</a:t>
            </a:r>
          </a:p>
          <a:p>
            <a:pPr marL="342900" indent="-342900" algn="just">
              <a:buFont typeface="Wingdings" panose="05000000000000000000" pitchFamily="2" charset="2"/>
              <a:buChar char="ü"/>
            </a:pPr>
            <a:r>
              <a:rPr lang="es-SV" dirty="0"/>
              <a:t>Divulgación de Información de carácter oficial de parte de MINSAL.</a:t>
            </a:r>
          </a:p>
          <a:p>
            <a:pPr algn="just"/>
            <a:r>
              <a:rPr lang="es-SV" dirty="0"/>
              <a:t>  </a:t>
            </a:r>
          </a:p>
        </p:txBody>
      </p:sp>
    </p:spTree>
    <p:extLst>
      <p:ext uri="{BB962C8B-B14F-4D97-AF65-F5344CB8AC3E}">
        <p14:creationId xmlns:p14="http://schemas.microsoft.com/office/powerpoint/2010/main" val="18910993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556</Words>
  <Application>Microsoft Office PowerPoint</Application>
  <PresentationFormat>Panorámica</PresentationFormat>
  <Paragraphs>55</Paragraphs>
  <Slides>15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Arial</vt:lpstr>
      <vt:lpstr>Calibri</vt:lpstr>
      <vt:lpstr>Calibri Light</vt:lpstr>
      <vt:lpstr>Wingdings</vt:lpstr>
      <vt:lpstr>Tema de Office</vt:lpstr>
      <vt:lpstr>Personas Afectadas VIH</vt:lpstr>
      <vt:lpstr>Problemas</vt:lpstr>
      <vt:lpstr>Problemas</vt:lpstr>
      <vt:lpstr>Soluciones</vt:lpstr>
      <vt:lpstr>Soluciones</vt:lpstr>
      <vt:lpstr>Soluciones</vt:lpstr>
      <vt:lpstr>Soluciones</vt:lpstr>
      <vt:lpstr>Soluciones</vt:lpstr>
      <vt:lpstr>Necesidades</vt:lpstr>
      <vt:lpstr>Anexos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Sector de personas Afectadas TB, VIH y Malaria</dc:title>
  <dc:creator>Punto Focal El Salvador</dc:creator>
  <cp:lastModifiedBy>Punto Focal El Salvador</cp:lastModifiedBy>
  <cp:revision>32</cp:revision>
  <dcterms:created xsi:type="dcterms:W3CDTF">2020-04-01T22:47:31Z</dcterms:created>
  <dcterms:modified xsi:type="dcterms:W3CDTF">2020-04-02T05:44:03Z</dcterms:modified>
</cp:coreProperties>
</file>