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78" r:id="rId4"/>
    <p:sldId id="309" r:id="rId5"/>
    <p:sldId id="279" r:id="rId6"/>
    <p:sldId id="291" r:id="rId7"/>
    <p:sldId id="310" r:id="rId8"/>
    <p:sldId id="280" r:id="rId9"/>
    <p:sldId id="277" r:id="rId10"/>
    <p:sldId id="314" r:id="rId11"/>
    <p:sldId id="285" r:id="rId12"/>
    <p:sldId id="312" r:id="rId13"/>
    <p:sldId id="316" r:id="rId14"/>
    <p:sldId id="258" r:id="rId15"/>
  </p:sldIdLst>
  <p:sldSz cx="9144000" cy="6858000" type="screen4x3"/>
  <p:notesSz cx="7010400" cy="9296400"/>
  <p:defaultTextStyle>
    <a:defPPr>
      <a:defRPr lang="es-S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3" autoAdjust="0"/>
    <p:restoredTop sz="94672" autoAdjust="0"/>
  </p:normalViewPr>
  <p:slideViewPr>
    <p:cSldViewPr>
      <p:cViewPr varScale="1">
        <p:scale>
          <a:sx n="108" d="100"/>
          <a:sy n="108" d="100"/>
        </p:scale>
        <p:origin x="21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5CE24079-330B-4BB1-AB58-7F12DC010BEC}"/>
              </a:ext>
            </a:extLst>
          </p:cNvPr>
          <p:cNvSpPr>
            <a:spLocks noGrp="1"/>
          </p:cNvSpPr>
          <p:nvPr>
            <p:ph type="hdr" sz="quarter"/>
          </p:nvPr>
        </p:nvSpPr>
        <p:spPr>
          <a:xfrm>
            <a:off x="0" y="0"/>
            <a:ext cx="3036888" cy="465138"/>
          </a:xfrm>
          <a:prstGeom prst="rect">
            <a:avLst/>
          </a:prstGeom>
        </p:spPr>
        <p:txBody>
          <a:bodyPr vert="horz" lIns="92930" tIns="46465" rIns="92930" bIns="46465" rtlCol="0"/>
          <a:lstStyle>
            <a:lvl1pPr algn="l" eaLnBrk="1" hangingPunct="1">
              <a:defRPr sz="1200">
                <a:latin typeface="Arial" pitchFamily="34" charset="0"/>
                <a:cs typeface="Arial" pitchFamily="34" charset="0"/>
              </a:defRPr>
            </a:lvl1pPr>
          </a:lstStyle>
          <a:p>
            <a:pPr>
              <a:defRPr/>
            </a:pPr>
            <a:endParaRPr lang="es-SV"/>
          </a:p>
        </p:txBody>
      </p:sp>
      <p:sp>
        <p:nvSpPr>
          <p:cNvPr id="3" name="2 Marcador de fecha">
            <a:extLst>
              <a:ext uri="{FF2B5EF4-FFF2-40B4-BE49-F238E27FC236}">
                <a16:creationId xmlns:a16="http://schemas.microsoft.com/office/drawing/2014/main" id="{FD317D0D-21CA-41AA-9377-25C3443701D1}"/>
              </a:ext>
            </a:extLst>
          </p:cNvPr>
          <p:cNvSpPr>
            <a:spLocks noGrp="1"/>
          </p:cNvSpPr>
          <p:nvPr>
            <p:ph type="dt" sz="quarter" idx="1"/>
          </p:nvPr>
        </p:nvSpPr>
        <p:spPr>
          <a:xfrm>
            <a:off x="3971925" y="0"/>
            <a:ext cx="3036888" cy="465138"/>
          </a:xfrm>
          <a:prstGeom prst="rect">
            <a:avLst/>
          </a:prstGeom>
        </p:spPr>
        <p:txBody>
          <a:bodyPr vert="horz" lIns="92930" tIns="46465" rIns="92930" bIns="46465" rtlCol="0"/>
          <a:lstStyle>
            <a:lvl1pPr algn="r" eaLnBrk="1" hangingPunct="1">
              <a:defRPr sz="1200">
                <a:latin typeface="Arial" pitchFamily="34" charset="0"/>
                <a:cs typeface="Arial" pitchFamily="34" charset="0"/>
              </a:defRPr>
            </a:lvl1pPr>
          </a:lstStyle>
          <a:p>
            <a:pPr>
              <a:defRPr/>
            </a:pPr>
            <a:fld id="{D1EF2A41-D4A7-4129-8675-B07156805E15}" type="datetimeFigureOut">
              <a:rPr lang="es-SV"/>
              <a:pPr>
                <a:defRPr/>
              </a:pPr>
              <a:t>20/5/2020</a:t>
            </a:fld>
            <a:endParaRPr lang="es-SV"/>
          </a:p>
        </p:txBody>
      </p:sp>
      <p:sp>
        <p:nvSpPr>
          <p:cNvPr id="4" name="3 Marcador de pie de página">
            <a:extLst>
              <a:ext uri="{FF2B5EF4-FFF2-40B4-BE49-F238E27FC236}">
                <a16:creationId xmlns:a16="http://schemas.microsoft.com/office/drawing/2014/main" id="{4D0DA27D-C016-41D1-A6AA-5694AF6D1034}"/>
              </a:ext>
            </a:extLst>
          </p:cNvPr>
          <p:cNvSpPr>
            <a:spLocks noGrp="1"/>
          </p:cNvSpPr>
          <p:nvPr>
            <p:ph type="ftr" sz="quarter" idx="2"/>
          </p:nvPr>
        </p:nvSpPr>
        <p:spPr>
          <a:xfrm>
            <a:off x="0" y="8829675"/>
            <a:ext cx="3036888" cy="465138"/>
          </a:xfrm>
          <a:prstGeom prst="rect">
            <a:avLst/>
          </a:prstGeom>
        </p:spPr>
        <p:txBody>
          <a:bodyPr vert="horz" lIns="92930" tIns="46465" rIns="92930" bIns="46465" rtlCol="0" anchor="b"/>
          <a:lstStyle>
            <a:lvl1pPr algn="l" eaLnBrk="1" hangingPunct="1">
              <a:defRPr sz="1200">
                <a:latin typeface="Arial" pitchFamily="34" charset="0"/>
                <a:cs typeface="Arial" pitchFamily="34" charset="0"/>
              </a:defRPr>
            </a:lvl1pPr>
          </a:lstStyle>
          <a:p>
            <a:pPr>
              <a:defRPr/>
            </a:pPr>
            <a:endParaRPr lang="es-SV"/>
          </a:p>
        </p:txBody>
      </p:sp>
      <p:sp>
        <p:nvSpPr>
          <p:cNvPr id="5" name="4 Marcador de número de diapositiva">
            <a:extLst>
              <a:ext uri="{FF2B5EF4-FFF2-40B4-BE49-F238E27FC236}">
                <a16:creationId xmlns:a16="http://schemas.microsoft.com/office/drawing/2014/main" id="{3AE84910-BBBB-48AD-ADE2-07B10ADE564A}"/>
              </a:ext>
            </a:extLst>
          </p:cNvPr>
          <p:cNvSpPr>
            <a:spLocks noGrp="1"/>
          </p:cNvSpPr>
          <p:nvPr>
            <p:ph type="sldNum" sz="quarter" idx="3"/>
          </p:nvPr>
        </p:nvSpPr>
        <p:spPr>
          <a:xfrm>
            <a:off x="3971925" y="8829675"/>
            <a:ext cx="3036888"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5254E4F0-1E24-4DB6-91F7-09911D2AEB14}"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62B623B7-D299-496C-BB5B-77C4116E378D}"/>
              </a:ext>
            </a:extLst>
          </p:cNvPr>
          <p:cNvSpPr>
            <a:spLocks noGrp="1"/>
          </p:cNvSpPr>
          <p:nvPr>
            <p:ph type="hdr" sz="quarter"/>
          </p:nvPr>
        </p:nvSpPr>
        <p:spPr>
          <a:xfrm>
            <a:off x="0" y="0"/>
            <a:ext cx="3036888" cy="465138"/>
          </a:xfrm>
          <a:prstGeom prst="rect">
            <a:avLst/>
          </a:prstGeom>
        </p:spPr>
        <p:txBody>
          <a:bodyPr vert="horz" lIns="92930" tIns="46465" rIns="92930" bIns="46465" rtlCol="0"/>
          <a:lstStyle>
            <a:lvl1pPr algn="l" eaLnBrk="1" hangingPunct="1">
              <a:defRPr sz="1200">
                <a:latin typeface="Arial" charset="0"/>
                <a:cs typeface="Arial" charset="0"/>
              </a:defRPr>
            </a:lvl1pPr>
          </a:lstStyle>
          <a:p>
            <a:pPr>
              <a:defRPr/>
            </a:pPr>
            <a:endParaRPr lang="es-SV"/>
          </a:p>
        </p:txBody>
      </p:sp>
      <p:sp>
        <p:nvSpPr>
          <p:cNvPr id="3" name="2 Marcador de fecha">
            <a:extLst>
              <a:ext uri="{FF2B5EF4-FFF2-40B4-BE49-F238E27FC236}">
                <a16:creationId xmlns:a16="http://schemas.microsoft.com/office/drawing/2014/main" id="{EBD1D5E1-18B4-4801-8FEC-1B05C604FCBF}"/>
              </a:ext>
            </a:extLst>
          </p:cNvPr>
          <p:cNvSpPr>
            <a:spLocks noGrp="1"/>
          </p:cNvSpPr>
          <p:nvPr>
            <p:ph type="dt" idx="1"/>
          </p:nvPr>
        </p:nvSpPr>
        <p:spPr>
          <a:xfrm>
            <a:off x="3971925" y="0"/>
            <a:ext cx="3036888" cy="465138"/>
          </a:xfrm>
          <a:prstGeom prst="rect">
            <a:avLst/>
          </a:prstGeom>
        </p:spPr>
        <p:txBody>
          <a:bodyPr vert="horz" lIns="92930" tIns="46465" rIns="92930" bIns="46465" rtlCol="0"/>
          <a:lstStyle>
            <a:lvl1pPr algn="r" eaLnBrk="1" hangingPunct="1">
              <a:defRPr sz="1200">
                <a:latin typeface="Arial" charset="0"/>
                <a:cs typeface="Arial" charset="0"/>
              </a:defRPr>
            </a:lvl1pPr>
          </a:lstStyle>
          <a:p>
            <a:pPr>
              <a:defRPr/>
            </a:pPr>
            <a:fld id="{8390D982-6960-4124-81B1-855B29281368}" type="datetimeFigureOut">
              <a:rPr lang="es-SV"/>
              <a:pPr>
                <a:defRPr/>
              </a:pPr>
              <a:t>20/5/2020</a:t>
            </a:fld>
            <a:endParaRPr lang="es-SV" dirty="0"/>
          </a:p>
        </p:txBody>
      </p:sp>
      <p:sp>
        <p:nvSpPr>
          <p:cNvPr id="4" name="3 Marcador de imagen de diapositiva">
            <a:extLst>
              <a:ext uri="{FF2B5EF4-FFF2-40B4-BE49-F238E27FC236}">
                <a16:creationId xmlns:a16="http://schemas.microsoft.com/office/drawing/2014/main" id="{C954E8D9-2BCC-4B64-8C05-DC1B670AC9E9}"/>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pPr lvl="0"/>
            <a:endParaRPr lang="es-SV" noProof="0" dirty="0"/>
          </a:p>
        </p:txBody>
      </p:sp>
      <p:sp>
        <p:nvSpPr>
          <p:cNvPr id="5" name="4 Marcador de notas">
            <a:extLst>
              <a:ext uri="{FF2B5EF4-FFF2-40B4-BE49-F238E27FC236}">
                <a16:creationId xmlns:a16="http://schemas.microsoft.com/office/drawing/2014/main" id="{B1225455-171F-4B71-A336-A7465CEC66C2}"/>
              </a:ext>
            </a:extLst>
          </p:cNvPr>
          <p:cNvSpPr>
            <a:spLocks noGrp="1"/>
          </p:cNvSpPr>
          <p:nvPr>
            <p:ph type="body" sz="quarter" idx="3"/>
          </p:nvPr>
        </p:nvSpPr>
        <p:spPr>
          <a:xfrm>
            <a:off x="700088" y="4414838"/>
            <a:ext cx="5610225" cy="4184650"/>
          </a:xfrm>
          <a:prstGeom prst="rect">
            <a:avLst/>
          </a:prstGeom>
        </p:spPr>
        <p:txBody>
          <a:bodyPr vert="horz" lIns="92930" tIns="46465" rIns="92930" bIns="46465"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SV" noProof="0"/>
          </a:p>
        </p:txBody>
      </p:sp>
      <p:sp>
        <p:nvSpPr>
          <p:cNvPr id="6" name="5 Marcador de pie de página">
            <a:extLst>
              <a:ext uri="{FF2B5EF4-FFF2-40B4-BE49-F238E27FC236}">
                <a16:creationId xmlns:a16="http://schemas.microsoft.com/office/drawing/2014/main" id="{C78D3276-874E-4FE0-AC6F-CDF6B28D95F6}"/>
              </a:ext>
            </a:extLst>
          </p:cNvPr>
          <p:cNvSpPr>
            <a:spLocks noGrp="1"/>
          </p:cNvSpPr>
          <p:nvPr>
            <p:ph type="ftr" sz="quarter" idx="4"/>
          </p:nvPr>
        </p:nvSpPr>
        <p:spPr>
          <a:xfrm>
            <a:off x="0" y="8829675"/>
            <a:ext cx="3036888" cy="465138"/>
          </a:xfrm>
          <a:prstGeom prst="rect">
            <a:avLst/>
          </a:prstGeom>
        </p:spPr>
        <p:txBody>
          <a:bodyPr vert="horz" lIns="92930" tIns="46465" rIns="92930" bIns="46465" rtlCol="0" anchor="b"/>
          <a:lstStyle>
            <a:lvl1pPr algn="l" eaLnBrk="1" hangingPunct="1">
              <a:defRPr sz="1200">
                <a:latin typeface="Arial" charset="0"/>
                <a:cs typeface="Arial" charset="0"/>
              </a:defRPr>
            </a:lvl1pPr>
          </a:lstStyle>
          <a:p>
            <a:pPr>
              <a:defRPr/>
            </a:pPr>
            <a:endParaRPr lang="es-SV"/>
          </a:p>
        </p:txBody>
      </p:sp>
      <p:sp>
        <p:nvSpPr>
          <p:cNvPr id="7" name="6 Marcador de número de diapositiva">
            <a:extLst>
              <a:ext uri="{FF2B5EF4-FFF2-40B4-BE49-F238E27FC236}">
                <a16:creationId xmlns:a16="http://schemas.microsoft.com/office/drawing/2014/main" id="{7D170AD5-02EE-4284-B55F-D166EAF65668}"/>
              </a:ext>
            </a:extLst>
          </p:cNvPr>
          <p:cNvSpPr>
            <a:spLocks noGrp="1"/>
          </p:cNvSpPr>
          <p:nvPr>
            <p:ph type="sldNum" sz="quarter" idx="5"/>
          </p:nvPr>
        </p:nvSpPr>
        <p:spPr>
          <a:xfrm>
            <a:off x="3971925" y="8829675"/>
            <a:ext cx="3036888"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C10F1DED-6EF9-494E-9A3C-DF921C1FD73C}"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D41D75A4-D65A-471D-9330-5231FAB13C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a:extLst>
              <a:ext uri="{FF2B5EF4-FFF2-40B4-BE49-F238E27FC236}">
                <a16:creationId xmlns:a16="http://schemas.microsoft.com/office/drawing/2014/main" id="{510949A3-2CCC-4929-9393-3B1C8D87C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7172" name="Marcador de número de diapositiva 3">
            <a:extLst>
              <a:ext uri="{FF2B5EF4-FFF2-40B4-BE49-F238E27FC236}">
                <a16:creationId xmlns:a16="http://schemas.microsoft.com/office/drawing/2014/main" id="{A48BAD3B-B465-449C-92BC-CAAD2B81E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5DA4D5-9358-4E25-8E69-6E303E82C7BA}" type="slidenum">
              <a:rPr lang="es-SV" altLang="es-SV" smtClean="0"/>
              <a:pPr/>
              <a:t>2</a:t>
            </a:fld>
            <a:endParaRPr lang="es-SV" altLang="es-S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0A4EA240-3916-44AC-A45F-8757F0B5F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059C3E58-4B00-4DEA-B9B6-EA9624D32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2532" name="Marcador de número de diapositiva 3">
            <a:extLst>
              <a:ext uri="{FF2B5EF4-FFF2-40B4-BE49-F238E27FC236}">
                <a16:creationId xmlns:a16="http://schemas.microsoft.com/office/drawing/2014/main" id="{466C7B2C-B535-4216-B67C-D07CFF9E3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E9CA70-2A46-4FE5-A9C2-60C6C9BBF506}" type="slidenum">
              <a:rPr lang="es-SV" altLang="es-SV" smtClean="0"/>
              <a:pPr/>
              <a:t>12</a:t>
            </a:fld>
            <a:endParaRPr lang="es-SV" altLang="es-SV"/>
          </a:p>
        </p:txBody>
      </p:sp>
    </p:spTree>
    <p:extLst>
      <p:ext uri="{BB962C8B-B14F-4D97-AF65-F5344CB8AC3E}">
        <p14:creationId xmlns:p14="http://schemas.microsoft.com/office/powerpoint/2010/main" val="240267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10176792-93CA-44D4-8EEA-E99A5F0109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a:extLst>
              <a:ext uri="{FF2B5EF4-FFF2-40B4-BE49-F238E27FC236}">
                <a16:creationId xmlns:a16="http://schemas.microsoft.com/office/drawing/2014/main" id="{3FFCA155-DE57-4722-9123-5FB2492B1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9220" name="Marcador de número de diapositiva 3">
            <a:extLst>
              <a:ext uri="{FF2B5EF4-FFF2-40B4-BE49-F238E27FC236}">
                <a16:creationId xmlns:a16="http://schemas.microsoft.com/office/drawing/2014/main" id="{4BF0E273-18B6-4C1B-BD76-28B7B79EF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3B1208-76D6-42D0-92DF-02A50FD15F02}" type="slidenum">
              <a:rPr lang="es-SV" altLang="es-SV" smtClean="0"/>
              <a:pPr/>
              <a:t>3</a:t>
            </a:fld>
            <a:endParaRPr lang="es-SV" altLang="es-S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id="{75B641BC-94BE-4922-912C-F915959C2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id="{5489B2DD-0791-4595-8E8D-01CCEECBE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1268" name="Marcador de número de diapositiva 3">
            <a:extLst>
              <a:ext uri="{FF2B5EF4-FFF2-40B4-BE49-F238E27FC236}">
                <a16:creationId xmlns:a16="http://schemas.microsoft.com/office/drawing/2014/main" id="{6F5B9B3F-98F1-49B9-A824-20B2E9D24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824159-0CD0-455C-9A83-1361BCB8B3B3}" type="slidenum">
              <a:rPr lang="es-SV" altLang="es-SV" smtClean="0"/>
              <a:pPr/>
              <a:t>4</a:t>
            </a:fld>
            <a:endParaRPr lang="es-SV" alt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E774E954-9B4A-471D-AB14-B98447B88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2E893E5A-D362-4052-84A7-3663D695A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3316" name="Marcador de número de diapositiva 3">
            <a:extLst>
              <a:ext uri="{FF2B5EF4-FFF2-40B4-BE49-F238E27FC236}">
                <a16:creationId xmlns:a16="http://schemas.microsoft.com/office/drawing/2014/main" id="{6A6A934F-74FA-4B50-A7FC-F5A7A8E961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4FAA85-9150-42BD-95BB-F89F7F5F9554}" type="slidenum">
              <a:rPr lang="es-SV" altLang="es-SV" smtClean="0"/>
              <a:pPr/>
              <a:t>5</a:t>
            </a:fld>
            <a:endParaRPr lang="es-SV" altLang="es-S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5C9809DF-C0F3-4FBC-ACC8-8BD502C93C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8FC3249F-5795-4A52-98AB-6E9618028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5364" name="Marcador de número de diapositiva 3">
            <a:extLst>
              <a:ext uri="{FF2B5EF4-FFF2-40B4-BE49-F238E27FC236}">
                <a16:creationId xmlns:a16="http://schemas.microsoft.com/office/drawing/2014/main" id="{6C945F7D-01BA-480B-A087-9EE8DF989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5FFF22-DC34-4C74-9210-0929E95BCA31}" type="slidenum">
              <a:rPr lang="es-SV" altLang="es-SV" smtClean="0"/>
              <a:pPr/>
              <a:t>6</a:t>
            </a:fld>
            <a:endParaRPr lang="es-SV" altLang="es-S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EE4926E1-0141-40C8-B963-3C37C2D98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EFD0143A-9534-481D-98B8-5F2659BAE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7412" name="Marcador de número de diapositiva 3">
            <a:extLst>
              <a:ext uri="{FF2B5EF4-FFF2-40B4-BE49-F238E27FC236}">
                <a16:creationId xmlns:a16="http://schemas.microsoft.com/office/drawing/2014/main" id="{0BA8C867-7EDC-4FCE-8B78-28374CB4F3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44B83-3744-4100-9904-DDF2E029E18C}" type="slidenum">
              <a:rPr lang="es-SV" altLang="es-SV" smtClean="0"/>
              <a:pPr/>
              <a:t>7</a:t>
            </a:fld>
            <a:endParaRPr lang="es-SV" altLang="es-S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9</a:t>
            </a:fld>
            <a:endParaRPr lang="es-SV" altLang="es-S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a:extLst>
              <a:ext uri="{FF2B5EF4-FFF2-40B4-BE49-F238E27FC236}">
                <a16:creationId xmlns:a16="http://schemas.microsoft.com/office/drawing/2014/main" id="{29A173B5-9DC6-4567-9443-F6755FD32B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a:extLst>
              <a:ext uri="{FF2B5EF4-FFF2-40B4-BE49-F238E27FC236}">
                <a16:creationId xmlns:a16="http://schemas.microsoft.com/office/drawing/2014/main" id="{3B28C7D6-F4D6-4C92-81FD-348460BF0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4580" name="Marcador de número de diapositiva 3">
            <a:extLst>
              <a:ext uri="{FF2B5EF4-FFF2-40B4-BE49-F238E27FC236}">
                <a16:creationId xmlns:a16="http://schemas.microsoft.com/office/drawing/2014/main" id="{C10A06C1-B78B-47D4-8F6A-DF59E512C8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296C48-8E27-4D15-AC81-01D61B312209}" type="slidenum">
              <a:rPr lang="es-SV" altLang="es-SV" smtClean="0"/>
              <a:pPr/>
              <a:t>10</a:t>
            </a:fld>
            <a:endParaRPr lang="es-SV" altLang="es-S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a:extLst>
              <a:ext uri="{FF2B5EF4-FFF2-40B4-BE49-F238E27FC236}">
                <a16:creationId xmlns:a16="http://schemas.microsoft.com/office/drawing/2014/main" id="{CBE8BF19-3B57-4175-965A-072965D62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a:extLst>
              <a:ext uri="{FF2B5EF4-FFF2-40B4-BE49-F238E27FC236}">
                <a16:creationId xmlns:a16="http://schemas.microsoft.com/office/drawing/2014/main" id="{4D9D27E1-3801-41AA-83FD-1D88E7FEF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6628" name="Marcador de número de diapositiva 3">
            <a:extLst>
              <a:ext uri="{FF2B5EF4-FFF2-40B4-BE49-F238E27FC236}">
                <a16:creationId xmlns:a16="http://schemas.microsoft.com/office/drawing/2014/main" id="{B9A1AD83-BFFD-46B1-8D06-B97A7972D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17F386-EEAB-4D02-B81D-D30A42068B26}" type="slidenum">
              <a:rPr lang="es-SV" altLang="es-SV" smtClean="0"/>
              <a:pPr/>
              <a:t>11</a:t>
            </a:fld>
            <a:endParaRPr lang="es-SV" alt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F404A645-EB40-4110-9957-6987ECF0B403}"/>
              </a:ext>
            </a:extLst>
          </p:cNvPr>
          <p:cNvSpPr>
            <a:spLocks noGrp="1"/>
          </p:cNvSpPr>
          <p:nvPr>
            <p:ph type="dt" sz="half" idx="10"/>
          </p:nvPr>
        </p:nvSpPr>
        <p:spPr/>
        <p:txBody>
          <a:bodyPr/>
          <a:lstStyle>
            <a:lvl1pPr>
              <a:defRPr/>
            </a:lvl1pPr>
          </a:lstStyle>
          <a:p>
            <a:pPr>
              <a:defRPr/>
            </a:pPr>
            <a:fld id="{9D969285-8DAA-435E-A3E8-F3716E951B94}"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B93F93B1-2A81-42AC-A6B0-20B1923D52FF}"/>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6D5F9F40-2992-4696-B180-C2024ACB0DF7}"/>
              </a:ext>
            </a:extLst>
          </p:cNvPr>
          <p:cNvSpPr>
            <a:spLocks noGrp="1"/>
          </p:cNvSpPr>
          <p:nvPr>
            <p:ph type="sldNum" sz="quarter" idx="12"/>
          </p:nvPr>
        </p:nvSpPr>
        <p:spPr/>
        <p:txBody>
          <a:bodyPr/>
          <a:lstStyle>
            <a:lvl1pPr>
              <a:defRPr/>
            </a:lvl1pPr>
          </a:lstStyle>
          <a:p>
            <a:pPr>
              <a:defRPr/>
            </a:pPr>
            <a:fld id="{1B527F10-4E9E-4596-8E9F-BB2E8BD9F209}" type="slidenum">
              <a:rPr lang="es-SV" altLang="es-SV"/>
              <a:pPr>
                <a:defRPr/>
              </a:pPr>
              <a:t>‹Nº›</a:t>
            </a:fld>
            <a:endParaRPr lang="es-SV" altLang="es-SV"/>
          </a:p>
        </p:txBody>
      </p:sp>
    </p:spTree>
    <p:extLst>
      <p:ext uri="{BB962C8B-B14F-4D97-AF65-F5344CB8AC3E}">
        <p14:creationId xmlns:p14="http://schemas.microsoft.com/office/powerpoint/2010/main" val="414410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22B65316-FD13-4926-86A9-AECEB4A1D1CE}"/>
              </a:ext>
            </a:extLst>
          </p:cNvPr>
          <p:cNvSpPr>
            <a:spLocks noGrp="1"/>
          </p:cNvSpPr>
          <p:nvPr>
            <p:ph type="dt" sz="half" idx="10"/>
          </p:nvPr>
        </p:nvSpPr>
        <p:spPr/>
        <p:txBody>
          <a:bodyPr/>
          <a:lstStyle>
            <a:lvl1pPr>
              <a:defRPr/>
            </a:lvl1pPr>
          </a:lstStyle>
          <a:p>
            <a:pPr>
              <a:defRPr/>
            </a:pPr>
            <a:fld id="{F39187BE-88A5-45D9-8A4B-7391DA3E90AC}"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F62C8278-D8B1-4B04-814E-3B5D35C07323}"/>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2DACD1F-32D3-4D87-8B57-3B5BA5DE2D99}"/>
              </a:ext>
            </a:extLst>
          </p:cNvPr>
          <p:cNvSpPr>
            <a:spLocks noGrp="1"/>
          </p:cNvSpPr>
          <p:nvPr>
            <p:ph type="sldNum" sz="quarter" idx="12"/>
          </p:nvPr>
        </p:nvSpPr>
        <p:spPr/>
        <p:txBody>
          <a:bodyPr/>
          <a:lstStyle>
            <a:lvl1pPr>
              <a:defRPr/>
            </a:lvl1pPr>
          </a:lstStyle>
          <a:p>
            <a:pPr>
              <a:defRPr/>
            </a:pPr>
            <a:fld id="{90B20FC6-D2D9-4CE6-859B-467E5BA595D2}" type="slidenum">
              <a:rPr lang="es-SV" altLang="es-SV"/>
              <a:pPr>
                <a:defRPr/>
              </a:pPr>
              <a:t>‹Nº›</a:t>
            </a:fld>
            <a:endParaRPr lang="es-SV" altLang="es-SV"/>
          </a:p>
        </p:txBody>
      </p:sp>
    </p:spTree>
    <p:extLst>
      <p:ext uri="{BB962C8B-B14F-4D97-AF65-F5344CB8AC3E}">
        <p14:creationId xmlns:p14="http://schemas.microsoft.com/office/powerpoint/2010/main" val="10874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F56C2402-7CBD-433B-AFC0-48CAC0BABC46}"/>
              </a:ext>
            </a:extLst>
          </p:cNvPr>
          <p:cNvSpPr>
            <a:spLocks noGrp="1"/>
          </p:cNvSpPr>
          <p:nvPr>
            <p:ph type="dt" sz="half" idx="10"/>
          </p:nvPr>
        </p:nvSpPr>
        <p:spPr/>
        <p:txBody>
          <a:bodyPr/>
          <a:lstStyle>
            <a:lvl1pPr>
              <a:defRPr/>
            </a:lvl1pPr>
          </a:lstStyle>
          <a:p>
            <a:pPr>
              <a:defRPr/>
            </a:pPr>
            <a:fld id="{F472A781-BB70-4212-BEF7-5A6A5E97C3BA}"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160BDC2C-4397-403E-A580-22DC9B2D2E9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C22647D-BB47-4AD5-A66D-B590CD5BC409}"/>
              </a:ext>
            </a:extLst>
          </p:cNvPr>
          <p:cNvSpPr>
            <a:spLocks noGrp="1"/>
          </p:cNvSpPr>
          <p:nvPr>
            <p:ph type="sldNum" sz="quarter" idx="12"/>
          </p:nvPr>
        </p:nvSpPr>
        <p:spPr/>
        <p:txBody>
          <a:bodyPr/>
          <a:lstStyle>
            <a:lvl1pPr>
              <a:defRPr/>
            </a:lvl1pPr>
          </a:lstStyle>
          <a:p>
            <a:pPr>
              <a:defRPr/>
            </a:pPr>
            <a:fld id="{0872A963-D1FD-4461-A946-2AA342DF0E92}" type="slidenum">
              <a:rPr lang="es-SV" altLang="es-SV"/>
              <a:pPr>
                <a:defRPr/>
              </a:pPr>
              <a:t>‹Nº›</a:t>
            </a:fld>
            <a:endParaRPr lang="es-SV" altLang="es-SV"/>
          </a:p>
        </p:txBody>
      </p:sp>
    </p:spTree>
    <p:extLst>
      <p:ext uri="{BB962C8B-B14F-4D97-AF65-F5344CB8AC3E}">
        <p14:creationId xmlns:p14="http://schemas.microsoft.com/office/powerpoint/2010/main" val="359622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7081464E-3B47-4B29-9471-5092F7A406C8}"/>
              </a:ext>
            </a:extLst>
          </p:cNvPr>
          <p:cNvSpPr>
            <a:spLocks noGrp="1"/>
          </p:cNvSpPr>
          <p:nvPr>
            <p:ph type="dt" sz="half" idx="10"/>
          </p:nvPr>
        </p:nvSpPr>
        <p:spPr/>
        <p:txBody>
          <a:bodyPr/>
          <a:lstStyle>
            <a:lvl1pPr>
              <a:defRPr/>
            </a:lvl1pPr>
          </a:lstStyle>
          <a:p>
            <a:pPr>
              <a:defRPr/>
            </a:pPr>
            <a:fld id="{78BAE8FF-97AA-4D8C-BB37-939597B39E3A}"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8B6D8CF4-8578-4673-858B-1744A89D682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9367A66F-7CA4-490C-964A-5E5EC9C8222B}"/>
              </a:ext>
            </a:extLst>
          </p:cNvPr>
          <p:cNvSpPr>
            <a:spLocks noGrp="1"/>
          </p:cNvSpPr>
          <p:nvPr>
            <p:ph type="sldNum" sz="quarter" idx="12"/>
          </p:nvPr>
        </p:nvSpPr>
        <p:spPr/>
        <p:txBody>
          <a:bodyPr/>
          <a:lstStyle>
            <a:lvl1pPr>
              <a:defRPr/>
            </a:lvl1pPr>
          </a:lstStyle>
          <a:p>
            <a:pPr>
              <a:defRPr/>
            </a:pPr>
            <a:fld id="{34CBF5BD-4482-42DC-9E69-71BDDFD1C24B}" type="slidenum">
              <a:rPr lang="es-SV" altLang="es-SV"/>
              <a:pPr>
                <a:defRPr/>
              </a:pPr>
              <a:t>‹Nº›</a:t>
            </a:fld>
            <a:endParaRPr lang="es-SV" altLang="es-SV"/>
          </a:p>
        </p:txBody>
      </p:sp>
    </p:spTree>
    <p:extLst>
      <p:ext uri="{BB962C8B-B14F-4D97-AF65-F5344CB8AC3E}">
        <p14:creationId xmlns:p14="http://schemas.microsoft.com/office/powerpoint/2010/main" val="393104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24D6AE06-74F5-40F9-B999-CEFA23CFF0C7}"/>
              </a:ext>
            </a:extLst>
          </p:cNvPr>
          <p:cNvSpPr>
            <a:spLocks noGrp="1"/>
          </p:cNvSpPr>
          <p:nvPr>
            <p:ph type="dt" sz="half" idx="10"/>
          </p:nvPr>
        </p:nvSpPr>
        <p:spPr/>
        <p:txBody>
          <a:bodyPr/>
          <a:lstStyle>
            <a:lvl1pPr>
              <a:defRPr/>
            </a:lvl1pPr>
          </a:lstStyle>
          <a:p>
            <a:pPr>
              <a:defRPr/>
            </a:pPr>
            <a:fld id="{D1708763-B748-457F-887B-1D203435D543}"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FAA42F4B-C30E-4763-95AF-1F9E0FD0A734}"/>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9DD43CB-8699-4F3C-B9F9-2FE6E47A2E77}"/>
              </a:ext>
            </a:extLst>
          </p:cNvPr>
          <p:cNvSpPr>
            <a:spLocks noGrp="1"/>
          </p:cNvSpPr>
          <p:nvPr>
            <p:ph type="sldNum" sz="quarter" idx="12"/>
          </p:nvPr>
        </p:nvSpPr>
        <p:spPr/>
        <p:txBody>
          <a:bodyPr/>
          <a:lstStyle>
            <a:lvl1pPr>
              <a:defRPr/>
            </a:lvl1pPr>
          </a:lstStyle>
          <a:p>
            <a:pPr>
              <a:defRPr/>
            </a:pPr>
            <a:fld id="{67403365-4072-477F-AD1A-7A2061174304}" type="slidenum">
              <a:rPr lang="es-SV" altLang="es-SV"/>
              <a:pPr>
                <a:defRPr/>
              </a:pPr>
              <a:t>‹Nº›</a:t>
            </a:fld>
            <a:endParaRPr lang="es-SV" altLang="es-SV"/>
          </a:p>
        </p:txBody>
      </p:sp>
    </p:spTree>
    <p:extLst>
      <p:ext uri="{BB962C8B-B14F-4D97-AF65-F5344CB8AC3E}">
        <p14:creationId xmlns:p14="http://schemas.microsoft.com/office/powerpoint/2010/main" val="1203655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910EAFF-ADAB-4211-B1AE-DC452E3C0B11}"/>
              </a:ext>
            </a:extLst>
          </p:cNvPr>
          <p:cNvSpPr>
            <a:spLocks noGrp="1"/>
          </p:cNvSpPr>
          <p:nvPr>
            <p:ph type="dt" sz="half" idx="10"/>
          </p:nvPr>
        </p:nvSpPr>
        <p:spPr/>
        <p:txBody>
          <a:bodyPr/>
          <a:lstStyle>
            <a:lvl1pPr>
              <a:defRPr/>
            </a:lvl1pPr>
          </a:lstStyle>
          <a:p>
            <a:pPr>
              <a:defRPr/>
            </a:pPr>
            <a:fld id="{D51ADED5-2C41-4A39-9B47-FEDC34AA3F33}"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CCD09D09-7318-439C-AEE2-9E6F24DF104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42ACE58F-5BB9-4FA0-A362-6154CF8E7FF7}"/>
              </a:ext>
            </a:extLst>
          </p:cNvPr>
          <p:cNvSpPr>
            <a:spLocks noGrp="1"/>
          </p:cNvSpPr>
          <p:nvPr>
            <p:ph type="sldNum" sz="quarter" idx="12"/>
          </p:nvPr>
        </p:nvSpPr>
        <p:spPr/>
        <p:txBody>
          <a:bodyPr/>
          <a:lstStyle>
            <a:lvl1pPr>
              <a:defRPr/>
            </a:lvl1pPr>
          </a:lstStyle>
          <a:p>
            <a:pPr>
              <a:defRPr/>
            </a:pPr>
            <a:fld id="{2210D45C-B1AB-4D46-A2CD-FFE612DDB0F4}" type="slidenum">
              <a:rPr lang="es-SV" altLang="es-SV"/>
              <a:pPr>
                <a:defRPr/>
              </a:pPr>
              <a:t>‹Nº›</a:t>
            </a:fld>
            <a:endParaRPr lang="es-SV" altLang="es-SV"/>
          </a:p>
        </p:txBody>
      </p:sp>
    </p:spTree>
    <p:extLst>
      <p:ext uri="{BB962C8B-B14F-4D97-AF65-F5344CB8AC3E}">
        <p14:creationId xmlns:p14="http://schemas.microsoft.com/office/powerpoint/2010/main" val="124598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E55362B9-BA88-4782-A8D9-995D13DEBE90}"/>
              </a:ext>
            </a:extLst>
          </p:cNvPr>
          <p:cNvSpPr>
            <a:spLocks noGrp="1"/>
          </p:cNvSpPr>
          <p:nvPr>
            <p:ph type="dt" sz="half" idx="10"/>
          </p:nvPr>
        </p:nvSpPr>
        <p:spPr/>
        <p:txBody>
          <a:bodyPr/>
          <a:lstStyle>
            <a:lvl1pPr>
              <a:defRPr/>
            </a:lvl1pPr>
          </a:lstStyle>
          <a:p>
            <a:pPr>
              <a:defRPr/>
            </a:pPr>
            <a:fld id="{9DA42E0D-3142-43E9-A498-56A30322023B}" type="datetimeFigureOut">
              <a:rPr lang="es-SV"/>
              <a:pPr>
                <a:defRPr/>
              </a:pPr>
              <a:t>20/5/2020</a:t>
            </a:fld>
            <a:endParaRPr lang="es-SV" dirty="0"/>
          </a:p>
        </p:txBody>
      </p:sp>
      <p:sp>
        <p:nvSpPr>
          <p:cNvPr id="6" name="4 Marcador de pie de página">
            <a:extLst>
              <a:ext uri="{FF2B5EF4-FFF2-40B4-BE49-F238E27FC236}">
                <a16:creationId xmlns:a16="http://schemas.microsoft.com/office/drawing/2014/main" id="{4B653B36-545E-4EB2-87B8-10C0162BFE74}"/>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90DFCAD6-E5EB-4EC8-BD46-7BBE40BA1602}"/>
              </a:ext>
            </a:extLst>
          </p:cNvPr>
          <p:cNvSpPr>
            <a:spLocks noGrp="1"/>
          </p:cNvSpPr>
          <p:nvPr>
            <p:ph type="sldNum" sz="quarter" idx="12"/>
          </p:nvPr>
        </p:nvSpPr>
        <p:spPr/>
        <p:txBody>
          <a:bodyPr/>
          <a:lstStyle>
            <a:lvl1pPr>
              <a:defRPr/>
            </a:lvl1pPr>
          </a:lstStyle>
          <a:p>
            <a:pPr>
              <a:defRPr/>
            </a:pPr>
            <a:fld id="{FDA8F815-4AB1-4A77-BC2A-91DDDFB38574}" type="slidenum">
              <a:rPr lang="es-SV" altLang="es-SV"/>
              <a:pPr>
                <a:defRPr/>
              </a:pPr>
              <a:t>‹Nº›</a:t>
            </a:fld>
            <a:endParaRPr lang="es-SV" altLang="es-SV"/>
          </a:p>
        </p:txBody>
      </p:sp>
    </p:spTree>
    <p:extLst>
      <p:ext uri="{BB962C8B-B14F-4D97-AF65-F5344CB8AC3E}">
        <p14:creationId xmlns:p14="http://schemas.microsoft.com/office/powerpoint/2010/main" val="72680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1E45A77F-AC56-43DE-AF97-9380339A803A}"/>
              </a:ext>
            </a:extLst>
          </p:cNvPr>
          <p:cNvSpPr>
            <a:spLocks noGrp="1"/>
          </p:cNvSpPr>
          <p:nvPr>
            <p:ph type="dt" sz="half" idx="10"/>
          </p:nvPr>
        </p:nvSpPr>
        <p:spPr/>
        <p:txBody>
          <a:bodyPr/>
          <a:lstStyle>
            <a:lvl1pPr>
              <a:defRPr/>
            </a:lvl1pPr>
          </a:lstStyle>
          <a:p>
            <a:pPr>
              <a:defRPr/>
            </a:pPr>
            <a:fld id="{12A60A52-E490-4077-A72F-180B4AFF100B}" type="datetimeFigureOut">
              <a:rPr lang="es-SV"/>
              <a:pPr>
                <a:defRPr/>
              </a:pPr>
              <a:t>20/5/2020</a:t>
            </a:fld>
            <a:endParaRPr lang="es-SV" dirty="0"/>
          </a:p>
        </p:txBody>
      </p:sp>
      <p:sp>
        <p:nvSpPr>
          <p:cNvPr id="8" name="4 Marcador de pie de página">
            <a:extLst>
              <a:ext uri="{FF2B5EF4-FFF2-40B4-BE49-F238E27FC236}">
                <a16:creationId xmlns:a16="http://schemas.microsoft.com/office/drawing/2014/main" id="{F10E7238-8C54-41FF-99C2-9762F9C82EDA}"/>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1CA5CC3A-2E64-442D-8826-0A1DB066E6C0}"/>
              </a:ext>
            </a:extLst>
          </p:cNvPr>
          <p:cNvSpPr>
            <a:spLocks noGrp="1"/>
          </p:cNvSpPr>
          <p:nvPr>
            <p:ph type="sldNum" sz="quarter" idx="12"/>
          </p:nvPr>
        </p:nvSpPr>
        <p:spPr/>
        <p:txBody>
          <a:bodyPr/>
          <a:lstStyle>
            <a:lvl1pPr>
              <a:defRPr/>
            </a:lvl1pPr>
          </a:lstStyle>
          <a:p>
            <a:pPr>
              <a:defRPr/>
            </a:pPr>
            <a:fld id="{77040F61-28AE-4605-B090-A64D2D95562B}" type="slidenum">
              <a:rPr lang="es-SV" altLang="es-SV"/>
              <a:pPr>
                <a:defRPr/>
              </a:pPr>
              <a:t>‹Nº›</a:t>
            </a:fld>
            <a:endParaRPr lang="es-SV" altLang="es-SV"/>
          </a:p>
        </p:txBody>
      </p:sp>
    </p:spTree>
    <p:extLst>
      <p:ext uri="{BB962C8B-B14F-4D97-AF65-F5344CB8AC3E}">
        <p14:creationId xmlns:p14="http://schemas.microsoft.com/office/powerpoint/2010/main" val="255487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ADF013FF-7797-4F2E-B950-F2A2593441B0}"/>
              </a:ext>
            </a:extLst>
          </p:cNvPr>
          <p:cNvSpPr>
            <a:spLocks noGrp="1"/>
          </p:cNvSpPr>
          <p:nvPr>
            <p:ph type="dt" sz="half" idx="10"/>
          </p:nvPr>
        </p:nvSpPr>
        <p:spPr/>
        <p:txBody>
          <a:bodyPr/>
          <a:lstStyle>
            <a:lvl1pPr>
              <a:defRPr/>
            </a:lvl1pPr>
          </a:lstStyle>
          <a:p>
            <a:pPr>
              <a:defRPr/>
            </a:pPr>
            <a:fld id="{D92B8BC3-663D-4D0A-9BC6-FD6D1D6CA79F}" type="datetimeFigureOut">
              <a:rPr lang="es-SV"/>
              <a:pPr>
                <a:defRPr/>
              </a:pPr>
              <a:t>20/5/2020</a:t>
            </a:fld>
            <a:endParaRPr lang="es-SV" dirty="0"/>
          </a:p>
        </p:txBody>
      </p:sp>
      <p:sp>
        <p:nvSpPr>
          <p:cNvPr id="4" name="4 Marcador de pie de página">
            <a:extLst>
              <a:ext uri="{FF2B5EF4-FFF2-40B4-BE49-F238E27FC236}">
                <a16:creationId xmlns:a16="http://schemas.microsoft.com/office/drawing/2014/main" id="{89B61DB2-EB7A-4135-9192-DCBC25353682}"/>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52B7C70D-832A-4E5A-8A10-8E37D1F02250}"/>
              </a:ext>
            </a:extLst>
          </p:cNvPr>
          <p:cNvSpPr>
            <a:spLocks noGrp="1"/>
          </p:cNvSpPr>
          <p:nvPr>
            <p:ph type="sldNum" sz="quarter" idx="12"/>
          </p:nvPr>
        </p:nvSpPr>
        <p:spPr/>
        <p:txBody>
          <a:bodyPr/>
          <a:lstStyle>
            <a:lvl1pPr>
              <a:defRPr/>
            </a:lvl1pPr>
          </a:lstStyle>
          <a:p>
            <a:pPr>
              <a:defRPr/>
            </a:pPr>
            <a:fld id="{214007A9-EA64-4672-AF34-3A4A59D34AAB}" type="slidenum">
              <a:rPr lang="es-SV" altLang="es-SV"/>
              <a:pPr>
                <a:defRPr/>
              </a:pPr>
              <a:t>‹Nº›</a:t>
            </a:fld>
            <a:endParaRPr lang="es-SV" altLang="es-SV"/>
          </a:p>
        </p:txBody>
      </p:sp>
    </p:spTree>
    <p:extLst>
      <p:ext uri="{BB962C8B-B14F-4D97-AF65-F5344CB8AC3E}">
        <p14:creationId xmlns:p14="http://schemas.microsoft.com/office/powerpoint/2010/main" val="141965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242D61BC-B39B-4E88-A922-2F83BA0ED229}"/>
              </a:ext>
            </a:extLst>
          </p:cNvPr>
          <p:cNvSpPr>
            <a:spLocks noGrp="1"/>
          </p:cNvSpPr>
          <p:nvPr>
            <p:ph type="dt" sz="half" idx="10"/>
          </p:nvPr>
        </p:nvSpPr>
        <p:spPr/>
        <p:txBody>
          <a:bodyPr/>
          <a:lstStyle>
            <a:lvl1pPr>
              <a:defRPr/>
            </a:lvl1pPr>
          </a:lstStyle>
          <a:p>
            <a:pPr>
              <a:defRPr/>
            </a:pPr>
            <a:fld id="{E41F877C-F9E9-4C50-BBF7-87D59D63B6D8}" type="datetimeFigureOut">
              <a:rPr lang="es-SV"/>
              <a:pPr>
                <a:defRPr/>
              </a:pPr>
              <a:t>20/5/2020</a:t>
            </a:fld>
            <a:endParaRPr lang="es-SV" dirty="0"/>
          </a:p>
        </p:txBody>
      </p:sp>
      <p:sp>
        <p:nvSpPr>
          <p:cNvPr id="3" name="4 Marcador de pie de página">
            <a:extLst>
              <a:ext uri="{FF2B5EF4-FFF2-40B4-BE49-F238E27FC236}">
                <a16:creationId xmlns:a16="http://schemas.microsoft.com/office/drawing/2014/main" id="{87E15A89-B399-4380-B4EB-EEA190CFD720}"/>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72EB1567-B6E9-4C44-BFE1-5BA845C8B1B2}"/>
              </a:ext>
            </a:extLst>
          </p:cNvPr>
          <p:cNvSpPr>
            <a:spLocks noGrp="1"/>
          </p:cNvSpPr>
          <p:nvPr>
            <p:ph type="sldNum" sz="quarter" idx="12"/>
          </p:nvPr>
        </p:nvSpPr>
        <p:spPr/>
        <p:txBody>
          <a:bodyPr/>
          <a:lstStyle>
            <a:lvl1pPr>
              <a:defRPr/>
            </a:lvl1pPr>
          </a:lstStyle>
          <a:p>
            <a:pPr>
              <a:defRPr/>
            </a:pPr>
            <a:fld id="{5DC4254E-D7D1-4AF9-BEA0-9459F9358789}" type="slidenum">
              <a:rPr lang="es-SV" altLang="es-SV"/>
              <a:pPr>
                <a:defRPr/>
              </a:pPr>
              <a:t>‹Nº›</a:t>
            </a:fld>
            <a:endParaRPr lang="es-SV" altLang="es-SV"/>
          </a:p>
        </p:txBody>
      </p:sp>
    </p:spTree>
    <p:extLst>
      <p:ext uri="{BB962C8B-B14F-4D97-AF65-F5344CB8AC3E}">
        <p14:creationId xmlns:p14="http://schemas.microsoft.com/office/powerpoint/2010/main" val="357992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23EC02C-8494-44F7-9011-3A2244B2958C}"/>
              </a:ext>
            </a:extLst>
          </p:cNvPr>
          <p:cNvSpPr>
            <a:spLocks noGrp="1"/>
          </p:cNvSpPr>
          <p:nvPr>
            <p:ph type="dt" sz="half" idx="10"/>
          </p:nvPr>
        </p:nvSpPr>
        <p:spPr/>
        <p:txBody>
          <a:bodyPr/>
          <a:lstStyle>
            <a:lvl1pPr>
              <a:defRPr/>
            </a:lvl1pPr>
          </a:lstStyle>
          <a:p>
            <a:pPr>
              <a:defRPr/>
            </a:pPr>
            <a:fld id="{BB5916AE-BBA2-4C8F-AA72-523128F77390}" type="datetimeFigureOut">
              <a:rPr lang="es-SV"/>
              <a:pPr>
                <a:defRPr/>
              </a:pPr>
              <a:t>20/5/2020</a:t>
            </a:fld>
            <a:endParaRPr lang="es-SV" dirty="0"/>
          </a:p>
        </p:txBody>
      </p:sp>
      <p:sp>
        <p:nvSpPr>
          <p:cNvPr id="6" name="4 Marcador de pie de página">
            <a:extLst>
              <a:ext uri="{FF2B5EF4-FFF2-40B4-BE49-F238E27FC236}">
                <a16:creationId xmlns:a16="http://schemas.microsoft.com/office/drawing/2014/main" id="{EBA5AAD7-3CD7-4655-A481-AF7161880153}"/>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D43C3035-F6A3-434F-8E95-DAED68C2A2E4}"/>
              </a:ext>
            </a:extLst>
          </p:cNvPr>
          <p:cNvSpPr>
            <a:spLocks noGrp="1"/>
          </p:cNvSpPr>
          <p:nvPr>
            <p:ph type="sldNum" sz="quarter" idx="12"/>
          </p:nvPr>
        </p:nvSpPr>
        <p:spPr/>
        <p:txBody>
          <a:bodyPr/>
          <a:lstStyle>
            <a:lvl1pPr>
              <a:defRPr/>
            </a:lvl1pPr>
          </a:lstStyle>
          <a:p>
            <a:pPr>
              <a:defRPr/>
            </a:pPr>
            <a:fld id="{29A57047-45F9-4E37-9A6C-33D5A6440975}" type="slidenum">
              <a:rPr lang="es-SV" altLang="es-SV"/>
              <a:pPr>
                <a:defRPr/>
              </a:pPr>
              <a:t>‹Nº›</a:t>
            </a:fld>
            <a:endParaRPr lang="es-SV" altLang="es-SV"/>
          </a:p>
        </p:txBody>
      </p:sp>
    </p:spTree>
    <p:extLst>
      <p:ext uri="{BB962C8B-B14F-4D97-AF65-F5344CB8AC3E}">
        <p14:creationId xmlns:p14="http://schemas.microsoft.com/office/powerpoint/2010/main" val="113816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C1E58646-FFB9-4D2F-A7BA-68CBF994AA71}"/>
              </a:ext>
            </a:extLst>
          </p:cNvPr>
          <p:cNvSpPr>
            <a:spLocks noGrp="1"/>
          </p:cNvSpPr>
          <p:nvPr>
            <p:ph type="dt" sz="half" idx="10"/>
          </p:nvPr>
        </p:nvSpPr>
        <p:spPr/>
        <p:txBody>
          <a:bodyPr/>
          <a:lstStyle>
            <a:lvl1pPr>
              <a:defRPr/>
            </a:lvl1pPr>
          </a:lstStyle>
          <a:p>
            <a:pPr>
              <a:defRPr/>
            </a:pPr>
            <a:fld id="{2E64DE6C-054F-4D72-B137-9DA17C1BA84B}"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1B97AE31-5E45-4553-BAC7-F9B60A6A3D72}"/>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B4A10E6-D349-4A2D-8773-E33AE2A168C8}"/>
              </a:ext>
            </a:extLst>
          </p:cNvPr>
          <p:cNvSpPr>
            <a:spLocks noGrp="1"/>
          </p:cNvSpPr>
          <p:nvPr>
            <p:ph type="sldNum" sz="quarter" idx="12"/>
          </p:nvPr>
        </p:nvSpPr>
        <p:spPr/>
        <p:txBody>
          <a:bodyPr/>
          <a:lstStyle>
            <a:lvl1pPr>
              <a:defRPr/>
            </a:lvl1pPr>
          </a:lstStyle>
          <a:p>
            <a:pPr>
              <a:defRPr/>
            </a:pPr>
            <a:fld id="{47D7A232-E4AE-4374-90B4-30325D67C4A9}" type="slidenum">
              <a:rPr lang="es-SV" altLang="es-SV"/>
              <a:pPr>
                <a:defRPr/>
              </a:pPr>
              <a:t>‹Nº›</a:t>
            </a:fld>
            <a:endParaRPr lang="es-SV" altLang="es-SV"/>
          </a:p>
        </p:txBody>
      </p:sp>
    </p:spTree>
    <p:extLst>
      <p:ext uri="{BB962C8B-B14F-4D97-AF65-F5344CB8AC3E}">
        <p14:creationId xmlns:p14="http://schemas.microsoft.com/office/powerpoint/2010/main" val="2248483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8CBF951A-5949-42DA-9A57-F15850383B3E}"/>
              </a:ext>
            </a:extLst>
          </p:cNvPr>
          <p:cNvSpPr>
            <a:spLocks noGrp="1"/>
          </p:cNvSpPr>
          <p:nvPr>
            <p:ph type="dt" sz="half" idx="10"/>
          </p:nvPr>
        </p:nvSpPr>
        <p:spPr/>
        <p:txBody>
          <a:bodyPr/>
          <a:lstStyle>
            <a:lvl1pPr>
              <a:defRPr/>
            </a:lvl1pPr>
          </a:lstStyle>
          <a:p>
            <a:pPr>
              <a:defRPr/>
            </a:pPr>
            <a:fld id="{9C860164-2731-4597-B5BD-945ECFABC9FC}" type="datetimeFigureOut">
              <a:rPr lang="es-SV"/>
              <a:pPr>
                <a:defRPr/>
              </a:pPr>
              <a:t>20/5/2020</a:t>
            </a:fld>
            <a:endParaRPr lang="es-SV" dirty="0"/>
          </a:p>
        </p:txBody>
      </p:sp>
      <p:sp>
        <p:nvSpPr>
          <p:cNvPr id="6" name="4 Marcador de pie de página">
            <a:extLst>
              <a:ext uri="{FF2B5EF4-FFF2-40B4-BE49-F238E27FC236}">
                <a16:creationId xmlns:a16="http://schemas.microsoft.com/office/drawing/2014/main" id="{30B82C92-29A3-4540-9E65-674376F7F538}"/>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74FB7287-DA6B-424B-BBE2-1AA359DB753F}"/>
              </a:ext>
            </a:extLst>
          </p:cNvPr>
          <p:cNvSpPr>
            <a:spLocks noGrp="1"/>
          </p:cNvSpPr>
          <p:nvPr>
            <p:ph type="sldNum" sz="quarter" idx="12"/>
          </p:nvPr>
        </p:nvSpPr>
        <p:spPr/>
        <p:txBody>
          <a:bodyPr/>
          <a:lstStyle>
            <a:lvl1pPr>
              <a:defRPr/>
            </a:lvl1pPr>
          </a:lstStyle>
          <a:p>
            <a:pPr>
              <a:defRPr/>
            </a:pPr>
            <a:fld id="{238B983A-09AA-4FC9-8423-95B12FC84FD0}" type="slidenum">
              <a:rPr lang="es-SV" altLang="es-SV"/>
              <a:pPr>
                <a:defRPr/>
              </a:pPr>
              <a:t>‹Nº›</a:t>
            </a:fld>
            <a:endParaRPr lang="es-SV" altLang="es-SV"/>
          </a:p>
        </p:txBody>
      </p:sp>
    </p:spTree>
    <p:extLst>
      <p:ext uri="{BB962C8B-B14F-4D97-AF65-F5344CB8AC3E}">
        <p14:creationId xmlns:p14="http://schemas.microsoft.com/office/powerpoint/2010/main" val="424975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6B0D5F61-18DA-41A8-BAD7-403889E23605}"/>
              </a:ext>
            </a:extLst>
          </p:cNvPr>
          <p:cNvSpPr>
            <a:spLocks noGrp="1"/>
          </p:cNvSpPr>
          <p:nvPr>
            <p:ph type="dt" sz="half" idx="10"/>
          </p:nvPr>
        </p:nvSpPr>
        <p:spPr/>
        <p:txBody>
          <a:bodyPr/>
          <a:lstStyle>
            <a:lvl1pPr>
              <a:defRPr/>
            </a:lvl1pPr>
          </a:lstStyle>
          <a:p>
            <a:pPr>
              <a:defRPr/>
            </a:pPr>
            <a:fld id="{707129C1-3F4D-4703-9CC3-64035A90F527}"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FA96255F-9A6A-43A3-862F-B31996D984C1}"/>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C8A99AC-FAD2-4EE0-BE4C-E312F5695991}"/>
              </a:ext>
            </a:extLst>
          </p:cNvPr>
          <p:cNvSpPr>
            <a:spLocks noGrp="1"/>
          </p:cNvSpPr>
          <p:nvPr>
            <p:ph type="sldNum" sz="quarter" idx="12"/>
          </p:nvPr>
        </p:nvSpPr>
        <p:spPr/>
        <p:txBody>
          <a:bodyPr/>
          <a:lstStyle>
            <a:lvl1pPr>
              <a:defRPr/>
            </a:lvl1pPr>
          </a:lstStyle>
          <a:p>
            <a:pPr>
              <a:defRPr/>
            </a:pPr>
            <a:fld id="{9ADE07E5-6D97-4B2D-8546-A7CA3EA6D812}" type="slidenum">
              <a:rPr lang="es-SV" altLang="es-SV"/>
              <a:pPr>
                <a:defRPr/>
              </a:pPr>
              <a:t>‹Nº›</a:t>
            </a:fld>
            <a:endParaRPr lang="es-SV" altLang="es-SV"/>
          </a:p>
        </p:txBody>
      </p:sp>
    </p:spTree>
    <p:extLst>
      <p:ext uri="{BB962C8B-B14F-4D97-AF65-F5344CB8AC3E}">
        <p14:creationId xmlns:p14="http://schemas.microsoft.com/office/powerpoint/2010/main" val="3733857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CF3350C8-506B-4B99-B74A-680FA38E6DB8}"/>
              </a:ext>
            </a:extLst>
          </p:cNvPr>
          <p:cNvSpPr>
            <a:spLocks noGrp="1"/>
          </p:cNvSpPr>
          <p:nvPr>
            <p:ph type="dt" sz="half" idx="10"/>
          </p:nvPr>
        </p:nvSpPr>
        <p:spPr/>
        <p:txBody>
          <a:bodyPr/>
          <a:lstStyle>
            <a:lvl1pPr>
              <a:defRPr/>
            </a:lvl1pPr>
          </a:lstStyle>
          <a:p>
            <a:pPr>
              <a:defRPr/>
            </a:pPr>
            <a:fld id="{A3003103-5833-4031-A5C5-F4D6FDBBB42D}"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FFA95909-E37E-4399-A98B-2C52D88370D8}"/>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B46F96E6-089B-46CC-BF2D-1C5B1B19FE08}"/>
              </a:ext>
            </a:extLst>
          </p:cNvPr>
          <p:cNvSpPr>
            <a:spLocks noGrp="1"/>
          </p:cNvSpPr>
          <p:nvPr>
            <p:ph type="sldNum" sz="quarter" idx="12"/>
          </p:nvPr>
        </p:nvSpPr>
        <p:spPr/>
        <p:txBody>
          <a:bodyPr/>
          <a:lstStyle>
            <a:lvl1pPr>
              <a:defRPr/>
            </a:lvl1pPr>
          </a:lstStyle>
          <a:p>
            <a:pPr>
              <a:defRPr/>
            </a:pPr>
            <a:fld id="{253FB8D2-466D-4DC9-B2B8-17E54CAFCCE3}" type="slidenum">
              <a:rPr lang="es-SV" altLang="es-SV"/>
              <a:pPr>
                <a:defRPr/>
              </a:pPr>
              <a:t>‹Nº›</a:t>
            </a:fld>
            <a:endParaRPr lang="es-SV" altLang="es-SV"/>
          </a:p>
        </p:txBody>
      </p:sp>
    </p:spTree>
    <p:extLst>
      <p:ext uri="{BB962C8B-B14F-4D97-AF65-F5344CB8AC3E}">
        <p14:creationId xmlns:p14="http://schemas.microsoft.com/office/powerpoint/2010/main" val="238093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D46F2D9-D6EE-4AC0-8BDA-DF58C20E259B}"/>
              </a:ext>
            </a:extLst>
          </p:cNvPr>
          <p:cNvSpPr>
            <a:spLocks noGrp="1"/>
          </p:cNvSpPr>
          <p:nvPr>
            <p:ph type="dt" sz="half" idx="10"/>
          </p:nvPr>
        </p:nvSpPr>
        <p:spPr/>
        <p:txBody>
          <a:bodyPr/>
          <a:lstStyle>
            <a:lvl1pPr>
              <a:defRPr/>
            </a:lvl1pPr>
          </a:lstStyle>
          <a:p>
            <a:pPr>
              <a:defRPr/>
            </a:pPr>
            <a:fld id="{DC469B5E-A3FE-483E-9EAD-3084B12880F4}"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709BBF0C-C0A2-4BA5-B8C6-3C9234ADCA0D}"/>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9EC115E-F210-4365-8FAC-D8844D843D57}"/>
              </a:ext>
            </a:extLst>
          </p:cNvPr>
          <p:cNvSpPr>
            <a:spLocks noGrp="1"/>
          </p:cNvSpPr>
          <p:nvPr>
            <p:ph type="sldNum" sz="quarter" idx="12"/>
          </p:nvPr>
        </p:nvSpPr>
        <p:spPr/>
        <p:txBody>
          <a:bodyPr/>
          <a:lstStyle>
            <a:lvl1pPr>
              <a:defRPr/>
            </a:lvl1pPr>
          </a:lstStyle>
          <a:p>
            <a:pPr>
              <a:defRPr/>
            </a:pPr>
            <a:fld id="{A7B7D0DF-C9C7-4253-9B04-5B12A6EA4D68}" type="slidenum">
              <a:rPr lang="es-SV" altLang="es-SV"/>
              <a:pPr>
                <a:defRPr/>
              </a:pPr>
              <a:t>‹Nº›</a:t>
            </a:fld>
            <a:endParaRPr lang="es-SV" altLang="es-SV"/>
          </a:p>
        </p:txBody>
      </p:sp>
    </p:spTree>
    <p:extLst>
      <p:ext uri="{BB962C8B-B14F-4D97-AF65-F5344CB8AC3E}">
        <p14:creationId xmlns:p14="http://schemas.microsoft.com/office/powerpoint/2010/main" val="318665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39CA8FF7-AAA0-4465-98F0-520911A00BB0}"/>
              </a:ext>
            </a:extLst>
          </p:cNvPr>
          <p:cNvSpPr>
            <a:spLocks noGrp="1"/>
          </p:cNvSpPr>
          <p:nvPr>
            <p:ph type="dt" sz="half" idx="10"/>
          </p:nvPr>
        </p:nvSpPr>
        <p:spPr/>
        <p:txBody>
          <a:bodyPr/>
          <a:lstStyle>
            <a:lvl1pPr>
              <a:defRPr/>
            </a:lvl1pPr>
          </a:lstStyle>
          <a:p>
            <a:pPr>
              <a:defRPr/>
            </a:pPr>
            <a:fld id="{A19A86F9-2133-4A4C-81F3-168AE66FB710}" type="datetimeFigureOut">
              <a:rPr lang="es-SV"/>
              <a:pPr>
                <a:defRPr/>
              </a:pPr>
              <a:t>20/5/2020</a:t>
            </a:fld>
            <a:endParaRPr lang="es-SV" dirty="0"/>
          </a:p>
        </p:txBody>
      </p:sp>
      <p:sp>
        <p:nvSpPr>
          <p:cNvPr id="6" name="4 Marcador de pie de página">
            <a:extLst>
              <a:ext uri="{FF2B5EF4-FFF2-40B4-BE49-F238E27FC236}">
                <a16:creationId xmlns:a16="http://schemas.microsoft.com/office/drawing/2014/main" id="{3D21599A-12D8-4D18-B0A2-854EE9FA1DFD}"/>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15AB4BCA-58B6-45C7-868D-52F5C20F131A}"/>
              </a:ext>
            </a:extLst>
          </p:cNvPr>
          <p:cNvSpPr>
            <a:spLocks noGrp="1"/>
          </p:cNvSpPr>
          <p:nvPr>
            <p:ph type="sldNum" sz="quarter" idx="12"/>
          </p:nvPr>
        </p:nvSpPr>
        <p:spPr/>
        <p:txBody>
          <a:bodyPr/>
          <a:lstStyle>
            <a:lvl1pPr>
              <a:defRPr/>
            </a:lvl1pPr>
          </a:lstStyle>
          <a:p>
            <a:pPr>
              <a:defRPr/>
            </a:pPr>
            <a:fld id="{642A48D6-6CC2-47FA-B9F0-CE0392D9D4F6}" type="slidenum">
              <a:rPr lang="es-SV" altLang="es-SV"/>
              <a:pPr>
                <a:defRPr/>
              </a:pPr>
              <a:t>‹Nº›</a:t>
            </a:fld>
            <a:endParaRPr lang="es-SV" altLang="es-SV"/>
          </a:p>
        </p:txBody>
      </p:sp>
    </p:spTree>
    <p:extLst>
      <p:ext uri="{BB962C8B-B14F-4D97-AF65-F5344CB8AC3E}">
        <p14:creationId xmlns:p14="http://schemas.microsoft.com/office/powerpoint/2010/main" val="58038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7EA8706E-30A9-4B69-8B86-9273BCF0B7F6}"/>
              </a:ext>
            </a:extLst>
          </p:cNvPr>
          <p:cNvSpPr>
            <a:spLocks noGrp="1"/>
          </p:cNvSpPr>
          <p:nvPr>
            <p:ph type="dt" sz="half" idx="10"/>
          </p:nvPr>
        </p:nvSpPr>
        <p:spPr/>
        <p:txBody>
          <a:bodyPr/>
          <a:lstStyle>
            <a:lvl1pPr>
              <a:defRPr/>
            </a:lvl1pPr>
          </a:lstStyle>
          <a:p>
            <a:pPr>
              <a:defRPr/>
            </a:pPr>
            <a:fld id="{798B03B8-763E-4813-B620-A759EDD873DD}" type="datetimeFigureOut">
              <a:rPr lang="es-SV"/>
              <a:pPr>
                <a:defRPr/>
              </a:pPr>
              <a:t>20/5/2020</a:t>
            </a:fld>
            <a:endParaRPr lang="es-SV" dirty="0"/>
          </a:p>
        </p:txBody>
      </p:sp>
      <p:sp>
        <p:nvSpPr>
          <p:cNvPr id="8" name="4 Marcador de pie de página">
            <a:extLst>
              <a:ext uri="{FF2B5EF4-FFF2-40B4-BE49-F238E27FC236}">
                <a16:creationId xmlns:a16="http://schemas.microsoft.com/office/drawing/2014/main" id="{788EE938-2C3A-4E59-9504-F82B7A07FE78}"/>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D70ED651-C1AA-428B-A279-BB66A138FE3E}"/>
              </a:ext>
            </a:extLst>
          </p:cNvPr>
          <p:cNvSpPr>
            <a:spLocks noGrp="1"/>
          </p:cNvSpPr>
          <p:nvPr>
            <p:ph type="sldNum" sz="quarter" idx="12"/>
          </p:nvPr>
        </p:nvSpPr>
        <p:spPr/>
        <p:txBody>
          <a:bodyPr/>
          <a:lstStyle>
            <a:lvl1pPr>
              <a:defRPr/>
            </a:lvl1pPr>
          </a:lstStyle>
          <a:p>
            <a:pPr>
              <a:defRPr/>
            </a:pPr>
            <a:fld id="{3D7FF071-B895-4E3A-A3B1-1C6DB9F4EC9C}" type="slidenum">
              <a:rPr lang="es-SV" altLang="es-SV"/>
              <a:pPr>
                <a:defRPr/>
              </a:pPr>
              <a:t>‹Nº›</a:t>
            </a:fld>
            <a:endParaRPr lang="es-SV" altLang="es-SV"/>
          </a:p>
        </p:txBody>
      </p:sp>
    </p:spTree>
    <p:extLst>
      <p:ext uri="{BB962C8B-B14F-4D97-AF65-F5344CB8AC3E}">
        <p14:creationId xmlns:p14="http://schemas.microsoft.com/office/powerpoint/2010/main" val="422572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08B509E7-34EF-4336-BD46-B13F06772D76}"/>
              </a:ext>
            </a:extLst>
          </p:cNvPr>
          <p:cNvSpPr>
            <a:spLocks noGrp="1"/>
          </p:cNvSpPr>
          <p:nvPr>
            <p:ph type="dt" sz="half" idx="10"/>
          </p:nvPr>
        </p:nvSpPr>
        <p:spPr/>
        <p:txBody>
          <a:bodyPr/>
          <a:lstStyle>
            <a:lvl1pPr>
              <a:defRPr/>
            </a:lvl1pPr>
          </a:lstStyle>
          <a:p>
            <a:pPr>
              <a:defRPr/>
            </a:pPr>
            <a:fld id="{C3E5FA79-DE59-4FEC-8D71-CE1E0C9FA336}" type="datetimeFigureOut">
              <a:rPr lang="es-SV"/>
              <a:pPr>
                <a:defRPr/>
              </a:pPr>
              <a:t>20/5/2020</a:t>
            </a:fld>
            <a:endParaRPr lang="es-SV" dirty="0"/>
          </a:p>
        </p:txBody>
      </p:sp>
      <p:sp>
        <p:nvSpPr>
          <p:cNvPr id="4" name="4 Marcador de pie de página">
            <a:extLst>
              <a:ext uri="{FF2B5EF4-FFF2-40B4-BE49-F238E27FC236}">
                <a16:creationId xmlns:a16="http://schemas.microsoft.com/office/drawing/2014/main" id="{59345FCC-CCFA-4E26-A196-95381EA7CB98}"/>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939C42E0-4766-4979-842A-66E77B4418AC}"/>
              </a:ext>
            </a:extLst>
          </p:cNvPr>
          <p:cNvSpPr>
            <a:spLocks noGrp="1"/>
          </p:cNvSpPr>
          <p:nvPr>
            <p:ph type="sldNum" sz="quarter" idx="12"/>
          </p:nvPr>
        </p:nvSpPr>
        <p:spPr/>
        <p:txBody>
          <a:bodyPr/>
          <a:lstStyle>
            <a:lvl1pPr>
              <a:defRPr/>
            </a:lvl1pPr>
          </a:lstStyle>
          <a:p>
            <a:pPr>
              <a:defRPr/>
            </a:pPr>
            <a:fld id="{C3332CEB-E266-4871-BEF4-6F9002522379}" type="slidenum">
              <a:rPr lang="es-SV" altLang="es-SV"/>
              <a:pPr>
                <a:defRPr/>
              </a:pPr>
              <a:t>‹Nº›</a:t>
            </a:fld>
            <a:endParaRPr lang="es-SV" altLang="es-SV"/>
          </a:p>
        </p:txBody>
      </p:sp>
    </p:spTree>
    <p:extLst>
      <p:ext uri="{BB962C8B-B14F-4D97-AF65-F5344CB8AC3E}">
        <p14:creationId xmlns:p14="http://schemas.microsoft.com/office/powerpoint/2010/main" val="283713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A535AE6F-66D1-41CF-BAFD-F128B8183146}"/>
              </a:ext>
            </a:extLst>
          </p:cNvPr>
          <p:cNvSpPr>
            <a:spLocks noGrp="1"/>
          </p:cNvSpPr>
          <p:nvPr>
            <p:ph type="dt" sz="half" idx="10"/>
          </p:nvPr>
        </p:nvSpPr>
        <p:spPr/>
        <p:txBody>
          <a:bodyPr/>
          <a:lstStyle>
            <a:lvl1pPr>
              <a:defRPr/>
            </a:lvl1pPr>
          </a:lstStyle>
          <a:p>
            <a:pPr>
              <a:defRPr/>
            </a:pPr>
            <a:fld id="{CC76A032-7CA9-4C5C-95A4-2B3DC654803E}" type="datetimeFigureOut">
              <a:rPr lang="es-SV"/>
              <a:pPr>
                <a:defRPr/>
              </a:pPr>
              <a:t>20/5/2020</a:t>
            </a:fld>
            <a:endParaRPr lang="es-SV" dirty="0"/>
          </a:p>
        </p:txBody>
      </p:sp>
      <p:sp>
        <p:nvSpPr>
          <p:cNvPr id="3" name="4 Marcador de pie de página">
            <a:extLst>
              <a:ext uri="{FF2B5EF4-FFF2-40B4-BE49-F238E27FC236}">
                <a16:creationId xmlns:a16="http://schemas.microsoft.com/office/drawing/2014/main" id="{479EC2D6-973F-4006-AC01-FE742780048B}"/>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27CF5AA8-2988-4224-B728-E08BE827D492}"/>
              </a:ext>
            </a:extLst>
          </p:cNvPr>
          <p:cNvSpPr>
            <a:spLocks noGrp="1"/>
          </p:cNvSpPr>
          <p:nvPr>
            <p:ph type="sldNum" sz="quarter" idx="12"/>
          </p:nvPr>
        </p:nvSpPr>
        <p:spPr/>
        <p:txBody>
          <a:bodyPr/>
          <a:lstStyle>
            <a:lvl1pPr>
              <a:defRPr/>
            </a:lvl1pPr>
          </a:lstStyle>
          <a:p>
            <a:pPr>
              <a:defRPr/>
            </a:pPr>
            <a:fld id="{67B11A8E-3FCC-4044-A3C0-DE7006AE208B}" type="slidenum">
              <a:rPr lang="es-SV" altLang="es-SV"/>
              <a:pPr>
                <a:defRPr/>
              </a:pPr>
              <a:t>‹Nº›</a:t>
            </a:fld>
            <a:endParaRPr lang="es-SV" altLang="es-SV"/>
          </a:p>
        </p:txBody>
      </p:sp>
    </p:spTree>
    <p:extLst>
      <p:ext uri="{BB962C8B-B14F-4D97-AF65-F5344CB8AC3E}">
        <p14:creationId xmlns:p14="http://schemas.microsoft.com/office/powerpoint/2010/main" val="107061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6A6233-6A9C-423D-9C40-EF6CA44A6911}"/>
              </a:ext>
            </a:extLst>
          </p:cNvPr>
          <p:cNvSpPr>
            <a:spLocks noGrp="1"/>
          </p:cNvSpPr>
          <p:nvPr>
            <p:ph type="dt" sz="half" idx="10"/>
          </p:nvPr>
        </p:nvSpPr>
        <p:spPr/>
        <p:txBody>
          <a:bodyPr/>
          <a:lstStyle>
            <a:lvl1pPr>
              <a:defRPr/>
            </a:lvl1pPr>
          </a:lstStyle>
          <a:p>
            <a:pPr>
              <a:defRPr/>
            </a:pPr>
            <a:fld id="{F6559C4B-92C2-4DDF-933C-D70B870A6688}" type="datetimeFigureOut">
              <a:rPr lang="es-SV"/>
              <a:pPr>
                <a:defRPr/>
              </a:pPr>
              <a:t>20/5/2020</a:t>
            </a:fld>
            <a:endParaRPr lang="es-SV" dirty="0"/>
          </a:p>
        </p:txBody>
      </p:sp>
      <p:sp>
        <p:nvSpPr>
          <p:cNvPr id="6" name="4 Marcador de pie de página">
            <a:extLst>
              <a:ext uri="{FF2B5EF4-FFF2-40B4-BE49-F238E27FC236}">
                <a16:creationId xmlns:a16="http://schemas.microsoft.com/office/drawing/2014/main" id="{9272A772-0AF4-4C79-AAC0-BA93F3B19A1C}"/>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89EFF02F-663F-41A0-AAE0-1214F0154A73}"/>
              </a:ext>
            </a:extLst>
          </p:cNvPr>
          <p:cNvSpPr>
            <a:spLocks noGrp="1"/>
          </p:cNvSpPr>
          <p:nvPr>
            <p:ph type="sldNum" sz="quarter" idx="12"/>
          </p:nvPr>
        </p:nvSpPr>
        <p:spPr/>
        <p:txBody>
          <a:bodyPr/>
          <a:lstStyle>
            <a:lvl1pPr>
              <a:defRPr/>
            </a:lvl1pPr>
          </a:lstStyle>
          <a:p>
            <a:pPr>
              <a:defRPr/>
            </a:pPr>
            <a:fld id="{67A4B28A-053E-4811-B14E-4520A3C629D8}" type="slidenum">
              <a:rPr lang="es-SV" altLang="es-SV"/>
              <a:pPr>
                <a:defRPr/>
              </a:pPr>
              <a:t>‹Nº›</a:t>
            </a:fld>
            <a:endParaRPr lang="es-SV" altLang="es-SV"/>
          </a:p>
        </p:txBody>
      </p:sp>
    </p:spTree>
    <p:extLst>
      <p:ext uri="{BB962C8B-B14F-4D97-AF65-F5344CB8AC3E}">
        <p14:creationId xmlns:p14="http://schemas.microsoft.com/office/powerpoint/2010/main" val="123487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3114AF6-E6C5-424C-9C36-FEC80C05B083}"/>
              </a:ext>
            </a:extLst>
          </p:cNvPr>
          <p:cNvSpPr>
            <a:spLocks noGrp="1"/>
          </p:cNvSpPr>
          <p:nvPr>
            <p:ph type="dt" sz="half" idx="10"/>
          </p:nvPr>
        </p:nvSpPr>
        <p:spPr/>
        <p:txBody>
          <a:bodyPr/>
          <a:lstStyle>
            <a:lvl1pPr>
              <a:defRPr/>
            </a:lvl1pPr>
          </a:lstStyle>
          <a:p>
            <a:pPr>
              <a:defRPr/>
            </a:pPr>
            <a:fld id="{4E6912A1-8DC7-4CB9-8E36-F77B040D6B3F}" type="datetimeFigureOut">
              <a:rPr lang="es-SV"/>
              <a:pPr>
                <a:defRPr/>
              </a:pPr>
              <a:t>20/5/2020</a:t>
            </a:fld>
            <a:endParaRPr lang="es-SV" dirty="0"/>
          </a:p>
        </p:txBody>
      </p:sp>
      <p:sp>
        <p:nvSpPr>
          <p:cNvPr id="6" name="4 Marcador de pie de página">
            <a:extLst>
              <a:ext uri="{FF2B5EF4-FFF2-40B4-BE49-F238E27FC236}">
                <a16:creationId xmlns:a16="http://schemas.microsoft.com/office/drawing/2014/main" id="{A55125F0-AC19-4C6D-AAD5-90041DD9599A}"/>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6D5F72AD-BFBE-49EB-98BB-C59169DEDE1B}"/>
              </a:ext>
            </a:extLst>
          </p:cNvPr>
          <p:cNvSpPr>
            <a:spLocks noGrp="1"/>
          </p:cNvSpPr>
          <p:nvPr>
            <p:ph type="sldNum" sz="quarter" idx="12"/>
          </p:nvPr>
        </p:nvSpPr>
        <p:spPr/>
        <p:txBody>
          <a:bodyPr/>
          <a:lstStyle>
            <a:lvl1pPr>
              <a:defRPr/>
            </a:lvl1pPr>
          </a:lstStyle>
          <a:p>
            <a:pPr>
              <a:defRPr/>
            </a:pPr>
            <a:fld id="{8C4D8625-4A49-4874-86B1-6D667D8C57A2}" type="slidenum">
              <a:rPr lang="es-SV" altLang="es-SV"/>
              <a:pPr>
                <a:defRPr/>
              </a:pPr>
              <a:t>‹Nº›</a:t>
            </a:fld>
            <a:endParaRPr lang="es-SV" altLang="es-SV"/>
          </a:p>
        </p:txBody>
      </p:sp>
    </p:spTree>
    <p:extLst>
      <p:ext uri="{BB962C8B-B14F-4D97-AF65-F5344CB8AC3E}">
        <p14:creationId xmlns:p14="http://schemas.microsoft.com/office/powerpoint/2010/main" val="168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B7066785-D05C-49B4-9A58-4D0C201AB4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a:extLst>
              <a:ext uri="{FF2B5EF4-FFF2-40B4-BE49-F238E27FC236}">
                <a16:creationId xmlns:a16="http://schemas.microsoft.com/office/drawing/2014/main" id="{D405E72C-D5F2-4232-8E74-02F2FA7AA5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FC9A75F6-16C8-4A65-873C-E82A8370900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6C5C29C-2B5A-4731-8C9E-D60FBED2DB0C}"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AF54CDA2-82A4-4C8F-917A-E2456CB98C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1D063A72-6C44-4C5D-9A73-BCD4666414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1425CF7-7740-4DF2-8268-C8FC8EE00C9B}"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a16="http://schemas.microsoft.com/office/drawing/2014/main" id="{14BA0543-6675-460C-A877-0E0C8BAE26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2 Marcador de texto">
            <a:extLst>
              <a:ext uri="{FF2B5EF4-FFF2-40B4-BE49-F238E27FC236}">
                <a16:creationId xmlns:a16="http://schemas.microsoft.com/office/drawing/2014/main" id="{FC90F7B2-41AE-42F6-B288-9A30A06966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C36BABC0-AE1E-49AA-9DE7-4C3C4ECF50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7D91E25-4742-4225-AE35-42C5A613A6F6}" type="datetimeFigureOut">
              <a:rPr lang="es-SV"/>
              <a:pPr>
                <a:defRPr/>
              </a:pPr>
              <a:t>20/5/2020</a:t>
            </a:fld>
            <a:endParaRPr lang="es-SV" dirty="0"/>
          </a:p>
        </p:txBody>
      </p:sp>
      <p:sp>
        <p:nvSpPr>
          <p:cNvPr id="5" name="4 Marcador de pie de página">
            <a:extLst>
              <a:ext uri="{FF2B5EF4-FFF2-40B4-BE49-F238E27FC236}">
                <a16:creationId xmlns:a16="http://schemas.microsoft.com/office/drawing/2014/main" id="{2209A3D5-CA0C-460B-86F9-98CBBF37A7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71FE16A2-17B7-4B30-AA62-4431BEE507D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D006121-8C09-4D08-A867-63A625D249EA}"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facebook.com/MCPES20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xlsx"/><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3.xlsx"/><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package" Target="../embeddings/Microsoft_Excel_Worksheet4.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package" Target="../embeddings/Microsoft_Excel_Worksheet5.xlsx"/><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1 CuadroTexto">
            <a:extLst>
              <a:ext uri="{FF2B5EF4-FFF2-40B4-BE49-F238E27FC236}">
                <a16:creationId xmlns:a16="http://schemas.microsoft.com/office/drawing/2014/main" id="{09525EAC-E17F-4D4D-82DF-4D9B190A78C1}"/>
              </a:ext>
            </a:extLst>
          </p:cNvPr>
          <p:cNvSpPr txBox="1">
            <a:spLocks noChangeArrowheads="1"/>
          </p:cNvSpPr>
          <p:nvPr/>
        </p:nvSpPr>
        <p:spPr bwMode="auto">
          <a:xfrm>
            <a:off x="323850" y="922338"/>
            <a:ext cx="633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s-ES" altLang="es-SV" sz="2800" b="1" dirty="0">
                <a:latin typeface="Bembo Std" panose="02020605060306020A03" pitchFamily="18" charset="0"/>
              </a:rPr>
              <a:t>Subvención </a:t>
            </a:r>
            <a:r>
              <a:rPr lang="es-SV" altLang="es-SV" sz="2800" b="1" dirty="0">
                <a:latin typeface="Bembo Std" panose="02020605060306020A03" pitchFamily="18" charset="0"/>
              </a:rPr>
              <a:t> SLV-T-MOH.</a:t>
            </a:r>
            <a:endParaRPr lang="es-ES" altLang="es-SV" sz="4000" dirty="0">
              <a:latin typeface="Bembo Std" panose="02020605060306020A03" pitchFamily="18" charset="0"/>
            </a:endParaRPr>
          </a:p>
        </p:txBody>
      </p:sp>
      <p:sp>
        <p:nvSpPr>
          <p:cNvPr id="5123" name="CuadroTexto 3">
            <a:extLst>
              <a:ext uri="{FF2B5EF4-FFF2-40B4-BE49-F238E27FC236}">
                <a16:creationId xmlns:a16="http://schemas.microsoft.com/office/drawing/2014/main" id="{DB439369-3BB5-444C-B540-9D88096C3CF7}"/>
              </a:ext>
            </a:extLst>
          </p:cNvPr>
          <p:cNvSpPr txBox="1">
            <a:spLocks noChangeArrowheads="1"/>
          </p:cNvSpPr>
          <p:nvPr/>
        </p:nvSpPr>
        <p:spPr bwMode="auto">
          <a:xfrm>
            <a:off x="5973763" y="4437063"/>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1800">
                <a:latin typeface="Arial" panose="020B0604020202020204" pitchFamily="34" charset="0"/>
              </a:rPr>
              <a:t> </a:t>
            </a:r>
          </a:p>
        </p:txBody>
      </p:sp>
      <p:sp>
        <p:nvSpPr>
          <p:cNvPr id="5124" name="4 Rectángulo">
            <a:extLst>
              <a:ext uri="{FF2B5EF4-FFF2-40B4-BE49-F238E27FC236}">
                <a16:creationId xmlns:a16="http://schemas.microsoft.com/office/drawing/2014/main" id="{5F3D813F-372C-4065-A83F-90BE84CB48A5}"/>
              </a:ext>
            </a:extLst>
          </p:cNvPr>
          <p:cNvSpPr>
            <a:spLocks noChangeArrowheads="1"/>
          </p:cNvSpPr>
          <p:nvPr/>
        </p:nvSpPr>
        <p:spPr bwMode="auto">
          <a:xfrm>
            <a:off x="900113" y="2690813"/>
            <a:ext cx="72723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SV" altLang="es-SV" sz="2800" b="1" dirty="0">
                <a:latin typeface="Bembo Std" panose="02020605060306020A03" pitchFamily="18" charset="0"/>
              </a:rPr>
              <a:t>TABLERO DE MANDO SUBVENCIÓN TB</a:t>
            </a:r>
          </a:p>
          <a:p>
            <a:pPr algn="ctr">
              <a:spcBef>
                <a:spcPct val="0"/>
              </a:spcBef>
              <a:buFontTx/>
              <a:buNone/>
            </a:pPr>
            <a:r>
              <a:rPr lang="es-SV" altLang="es-SV" sz="2800" b="1" dirty="0">
                <a:latin typeface="Bembo Std" panose="02020605060306020A03" pitchFamily="18" charset="0"/>
              </a:rPr>
              <a:t>EJECUCIÓN ENERO A DICIEMBRE 2019 </a:t>
            </a:r>
            <a:endParaRPr lang="es-ES" altLang="es-SV" sz="2800" b="1" dirty="0">
              <a:latin typeface="Bembo Std" panose="02020605060306020A03" pitchFamily="18" charset="0"/>
            </a:endParaRPr>
          </a:p>
        </p:txBody>
      </p:sp>
      <p:sp>
        <p:nvSpPr>
          <p:cNvPr id="5125" name="6 Rectángulo">
            <a:extLst>
              <a:ext uri="{FF2B5EF4-FFF2-40B4-BE49-F238E27FC236}">
                <a16:creationId xmlns:a16="http://schemas.microsoft.com/office/drawing/2014/main" id="{DB52A301-5470-483D-8B3F-0B33711606C6}"/>
              </a:ext>
            </a:extLst>
          </p:cNvPr>
          <p:cNvSpPr>
            <a:spLocks noChangeArrowheads="1"/>
          </p:cNvSpPr>
          <p:nvPr/>
        </p:nvSpPr>
        <p:spPr bwMode="auto">
          <a:xfrm>
            <a:off x="3923928" y="4806950"/>
            <a:ext cx="489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SV" sz="2000" b="1" dirty="0">
                <a:solidFill>
                  <a:srgbClr val="000099"/>
                </a:solidFill>
                <a:latin typeface="Bembo Std" panose="02020605060306020A03" pitchFamily="18" charset="0"/>
              </a:rPr>
              <a:t>Receptor Principal  PNTYER/ MINSAL</a:t>
            </a:r>
            <a:endParaRPr lang="es-ES" altLang="es-SV" sz="1800" b="1" dirty="0">
              <a:solidFill>
                <a:srgbClr val="000099"/>
              </a:solidFill>
              <a:latin typeface="Bembo Std" panose="02020605060306020A03" pitchFamily="18" charset="0"/>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1 Rectángulo">
            <a:extLst>
              <a:ext uri="{FF2B5EF4-FFF2-40B4-BE49-F238E27FC236}">
                <a16:creationId xmlns:a16="http://schemas.microsoft.com/office/drawing/2014/main" id="{40627CA6-4AE9-41B2-9A21-665BB320380F}"/>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5" name="1 Título">
            <a:extLst>
              <a:ext uri="{FF2B5EF4-FFF2-40B4-BE49-F238E27FC236}">
                <a16:creationId xmlns:a16="http://schemas.microsoft.com/office/drawing/2014/main" id="{57099E4E-FFEE-45FC-B11A-17DC00F45D1A}"/>
              </a:ext>
            </a:extLst>
          </p:cNvPr>
          <p:cNvSpPr>
            <a:spLocks noGrp="1"/>
          </p:cNvSpPr>
          <p:nvPr>
            <p:ph type="title"/>
          </p:nvPr>
        </p:nvSpPr>
        <p:spPr>
          <a:xfrm>
            <a:off x="153147" y="116632"/>
            <a:ext cx="8153400" cy="719138"/>
          </a:xfrm>
        </p:spPr>
        <p:txBody>
          <a:bodyPr/>
          <a:lstStyle/>
          <a:p>
            <a:pPr eaLnBrk="1" hangingPunct="1">
              <a:defRPr/>
            </a:pPr>
            <a:r>
              <a:rPr lang="es-SV" sz="3600" i="1" dirty="0">
                <a:solidFill>
                  <a:schemeClr val="accent6">
                    <a:lumMod val="75000"/>
                  </a:schemeClr>
                </a:solidFill>
                <a:effectLst>
                  <a:outerShdw blurRad="38100" dist="38100" dir="2700000" algn="tl">
                    <a:srgbClr val="000000">
                      <a:alpha val="43137"/>
                    </a:srgbClr>
                  </a:outerShdw>
                </a:effectLst>
                <a:latin typeface="Bembo Std" panose="02020605060306020A03" pitchFamily="18" charset="0"/>
              </a:rPr>
              <a:t>Indicadores de Subvención.</a:t>
            </a:r>
          </a:p>
        </p:txBody>
      </p:sp>
      <p:graphicFrame>
        <p:nvGraphicFramePr>
          <p:cNvPr id="3" name="Tabla 2">
            <a:extLst>
              <a:ext uri="{FF2B5EF4-FFF2-40B4-BE49-F238E27FC236}">
                <a16:creationId xmlns:a16="http://schemas.microsoft.com/office/drawing/2014/main" id="{218851D4-0095-489C-836F-0C8010240103}"/>
              </a:ext>
            </a:extLst>
          </p:cNvPr>
          <p:cNvGraphicFramePr>
            <a:graphicFrameLocks noGrp="1"/>
          </p:cNvGraphicFramePr>
          <p:nvPr>
            <p:extLst>
              <p:ext uri="{D42A27DB-BD31-4B8C-83A1-F6EECF244321}">
                <p14:modId xmlns:p14="http://schemas.microsoft.com/office/powerpoint/2010/main" val="1391438222"/>
              </p:ext>
            </p:extLst>
          </p:nvPr>
        </p:nvGraphicFramePr>
        <p:xfrm>
          <a:off x="251520" y="1124745"/>
          <a:ext cx="8712966" cy="5184575"/>
        </p:xfrm>
        <a:graphic>
          <a:graphicData uri="http://schemas.openxmlformats.org/drawingml/2006/table">
            <a:tbl>
              <a:tblPr/>
              <a:tblGrid>
                <a:gridCol w="2145464">
                  <a:extLst>
                    <a:ext uri="{9D8B030D-6E8A-4147-A177-3AD203B41FA5}">
                      <a16:colId xmlns:a16="http://schemas.microsoft.com/office/drawing/2014/main" val="195729794"/>
                    </a:ext>
                  </a:extLst>
                </a:gridCol>
                <a:gridCol w="532393">
                  <a:extLst>
                    <a:ext uri="{9D8B030D-6E8A-4147-A177-3AD203B41FA5}">
                      <a16:colId xmlns:a16="http://schemas.microsoft.com/office/drawing/2014/main" val="1505029838"/>
                    </a:ext>
                  </a:extLst>
                </a:gridCol>
                <a:gridCol w="516501">
                  <a:extLst>
                    <a:ext uri="{9D8B030D-6E8A-4147-A177-3AD203B41FA5}">
                      <a16:colId xmlns:a16="http://schemas.microsoft.com/office/drawing/2014/main" val="3131160718"/>
                    </a:ext>
                  </a:extLst>
                </a:gridCol>
                <a:gridCol w="744952">
                  <a:extLst>
                    <a:ext uri="{9D8B030D-6E8A-4147-A177-3AD203B41FA5}">
                      <a16:colId xmlns:a16="http://schemas.microsoft.com/office/drawing/2014/main" val="2368104885"/>
                    </a:ext>
                  </a:extLst>
                </a:gridCol>
                <a:gridCol w="810508">
                  <a:extLst>
                    <a:ext uri="{9D8B030D-6E8A-4147-A177-3AD203B41FA5}">
                      <a16:colId xmlns:a16="http://schemas.microsoft.com/office/drawing/2014/main" val="4019377150"/>
                    </a:ext>
                  </a:extLst>
                </a:gridCol>
                <a:gridCol w="476770">
                  <a:extLst>
                    <a:ext uri="{9D8B030D-6E8A-4147-A177-3AD203B41FA5}">
                      <a16:colId xmlns:a16="http://schemas.microsoft.com/office/drawing/2014/main" val="1583911091"/>
                    </a:ext>
                  </a:extLst>
                </a:gridCol>
                <a:gridCol w="3486378">
                  <a:extLst>
                    <a:ext uri="{9D8B030D-6E8A-4147-A177-3AD203B41FA5}">
                      <a16:colId xmlns:a16="http://schemas.microsoft.com/office/drawing/2014/main" val="3093523105"/>
                    </a:ext>
                  </a:extLst>
                </a:gridCol>
              </a:tblGrid>
              <a:tr h="183797">
                <a:tc>
                  <a:txBody>
                    <a:bodyPr/>
                    <a:lstStyle/>
                    <a:p>
                      <a:pPr algn="ctr" fontAlgn="ctr"/>
                      <a:r>
                        <a:rPr lang="es-SV" sz="1000" b="0" i="0" u="none" strike="noStrike" dirty="0">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9D9D9"/>
                    </a:solidFill>
                  </a:tcPr>
                </a:tc>
                <a:tc>
                  <a:txBody>
                    <a:bodyPr/>
                    <a:lstStyle/>
                    <a:p>
                      <a:pPr algn="ctr" fontAlgn="ctr"/>
                      <a:r>
                        <a:rPr lang="es-SV" sz="1000" b="0" i="0" u="none" strike="noStrike" dirty="0">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1000" b="0" i="0" u="none" strike="noStrike" dirty="0">
                          <a:solidFill>
                            <a:srgbClr val="000000"/>
                          </a:solidFill>
                          <a:effectLst/>
                          <a:latin typeface="Calibri" panose="020F0502020204030204" pitchFamily="34" charset="0"/>
                        </a:rPr>
                        <a:t>Lograda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1000" b="1" i="0" u="none" strike="noStrike" dirty="0">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1000" b="1" i="0" u="none" strike="noStrike" dirty="0">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1000" b="1" i="0" u="none" strike="noStrike" dirty="0">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000" b="0" i="0" u="none" strike="noStrike" dirty="0">
                          <a:solidFill>
                            <a:srgbClr val="000000"/>
                          </a:solidFill>
                          <a:effectLst/>
                          <a:latin typeface="Calibri" panose="020F050202020403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75721350"/>
                  </a:ext>
                </a:extLst>
              </a:tr>
              <a:tr h="2244362">
                <a:tc>
                  <a:txBody>
                    <a:bodyPr/>
                    <a:lstStyle/>
                    <a:p>
                      <a:pPr algn="l" fontAlgn="ctr"/>
                      <a:r>
                        <a:rPr lang="es-SV" sz="1000" b="0" i="0" u="none" strike="noStrike" dirty="0">
                          <a:solidFill>
                            <a:srgbClr val="000000"/>
                          </a:solidFill>
                          <a:effectLst/>
                          <a:latin typeface="Calibri" panose="020F0502020204030204" pitchFamily="34" charset="0"/>
                        </a:rPr>
                        <a:t>TCP-1(M): Número de casos notificados de todas las formas de TB (i.e. confirmados bacteriológicamente y con diagnóstico clínico) incluye casos nuevos y recaídas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55%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81%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a:solidFill>
                            <a:srgbClr val="000000"/>
                          </a:solidFill>
                          <a:effectLst/>
                          <a:latin typeface="Calibri" panose="020F0502020204030204" pitchFamily="34" charset="0"/>
                        </a:rPr>
                        <a:t>147.3%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l" fontAlgn="ctr"/>
                      <a:r>
                        <a:rPr lang="es-SV" sz="800" b="0" i="0" u="none" strike="noStrike" dirty="0">
                          <a:solidFill>
                            <a:srgbClr val="000000"/>
                          </a:solidFill>
                          <a:effectLst/>
                          <a:latin typeface="Calibri" panose="020F0502020204030204" pitchFamily="34" charset="0"/>
                        </a:rPr>
                        <a:t>*  Meta lograda y superando la proyección. La utilización de pruebas moleculares además de hacer detección del Mycobacterium tuberculosis permite hacer vigilancia de la sensibilidad a los medicamentos y es método recomendado por la OMS. Además, el número de pruebas moleculares es mayor año con año lo que ha permitido alcanzar mayores porcentajes de pacientes con cobertura.</a:t>
                      </a: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r>
                        <a:rPr lang="es-SV" sz="800" b="0" i="0" u="none" strike="noStrike" dirty="0">
                          <a:solidFill>
                            <a:srgbClr val="000000"/>
                          </a:solidFill>
                          <a:effectLst/>
                          <a:latin typeface="Calibri" panose="020F0502020204030204" pitchFamily="34" charset="0"/>
                        </a:rPr>
                        <a:t>*Es de hacer mención que dicho éxito se debe a la ampliación de oferta de servicios para el diagnostico precoz en poblaciones de mayor riesgo y vulnerabilidad y/o sospechosas de fármaco resistencia a través de pruebas moleculares lo que ha permitido hacer mayor número de pruebas ya que se cuenta con más equipos y más cartuchos de prueba; al igual que mayor supervisión continua por parte del PNTYER al laboratorio nacional de referencia de donde es tomada la base de datos nacional; de igual manera se ha mantenido la farmacovigilancia activa para detectar precozmente los casos resistentes.</a:t>
                      </a:r>
                      <a:br>
                        <a:rPr lang="es-SV" sz="800" b="0" i="0" u="none" strike="noStrike" dirty="0">
                          <a:solidFill>
                            <a:srgbClr val="000000"/>
                          </a:solidFill>
                          <a:effectLst/>
                          <a:latin typeface="Calibri" panose="020F0502020204030204" pitchFamily="34" charset="0"/>
                        </a:rPr>
                      </a:br>
                      <a:br>
                        <a:rPr lang="es-SV" sz="800" b="1" i="1" u="none" strike="noStrike" dirty="0">
                          <a:solidFill>
                            <a:srgbClr val="000000"/>
                          </a:solidFill>
                          <a:effectLst/>
                          <a:latin typeface="Calibri" panose="020F0502020204030204" pitchFamily="34" charset="0"/>
                        </a:rPr>
                      </a:br>
                      <a:r>
                        <a:rPr lang="es-SV" sz="800" b="1" i="1" u="none" strike="noStrike" dirty="0">
                          <a:solidFill>
                            <a:srgbClr val="000000"/>
                          </a:solidFill>
                          <a:effectLst/>
                          <a:latin typeface="Calibri" panose="020F0502020204030204" pitchFamily="34" charset="0"/>
                        </a:rPr>
                        <a:t>* Fuente : PUDR_TB2019_El Salvador remitido a FM 24 Marzo 2020.</a:t>
                      </a:r>
                      <a:endParaRPr lang="es-SV"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22748932"/>
                  </a:ext>
                </a:extLst>
              </a:tr>
              <a:tr h="2756416">
                <a:tc>
                  <a:txBody>
                    <a:bodyPr/>
                    <a:lstStyle/>
                    <a:p>
                      <a:pPr algn="l" fontAlgn="ctr"/>
                      <a:r>
                        <a:rPr lang="es-SV" sz="1000" b="0" i="0" u="none" strike="noStrike" dirty="0">
                          <a:solidFill>
                            <a:srgbClr val="000000"/>
                          </a:solidFill>
                          <a:effectLst/>
                          <a:latin typeface="Calibri" panose="020F0502020204030204" pitchFamily="34" charset="0"/>
                        </a:rPr>
                        <a:t>MDR TB-3(M): Número de casos TB-RR y/o TB-MDR que iniciaron tratamiento con drogas de segunda línea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dirty="0">
                          <a:solidFill>
                            <a:srgbClr val="000000"/>
                          </a:solidFill>
                          <a:effectLst/>
                          <a:latin typeface="Calibri" panose="020F0502020204030204" pitchFamily="34" charset="0"/>
                        </a:rPr>
                        <a:t>27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dirty="0">
                          <a:solidFill>
                            <a:srgbClr val="000000"/>
                          </a:solidFill>
                          <a:effectLst/>
                          <a:latin typeface="Calibri" panose="020F0502020204030204" pitchFamily="34" charset="0"/>
                        </a:rPr>
                        <a:t>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dirty="0">
                          <a:solidFill>
                            <a:srgbClr val="000000"/>
                          </a:solidFill>
                          <a:effectLst/>
                          <a:latin typeface="Calibri" panose="020F0502020204030204" pitchFamily="34" charset="0"/>
                        </a:rPr>
                        <a:t>77.8%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l" fontAlgn="ctr"/>
                      <a:r>
                        <a:rPr lang="es-SV" sz="800" b="0" i="0" u="none" strike="noStrike" dirty="0">
                          <a:solidFill>
                            <a:srgbClr val="000000"/>
                          </a:solidFill>
                          <a:effectLst/>
                          <a:latin typeface="Calibri" panose="020F0502020204030204" pitchFamily="34" charset="0"/>
                        </a:rPr>
                        <a:t>* Meta proyectada no alcanzada; con la búsqueda activa con pruebas moleculares y PSD por métodos de las proporciones en los casos sospechoso de TB multidrogoresistencia, este 78% a pesar de que el número absoluto no fue alcanzado para la meta de este año, pero si sobrepasando la línea de base; a pesar de la búsqueda y uso de pruebas rápidas según la meta proyectada que era 25% aumento al 63% lo que representa un incremento de 38% mayor de la meta establecida; si esto lo correlacionamos con el 120% del indicador (MDR TB - 6) significa que aunque se intensifico la búsqueda en poblaciones de mayor riesgo la farmacorresistencia no a aumentado al ritmo de la proyección establecida por la OMS, en tal sentido esta meta deberá ser ajustada para el próximo año de mantener está misma tendencia. </a:t>
                      </a: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r>
                        <a:rPr lang="es-SV" sz="800" b="0" i="0" u="none" strike="noStrike" dirty="0">
                          <a:solidFill>
                            <a:srgbClr val="000000"/>
                          </a:solidFill>
                          <a:effectLst/>
                          <a:latin typeface="Calibri" panose="020F0502020204030204" pitchFamily="34" charset="0"/>
                        </a:rPr>
                        <a:t>* Durante el año 2019 se detectaron en el laboratorio 61 casos de TB RR y 1 TB MDR, sin embargo se les realizo a cada uno de los casos evaluación clínica, radiológica y bacteriológica en la Clínica de Resistencias del Hospital Nacional Saldaña, únicamente en 20 casos TB RR se consideró el tratamiento de segunda línea por cumplir los criterios epidemiológicos, clínicos y bacteriológicos y en 1 caso de TB MDR que fue demostrado por el método de las proporciones, dando un total de 21 casos en segunda línea y el resto de casos  (40) continuaron con el  tratamiento de primera línea.</a:t>
                      </a:r>
                      <a:br>
                        <a:rPr lang="es-SV" sz="800" b="0" i="0" u="none" strike="noStrike" dirty="0">
                          <a:solidFill>
                            <a:srgbClr val="000000"/>
                          </a:solidFill>
                          <a:effectLst/>
                          <a:latin typeface="Calibri" panose="020F0502020204030204" pitchFamily="34" charset="0"/>
                        </a:rPr>
                      </a:br>
                      <a:br>
                        <a:rPr lang="es-SV" sz="800" b="1" i="1" u="none" strike="noStrike" dirty="0">
                          <a:solidFill>
                            <a:srgbClr val="000000"/>
                          </a:solidFill>
                          <a:effectLst/>
                          <a:latin typeface="Calibri" panose="020F0502020204030204" pitchFamily="34" charset="0"/>
                        </a:rPr>
                      </a:br>
                      <a:r>
                        <a:rPr lang="es-SV" sz="800" b="1" i="1" u="none" strike="noStrike" dirty="0">
                          <a:solidFill>
                            <a:srgbClr val="000000"/>
                          </a:solidFill>
                          <a:effectLst/>
                          <a:latin typeface="Calibri" panose="020F0502020204030204" pitchFamily="34" charset="0"/>
                        </a:rPr>
                        <a:t>* Fuente :  PUDR_TB2019_El Salvador remitido a FM 24 Marzo 2020.</a:t>
                      </a:r>
                      <a:endParaRPr lang="es-SV"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70653089"/>
                  </a:ext>
                </a:extLst>
              </a:tr>
            </a:tbl>
          </a:graphicData>
        </a:graphic>
      </p:graphicFrame>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1 Rectángulo">
            <a:extLst>
              <a:ext uri="{FF2B5EF4-FFF2-40B4-BE49-F238E27FC236}">
                <a16:creationId xmlns:a16="http://schemas.microsoft.com/office/drawing/2014/main" id="{3A577DD8-B96A-42C7-8763-AA9F9262B79E}"/>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9" name="1 Título">
            <a:extLst>
              <a:ext uri="{FF2B5EF4-FFF2-40B4-BE49-F238E27FC236}">
                <a16:creationId xmlns:a16="http://schemas.microsoft.com/office/drawing/2014/main" id="{58AA3F6A-6482-47D5-B68D-09F2D8AEE166}"/>
              </a:ext>
            </a:extLst>
          </p:cNvPr>
          <p:cNvSpPr>
            <a:spLocks noGrp="1"/>
          </p:cNvSpPr>
          <p:nvPr>
            <p:ph type="title"/>
          </p:nvPr>
        </p:nvSpPr>
        <p:spPr>
          <a:xfrm>
            <a:off x="323528" y="117475"/>
            <a:ext cx="8153400" cy="719138"/>
          </a:xfrm>
        </p:spPr>
        <p:txBody>
          <a:bodyPr/>
          <a:lstStyle/>
          <a:p>
            <a:pPr eaLnBrk="1" hangingPunct="1">
              <a:defRPr/>
            </a:pPr>
            <a:r>
              <a:rPr lang="es-SV" sz="3600" i="1" dirty="0">
                <a:solidFill>
                  <a:schemeClr val="accent6">
                    <a:lumMod val="75000"/>
                  </a:schemeClr>
                </a:solidFill>
                <a:effectLst>
                  <a:outerShdw blurRad="38100" dist="38100" dir="2700000" algn="tl">
                    <a:srgbClr val="000000">
                      <a:alpha val="43137"/>
                    </a:srgbClr>
                  </a:outerShdw>
                </a:effectLst>
                <a:latin typeface="Bembo Std" panose="02020605060306020A03" pitchFamily="18" charset="0"/>
              </a:rPr>
              <a:t>Indicadores de Subvención.</a:t>
            </a:r>
          </a:p>
        </p:txBody>
      </p:sp>
      <p:graphicFrame>
        <p:nvGraphicFramePr>
          <p:cNvPr id="3" name="Tabla 2">
            <a:extLst>
              <a:ext uri="{FF2B5EF4-FFF2-40B4-BE49-F238E27FC236}">
                <a16:creationId xmlns:a16="http://schemas.microsoft.com/office/drawing/2014/main" id="{4F9CAE45-E895-418D-8F8D-C99E5894FFEA}"/>
              </a:ext>
            </a:extLst>
          </p:cNvPr>
          <p:cNvGraphicFramePr>
            <a:graphicFrameLocks noGrp="1"/>
          </p:cNvGraphicFramePr>
          <p:nvPr>
            <p:extLst>
              <p:ext uri="{D42A27DB-BD31-4B8C-83A1-F6EECF244321}">
                <p14:modId xmlns:p14="http://schemas.microsoft.com/office/powerpoint/2010/main" val="4039318533"/>
              </p:ext>
            </p:extLst>
          </p:nvPr>
        </p:nvGraphicFramePr>
        <p:xfrm>
          <a:off x="179512" y="829789"/>
          <a:ext cx="8856982" cy="5839571"/>
        </p:xfrm>
        <a:graphic>
          <a:graphicData uri="http://schemas.openxmlformats.org/drawingml/2006/table">
            <a:tbl>
              <a:tblPr/>
              <a:tblGrid>
                <a:gridCol w="2180926">
                  <a:extLst>
                    <a:ext uri="{9D8B030D-6E8A-4147-A177-3AD203B41FA5}">
                      <a16:colId xmlns:a16="http://schemas.microsoft.com/office/drawing/2014/main" val="2432300682"/>
                    </a:ext>
                  </a:extLst>
                </a:gridCol>
                <a:gridCol w="541194">
                  <a:extLst>
                    <a:ext uri="{9D8B030D-6E8A-4147-A177-3AD203B41FA5}">
                      <a16:colId xmlns:a16="http://schemas.microsoft.com/office/drawing/2014/main" val="3966907063"/>
                    </a:ext>
                  </a:extLst>
                </a:gridCol>
                <a:gridCol w="525038">
                  <a:extLst>
                    <a:ext uri="{9D8B030D-6E8A-4147-A177-3AD203B41FA5}">
                      <a16:colId xmlns:a16="http://schemas.microsoft.com/office/drawing/2014/main" val="1842146257"/>
                    </a:ext>
                  </a:extLst>
                </a:gridCol>
                <a:gridCol w="497258">
                  <a:extLst>
                    <a:ext uri="{9D8B030D-6E8A-4147-A177-3AD203B41FA5}">
                      <a16:colId xmlns:a16="http://schemas.microsoft.com/office/drawing/2014/main" val="2680766956"/>
                    </a:ext>
                  </a:extLst>
                </a:gridCol>
                <a:gridCol w="720080">
                  <a:extLst>
                    <a:ext uri="{9D8B030D-6E8A-4147-A177-3AD203B41FA5}">
                      <a16:colId xmlns:a16="http://schemas.microsoft.com/office/drawing/2014/main" val="118143870"/>
                    </a:ext>
                  </a:extLst>
                </a:gridCol>
                <a:gridCol w="504056">
                  <a:extLst>
                    <a:ext uri="{9D8B030D-6E8A-4147-A177-3AD203B41FA5}">
                      <a16:colId xmlns:a16="http://schemas.microsoft.com/office/drawing/2014/main" val="1420247325"/>
                    </a:ext>
                  </a:extLst>
                </a:gridCol>
                <a:gridCol w="3888430">
                  <a:extLst>
                    <a:ext uri="{9D8B030D-6E8A-4147-A177-3AD203B41FA5}">
                      <a16:colId xmlns:a16="http://schemas.microsoft.com/office/drawing/2014/main" val="4182899694"/>
                    </a:ext>
                  </a:extLst>
                </a:gridCol>
              </a:tblGrid>
              <a:tr h="173988">
                <a:tc>
                  <a:txBody>
                    <a:bodyPr/>
                    <a:lstStyle/>
                    <a:p>
                      <a:pPr algn="ctr" fontAlgn="ctr"/>
                      <a:r>
                        <a:rPr lang="es-SV" sz="1000" b="0" i="0" u="none" strike="noStrike" dirty="0">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9D9D9"/>
                    </a:solidFill>
                  </a:tcPr>
                </a:tc>
                <a:tc>
                  <a:txBody>
                    <a:bodyPr/>
                    <a:lstStyle/>
                    <a:p>
                      <a:pPr algn="ctr" fontAlgn="ctr"/>
                      <a:r>
                        <a:rPr lang="es-SV" sz="10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1000" b="0" i="0" u="none" strike="noStrike">
                          <a:solidFill>
                            <a:srgbClr val="000000"/>
                          </a:solidFill>
                          <a:effectLst/>
                          <a:latin typeface="Calibri" panose="020F0502020204030204" pitchFamily="34" charset="0"/>
                        </a:rPr>
                        <a:t>Lograda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900" b="1" i="0" u="none" strike="noStrike" dirty="0">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900" b="1" i="0" u="none" strike="noStrike" dirty="0">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900" b="1" i="0" u="none" strike="noStrike" dirty="0">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000" b="0" i="0" u="none" strike="noStrike" dirty="0">
                          <a:solidFill>
                            <a:srgbClr val="000000"/>
                          </a:solidFill>
                          <a:effectLst/>
                          <a:latin typeface="Calibri" panose="020F050202020403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4382236"/>
                  </a:ext>
                </a:extLst>
              </a:tr>
              <a:tr h="3659022">
                <a:tc>
                  <a:txBody>
                    <a:bodyPr/>
                    <a:lstStyle/>
                    <a:p>
                      <a:pPr algn="l" fontAlgn="ctr"/>
                      <a:r>
                        <a:rPr lang="es-SV" sz="1000" b="0" i="0" u="none" strike="noStrike" dirty="0">
                          <a:solidFill>
                            <a:srgbClr val="000000"/>
                          </a:solidFill>
                          <a:effectLst/>
                          <a:latin typeface="Calibri" panose="020F0502020204030204" pitchFamily="34" charset="0"/>
                        </a:rPr>
                        <a:t>TCP-6a: Número de casos de TB (todas las formas) notificados entre los privados de libertad</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dirty="0">
                          <a:solidFill>
                            <a:srgbClr val="000000"/>
                          </a:solidFill>
                          <a:effectLst/>
                          <a:latin typeface="Calibri" panose="020F0502020204030204" pitchFamily="34" charset="0"/>
                        </a:rPr>
                        <a:t>2,153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dirty="0">
                          <a:solidFill>
                            <a:srgbClr val="000000"/>
                          </a:solidFill>
                          <a:effectLst/>
                          <a:latin typeface="Calibri" panose="020F0502020204030204" pitchFamily="34" charset="0"/>
                        </a:rPr>
                        <a:t>1,328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dirty="0">
                          <a:solidFill>
                            <a:srgbClr val="000000"/>
                          </a:solidFill>
                          <a:effectLst/>
                          <a:latin typeface="Calibri" panose="020F0502020204030204" pitchFamily="34" charset="0"/>
                        </a:rPr>
                        <a:t>62%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l" fontAlgn="ctr"/>
                      <a:r>
                        <a:rPr lang="es-SV" sz="800" b="0" i="0" u="none" strike="noStrike" dirty="0">
                          <a:solidFill>
                            <a:srgbClr val="000000"/>
                          </a:solidFill>
                          <a:effectLst/>
                          <a:latin typeface="Calibri" panose="020F0502020204030204" pitchFamily="34" charset="0"/>
                        </a:rPr>
                        <a:t>* La tendencia epidemiológica de la TB en PPL en los últimos años mantuvo una tendencia a la alza de los casos, esto debido a la situación de violencia e inseguridad en el país, aumentando gradualmente el nivel de hacinamiento en el sistema penitenciario,  llegando a realizar un pico de casos en el año 2018; al momento de diseñar las estimaciones de metas programáticas para la actual subvención del Fondo Global, se fue ambicioso para el primer año al estimar que la tendencia seguiría a la alza de casos aún para el año 2019, el país cumplió con el compromiso de detectar el 51% establecido del total de casos de país en población privada de libertad, sin embargo este logro del 100% no corresponde al número de casos de forma absoluta, por lo que se puede inferir que por todas las intervenciones realizadas se ha adelantado la meseta en el año 2018 e inició un descenso de casos a partir del año 2019.</a:t>
                      </a: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r>
                        <a:rPr lang="es-SV" sz="800" b="0" i="0" u="none" strike="noStrike" dirty="0">
                          <a:solidFill>
                            <a:srgbClr val="000000"/>
                          </a:solidFill>
                          <a:effectLst/>
                          <a:latin typeface="Calibri" panose="020F0502020204030204" pitchFamily="34" charset="0"/>
                        </a:rPr>
                        <a:t>* La incorporación de medios de diagnóstico a través de pruebas moleculares como el Gene Xpert en esta población, ha permitido un diagnostico más oportuno de los enfermos, así como la implementación de medidas de control de infecciones al interior de los recintos penitenciarios, intensificación en las actividades de detección, y la disminución del índice de hacinamiento en los centros penales a través de la construcción de nuevas infraestructuras (pasando del 400% a un 170%) ha inferido en la disminución de los casos de TB en la población privada de libertad,   esto a pesar de aumentar en un 17% en la captación de SR en comparación al año 2018; por lo tanto a pesar de haber realizado un 51% más de pruebas moleculares de Gene Xpert la positividad en PPL fue de 7.6% para el año 2019; lo que significa un abordaje precoz de los casos y mayor intervenciones en las actividades de detección de casos y de continuar con este mismo esfuerzo, el PNTYER propone una nueva meta para el próximo año 2020 de 1,300 casos de todas las formas en PPL  y para el año 2021 de 1,200 casos de todas las formas en PPL.</a:t>
                      </a: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r>
                        <a:rPr lang="es-SV" sz="800" b="1" i="1" u="none" strike="noStrike" dirty="0">
                          <a:solidFill>
                            <a:srgbClr val="000000"/>
                          </a:solidFill>
                          <a:effectLst/>
                          <a:latin typeface="Calibri" panose="020F0502020204030204" pitchFamily="34" charset="0"/>
                        </a:rPr>
                        <a:t>* Fuente :  PUDR_TB2019_El Salvador remitido a FM 24 Marzo 2020.</a:t>
                      </a:r>
                      <a:endParaRPr lang="es-SV"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82607265"/>
                  </a:ext>
                </a:extLst>
              </a:tr>
              <a:tr h="2006561">
                <a:tc>
                  <a:txBody>
                    <a:bodyPr/>
                    <a:lstStyle/>
                    <a:p>
                      <a:pPr algn="l" fontAlgn="ctr"/>
                      <a:r>
                        <a:rPr lang="es-SV" sz="1000" b="0" i="0" u="none" strike="noStrike">
                          <a:solidFill>
                            <a:srgbClr val="000000"/>
                          </a:solidFill>
                          <a:effectLst/>
                          <a:latin typeface="Calibri" panose="020F0502020204030204" pitchFamily="34" charset="0"/>
                        </a:rPr>
                        <a:t>TCP - other -1: Porcentaje de casos todas las formas de TB entre PPL tratados exitosamente entre el total de casos todas las formas notificados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95%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94%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dirty="0">
                          <a:solidFill>
                            <a:srgbClr val="000000"/>
                          </a:solidFill>
                          <a:effectLst/>
                          <a:latin typeface="Calibri" panose="020F0502020204030204" pitchFamily="34" charset="0"/>
                        </a:rPr>
                        <a:t>99%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l" fontAlgn="ctr"/>
                      <a:r>
                        <a:rPr lang="es-SV" sz="800" b="0" i="0" u="none" strike="noStrike" dirty="0">
                          <a:solidFill>
                            <a:srgbClr val="000000"/>
                          </a:solidFill>
                          <a:effectLst/>
                          <a:latin typeface="Calibri" panose="020F0502020204030204" pitchFamily="34" charset="0"/>
                        </a:rPr>
                        <a:t>* Meta cumplida.</a:t>
                      </a: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r>
                        <a:rPr lang="es-SV" sz="800" b="0" i="0" u="none" strike="noStrike" dirty="0">
                          <a:solidFill>
                            <a:srgbClr val="000000"/>
                          </a:solidFill>
                          <a:effectLst/>
                          <a:latin typeface="Calibri" panose="020F0502020204030204" pitchFamily="34" charset="0"/>
                        </a:rPr>
                        <a:t>* El contexto epidemiológico de la TB en las PPL se concentra más en 7 centros penales,  en los cuales están recluidos población perteneciente a pandillas, el éxito de tratamiento se ha visto afectado por las pérdidas en el seguimiento, situación que se da debido a que las PPL que son diagnosticadas e inician tratamiento dentro del centro penal, son puestos en libertad (sobreseídos, absueltos o con medidas); debido al contexto de violencia e inseguridad a nivel comunitario en los que existe territorios a los que ningún funcionario puede acceder estos pacientes pertenecientes a grupos delincuenciales no permiten el trabajo de salud de igual forma proporcionan domicilios falsos o utilizan la clandestinidad para resguardar su vida y  la de su familia, lo cual afectan las cohortes de tratamiento al ser registrados como perdidos en el seguimiento como condición de egreso.  </a:t>
                      </a:r>
                      <a:br>
                        <a:rPr lang="es-SV" sz="800" b="0" i="0" u="none" strike="noStrike" dirty="0">
                          <a:solidFill>
                            <a:srgbClr val="000000"/>
                          </a:solidFill>
                          <a:effectLst/>
                          <a:latin typeface="Calibri" panose="020F0502020204030204" pitchFamily="34" charset="0"/>
                        </a:rPr>
                      </a:br>
                      <a:br>
                        <a:rPr lang="es-SV" sz="800" b="0" i="0" u="none" strike="noStrike" dirty="0">
                          <a:solidFill>
                            <a:srgbClr val="000000"/>
                          </a:solidFill>
                          <a:effectLst/>
                          <a:latin typeface="Calibri" panose="020F0502020204030204" pitchFamily="34" charset="0"/>
                        </a:rPr>
                      </a:br>
                      <a:br>
                        <a:rPr lang="es-SV" sz="800" b="1" i="1" u="none" strike="noStrike" dirty="0">
                          <a:solidFill>
                            <a:srgbClr val="000000"/>
                          </a:solidFill>
                          <a:effectLst/>
                          <a:latin typeface="Calibri" panose="020F0502020204030204" pitchFamily="34" charset="0"/>
                        </a:rPr>
                      </a:br>
                      <a:r>
                        <a:rPr lang="es-SV" sz="800" b="1" i="1" u="none" strike="noStrike" dirty="0">
                          <a:solidFill>
                            <a:srgbClr val="000000"/>
                          </a:solidFill>
                          <a:effectLst/>
                          <a:latin typeface="Calibri" panose="020F0502020204030204" pitchFamily="34" charset="0"/>
                        </a:rPr>
                        <a:t>* Fuente :  PUDR_TB2019_El Salvador remitido a FM 24 Marzo 2020.</a:t>
                      </a:r>
                      <a:br>
                        <a:rPr lang="es-SV" sz="800" b="1" i="1" u="none" strike="noStrike" dirty="0">
                          <a:solidFill>
                            <a:srgbClr val="000000"/>
                          </a:solidFill>
                          <a:effectLst/>
                          <a:latin typeface="Calibri" panose="020F0502020204030204" pitchFamily="34" charset="0"/>
                        </a:rPr>
                      </a:br>
                      <a:endParaRPr lang="es-SV"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54664651"/>
                  </a:ext>
                </a:extLst>
              </a:tr>
            </a:tbl>
          </a:graphicData>
        </a:graphic>
      </p:graphicFrame>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1 Rectángulo">
            <a:extLst>
              <a:ext uri="{FF2B5EF4-FFF2-40B4-BE49-F238E27FC236}">
                <a16:creationId xmlns:a16="http://schemas.microsoft.com/office/drawing/2014/main" id="{5419A136-7FD6-4716-9472-2E4EDE9E8E99}"/>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pic>
        <p:nvPicPr>
          <p:cNvPr id="2" name="Imagen 1">
            <a:extLst>
              <a:ext uri="{FF2B5EF4-FFF2-40B4-BE49-F238E27FC236}">
                <a16:creationId xmlns:a16="http://schemas.microsoft.com/office/drawing/2014/main" id="{C287AF85-871A-4D07-B013-D3DD3D044374}"/>
              </a:ext>
            </a:extLst>
          </p:cNvPr>
          <p:cNvPicPr>
            <a:picLocks noChangeAspect="1"/>
          </p:cNvPicPr>
          <p:nvPr/>
        </p:nvPicPr>
        <p:blipFill rotWithShape="1">
          <a:blip r:embed="rId4"/>
          <a:srcRect l="26375" t="16400" r="42125" b="10801"/>
          <a:stretch/>
        </p:blipFill>
        <p:spPr>
          <a:xfrm>
            <a:off x="468312" y="764704"/>
            <a:ext cx="4823768" cy="6048672"/>
          </a:xfrm>
          <a:prstGeom prst="rect">
            <a:avLst/>
          </a:prstGeom>
        </p:spPr>
      </p:pic>
      <p:pic>
        <p:nvPicPr>
          <p:cNvPr id="3" name="Imagen 2">
            <a:extLst>
              <a:ext uri="{FF2B5EF4-FFF2-40B4-BE49-F238E27FC236}">
                <a16:creationId xmlns:a16="http://schemas.microsoft.com/office/drawing/2014/main" id="{38FD94A2-4C0D-4609-8C01-CB94AAC4BE24}"/>
              </a:ext>
            </a:extLst>
          </p:cNvPr>
          <p:cNvPicPr>
            <a:picLocks noChangeAspect="1"/>
          </p:cNvPicPr>
          <p:nvPr/>
        </p:nvPicPr>
        <p:blipFill rotWithShape="1">
          <a:blip r:embed="rId5"/>
          <a:srcRect l="25588" t="66800" r="42125" b="22001"/>
          <a:stretch/>
        </p:blipFill>
        <p:spPr>
          <a:xfrm>
            <a:off x="4283968" y="2420888"/>
            <a:ext cx="4968552" cy="1295798"/>
          </a:xfrm>
          <a:prstGeom prst="rect">
            <a:avLst/>
          </a:prstGeom>
        </p:spPr>
      </p:pic>
      <p:cxnSp>
        <p:nvCxnSpPr>
          <p:cNvPr id="5" name="Conector recto de flecha 4">
            <a:extLst>
              <a:ext uri="{FF2B5EF4-FFF2-40B4-BE49-F238E27FC236}">
                <a16:creationId xmlns:a16="http://schemas.microsoft.com/office/drawing/2014/main" id="{41B76F0C-37D1-46CA-98DB-C6A5257673FF}"/>
              </a:ext>
            </a:extLst>
          </p:cNvPr>
          <p:cNvCxnSpPr>
            <a:cxnSpLocks/>
          </p:cNvCxnSpPr>
          <p:nvPr/>
        </p:nvCxnSpPr>
        <p:spPr>
          <a:xfrm flipV="1">
            <a:off x="4572000" y="3789040"/>
            <a:ext cx="1224136" cy="1584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3730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06A0C763-8235-4C14-8A39-E93598225AA2}"/>
              </a:ext>
            </a:extLst>
          </p:cNvPr>
          <p:cNvSpPr>
            <a:spLocks noGrp="1"/>
          </p:cNvSpPr>
          <p:nvPr>
            <p:ph type="subTitle" idx="1"/>
          </p:nvPr>
        </p:nvSpPr>
        <p:spPr>
          <a:xfrm>
            <a:off x="7667625" y="333375"/>
            <a:ext cx="1225550" cy="431800"/>
          </a:xfrm>
        </p:spPr>
        <p:txBody>
          <a:bodyPr rtlCol="0">
            <a:normAutofit lnSpcReduction="10000"/>
          </a:bodyPr>
          <a:lstStyle/>
          <a:p>
            <a:pPr eaLnBrk="1" fontAlgn="auto" hangingPunct="1">
              <a:spcAft>
                <a:spcPts val="0"/>
              </a:spcAft>
              <a:defRPr/>
            </a:pPr>
            <a:endParaRPr lang="es-SV" sz="2400" b="1" dirty="0">
              <a:solidFill>
                <a:srgbClr val="002060"/>
              </a:solidFill>
              <a:latin typeface="Arial" pitchFamily="34" charset="0"/>
              <a:cs typeface="Arial" pitchFamily="34" charset="0"/>
            </a:endParaRPr>
          </a:p>
          <a:p>
            <a:pPr eaLnBrk="1" fontAlgn="auto" hangingPunct="1">
              <a:spcAft>
                <a:spcPts val="0"/>
              </a:spcAft>
              <a:defRPr/>
            </a:pPr>
            <a:endParaRPr lang="es-SV" b="1" dirty="0">
              <a:solidFill>
                <a:srgbClr val="002060"/>
              </a:solidFill>
              <a:latin typeface="Arial" pitchFamily="34" charset="0"/>
              <a:cs typeface="Arial" pitchFamily="34" charset="0"/>
            </a:endParaRPr>
          </a:p>
        </p:txBody>
      </p:sp>
      <p:sp>
        <p:nvSpPr>
          <p:cNvPr id="4" name="2 Subtítulo">
            <a:extLst>
              <a:ext uri="{FF2B5EF4-FFF2-40B4-BE49-F238E27FC236}">
                <a16:creationId xmlns:a16="http://schemas.microsoft.com/office/drawing/2014/main" id="{1D07E7F4-699C-414E-A56D-56CE79E8A9E1}"/>
              </a:ext>
            </a:extLst>
          </p:cNvPr>
          <p:cNvSpPr txBox="1">
            <a:spLocks/>
          </p:cNvSpPr>
          <p:nvPr/>
        </p:nvSpPr>
        <p:spPr bwMode="auto">
          <a:xfrm>
            <a:off x="1476375" y="1657350"/>
            <a:ext cx="5761038" cy="431800"/>
          </a:xfrm>
          <a:prstGeom prst="rect">
            <a:avLst/>
          </a:prstGeom>
          <a:noFill/>
          <a:ln>
            <a:noFill/>
          </a:ln>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27652" name="4 CuadroTexto">
            <a:extLst>
              <a:ext uri="{FF2B5EF4-FFF2-40B4-BE49-F238E27FC236}">
                <a16:creationId xmlns:a16="http://schemas.microsoft.com/office/drawing/2014/main" id="{7AB6B48A-E603-4A39-8BA7-294B18F6CB89}"/>
              </a:ext>
            </a:extLst>
          </p:cNvPr>
          <p:cNvSpPr txBox="1">
            <a:spLocks noChangeArrowheads="1"/>
          </p:cNvSpPr>
          <p:nvPr/>
        </p:nvSpPr>
        <p:spPr bwMode="auto">
          <a:xfrm>
            <a:off x="2525713" y="3917950"/>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2000" b="1">
                <a:solidFill>
                  <a:srgbClr val="000000"/>
                </a:solidFill>
                <a:latin typeface="Arial" panose="020B0604020202020204" pitchFamily="34" charset="0"/>
                <a:hlinkClick r:id="rId3"/>
              </a:rPr>
              <a:t>www.mcpelsalvador.com.org</a:t>
            </a:r>
            <a:r>
              <a:rPr lang="es-SV" altLang="es-SV" sz="2800">
                <a:solidFill>
                  <a:srgbClr val="000000"/>
                </a:solidFill>
                <a:latin typeface="Arial" panose="020B0604020202020204" pitchFamily="34" charset="0"/>
              </a:rPr>
              <a:t> </a:t>
            </a:r>
          </a:p>
        </p:txBody>
      </p:sp>
      <p:sp>
        <p:nvSpPr>
          <p:cNvPr id="27653" name="5 CuadroTexto">
            <a:extLst>
              <a:ext uri="{FF2B5EF4-FFF2-40B4-BE49-F238E27FC236}">
                <a16:creationId xmlns:a16="http://schemas.microsoft.com/office/drawing/2014/main" id="{7F22F8EF-D795-4F18-B2F0-A9BB92DCEAC5}"/>
              </a:ext>
            </a:extLst>
          </p:cNvPr>
          <p:cNvSpPr txBox="1">
            <a:spLocks noChangeArrowheads="1"/>
          </p:cNvSpPr>
          <p:nvPr/>
        </p:nvSpPr>
        <p:spPr bwMode="auto">
          <a:xfrm>
            <a:off x="3035300" y="4662488"/>
            <a:ext cx="319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a:solidFill>
                  <a:srgbClr val="000000"/>
                </a:solidFill>
                <a:latin typeface="Arial" panose="020B0604020202020204" pitchFamily="34" charset="0"/>
                <a:hlinkClick r:id="rId4"/>
              </a:rPr>
              <a:t>www.facebook.com/MCPES2002</a:t>
            </a:r>
            <a:endParaRPr lang="es-SV" altLang="es-SV" sz="1600">
              <a:solidFill>
                <a:srgbClr val="000000"/>
              </a:solidFill>
              <a:latin typeface="Arial" panose="020B0604020202020204" pitchFamily="34" charset="0"/>
            </a:endParaRPr>
          </a:p>
          <a:p>
            <a:pPr eaLnBrk="1" hangingPunct="1">
              <a:spcBef>
                <a:spcPct val="0"/>
              </a:spcBef>
              <a:buFontTx/>
              <a:buNone/>
            </a:pPr>
            <a:endParaRPr lang="es-SV" altLang="es-SV" sz="1600">
              <a:solidFill>
                <a:srgbClr val="000000"/>
              </a:solidFill>
              <a:latin typeface="Arial" panose="020B0604020202020204" pitchFamily="34" charset="0"/>
            </a:endParaRPr>
          </a:p>
          <a:p>
            <a:pPr eaLnBrk="1" hangingPunct="1">
              <a:spcBef>
                <a:spcPct val="0"/>
              </a:spcBef>
              <a:buFontTx/>
              <a:buNone/>
            </a:pPr>
            <a:r>
              <a:rPr lang="es-SV" altLang="es-SV" sz="1600">
                <a:solidFill>
                  <a:srgbClr val="00B0F0"/>
                </a:solidFill>
                <a:latin typeface="Arial" panose="020B0604020202020204" pitchFamily="34" charset="0"/>
              </a:rPr>
              <a:t>@MCPElSalvador </a:t>
            </a:r>
          </a:p>
          <a:p>
            <a:pPr eaLnBrk="1" hangingPunct="1">
              <a:spcBef>
                <a:spcPct val="0"/>
              </a:spcBef>
              <a:buFontTx/>
              <a:buNone/>
            </a:pPr>
            <a:endParaRPr lang="es-SV" altLang="es-SV" sz="1600">
              <a:solidFill>
                <a:srgbClr val="000000"/>
              </a:solidFill>
              <a:latin typeface="Arial" panose="020B0604020202020204" pitchFamily="34" charset="0"/>
            </a:endParaRPr>
          </a:p>
        </p:txBody>
      </p:sp>
      <p:sp>
        <p:nvSpPr>
          <p:cNvPr id="27654" name="AutoShape 6"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a:extLst>
              <a:ext uri="{FF2B5EF4-FFF2-40B4-BE49-F238E27FC236}">
                <a16:creationId xmlns:a16="http://schemas.microsoft.com/office/drawing/2014/main" id="{91EDED39-BA95-45F0-9454-DB337E6BC11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SV" altLang="es-SV" sz="1800">
              <a:solidFill>
                <a:srgbClr val="000000"/>
              </a:solidFill>
              <a:latin typeface="Arial" panose="020B0604020202020204" pitchFamily="34" charset="0"/>
            </a:endParaRPr>
          </a:p>
        </p:txBody>
      </p:sp>
      <p:sp>
        <p:nvSpPr>
          <p:cNvPr id="27655" name="AutoShape 8"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a:extLst>
              <a:ext uri="{FF2B5EF4-FFF2-40B4-BE49-F238E27FC236}">
                <a16:creationId xmlns:a16="http://schemas.microsoft.com/office/drawing/2014/main" id="{F2C49FC6-B8E6-40F1-8086-FDEA59EA357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SV" altLang="es-SV" sz="1800">
              <a:solidFill>
                <a:srgbClr val="000000"/>
              </a:solidFill>
              <a:latin typeface="Arial" panose="020B0604020202020204" pitchFamily="34" charset="0"/>
            </a:endParaRPr>
          </a:p>
        </p:txBody>
      </p:sp>
      <p:pic>
        <p:nvPicPr>
          <p:cNvPr id="27656" name="8 Imagen" descr="facebbok.jpg">
            <a:extLst>
              <a:ext uri="{FF2B5EF4-FFF2-40B4-BE49-F238E27FC236}">
                <a16:creationId xmlns:a16="http://schemas.microsoft.com/office/drawing/2014/main" id="{1F91B3A6-691A-4692-B020-59BFC297CD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45799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9 Imagen" descr="twitter.jpg">
            <a:extLst>
              <a:ext uri="{FF2B5EF4-FFF2-40B4-BE49-F238E27FC236}">
                <a16:creationId xmlns:a16="http://schemas.microsoft.com/office/drawing/2014/main" id="{83EB7333-CE23-444D-A0E2-F29CB9DC00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5713" y="51450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1 Rectángulo">
            <a:extLst>
              <a:ext uri="{FF2B5EF4-FFF2-40B4-BE49-F238E27FC236}">
                <a16:creationId xmlns:a16="http://schemas.microsoft.com/office/drawing/2014/main" id="{55D8FEAC-A7B6-41FC-BECA-18EF80113C45}"/>
              </a:ext>
            </a:extLst>
          </p:cNvPr>
          <p:cNvSpPr>
            <a:spLocks noChangeArrowheads="1"/>
          </p:cNvSpPr>
          <p:nvPr/>
        </p:nvSpPr>
        <p:spPr bwMode="auto">
          <a:xfrm>
            <a:off x="788988" y="976313"/>
            <a:ext cx="7135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SV" sz="3600" b="1">
                <a:solidFill>
                  <a:srgbClr val="000000"/>
                </a:solidFill>
                <a:latin typeface="Arial Black" panose="020B0A04020102020204" pitchFamily="34" charset="0"/>
              </a:rPr>
              <a:t>MCP-ES</a:t>
            </a:r>
          </a:p>
          <a:p>
            <a:pPr algn="ctr" eaLnBrk="1" hangingPunct="1">
              <a:spcBef>
                <a:spcPct val="0"/>
              </a:spcBef>
              <a:buFontTx/>
              <a:buNone/>
            </a:pPr>
            <a:endParaRPr lang="es-ES" altLang="es-SV" sz="2400" b="1">
              <a:solidFill>
                <a:srgbClr val="000000"/>
              </a:solidFill>
              <a:latin typeface="Arial Black" panose="020B0A04020102020204" pitchFamily="34" charset="0"/>
            </a:endParaRPr>
          </a:p>
          <a:p>
            <a:pPr algn="ctr" eaLnBrk="1" hangingPunct="1">
              <a:spcBef>
                <a:spcPct val="0"/>
              </a:spcBef>
              <a:buFontTx/>
              <a:buNone/>
            </a:pPr>
            <a:r>
              <a:rPr lang="es-ES" altLang="es-SV" sz="2400" b="1">
                <a:solidFill>
                  <a:srgbClr val="000000"/>
                </a:solidFill>
                <a:latin typeface="Arial Black" panose="020B0A04020102020204" pitchFamily="34" charset="0"/>
              </a:rPr>
              <a:t>Contribuyendo a la reducción significativa y sostenible del VIH, Tuberculosis y Malaria, a través de las subvenciones del Fondo Mundial </a:t>
            </a:r>
          </a:p>
        </p:txBody>
      </p:sp>
      <p:pic>
        <p:nvPicPr>
          <p:cNvPr id="27659" name="Imagen 1">
            <a:extLst>
              <a:ext uri="{FF2B5EF4-FFF2-40B4-BE49-F238E27FC236}">
                <a16:creationId xmlns:a16="http://schemas.microsoft.com/office/drawing/2014/main" id="{272B9DAC-765B-47DF-9A29-2496207CD1B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2838" y="3916363"/>
            <a:ext cx="6524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3 Marcador de contenido">
            <a:extLst>
              <a:ext uri="{FF2B5EF4-FFF2-40B4-BE49-F238E27FC236}">
                <a16:creationId xmlns:a16="http://schemas.microsoft.com/office/drawing/2014/main" id="{C0FFA038-52D8-42C5-9680-1D275CDF556E}"/>
              </a:ext>
            </a:extLst>
          </p:cNvPr>
          <p:cNvGraphicFramePr>
            <a:graphicFrameLocks noGrp="1"/>
          </p:cNvGraphicFramePr>
          <p:nvPr>
            <p:ph sz="quarter" idx="1"/>
            <p:extLst>
              <p:ext uri="{D42A27DB-BD31-4B8C-83A1-F6EECF244321}">
                <p14:modId xmlns:p14="http://schemas.microsoft.com/office/powerpoint/2010/main" val="3973107210"/>
              </p:ext>
            </p:extLst>
          </p:nvPr>
        </p:nvGraphicFramePr>
        <p:xfrm>
          <a:off x="179388" y="2060575"/>
          <a:ext cx="8785225" cy="3627438"/>
        </p:xfrm>
        <a:graphic>
          <a:graphicData uri="http://schemas.openxmlformats.org/drawingml/2006/table">
            <a:tbl>
              <a:tblPr/>
              <a:tblGrid>
                <a:gridCol w="1719109">
                  <a:extLst>
                    <a:ext uri="{9D8B030D-6E8A-4147-A177-3AD203B41FA5}">
                      <a16:colId xmlns:a16="http://schemas.microsoft.com/office/drawing/2014/main" val="20000"/>
                    </a:ext>
                  </a:extLst>
                </a:gridCol>
                <a:gridCol w="640219">
                  <a:extLst>
                    <a:ext uri="{9D8B030D-6E8A-4147-A177-3AD203B41FA5}">
                      <a16:colId xmlns:a16="http://schemas.microsoft.com/office/drawing/2014/main" val="20001"/>
                    </a:ext>
                  </a:extLst>
                </a:gridCol>
                <a:gridCol w="4457819">
                  <a:extLst>
                    <a:ext uri="{9D8B030D-6E8A-4147-A177-3AD203B41FA5}">
                      <a16:colId xmlns:a16="http://schemas.microsoft.com/office/drawing/2014/main" val="20002"/>
                    </a:ext>
                  </a:extLst>
                </a:gridCol>
                <a:gridCol w="1007751">
                  <a:extLst>
                    <a:ext uri="{9D8B030D-6E8A-4147-A177-3AD203B41FA5}">
                      <a16:colId xmlns:a16="http://schemas.microsoft.com/office/drawing/2014/main" val="20003"/>
                    </a:ext>
                  </a:extLst>
                </a:gridCol>
                <a:gridCol w="414958">
                  <a:extLst>
                    <a:ext uri="{9D8B030D-6E8A-4147-A177-3AD203B41FA5}">
                      <a16:colId xmlns:a16="http://schemas.microsoft.com/office/drawing/2014/main" val="20004"/>
                    </a:ext>
                  </a:extLst>
                </a:gridCol>
                <a:gridCol w="545369">
                  <a:extLst>
                    <a:ext uri="{9D8B030D-6E8A-4147-A177-3AD203B41FA5}">
                      <a16:colId xmlns:a16="http://schemas.microsoft.com/office/drawing/2014/main" val="20005"/>
                    </a:ext>
                  </a:extLst>
                </a:gridCol>
              </a:tblGrid>
              <a:tr h="2499579">
                <a:tc gridSpan="6">
                  <a:txBody>
                    <a:bodyPr/>
                    <a:lstStyle/>
                    <a:p>
                      <a:pPr algn="ctr" fontAlgn="b"/>
                      <a:r>
                        <a:rPr lang="en-US" sz="3200" b="1" i="0" u="none" strike="noStrike" dirty="0">
                          <a:solidFill>
                            <a:srgbClr val="002060"/>
                          </a:solidFill>
                          <a:latin typeface="Bembo Std" panose="02020605060306020A03" pitchFamily="18" charset="0"/>
                        </a:rPr>
                        <a:t> </a:t>
                      </a:r>
                      <a:r>
                        <a:rPr lang="es-ES" sz="3600" b="0" dirty="0">
                          <a:solidFill>
                            <a:srgbClr val="002060"/>
                          </a:solidFill>
                          <a:effectLst>
                            <a:outerShdw blurRad="38100" dist="38100" dir="2700000" algn="tl">
                              <a:srgbClr val="000000">
                                <a:alpha val="43137"/>
                              </a:srgbClr>
                            </a:outerShdw>
                          </a:effectLst>
                          <a:latin typeface="Bembo Std" panose="02020605060306020A03" pitchFamily="18" charset="0"/>
                        </a:rPr>
                        <a:t>Apoyo al Plan Nacional Estratégico Multisectorial para el Control de la Tuberculosis 2017 - 2021 ( PENMTB ) en El Salvador</a:t>
                      </a:r>
                      <a:endParaRPr lang="es-ES" sz="3200" b="0" dirty="0">
                        <a:solidFill>
                          <a:srgbClr val="002060"/>
                        </a:solidFill>
                        <a:effectLst>
                          <a:outerShdw blurRad="38100" dist="38100" dir="2700000" algn="tl">
                            <a:srgbClr val="000000">
                              <a:alpha val="43137"/>
                            </a:srgbClr>
                          </a:outerShdw>
                        </a:effectLst>
                        <a:latin typeface="Bembo Std" panose="02020605060306020A03" pitchFamily="18" charset="0"/>
                      </a:endParaRPr>
                    </a:p>
                    <a:p>
                      <a:pPr algn="ctr" fontAlgn="b"/>
                      <a:endParaRPr lang="es-ES" sz="3200" b="0" i="0" u="none" strike="noStrike" dirty="0">
                        <a:solidFill>
                          <a:srgbClr val="002060"/>
                        </a:solidFill>
                        <a:effectLst>
                          <a:outerShdw blurRad="38100" dist="38100" dir="2700000" algn="tl">
                            <a:srgbClr val="000000">
                              <a:alpha val="43137"/>
                            </a:srgbClr>
                          </a:outerShdw>
                        </a:effectLst>
                        <a:latin typeface="Bembo Std" panose="02020605060306020A03" pitchFamily="18" charset="0"/>
                      </a:endParaRPr>
                    </a:p>
                    <a:p>
                      <a:pPr algn="ctr" fontAlgn="b"/>
                      <a:r>
                        <a:rPr lang="es-ES" sz="2400" b="0" i="0" u="none" strike="noStrike" dirty="0">
                          <a:solidFill>
                            <a:schemeClr val="tx1"/>
                          </a:solidFill>
                          <a:effectLst>
                            <a:outerShdw blurRad="38100" dist="38100" dir="2700000" algn="tl">
                              <a:srgbClr val="000000">
                                <a:alpha val="43137"/>
                              </a:srgbClr>
                            </a:outerShdw>
                          </a:effectLst>
                          <a:latin typeface="Bembo Std" panose="02020605060306020A03" pitchFamily="18" charset="0"/>
                        </a:rPr>
                        <a:t>01 Enero 2019 – 31 Diciembre 2019</a:t>
                      </a:r>
                      <a:endParaRPr lang="en-US" sz="2400" b="0" i="0" u="none" strike="noStrike" dirty="0">
                        <a:solidFill>
                          <a:schemeClr val="tx1"/>
                        </a:solidFill>
                        <a:effectLst>
                          <a:outerShdw blurRad="38100" dist="38100" dir="2700000" algn="tl">
                            <a:srgbClr val="000000">
                              <a:alpha val="43137"/>
                            </a:srgbClr>
                          </a:outerShdw>
                        </a:effectLst>
                        <a:latin typeface="Bembo Std" panose="02020605060306020A03" pitchFamily="18" charset="0"/>
                      </a:endParaRPr>
                    </a:p>
                  </a:txBody>
                  <a:tcPr marL="0" marR="0" marT="0" marB="0" anchor="b">
                    <a:lnL>
                      <a:noFill/>
                    </a:lnL>
                    <a:lnR>
                      <a:noFill/>
                    </a:lnR>
                    <a:lnT>
                      <a:noFill/>
                    </a:lnT>
                    <a:lnB>
                      <a:noFill/>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0000"/>
                  </a:ext>
                </a:extLst>
              </a:tr>
              <a:tr h="1127859">
                <a:tc>
                  <a:txBody>
                    <a:bodyPr/>
                    <a:lstStyle/>
                    <a:p>
                      <a:pPr algn="ctr" fontAlgn="b"/>
                      <a:endParaRPr lang="es-SV" sz="3200" b="1" i="0" u="none" strike="noStrike">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ctr" fontAlgn="b"/>
                      <a:endParaRPr lang="es-SV" sz="3200" b="1" i="0" u="none" strike="noStrike">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ctr" fontAlgn="b"/>
                      <a:endParaRPr lang="es-SV" sz="3200" b="1" i="1" u="none" strike="noStrike" dirty="0">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ctr" fontAlgn="b"/>
                      <a:endParaRPr lang="es-SV" sz="3200" b="1" i="0" u="none" strike="noStrike" dirty="0">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l" fontAlgn="b"/>
                      <a:endParaRPr lang="es-SV" sz="3200" b="0" i="0" u="none" strike="noStrike">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l" fontAlgn="b"/>
                      <a:endParaRPr lang="es-SV" sz="3200" b="0" i="0" u="none" strike="noStrike" dirty="0">
                        <a:solidFill>
                          <a:srgbClr val="002060"/>
                        </a:solidFill>
                        <a:latin typeface="Bembo Std" panose="02020605060306020A03"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33005F32-3626-4159-A2BF-8901BABB5B71}"/>
              </a:ext>
            </a:extLst>
          </p:cNvPr>
          <p:cNvSpPr>
            <a:spLocks noGrp="1"/>
          </p:cNvSpPr>
          <p:nvPr>
            <p:ph type="title"/>
          </p:nvPr>
        </p:nvSpPr>
        <p:spPr>
          <a:xfrm>
            <a:off x="495300" y="836613"/>
            <a:ext cx="8153400" cy="720725"/>
          </a:xfrm>
        </p:spPr>
        <p:txBody>
          <a:bodyPr/>
          <a:lstStyle/>
          <a:p>
            <a:pPr>
              <a:defRPr/>
            </a:pPr>
            <a:r>
              <a:rPr lang="es-ES" sz="3600" dirty="0">
                <a:solidFill>
                  <a:srgbClr val="000099"/>
                </a:solidFill>
                <a:effectLst>
                  <a:outerShdw blurRad="38100" dist="38100" dir="2700000" algn="tl">
                    <a:srgbClr val="000000">
                      <a:alpha val="43137"/>
                    </a:srgbClr>
                  </a:outerShdw>
                </a:effectLst>
                <a:latin typeface="Bembo Std" panose="02020605060306020A03" pitchFamily="18" charset="0"/>
              </a:rPr>
              <a:t>Información de la Subvención</a:t>
            </a:r>
          </a:p>
        </p:txBody>
      </p:sp>
      <p:graphicFrame>
        <p:nvGraphicFramePr>
          <p:cNvPr id="6" name="Tabla 5">
            <a:extLst>
              <a:ext uri="{FF2B5EF4-FFF2-40B4-BE49-F238E27FC236}">
                <a16:creationId xmlns:a16="http://schemas.microsoft.com/office/drawing/2014/main" id="{97F4D5CD-569F-46E5-95F6-AE226B87F36E}"/>
              </a:ext>
            </a:extLst>
          </p:cNvPr>
          <p:cNvGraphicFramePr>
            <a:graphicFrameLocks noGrp="1"/>
          </p:cNvGraphicFramePr>
          <p:nvPr>
            <p:extLst>
              <p:ext uri="{D42A27DB-BD31-4B8C-83A1-F6EECF244321}">
                <p14:modId xmlns:p14="http://schemas.microsoft.com/office/powerpoint/2010/main" val="497832863"/>
              </p:ext>
            </p:extLst>
          </p:nvPr>
        </p:nvGraphicFramePr>
        <p:xfrm>
          <a:off x="179512" y="1557338"/>
          <a:ext cx="8784975" cy="4464045"/>
        </p:xfrm>
        <a:graphic>
          <a:graphicData uri="http://schemas.openxmlformats.org/drawingml/2006/table">
            <a:tbl>
              <a:tblPr/>
              <a:tblGrid>
                <a:gridCol w="1224136">
                  <a:extLst>
                    <a:ext uri="{9D8B030D-6E8A-4147-A177-3AD203B41FA5}">
                      <a16:colId xmlns:a16="http://schemas.microsoft.com/office/drawing/2014/main" val="2518635754"/>
                    </a:ext>
                  </a:extLst>
                </a:gridCol>
                <a:gridCol w="552516">
                  <a:extLst>
                    <a:ext uri="{9D8B030D-6E8A-4147-A177-3AD203B41FA5}">
                      <a16:colId xmlns:a16="http://schemas.microsoft.com/office/drawing/2014/main" val="3805870551"/>
                    </a:ext>
                  </a:extLst>
                </a:gridCol>
                <a:gridCol w="1081111">
                  <a:extLst>
                    <a:ext uri="{9D8B030D-6E8A-4147-A177-3AD203B41FA5}">
                      <a16:colId xmlns:a16="http://schemas.microsoft.com/office/drawing/2014/main" val="4082262078"/>
                    </a:ext>
                  </a:extLst>
                </a:gridCol>
                <a:gridCol w="1270118">
                  <a:extLst>
                    <a:ext uri="{9D8B030D-6E8A-4147-A177-3AD203B41FA5}">
                      <a16:colId xmlns:a16="http://schemas.microsoft.com/office/drawing/2014/main" val="3750668410"/>
                    </a:ext>
                  </a:extLst>
                </a:gridCol>
                <a:gridCol w="612378">
                  <a:extLst>
                    <a:ext uri="{9D8B030D-6E8A-4147-A177-3AD203B41FA5}">
                      <a16:colId xmlns:a16="http://schemas.microsoft.com/office/drawing/2014/main" val="1181621367"/>
                    </a:ext>
                  </a:extLst>
                </a:gridCol>
                <a:gridCol w="982829">
                  <a:extLst>
                    <a:ext uri="{9D8B030D-6E8A-4147-A177-3AD203B41FA5}">
                      <a16:colId xmlns:a16="http://schemas.microsoft.com/office/drawing/2014/main" val="1689276548"/>
                    </a:ext>
                  </a:extLst>
                </a:gridCol>
                <a:gridCol w="899665">
                  <a:extLst>
                    <a:ext uri="{9D8B030D-6E8A-4147-A177-3AD203B41FA5}">
                      <a16:colId xmlns:a16="http://schemas.microsoft.com/office/drawing/2014/main" val="2570771947"/>
                    </a:ext>
                  </a:extLst>
                </a:gridCol>
                <a:gridCol w="975268">
                  <a:extLst>
                    <a:ext uri="{9D8B030D-6E8A-4147-A177-3AD203B41FA5}">
                      <a16:colId xmlns:a16="http://schemas.microsoft.com/office/drawing/2014/main" val="3355035877"/>
                    </a:ext>
                  </a:extLst>
                </a:gridCol>
                <a:gridCol w="498974">
                  <a:extLst>
                    <a:ext uri="{9D8B030D-6E8A-4147-A177-3AD203B41FA5}">
                      <a16:colId xmlns:a16="http://schemas.microsoft.com/office/drawing/2014/main" val="3510854829"/>
                    </a:ext>
                  </a:extLst>
                </a:gridCol>
                <a:gridCol w="687980">
                  <a:extLst>
                    <a:ext uri="{9D8B030D-6E8A-4147-A177-3AD203B41FA5}">
                      <a16:colId xmlns:a16="http://schemas.microsoft.com/office/drawing/2014/main" val="1659315311"/>
                    </a:ext>
                  </a:extLst>
                </a:gridCol>
              </a:tblGrid>
              <a:tr h="769809">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gridSpan="9">
                  <a:txBody>
                    <a:bodyPr/>
                    <a:lstStyle/>
                    <a:p>
                      <a:pPr algn="ctr" fontAlgn="ctr"/>
                      <a:r>
                        <a:rPr lang="es-SV" sz="2800" b="0"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 Tablero de mando:  El Salvador - TB </a:t>
                      </a:r>
                    </a:p>
                  </a:txBody>
                  <a:tcPr marL="0" marR="0" marT="0" marB="0" anchor="ctr">
                    <a:lnL>
                      <a:noFill/>
                    </a:lnL>
                    <a:lnR>
                      <a:noFill/>
                    </a:lnR>
                    <a:lnT>
                      <a:noFill/>
                    </a:lnT>
                    <a:lnB>
                      <a:noFill/>
                    </a:lnB>
                    <a:solidFill>
                      <a:srgbClr val="333399"/>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lnL w="12700" cmpd="sng">
                      <a:noFill/>
                      <a:prstDash val="solid"/>
                    </a:ln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779021443"/>
                  </a:ext>
                </a:extLst>
              </a:tr>
              <a:tr h="252167">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s-SV" sz="1000" b="0" i="0" u="none" strike="noStrike" dirty="0">
                        <a:solidFill>
                          <a:srgbClr val="000000"/>
                        </a:solidFill>
                        <a:effectLst/>
                        <a:latin typeface="Calibri" panose="020F0502020204030204" pitchFamily="34" charset="0"/>
                      </a:endParaRPr>
                    </a:p>
                  </a:txBody>
                  <a:tcPr marL="0" marR="0" marT="0" marB="0" anchor="b">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l" fontAlgn="b"/>
                      <a:endParaRPr lang="es-SV"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5888526"/>
                  </a:ext>
                </a:extLst>
              </a:tr>
              <a:tr h="252167">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35001607"/>
                  </a:ext>
                </a:extLst>
              </a:tr>
              <a:tr h="542158">
                <a:tc>
                  <a:txBody>
                    <a:bodyPr/>
                    <a:lstStyle/>
                    <a:p>
                      <a:pPr algn="r" fontAlgn="ctr"/>
                      <a:r>
                        <a:rPr lang="es-SV" sz="1050" b="0" i="0" u="none" strike="noStrike">
                          <a:solidFill>
                            <a:srgbClr val="000000"/>
                          </a:solidFill>
                          <a:effectLst/>
                          <a:latin typeface="Calibri" panose="020F0502020204030204" pitchFamily="34" charset="0"/>
                        </a:rPr>
                        <a:t> País: </a:t>
                      </a:r>
                    </a:p>
                  </a:txBody>
                  <a:tcPr marL="0" marR="0" marT="0" marB="0" anchor="ctr">
                    <a:lnL>
                      <a:noFill/>
                    </a:lnL>
                    <a:lnR>
                      <a:noFill/>
                    </a:lnR>
                    <a:lnT>
                      <a:noFill/>
                    </a:lnT>
                    <a:lnB>
                      <a:noFill/>
                    </a:lnB>
                  </a:tcPr>
                </a:tc>
                <a:tc gridSpan="2">
                  <a:txBody>
                    <a:bodyPr/>
                    <a:lstStyle/>
                    <a:p>
                      <a:pPr algn="ctr" fontAlgn="ctr"/>
                      <a:r>
                        <a:rPr lang="es-SV" sz="1100" b="1" i="0" u="none" strike="noStrike">
                          <a:solidFill>
                            <a:srgbClr val="000000"/>
                          </a:solidFill>
                          <a:effectLst/>
                          <a:latin typeface="Calibri" panose="020F0502020204030204" pitchFamily="34" charset="0"/>
                        </a:rPr>
                        <a:t> El Salvador </a:t>
                      </a:r>
                    </a:p>
                  </a:txBody>
                  <a:tcPr marL="0" marR="0" marT="0" marB="0" anchor="ctr">
                    <a:lnL>
                      <a:noFill/>
                    </a:lnL>
                    <a:lnR>
                      <a:noFill/>
                    </a:lnR>
                    <a:lnT>
                      <a:noFill/>
                    </a:lnT>
                    <a:lnB>
                      <a:noFill/>
                    </a:lnB>
                    <a:solidFill>
                      <a:srgbClr val="99CCFF"/>
                    </a:solidFill>
                  </a:tcPr>
                </a:tc>
                <a:tc hMerge="1">
                  <a:txBody>
                    <a:bodyPr/>
                    <a:lstStyle/>
                    <a:p>
                      <a:endParaRPr lang="es-SV"/>
                    </a:p>
                  </a:txBody>
                  <a:tcPr/>
                </a:tc>
                <a:tc gridSpan="2">
                  <a:txBody>
                    <a:bodyPr/>
                    <a:lstStyle/>
                    <a:p>
                      <a:pPr algn="r" fontAlgn="ctr"/>
                      <a:r>
                        <a:rPr lang="es-SV" sz="1050" b="0" i="0" u="none" strike="noStrike" dirty="0">
                          <a:solidFill>
                            <a:srgbClr val="000000"/>
                          </a:solidFill>
                          <a:effectLst/>
                          <a:latin typeface="Calibri" panose="020F0502020204030204" pitchFamily="34" charset="0"/>
                        </a:rPr>
                        <a:t> Título de la subvención: </a:t>
                      </a:r>
                    </a:p>
                  </a:txBody>
                  <a:tcPr marL="0" marR="0" marT="0" marB="0" anchor="ctr">
                    <a:lnL>
                      <a:noFill/>
                    </a:lnL>
                    <a:lnR>
                      <a:noFill/>
                    </a:lnR>
                    <a:lnT>
                      <a:noFill/>
                    </a:lnT>
                    <a:lnB>
                      <a:noFill/>
                    </a:lnB>
                  </a:tcPr>
                </a:tc>
                <a:tc hMerge="1">
                  <a:txBody>
                    <a:bodyPr/>
                    <a:lstStyle/>
                    <a:p>
                      <a:endParaRPr lang="es-SV"/>
                    </a:p>
                  </a:txBody>
                  <a:tcPr/>
                </a:tc>
                <a:tc gridSpan="5">
                  <a:txBody>
                    <a:bodyPr/>
                    <a:lstStyle/>
                    <a:p>
                      <a:pPr algn="ctr" fontAlgn="ctr"/>
                      <a:r>
                        <a:rPr lang="es-SV" sz="1400" b="1" i="0" u="none" strike="noStrike" dirty="0">
                          <a:solidFill>
                            <a:srgbClr val="000000"/>
                          </a:solidFill>
                          <a:effectLst/>
                          <a:latin typeface="Calibri" panose="020F0502020204030204" pitchFamily="34" charset="0"/>
                        </a:rPr>
                        <a:t> Financiamiento al PENM TB 2017 - 2021 </a:t>
                      </a:r>
                    </a:p>
                  </a:txBody>
                  <a:tcPr marL="0" marR="0" marT="0" marB="0" anchor="ctr">
                    <a:lnL>
                      <a:noFill/>
                    </a:lnL>
                    <a:lnR>
                      <a:noFill/>
                    </a:lnR>
                    <a:lnT>
                      <a:noFill/>
                    </a:lnT>
                    <a:lnB>
                      <a:noFill/>
                    </a:lnB>
                    <a:solidFill>
                      <a:srgbClr val="99CCF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4284393025"/>
                  </a:ext>
                </a:extLst>
              </a:tr>
              <a:tr h="282427">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SV"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19694635"/>
                  </a:ext>
                </a:extLst>
              </a:tr>
              <a:tr h="221907">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SV"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extLst>
                  <a:ext uri="{0D108BD9-81ED-4DB2-BD59-A6C34878D82A}">
                    <a16:rowId xmlns:a16="http://schemas.microsoft.com/office/drawing/2014/main" val="1583388464"/>
                  </a:ext>
                </a:extLst>
              </a:tr>
              <a:tr h="428682">
                <a:tc>
                  <a:txBody>
                    <a:bodyPr/>
                    <a:lstStyle/>
                    <a:p>
                      <a:pPr algn="r" fontAlgn="b"/>
                      <a:r>
                        <a:rPr lang="es-SV" sz="1050" b="0" i="0" u="none" strike="noStrike" dirty="0">
                          <a:solidFill>
                            <a:srgbClr val="000000"/>
                          </a:solidFill>
                          <a:effectLst/>
                          <a:latin typeface="Calibri" panose="020F0502020204030204" pitchFamily="34" charset="0"/>
                        </a:rPr>
                        <a:t> Componente: </a:t>
                      </a:r>
                    </a:p>
                  </a:txBody>
                  <a:tcPr marL="0" marR="0" marT="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SV" sz="1050" b="1" i="0" u="none" strike="noStrike" dirty="0">
                          <a:solidFill>
                            <a:srgbClr val="000000"/>
                          </a:solidFill>
                          <a:effectLst/>
                          <a:latin typeface="Calibri" panose="020F0502020204030204" pitchFamily="34" charset="0"/>
                        </a:rPr>
                        <a:t>TB</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ctr" fontAlgn="b"/>
                      <a:r>
                        <a:rPr lang="es-SV" sz="1050" b="0" i="0" u="none" strike="noStrike" dirty="0">
                          <a:solidFill>
                            <a:srgbClr val="000000"/>
                          </a:solidFill>
                          <a:effectLst/>
                          <a:latin typeface="Calibri" panose="020F0502020204030204" pitchFamily="34" charset="0"/>
                        </a:rPr>
                        <a:t> Subvención </a:t>
                      </a:r>
                      <a:r>
                        <a:rPr lang="es-SV" sz="1050" b="0" i="0" u="none" strike="noStrike" dirty="0" err="1">
                          <a:solidFill>
                            <a:srgbClr val="000000"/>
                          </a:solidFill>
                          <a:effectLst/>
                          <a:latin typeface="Calibri" panose="020F0502020204030204" pitchFamily="34" charset="0"/>
                        </a:rPr>
                        <a:t>nº</a:t>
                      </a:r>
                      <a:r>
                        <a:rPr lang="es-SV" sz="105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tcPr>
                </a:tc>
                <a:tc>
                  <a:txBody>
                    <a:bodyPr/>
                    <a:lstStyle/>
                    <a:p>
                      <a:pPr algn="ctr" fontAlgn="ctr"/>
                      <a:r>
                        <a:rPr lang="es-SV" sz="1050" b="1" i="0" u="none" strike="noStrike" dirty="0">
                          <a:solidFill>
                            <a:srgbClr val="000000"/>
                          </a:solidFill>
                          <a:effectLst/>
                          <a:latin typeface="Calibri" panose="020F0502020204030204" pitchFamily="34" charset="0"/>
                        </a:rPr>
                        <a:t> SLV-T-MOH  </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gridSpan="2">
                  <a:txBody>
                    <a:bodyPr/>
                    <a:lstStyle/>
                    <a:p>
                      <a:pPr algn="r" fontAlgn="b"/>
                      <a:r>
                        <a:rPr lang="es-SV" sz="1050" b="0" i="0" u="none" strike="noStrike" dirty="0">
                          <a:solidFill>
                            <a:srgbClr val="000000"/>
                          </a:solidFill>
                          <a:effectLst/>
                          <a:latin typeface="Calibri" panose="020F0502020204030204" pitchFamily="34" charset="0"/>
                        </a:rPr>
                        <a:t> Fecha de inicio: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a:p>
                  </a:txBody>
                  <a:tcPr>
                    <a:lnL w="12700" cmpd="sng">
                      <a:noFill/>
                      <a:prstDash val="solid"/>
                    </a:lnL>
                    <a:lnT w="6350" cap="flat" cmpd="sng" algn="ctr">
                      <a:solidFill>
                        <a:srgbClr val="0066CC"/>
                      </a:solidFill>
                      <a:prstDash val="solid"/>
                      <a:round/>
                      <a:headEnd type="none" w="med" len="med"/>
                      <a:tailEnd type="none" w="med" len="med"/>
                    </a:lnT>
                  </a:tcPr>
                </a:tc>
                <a:tc>
                  <a:txBody>
                    <a:bodyPr/>
                    <a:lstStyle/>
                    <a:p>
                      <a:pPr algn="ctr" fontAlgn="ctr"/>
                      <a:r>
                        <a:rPr lang="es-SV" sz="1050" b="1" i="0" u="none" strike="noStrike">
                          <a:solidFill>
                            <a:srgbClr val="000000"/>
                          </a:solidFill>
                          <a:effectLst/>
                          <a:latin typeface="Calibri" panose="020F0502020204030204" pitchFamily="34" charset="0"/>
                        </a:rPr>
                        <a:t>1 de ene de 19</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ctr" fontAlgn="b"/>
                      <a:r>
                        <a:rPr lang="es-SV" sz="1050" b="0" i="0" u="none" strike="noStrike">
                          <a:solidFill>
                            <a:srgbClr val="000000"/>
                          </a:solidFill>
                          <a:effectLst/>
                          <a:latin typeface="Calibri" panose="020F0502020204030204" pitchFamily="34" charset="0"/>
                        </a:rPr>
                        <a:t> Financiación total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tcPr>
                </a:tc>
                <a:tc gridSpan="2">
                  <a:txBody>
                    <a:bodyPr/>
                    <a:lstStyle/>
                    <a:p>
                      <a:pPr algn="ctr" fontAlgn="ctr"/>
                      <a:r>
                        <a:rPr lang="es-SV" sz="1200" b="1" i="0" u="none" strike="noStrike" dirty="0">
                          <a:solidFill>
                            <a:srgbClr val="000000"/>
                          </a:solidFill>
                          <a:effectLst/>
                          <a:latin typeface="Calibri" panose="020F0502020204030204" pitchFamily="34" charset="0"/>
                        </a:rPr>
                        <a:t>$4,242,741 </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SV"/>
                    </a:p>
                  </a:txBody>
                  <a:tcPr/>
                </a:tc>
                <a:extLst>
                  <a:ext uri="{0D108BD9-81ED-4DB2-BD59-A6C34878D82A}">
                    <a16:rowId xmlns:a16="http://schemas.microsoft.com/office/drawing/2014/main" val="1054128573"/>
                  </a:ext>
                </a:extLst>
              </a:tr>
              <a:tr h="428682">
                <a:tc>
                  <a:txBody>
                    <a:bodyPr/>
                    <a:lstStyle/>
                    <a:p>
                      <a:pPr algn="r" fontAlgn="b"/>
                      <a:r>
                        <a:rPr lang="es-SV" sz="1050" b="0" i="0" u="none" strike="noStrike" dirty="0">
                          <a:solidFill>
                            <a:srgbClr val="000000"/>
                          </a:solidFill>
                          <a:effectLst/>
                          <a:latin typeface="Calibri" panose="020F0502020204030204" pitchFamily="34" charset="0"/>
                        </a:rPr>
                        <a:t> Convocatoria: </a:t>
                      </a:r>
                    </a:p>
                  </a:txBody>
                  <a:tcPr marL="0" marR="0" marT="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SV" sz="105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ctr" fontAlgn="b"/>
                      <a:r>
                        <a:rPr lang="es-SV" sz="1050" b="0" i="0" u="none" strike="noStrike">
                          <a:solidFill>
                            <a:srgbClr val="000000"/>
                          </a:solidFill>
                          <a:effectLst/>
                          <a:latin typeface="Calibri" panose="020F0502020204030204" pitchFamily="34" charset="0"/>
                        </a:rPr>
                        <a:t> Fase: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tcPr>
                </a:tc>
                <a:tc>
                  <a:txBody>
                    <a:bodyPr/>
                    <a:lstStyle/>
                    <a:p>
                      <a:pPr algn="ctr" fontAlgn="b"/>
                      <a:r>
                        <a:rPr lang="es-SV" sz="1050" b="1" i="0" u="none" strike="noStrike" dirty="0">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gridSpan="2">
                  <a:txBody>
                    <a:bodyPr/>
                    <a:lstStyle/>
                    <a:p>
                      <a:pPr algn="r" fontAlgn="b"/>
                      <a:r>
                        <a:rPr lang="es-SV" sz="1050" b="0" i="0" u="none" strike="noStrike" dirty="0">
                          <a:solidFill>
                            <a:srgbClr val="000000"/>
                          </a:solidFill>
                          <a:effectLst/>
                          <a:latin typeface="Calibri" panose="020F0502020204030204" pitchFamily="34" charset="0"/>
                        </a:rPr>
                        <a:t> Receptor principal: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a:p>
                  </a:txBody>
                  <a:tcPr>
                    <a:lnL w="12700" cmpd="sng">
                      <a:noFill/>
                      <a:prstDash val="solid"/>
                    </a:lnL>
                  </a:tcPr>
                </a:tc>
                <a:tc gridSpan="4">
                  <a:txBody>
                    <a:bodyPr/>
                    <a:lstStyle/>
                    <a:p>
                      <a:pPr algn="ctr" fontAlgn="b"/>
                      <a:r>
                        <a:rPr lang="es-SV" sz="1050" b="1" i="0" u="none" strike="noStrike">
                          <a:solidFill>
                            <a:srgbClr val="000000"/>
                          </a:solidFill>
                          <a:effectLst/>
                          <a:latin typeface="Calibri" panose="020F0502020204030204" pitchFamily="34" charset="0"/>
                        </a:rPr>
                        <a:t> Ministerio de Salud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521740877"/>
                  </a:ext>
                </a:extLst>
              </a:tr>
              <a:tr h="428682">
                <a:tc>
                  <a:txBody>
                    <a:bodyPr/>
                    <a:lstStyle/>
                    <a:p>
                      <a:pPr algn="r" fontAlgn="b"/>
                      <a:r>
                        <a:rPr lang="es-SV" sz="1050" b="0" i="0" u="none" strike="noStrike" dirty="0">
                          <a:solidFill>
                            <a:srgbClr val="000000"/>
                          </a:solidFill>
                          <a:effectLst/>
                          <a:latin typeface="Calibri" panose="020F0502020204030204" pitchFamily="34" charset="0"/>
                        </a:rPr>
                        <a:t> Periodo de referencia: </a:t>
                      </a:r>
                    </a:p>
                  </a:txBody>
                  <a:tcPr marL="0" marR="0" marT="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SV" sz="1050" b="1" i="0" u="none" strike="noStrike">
                          <a:solidFill>
                            <a:srgbClr val="000000"/>
                          </a:solidFill>
                          <a:effectLst/>
                          <a:latin typeface="Calibri" panose="020F0502020204030204" pitchFamily="34" charset="0"/>
                        </a:rPr>
                        <a:t> P1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ctr" fontAlgn="b"/>
                      <a:r>
                        <a:rPr lang="es-SV" sz="1050" b="0" i="0" u="none" strike="noStrike">
                          <a:solidFill>
                            <a:srgbClr val="000000"/>
                          </a:solidFill>
                          <a:effectLst/>
                          <a:latin typeface="Calibri" panose="020F0502020204030204" pitchFamily="34" charset="0"/>
                        </a:rPr>
                        <a:t> desde: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tcPr>
                </a:tc>
                <a:tc>
                  <a:txBody>
                    <a:bodyPr/>
                    <a:lstStyle/>
                    <a:p>
                      <a:pPr algn="ctr" fontAlgn="b"/>
                      <a:r>
                        <a:rPr lang="es-SV" sz="1050" b="1" i="0" u="none" strike="noStrike">
                          <a:solidFill>
                            <a:srgbClr val="000000"/>
                          </a:solidFill>
                          <a:effectLst/>
                          <a:latin typeface="Calibri" panose="020F0502020204030204" pitchFamily="34" charset="0"/>
                        </a:rPr>
                        <a:t>1 de ene de 19</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gridSpan="2">
                  <a:txBody>
                    <a:bodyPr/>
                    <a:lstStyle/>
                    <a:p>
                      <a:pPr algn="r" fontAlgn="b"/>
                      <a:r>
                        <a:rPr lang="es-SV" sz="1050" b="0" i="0" u="none" strike="noStrike" dirty="0">
                          <a:solidFill>
                            <a:srgbClr val="000000"/>
                          </a:solidFill>
                          <a:effectLst/>
                          <a:latin typeface="Calibri" panose="020F0502020204030204" pitchFamily="34" charset="0"/>
                        </a:rPr>
                        <a:t> hasta: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a:p>
                  </a:txBody>
                  <a:tcPr>
                    <a:lnL w="12700" cmpd="sng">
                      <a:noFill/>
                      <a:prstDash val="solid"/>
                    </a:lnL>
                  </a:tcPr>
                </a:tc>
                <a:tc>
                  <a:txBody>
                    <a:bodyPr/>
                    <a:lstStyle/>
                    <a:p>
                      <a:pPr algn="ctr" fontAlgn="b"/>
                      <a:r>
                        <a:rPr lang="fr-FR" sz="1050" b="1" i="0" u="none" strike="noStrike" dirty="0">
                          <a:solidFill>
                            <a:srgbClr val="000000"/>
                          </a:solidFill>
                          <a:effectLst/>
                          <a:latin typeface="Calibri" panose="020F0502020204030204" pitchFamily="34" charset="0"/>
                        </a:rPr>
                        <a:t>31 de </a:t>
                      </a:r>
                      <a:r>
                        <a:rPr lang="fr-FR" sz="1050" b="1" i="0" u="none" strike="noStrike" dirty="0" err="1">
                          <a:solidFill>
                            <a:srgbClr val="000000"/>
                          </a:solidFill>
                          <a:effectLst/>
                          <a:latin typeface="Calibri" panose="020F0502020204030204" pitchFamily="34" charset="0"/>
                        </a:rPr>
                        <a:t>dic</a:t>
                      </a:r>
                      <a:r>
                        <a:rPr lang="fr-FR" sz="1050" b="1" i="0" u="none" strike="noStrike" dirty="0">
                          <a:solidFill>
                            <a:srgbClr val="000000"/>
                          </a:solidFill>
                          <a:effectLst/>
                          <a:latin typeface="Calibri" panose="020F0502020204030204" pitchFamily="34" charset="0"/>
                        </a:rPr>
                        <a:t> de 21</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ctr" fontAlgn="b"/>
                      <a:r>
                        <a:rPr lang="es-SV" sz="1050" b="0" i="0" u="none" strike="noStrike">
                          <a:solidFill>
                            <a:srgbClr val="000000"/>
                          </a:solidFill>
                          <a:effectLst/>
                          <a:latin typeface="Calibri" panose="020F0502020204030204" pitchFamily="34" charset="0"/>
                        </a:rPr>
                        <a:t> Última calificación: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tcPr>
                </a:tc>
                <a:tc gridSpan="2">
                  <a:txBody>
                    <a:bodyPr/>
                    <a:lstStyle/>
                    <a:p>
                      <a:pPr algn="ctr" fontAlgn="b"/>
                      <a:r>
                        <a:rPr lang="es-SV" sz="1200" b="0" i="0" u="none" strike="noStrike" dirty="0">
                          <a:solidFill>
                            <a:srgbClr val="FFFFFF"/>
                          </a:solidFill>
                          <a:effectLst/>
                          <a:latin typeface="Calibri" panose="020F0502020204030204" pitchFamily="34" charset="0"/>
                        </a:rPr>
                        <a:t> A1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000080"/>
                    </a:solidFill>
                  </a:tcPr>
                </a:tc>
                <a:tc hMerge="1">
                  <a:txBody>
                    <a:bodyPr/>
                    <a:lstStyle/>
                    <a:p>
                      <a:endParaRPr lang="es-SV"/>
                    </a:p>
                  </a:txBody>
                  <a:tcPr/>
                </a:tc>
                <a:extLst>
                  <a:ext uri="{0D108BD9-81ED-4DB2-BD59-A6C34878D82A}">
                    <a16:rowId xmlns:a16="http://schemas.microsoft.com/office/drawing/2014/main" val="1083802470"/>
                  </a:ext>
                </a:extLst>
              </a:tr>
              <a:tr h="428682">
                <a:tc>
                  <a:txBody>
                    <a:bodyPr/>
                    <a:lstStyle/>
                    <a:p>
                      <a:pPr algn="r" fontAlgn="b"/>
                      <a:r>
                        <a:rPr lang="es-SV" sz="1050" b="0" i="0" u="none" strike="noStrike" dirty="0">
                          <a:solidFill>
                            <a:srgbClr val="000000"/>
                          </a:solidFill>
                          <a:effectLst/>
                          <a:latin typeface="Calibri" panose="020F0502020204030204" pitchFamily="34" charset="0"/>
                        </a:rPr>
                        <a:t> Agente Local del Fondo: </a:t>
                      </a:r>
                    </a:p>
                  </a:txBody>
                  <a:tcPr marL="0" marR="0" marT="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s-SV" sz="1050" b="1" i="0" u="none" strike="noStrike">
                          <a:solidFill>
                            <a:srgbClr val="000000"/>
                          </a:solidFill>
                          <a:effectLst/>
                          <a:latin typeface="Calibri" panose="020F0502020204030204" pitchFamily="34" charset="0"/>
                        </a:rPr>
                        <a:t> Grupo Jacobs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SV"/>
                    </a:p>
                  </a:txBody>
                  <a:tcPr/>
                </a:tc>
                <a:tc hMerge="1">
                  <a:txBody>
                    <a:bodyPr/>
                    <a:lstStyle/>
                    <a:p>
                      <a:endParaRPr lang="es-SV"/>
                    </a:p>
                  </a:txBody>
                  <a:tcPr/>
                </a:tc>
                <a:tc gridSpan="2">
                  <a:txBody>
                    <a:bodyPr/>
                    <a:lstStyle/>
                    <a:p>
                      <a:pPr algn="r" fontAlgn="b"/>
                      <a:r>
                        <a:rPr lang="es-SV" sz="1050" b="0" i="0" u="none" strike="noStrike" dirty="0">
                          <a:solidFill>
                            <a:srgbClr val="000000"/>
                          </a:solidFill>
                          <a:effectLst/>
                          <a:latin typeface="Calibri" panose="020F0502020204030204" pitchFamily="34" charset="0"/>
                        </a:rPr>
                        <a:t> Gerente de Cartera del Fondo: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a:p>
                  </a:txBody>
                  <a:tcPr>
                    <a:lnL w="12700" cmpd="sng">
                      <a:noFill/>
                      <a:prstDash val="solid"/>
                    </a:lnL>
                  </a:tcPr>
                </a:tc>
                <a:tc gridSpan="4">
                  <a:txBody>
                    <a:bodyPr/>
                    <a:lstStyle/>
                    <a:p>
                      <a:pPr algn="ctr" fontAlgn="b"/>
                      <a:r>
                        <a:rPr lang="es-SV" sz="1050" b="1" i="0" u="none" strike="noStrike" dirty="0">
                          <a:solidFill>
                            <a:srgbClr val="000000"/>
                          </a:solidFill>
                          <a:effectLst/>
                          <a:latin typeface="Calibri" panose="020F0502020204030204" pitchFamily="34" charset="0"/>
                        </a:rPr>
                        <a:t> </a:t>
                      </a:r>
                      <a:r>
                        <a:rPr lang="es-SV" sz="1050" b="1" i="0" u="none" strike="noStrike" dirty="0" err="1">
                          <a:solidFill>
                            <a:srgbClr val="000000"/>
                          </a:solidFill>
                          <a:effectLst/>
                          <a:latin typeface="Calibri" panose="020F0502020204030204" pitchFamily="34" charset="0"/>
                        </a:rPr>
                        <a:t>Delphine</a:t>
                      </a:r>
                      <a:r>
                        <a:rPr lang="es-SV" sz="1050" b="1" i="0" u="none" strike="noStrike" dirty="0">
                          <a:solidFill>
                            <a:srgbClr val="000000"/>
                          </a:solidFill>
                          <a:effectLst/>
                          <a:latin typeface="Calibri" panose="020F0502020204030204" pitchFamily="34" charset="0"/>
                        </a:rPr>
                        <a:t> De Quina </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585051383"/>
                  </a:ext>
                </a:extLst>
              </a:tr>
              <a:tr h="428682">
                <a:tc>
                  <a:txBody>
                    <a:bodyPr/>
                    <a:lstStyle/>
                    <a:p>
                      <a:pPr algn="r" fontAlgn="b"/>
                      <a:r>
                        <a:rPr lang="es-SV" sz="1050" b="0" i="0" u="none" strike="noStrike" dirty="0">
                          <a:solidFill>
                            <a:srgbClr val="000000"/>
                          </a:solidFill>
                          <a:effectLst/>
                          <a:latin typeface="Calibri" panose="020F0502020204030204" pitchFamily="34" charset="0"/>
                        </a:rPr>
                        <a:t> Elaborado por: </a:t>
                      </a:r>
                    </a:p>
                  </a:txBody>
                  <a:tcPr marL="0" marR="0" marT="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s-SV" sz="1050" b="1" i="0" u="none" strike="noStrike" dirty="0">
                          <a:solidFill>
                            <a:srgbClr val="000000"/>
                          </a:solidFill>
                          <a:effectLst/>
                          <a:latin typeface="Calibri" panose="020F0502020204030204" pitchFamily="34" charset="0"/>
                        </a:rPr>
                        <a:t> UAFM/UFE/MINSAL.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SV"/>
                    </a:p>
                  </a:txBody>
                  <a:tcPr/>
                </a:tc>
                <a:tc hMerge="1">
                  <a:txBody>
                    <a:bodyPr/>
                    <a:lstStyle/>
                    <a:p>
                      <a:endParaRPr lang="es-SV"/>
                    </a:p>
                  </a:txBody>
                  <a:tcPr/>
                </a:tc>
                <a:tc gridSpan="2">
                  <a:txBody>
                    <a:bodyPr/>
                    <a:lstStyle/>
                    <a:p>
                      <a:pPr algn="r" fontAlgn="b"/>
                      <a:r>
                        <a:rPr lang="es-SV" sz="1050" b="0" i="0" u="none" strike="noStrike" dirty="0">
                          <a:solidFill>
                            <a:srgbClr val="000000"/>
                          </a:solidFill>
                          <a:effectLst/>
                          <a:latin typeface="Calibri" panose="020F0502020204030204" pitchFamily="34" charset="0"/>
                        </a:rPr>
                        <a:t> Fecha de elaboración del informe: </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SV"/>
                    </a:p>
                  </a:txBody>
                  <a:tcPr>
                    <a:lnL w="12700" cmpd="sng">
                      <a:noFill/>
                      <a:prstDash val="solid"/>
                    </a:lnL>
                  </a:tcPr>
                </a:tc>
                <a:tc gridSpan="4">
                  <a:txBody>
                    <a:bodyPr/>
                    <a:lstStyle/>
                    <a:p>
                      <a:pPr algn="ctr" fontAlgn="b"/>
                      <a:r>
                        <a:rPr lang="es-SV" sz="1050" b="1" i="0" u="none" strike="noStrike" dirty="0">
                          <a:solidFill>
                            <a:srgbClr val="000000"/>
                          </a:solidFill>
                          <a:effectLst/>
                          <a:latin typeface="Calibri" panose="020F0502020204030204" pitchFamily="34" charset="0"/>
                        </a:rPr>
                        <a:t>15 de mayo de 20</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400974506"/>
                  </a:ext>
                </a:extLst>
              </a:tr>
            </a:tbl>
          </a:graphicData>
        </a:graphic>
      </p:graphicFrame>
      <p:pic>
        <p:nvPicPr>
          <p:cNvPr id="11" name="Picture 711">
            <a:extLst>
              <a:ext uri="{FF2B5EF4-FFF2-40B4-BE49-F238E27FC236}">
                <a16:creationId xmlns:a16="http://schemas.microsoft.com/office/drawing/2014/main" id="{209B8E24-543C-47C8-82E0-43BE62C1C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557572"/>
            <a:ext cx="1224136" cy="8012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42" name="1 Rectángulo">
            <a:extLst>
              <a:ext uri="{FF2B5EF4-FFF2-40B4-BE49-F238E27FC236}">
                <a16:creationId xmlns:a16="http://schemas.microsoft.com/office/drawing/2014/main" id="{84FC33E8-2263-4ED6-977B-C62B4CEE2AC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p:txBody>
      </p:sp>
      <p:sp>
        <p:nvSpPr>
          <p:cNvPr id="10243" name="2 Rectángulo">
            <a:extLst>
              <a:ext uri="{FF2B5EF4-FFF2-40B4-BE49-F238E27FC236}">
                <a16:creationId xmlns:a16="http://schemas.microsoft.com/office/drawing/2014/main" id="{CF794222-00E5-4201-94CD-F73FE0734D75}"/>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p:txBody>
      </p:sp>
      <p:sp>
        <p:nvSpPr>
          <p:cNvPr id="6" name="1 Título">
            <a:extLst>
              <a:ext uri="{FF2B5EF4-FFF2-40B4-BE49-F238E27FC236}">
                <a16:creationId xmlns:a16="http://schemas.microsoft.com/office/drawing/2014/main" id="{A2855D22-F6E8-4BA9-A87D-4DD9A4E1D1AB}"/>
              </a:ext>
            </a:extLst>
          </p:cNvPr>
          <p:cNvSpPr>
            <a:spLocks noGrp="1"/>
          </p:cNvSpPr>
          <p:nvPr>
            <p:ph type="title"/>
          </p:nvPr>
        </p:nvSpPr>
        <p:spPr>
          <a:xfrm>
            <a:off x="612775" y="228600"/>
            <a:ext cx="8153400" cy="990600"/>
          </a:xfrm>
        </p:spPr>
        <p:txBody>
          <a:bodyPr/>
          <a:lstStyle/>
          <a:p>
            <a:pPr>
              <a:defRPr/>
            </a:pPr>
            <a:r>
              <a:rPr lang="es-SV" sz="3600" i="1" dirty="0">
                <a:solidFill>
                  <a:srgbClr val="0000FF"/>
                </a:solidFill>
                <a:effectLst>
                  <a:outerShdw blurRad="38100" dist="38100" dir="2700000" algn="tl">
                    <a:srgbClr val="000000">
                      <a:alpha val="43137"/>
                    </a:srgbClr>
                  </a:outerShdw>
                </a:effectLst>
                <a:latin typeface="Bembo Std" panose="02020605060306020A03" pitchFamily="18" charset="0"/>
              </a:rPr>
              <a:t>Indicadores financieros</a:t>
            </a:r>
            <a:r>
              <a:rPr lang="es-SV" sz="3600" dirty="0">
                <a:solidFill>
                  <a:srgbClr val="0000FF"/>
                </a:solidFill>
                <a:effectLst>
                  <a:outerShdw blurRad="38100" dist="38100" dir="2700000" algn="tl">
                    <a:srgbClr val="000000">
                      <a:alpha val="43137"/>
                    </a:srgbClr>
                  </a:outerShdw>
                </a:effectLst>
                <a:latin typeface="Bembo Std" panose="02020605060306020A03" pitchFamily="18" charset="0"/>
              </a:rPr>
              <a:t> </a:t>
            </a:r>
            <a:endParaRPr lang="es-ES" sz="3600" dirty="0">
              <a:solidFill>
                <a:srgbClr val="0000FF"/>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3" name="Objeto 2">
            <a:extLst>
              <a:ext uri="{FF2B5EF4-FFF2-40B4-BE49-F238E27FC236}">
                <a16:creationId xmlns:a16="http://schemas.microsoft.com/office/drawing/2014/main" id="{A590E560-330D-4421-ABE4-9C87FF42DC59}"/>
              </a:ext>
            </a:extLst>
          </p:cNvPr>
          <p:cNvGraphicFramePr>
            <a:graphicFrameLocks noChangeAspect="1"/>
          </p:cNvGraphicFramePr>
          <p:nvPr>
            <p:extLst>
              <p:ext uri="{D42A27DB-BD31-4B8C-83A1-F6EECF244321}">
                <p14:modId xmlns:p14="http://schemas.microsoft.com/office/powerpoint/2010/main" val="1711219784"/>
              </p:ext>
            </p:extLst>
          </p:nvPr>
        </p:nvGraphicFramePr>
        <p:xfrm>
          <a:off x="827088" y="1547813"/>
          <a:ext cx="7345362" cy="4551296"/>
        </p:xfrm>
        <a:graphic>
          <a:graphicData uri="http://schemas.openxmlformats.org/presentationml/2006/ole">
            <mc:AlternateContent xmlns:mc="http://schemas.openxmlformats.org/markup-compatibility/2006">
              <mc:Choice xmlns:v="urn:schemas-microsoft-com:vml" Requires="v">
                <p:oleObj spid="_x0000_s6158" name="Worksheet" r:id="rId5" imgW="5276914" imgH="3762409" progId="Excel.Sheet.12">
                  <p:embed/>
                </p:oleObj>
              </mc:Choice>
              <mc:Fallback>
                <p:oleObj name="Worksheet" r:id="rId5" imgW="5276914" imgH="3762409" progId="Excel.Sheet.12">
                  <p:embed/>
                  <p:pic>
                    <p:nvPicPr>
                      <p:cNvPr id="0" name=""/>
                      <p:cNvPicPr/>
                      <p:nvPr/>
                    </p:nvPicPr>
                    <p:blipFill>
                      <a:blip r:embed="rId6"/>
                      <a:stretch>
                        <a:fillRect/>
                      </a:stretch>
                    </p:blipFill>
                    <p:spPr>
                      <a:xfrm>
                        <a:off x="827088" y="1547813"/>
                        <a:ext cx="7345362" cy="4551296"/>
                      </a:xfrm>
                      <a:prstGeom prst="rect">
                        <a:avLst/>
                      </a:prstGeom>
                    </p:spPr>
                  </p:pic>
                </p:oleObj>
              </mc:Fallback>
            </mc:AlternateContent>
          </a:graphicData>
        </a:graphic>
      </p:graphicFrame>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290" name="2 Rectángulo">
            <a:extLst>
              <a:ext uri="{FF2B5EF4-FFF2-40B4-BE49-F238E27FC236}">
                <a16:creationId xmlns:a16="http://schemas.microsoft.com/office/drawing/2014/main" id="{9DED4129-0E31-4233-9309-B82AD7D08DFD}"/>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lgn="ctr">
              <a:spcBef>
                <a:spcPct val="0"/>
              </a:spcBef>
              <a:buFontTx/>
              <a:buNone/>
            </a:pPr>
            <a:r>
              <a:rPr lang="es-SV" altLang="es-SV" sz="1800">
                <a:latin typeface="Arial" panose="020B0604020202020204" pitchFamily="34" charset="0"/>
              </a:rPr>
              <a:t>  </a:t>
            </a:r>
            <a:endParaRPr lang="es-ES" altLang="es-SV" sz="1800">
              <a:latin typeface="Arial" panose="020B0604020202020204" pitchFamily="34" charset="0"/>
            </a:endParaRPr>
          </a:p>
        </p:txBody>
      </p:sp>
      <p:sp>
        <p:nvSpPr>
          <p:cNvPr id="6" name="1 Título">
            <a:extLst>
              <a:ext uri="{FF2B5EF4-FFF2-40B4-BE49-F238E27FC236}">
                <a16:creationId xmlns:a16="http://schemas.microsoft.com/office/drawing/2014/main" id="{08F8B168-BAE7-43CD-8FBA-0DA3C97794D1}"/>
              </a:ext>
            </a:extLst>
          </p:cNvPr>
          <p:cNvSpPr>
            <a:spLocks noGrp="1"/>
          </p:cNvSpPr>
          <p:nvPr>
            <p:ph type="title"/>
          </p:nvPr>
        </p:nvSpPr>
        <p:spPr>
          <a:xfrm>
            <a:off x="612775" y="228600"/>
            <a:ext cx="8153400" cy="990600"/>
          </a:xfrm>
        </p:spPr>
        <p:txBody>
          <a:bodyPr/>
          <a:lstStyle/>
          <a:p>
            <a:pPr>
              <a:defRPr/>
            </a:pPr>
            <a:r>
              <a:rPr lang="es-SV" sz="3600" i="1" dirty="0">
                <a:solidFill>
                  <a:srgbClr val="0000FF"/>
                </a:solidFill>
                <a:effectLst>
                  <a:outerShdw blurRad="38100" dist="38100" dir="2700000" algn="tl">
                    <a:srgbClr val="000000">
                      <a:alpha val="43137"/>
                    </a:srgbClr>
                  </a:outerShdw>
                </a:effectLst>
                <a:latin typeface="Bembo Std" panose="02020605060306020A03" pitchFamily="18" charset="0"/>
              </a:rPr>
              <a:t>Indicadores financieros</a:t>
            </a:r>
            <a:r>
              <a:rPr lang="es-SV" sz="3600" dirty="0">
                <a:solidFill>
                  <a:srgbClr val="0000FF"/>
                </a:solidFill>
                <a:effectLst>
                  <a:outerShdw blurRad="38100" dist="38100" dir="2700000" algn="tl">
                    <a:srgbClr val="000000">
                      <a:alpha val="43137"/>
                    </a:srgbClr>
                  </a:outerShdw>
                </a:effectLst>
                <a:latin typeface="Bembo Std" panose="02020605060306020A03" pitchFamily="18" charset="0"/>
              </a:rPr>
              <a:t> </a:t>
            </a:r>
            <a:endParaRPr lang="es-ES" sz="3600" dirty="0">
              <a:solidFill>
                <a:srgbClr val="0000FF"/>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Objeto 1">
            <a:extLst>
              <a:ext uri="{FF2B5EF4-FFF2-40B4-BE49-F238E27FC236}">
                <a16:creationId xmlns:a16="http://schemas.microsoft.com/office/drawing/2014/main" id="{A27C90D0-C195-401B-9415-841D80289BB8}"/>
              </a:ext>
            </a:extLst>
          </p:cNvPr>
          <p:cNvGraphicFramePr>
            <a:graphicFrameLocks noChangeAspect="1"/>
          </p:cNvGraphicFramePr>
          <p:nvPr>
            <p:extLst>
              <p:ext uri="{D42A27DB-BD31-4B8C-83A1-F6EECF244321}">
                <p14:modId xmlns:p14="http://schemas.microsoft.com/office/powerpoint/2010/main" val="3119327003"/>
              </p:ext>
            </p:extLst>
          </p:nvPr>
        </p:nvGraphicFramePr>
        <p:xfrm>
          <a:off x="612775" y="1447800"/>
          <a:ext cx="8153400" cy="5221560"/>
        </p:xfrm>
        <a:graphic>
          <a:graphicData uri="http://schemas.openxmlformats.org/presentationml/2006/ole">
            <mc:AlternateContent xmlns:mc="http://schemas.openxmlformats.org/markup-compatibility/2006">
              <mc:Choice xmlns:v="urn:schemas-microsoft-com:vml" Requires="v">
                <p:oleObj spid="_x0000_s7182" name="Worksheet" r:id="rId5" imgW="5276914" imgH="3962332" progId="Excel.Sheet.12">
                  <p:embed/>
                </p:oleObj>
              </mc:Choice>
              <mc:Fallback>
                <p:oleObj name="Worksheet" r:id="rId5" imgW="5276914" imgH="3962332" progId="Excel.Sheet.12">
                  <p:embed/>
                  <p:pic>
                    <p:nvPicPr>
                      <p:cNvPr id="0" name=""/>
                      <p:cNvPicPr/>
                      <p:nvPr/>
                    </p:nvPicPr>
                    <p:blipFill>
                      <a:blip r:embed="rId6"/>
                      <a:stretch>
                        <a:fillRect/>
                      </a:stretch>
                    </p:blipFill>
                    <p:spPr>
                      <a:xfrm>
                        <a:off x="612775" y="1447800"/>
                        <a:ext cx="8153400" cy="5221560"/>
                      </a:xfrm>
                      <a:prstGeom prst="rect">
                        <a:avLst/>
                      </a:prstGeom>
                    </p:spPr>
                  </p:pic>
                </p:oleObj>
              </mc:Fallback>
            </mc:AlternateContent>
          </a:graphicData>
        </a:graphic>
      </p:graphicFrame>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338" name="1 Rectángulo">
            <a:extLst>
              <a:ext uri="{FF2B5EF4-FFF2-40B4-BE49-F238E27FC236}">
                <a16:creationId xmlns:a16="http://schemas.microsoft.com/office/drawing/2014/main" id="{166B3065-EED5-4E3B-8CE8-A6FB5B174411}"/>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p:txBody>
      </p:sp>
      <p:sp>
        <p:nvSpPr>
          <p:cNvPr id="14339" name="2 Rectángulo">
            <a:extLst>
              <a:ext uri="{FF2B5EF4-FFF2-40B4-BE49-F238E27FC236}">
                <a16:creationId xmlns:a16="http://schemas.microsoft.com/office/drawing/2014/main" id="{EA522146-ED89-4878-82FC-EA2599E27A2D}"/>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p:txBody>
      </p:sp>
      <p:sp>
        <p:nvSpPr>
          <p:cNvPr id="7" name="1 Título">
            <a:extLst>
              <a:ext uri="{FF2B5EF4-FFF2-40B4-BE49-F238E27FC236}">
                <a16:creationId xmlns:a16="http://schemas.microsoft.com/office/drawing/2014/main" id="{C32AF327-8DEB-44A2-AF21-B7D3EF7F9D1A}"/>
              </a:ext>
            </a:extLst>
          </p:cNvPr>
          <p:cNvSpPr>
            <a:spLocks noGrp="1"/>
          </p:cNvSpPr>
          <p:nvPr>
            <p:ph type="title"/>
          </p:nvPr>
        </p:nvSpPr>
        <p:spPr>
          <a:xfrm>
            <a:off x="612775" y="228600"/>
            <a:ext cx="8153400" cy="990600"/>
          </a:xfrm>
        </p:spPr>
        <p:txBody>
          <a:bodyPr/>
          <a:lstStyle/>
          <a:p>
            <a:pPr>
              <a:defRPr/>
            </a:pPr>
            <a:r>
              <a:rPr lang="es-SV" sz="3600" i="1" dirty="0">
                <a:solidFill>
                  <a:srgbClr val="0000FF"/>
                </a:solidFill>
                <a:effectLst>
                  <a:outerShdw blurRad="38100" dist="38100" dir="2700000" algn="tl">
                    <a:srgbClr val="000000">
                      <a:alpha val="43137"/>
                    </a:srgbClr>
                  </a:outerShdw>
                </a:effectLst>
                <a:latin typeface="Bembo Std" panose="02020605060306020A03" pitchFamily="18" charset="0"/>
              </a:rPr>
              <a:t>Indicadores financieros</a:t>
            </a:r>
            <a:r>
              <a:rPr lang="es-SV" sz="3600" dirty="0">
                <a:solidFill>
                  <a:srgbClr val="0000FF"/>
                </a:solidFill>
                <a:effectLst>
                  <a:outerShdw blurRad="38100" dist="38100" dir="2700000" algn="tl">
                    <a:srgbClr val="000000">
                      <a:alpha val="43137"/>
                    </a:srgbClr>
                  </a:outerShdw>
                </a:effectLst>
                <a:latin typeface="Bembo Std" panose="02020605060306020A03" pitchFamily="18" charset="0"/>
              </a:rPr>
              <a:t> </a:t>
            </a:r>
            <a:endParaRPr lang="es-ES" sz="3600" dirty="0">
              <a:solidFill>
                <a:srgbClr val="0000FF"/>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Objeto 1">
            <a:extLst>
              <a:ext uri="{FF2B5EF4-FFF2-40B4-BE49-F238E27FC236}">
                <a16:creationId xmlns:a16="http://schemas.microsoft.com/office/drawing/2014/main" id="{0B7EBCFA-B19C-4E92-BEDB-F39F9C0A4361}"/>
              </a:ext>
            </a:extLst>
          </p:cNvPr>
          <p:cNvGraphicFramePr>
            <a:graphicFrameLocks noChangeAspect="1"/>
          </p:cNvGraphicFramePr>
          <p:nvPr>
            <p:extLst>
              <p:ext uri="{D42A27DB-BD31-4B8C-83A1-F6EECF244321}">
                <p14:modId xmlns:p14="http://schemas.microsoft.com/office/powerpoint/2010/main" val="4057102320"/>
              </p:ext>
            </p:extLst>
          </p:nvPr>
        </p:nvGraphicFramePr>
        <p:xfrm>
          <a:off x="451048" y="1591468"/>
          <a:ext cx="8153400" cy="4789859"/>
        </p:xfrm>
        <a:graphic>
          <a:graphicData uri="http://schemas.openxmlformats.org/presentationml/2006/ole">
            <mc:AlternateContent xmlns:mc="http://schemas.openxmlformats.org/markup-compatibility/2006">
              <mc:Choice xmlns:v="urn:schemas-microsoft-com:vml" Requires="v">
                <p:oleObj spid="_x0000_s8205" name="Worksheet" r:id="rId5" imgW="5010239" imgH="3457473" progId="Excel.Sheet.12">
                  <p:embed/>
                </p:oleObj>
              </mc:Choice>
              <mc:Fallback>
                <p:oleObj name="Worksheet" r:id="rId5" imgW="5010239" imgH="3457473" progId="Excel.Sheet.12">
                  <p:embed/>
                  <p:pic>
                    <p:nvPicPr>
                      <p:cNvPr id="0" name=""/>
                      <p:cNvPicPr/>
                      <p:nvPr/>
                    </p:nvPicPr>
                    <p:blipFill>
                      <a:blip r:embed="rId6"/>
                      <a:stretch>
                        <a:fillRect/>
                      </a:stretch>
                    </p:blipFill>
                    <p:spPr>
                      <a:xfrm>
                        <a:off x="451048" y="1591468"/>
                        <a:ext cx="8153400" cy="4789859"/>
                      </a:xfrm>
                      <a:prstGeom prst="rect">
                        <a:avLst/>
                      </a:prstGeom>
                    </p:spPr>
                  </p:pic>
                </p:oleObj>
              </mc:Fallback>
            </mc:AlternateContent>
          </a:graphicData>
        </a:graphic>
      </p:graphicFrame>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387" name="1 Rectángulo">
            <a:extLst>
              <a:ext uri="{FF2B5EF4-FFF2-40B4-BE49-F238E27FC236}">
                <a16:creationId xmlns:a16="http://schemas.microsoft.com/office/drawing/2014/main" id="{7930E59B-71B7-48E5-9285-D59C5CA74B97}"/>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5" name="1 Título">
            <a:extLst>
              <a:ext uri="{FF2B5EF4-FFF2-40B4-BE49-F238E27FC236}">
                <a16:creationId xmlns:a16="http://schemas.microsoft.com/office/drawing/2014/main" id="{26959B76-7DC9-4AE3-B187-9913E6EDFEF1}"/>
              </a:ext>
            </a:extLst>
          </p:cNvPr>
          <p:cNvSpPr>
            <a:spLocks noGrp="1"/>
          </p:cNvSpPr>
          <p:nvPr>
            <p:ph type="title"/>
          </p:nvPr>
        </p:nvSpPr>
        <p:spPr>
          <a:xfrm>
            <a:off x="612775" y="228600"/>
            <a:ext cx="8153400" cy="990600"/>
          </a:xfrm>
        </p:spPr>
        <p:txBody>
          <a:bodyPr/>
          <a:lstStyle/>
          <a:p>
            <a:pPr>
              <a:defRPr/>
            </a:pPr>
            <a:r>
              <a:rPr lang="es-SV" sz="3600" i="1" dirty="0">
                <a:solidFill>
                  <a:srgbClr val="0000FF"/>
                </a:solidFill>
                <a:effectLst>
                  <a:outerShdw blurRad="38100" dist="38100" dir="2700000" algn="tl">
                    <a:srgbClr val="000000">
                      <a:alpha val="43137"/>
                    </a:srgbClr>
                  </a:outerShdw>
                </a:effectLst>
                <a:latin typeface="Bembo Std" panose="02020605060306020A03" pitchFamily="18" charset="0"/>
              </a:rPr>
              <a:t>Indicadores financieros</a:t>
            </a:r>
            <a:r>
              <a:rPr lang="es-SV" sz="3600" dirty="0">
                <a:solidFill>
                  <a:srgbClr val="0000FF"/>
                </a:solidFill>
                <a:effectLst>
                  <a:outerShdw blurRad="38100" dist="38100" dir="2700000" algn="tl">
                    <a:srgbClr val="000000">
                      <a:alpha val="43137"/>
                    </a:srgbClr>
                  </a:outerShdw>
                </a:effectLst>
                <a:latin typeface="Bembo Std" panose="02020605060306020A03" pitchFamily="18" charset="0"/>
              </a:rPr>
              <a:t> </a:t>
            </a:r>
            <a:endParaRPr lang="es-ES" sz="3600" dirty="0">
              <a:solidFill>
                <a:srgbClr val="0000FF"/>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Objeto 1">
            <a:extLst>
              <a:ext uri="{FF2B5EF4-FFF2-40B4-BE49-F238E27FC236}">
                <a16:creationId xmlns:a16="http://schemas.microsoft.com/office/drawing/2014/main" id="{C8D88BD9-59F2-4FF8-BF13-FE3C358AF0B4}"/>
              </a:ext>
            </a:extLst>
          </p:cNvPr>
          <p:cNvGraphicFramePr>
            <a:graphicFrameLocks noChangeAspect="1"/>
          </p:cNvGraphicFramePr>
          <p:nvPr>
            <p:extLst>
              <p:ext uri="{D42A27DB-BD31-4B8C-83A1-F6EECF244321}">
                <p14:modId xmlns:p14="http://schemas.microsoft.com/office/powerpoint/2010/main" val="1609209924"/>
              </p:ext>
            </p:extLst>
          </p:nvPr>
        </p:nvGraphicFramePr>
        <p:xfrm>
          <a:off x="477424" y="1268413"/>
          <a:ext cx="8207376" cy="4683289"/>
        </p:xfrm>
        <a:graphic>
          <a:graphicData uri="http://schemas.openxmlformats.org/presentationml/2006/ole">
            <mc:AlternateContent xmlns:mc="http://schemas.openxmlformats.org/markup-compatibility/2006">
              <mc:Choice xmlns:v="urn:schemas-microsoft-com:vml" Requires="v">
                <p:oleObj spid="_x0000_s9229" name="Worksheet" r:id="rId5" imgW="5724633" imgH="4057548" progId="Excel.Sheet.12">
                  <p:embed/>
                </p:oleObj>
              </mc:Choice>
              <mc:Fallback>
                <p:oleObj name="Worksheet" r:id="rId5" imgW="5724633" imgH="4057548" progId="Excel.Sheet.12">
                  <p:embed/>
                  <p:pic>
                    <p:nvPicPr>
                      <p:cNvPr id="0" name=""/>
                      <p:cNvPicPr/>
                      <p:nvPr/>
                    </p:nvPicPr>
                    <p:blipFill>
                      <a:blip r:embed="rId6"/>
                      <a:stretch>
                        <a:fillRect/>
                      </a:stretch>
                    </p:blipFill>
                    <p:spPr>
                      <a:xfrm>
                        <a:off x="477424" y="1268413"/>
                        <a:ext cx="8207376" cy="4683289"/>
                      </a:xfrm>
                      <a:prstGeom prst="rect">
                        <a:avLst/>
                      </a:prstGeom>
                    </p:spPr>
                  </p:pic>
                </p:oleObj>
              </mc:Fallback>
            </mc:AlternateContent>
          </a:graphicData>
        </a:graphic>
      </p:graphicFrame>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2D455CE4-5149-4CE7-ACEA-B34F63416969}"/>
              </a:ext>
            </a:extLst>
          </p:cNvPr>
          <p:cNvSpPr>
            <a:spLocks noGrp="1"/>
          </p:cNvSpPr>
          <p:nvPr>
            <p:ph type="title"/>
          </p:nvPr>
        </p:nvSpPr>
        <p:spPr>
          <a:xfrm>
            <a:off x="612775" y="228600"/>
            <a:ext cx="8153400" cy="990600"/>
          </a:xfrm>
        </p:spPr>
        <p:txBody>
          <a:bodyPr/>
          <a:lstStyle/>
          <a:p>
            <a:pPr>
              <a:defRPr/>
            </a:pPr>
            <a:r>
              <a:rPr lang="es-SV" sz="3600" i="1" dirty="0">
                <a:solidFill>
                  <a:srgbClr val="0000FF"/>
                </a:solidFill>
                <a:effectLst>
                  <a:outerShdw blurRad="38100" dist="38100" dir="2700000" algn="tl">
                    <a:srgbClr val="000000">
                      <a:alpha val="43137"/>
                    </a:srgbClr>
                  </a:outerShdw>
                </a:effectLst>
                <a:latin typeface="Bembo Std" panose="02020605060306020A03" pitchFamily="18" charset="0"/>
              </a:rPr>
              <a:t>Indicadores financieros</a:t>
            </a:r>
            <a:r>
              <a:rPr lang="es-SV" sz="3600" dirty="0">
                <a:solidFill>
                  <a:srgbClr val="0000FF"/>
                </a:solidFill>
                <a:effectLst>
                  <a:outerShdw blurRad="38100" dist="38100" dir="2700000" algn="tl">
                    <a:srgbClr val="000000">
                      <a:alpha val="43137"/>
                    </a:srgbClr>
                  </a:outerShdw>
                </a:effectLst>
                <a:latin typeface="Bembo Std" panose="02020605060306020A03" pitchFamily="18" charset="0"/>
              </a:rPr>
              <a:t> </a:t>
            </a:r>
            <a:endParaRPr lang="es-ES" sz="3600" dirty="0">
              <a:solidFill>
                <a:srgbClr val="0000FF"/>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Objeto 1">
            <a:extLst>
              <a:ext uri="{FF2B5EF4-FFF2-40B4-BE49-F238E27FC236}">
                <a16:creationId xmlns:a16="http://schemas.microsoft.com/office/drawing/2014/main" id="{43B4AAEA-6456-48A6-B018-6CB72945A0D3}"/>
              </a:ext>
            </a:extLst>
          </p:cNvPr>
          <p:cNvGraphicFramePr>
            <a:graphicFrameLocks noChangeAspect="1"/>
          </p:cNvGraphicFramePr>
          <p:nvPr>
            <p:extLst>
              <p:ext uri="{D42A27DB-BD31-4B8C-83A1-F6EECF244321}">
                <p14:modId xmlns:p14="http://schemas.microsoft.com/office/powerpoint/2010/main" val="109359930"/>
              </p:ext>
            </p:extLst>
          </p:nvPr>
        </p:nvGraphicFramePr>
        <p:xfrm>
          <a:off x="801650" y="1484784"/>
          <a:ext cx="7775649" cy="4563431"/>
        </p:xfrm>
        <a:graphic>
          <a:graphicData uri="http://schemas.openxmlformats.org/presentationml/2006/ole">
            <mc:AlternateContent xmlns:mc="http://schemas.openxmlformats.org/markup-compatibility/2006">
              <mc:Choice xmlns:v="urn:schemas-microsoft-com:vml" Requires="v">
                <p:oleObj spid="_x0000_s10252" name="Worksheet" r:id="rId4" imgW="4057612" imgH="3771900" progId="Excel.Sheet.12">
                  <p:embed/>
                </p:oleObj>
              </mc:Choice>
              <mc:Fallback>
                <p:oleObj name="Worksheet" r:id="rId4" imgW="4057612" imgH="3771900" progId="Excel.Sheet.12">
                  <p:embed/>
                  <p:pic>
                    <p:nvPicPr>
                      <p:cNvPr id="0" name=""/>
                      <p:cNvPicPr/>
                      <p:nvPr/>
                    </p:nvPicPr>
                    <p:blipFill>
                      <a:blip r:embed="rId5"/>
                      <a:stretch>
                        <a:fillRect/>
                      </a:stretch>
                    </p:blipFill>
                    <p:spPr>
                      <a:xfrm>
                        <a:off x="801650" y="1484784"/>
                        <a:ext cx="7775649" cy="4563431"/>
                      </a:xfrm>
                      <a:prstGeom prst="rect">
                        <a:avLst/>
                      </a:prstGeom>
                    </p:spPr>
                  </p:pic>
                </p:oleObj>
              </mc:Fallback>
            </mc:AlternateContent>
          </a:graphicData>
        </a:graphic>
      </p:graphicFrame>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228600"/>
            <a:ext cx="8153400" cy="990600"/>
          </a:xfrm>
        </p:spPr>
        <p:txBody>
          <a:bodyPr/>
          <a:lstStyle/>
          <a:p>
            <a:pPr>
              <a:defRPr/>
            </a:pPr>
            <a:r>
              <a:rPr lang="es-SV" sz="3600" i="1" dirty="0">
                <a:solidFill>
                  <a:srgbClr val="C00000"/>
                </a:solidFill>
                <a:effectLst>
                  <a:outerShdw blurRad="38100" dist="38100" dir="2700000" algn="tl">
                    <a:srgbClr val="000000">
                      <a:alpha val="43137"/>
                    </a:srgbClr>
                  </a:outerShdw>
                </a:effectLst>
                <a:latin typeface="Bembo Std" panose="02020605060306020A03" pitchFamily="18" charset="0"/>
              </a:rPr>
              <a:t>Indicadores de Gestión</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Objeto 1">
            <a:extLst>
              <a:ext uri="{FF2B5EF4-FFF2-40B4-BE49-F238E27FC236}">
                <a16:creationId xmlns:a16="http://schemas.microsoft.com/office/drawing/2014/main" id="{ACA0C2C7-E9E6-4FC1-9DC0-A3617C96889E}"/>
              </a:ext>
            </a:extLst>
          </p:cNvPr>
          <p:cNvGraphicFramePr>
            <a:graphicFrameLocks noChangeAspect="1"/>
          </p:cNvGraphicFramePr>
          <p:nvPr>
            <p:extLst>
              <p:ext uri="{D42A27DB-BD31-4B8C-83A1-F6EECF244321}">
                <p14:modId xmlns:p14="http://schemas.microsoft.com/office/powerpoint/2010/main" val="904050429"/>
              </p:ext>
            </p:extLst>
          </p:nvPr>
        </p:nvGraphicFramePr>
        <p:xfrm>
          <a:off x="612775" y="1219200"/>
          <a:ext cx="7991673" cy="3865984"/>
        </p:xfrm>
        <a:graphic>
          <a:graphicData uri="http://schemas.openxmlformats.org/presentationml/2006/ole">
            <mc:AlternateContent xmlns:mc="http://schemas.openxmlformats.org/markup-compatibility/2006">
              <mc:Choice xmlns:v="urn:schemas-microsoft-com:vml" Requires="v">
                <p:oleObj spid="_x0000_s11281" name="Worksheet" r:id="rId5" imgW="4229176" imgH="2133634" progId="Excel.Sheet.12">
                  <p:embed/>
                </p:oleObj>
              </mc:Choice>
              <mc:Fallback>
                <p:oleObj name="Worksheet" r:id="rId5" imgW="4229176" imgH="2133634" progId="Excel.Sheet.12">
                  <p:embed/>
                  <p:pic>
                    <p:nvPicPr>
                      <p:cNvPr id="0" name=""/>
                      <p:cNvPicPr/>
                      <p:nvPr/>
                    </p:nvPicPr>
                    <p:blipFill>
                      <a:blip r:embed="rId6"/>
                      <a:stretch>
                        <a:fillRect/>
                      </a:stretch>
                    </p:blipFill>
                    <p:spPr>
                      <a:xfrm>
                        <a:off x="612775" y="1219200"/>
                        <a:ext cx="7991673" cy="3865984"/>
                      </a:xfrm>
                      <a:prstGeom prst="rect">
                        <a:avLst/>
                      </a:prstGeom>
                    </p:spPr>
                  </p:pic>
                </p:oleObj>
              </mc:Fallback>
            </mc:AlternateContent>
          </a:graphicData>
        </a:graphic>
      </p:graphicFrame>
    </p:spTree>
  </p:cSld>
  <p:clrMapOvr>
    <a:masterClrMapping/>
  </p:clrMapOvr>
  <p:transition>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3457</TotalTime>
  <Words>1472</Words>
  <Application>Microsoft Office PowerPoint</Application>
  <PresentationFormat>Presentación en pantalla (4:3)</PresentationFormat>
  <Paragraphs>120</Paragraphs>
  <Slides>13</Slides>
  <Notes>10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13</vt:i4>
      </vt:variant>
    </vt:vector>
  </HeadingPairs>
  <TitlesOfParts>
    <vt:vector size="20" baseType="lpstr">
      <vt:lpstr>Arial</vt:lpstr>
      <vt:lpstr>Arial Black</vt:lpstr>
      <vt:lpstr>Bembo Std</vt:lpstr>
      <vt:lpstr>Calibri</vt:lpstr>
      <vt:lpstr>Tema de Office</vt:lpstr>
      <vt:lpstr>4_Tema de Office</vt:lpstr>
      <vt:lpstr>Worksheet</vt:lpstr>
      <vt:lpstr>Presentación de PowerPoint</vt:lpstr>
      <vt:lpstr>Presentación de PowerPoint</vt:lpstr>
      <vt:lpstr>Información de la Subvención</vt:lpstr>
      <vt:lpstr>Indicadores financieros </vt:lpstr>
      <vt:lpstr>Indicadores financieros </vt:lpstr>
      <vt:lpstr>Indicadores financieros </vt:lpstr>
      <vt:lpstr>Indicadores financieros </vt:lpstr>
      <vt:lpstr>Indicadores financieros </vt:lpstr>
      <vt:lpstr>Indicadores de Gestión</vt:lpstr>
      <vt:lpstr>Indicadores de Subvención.</vt:lpstr>
      <vt:lpstr>Indicadores de Subvención.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Vanessa</dc:creator>
  <cp:lastModifiedBy>gflores</cp:lastModifiedBy>
  <cp:revision>244</cp:revision>
  <cp:lastPrinted>2019-03-21T14:15:37Z</cp:lastPrinted>
  <dcterms:created xsi:type="dcterms:W3CDTF">2012-11-07T15:01:43Z</dcterms:created>
  <dcterms:modified xsi:type="dcterms:W3CDTF">2020-05-20T22:13:39Z</dcterms:modified>
</cp:coreProperties>
</file>