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4"/>
  </p:notesMasterIdLst>
  <p:sldIdLst>
    <p:sldId id="262" r:id="rId2"/>
    <p:sldId id="256" r:id="rId3"/>
    <p:sldId id="257" r:id="rId4"/>
    <p:sldId id="258" r:id="rId5"/>
    <p:sldId id="259" r:id="rId6"/>
    <p:sldId id="260" r:id="rId7"/>
    <p:sldId id="261" r:id="rId8"/>
    <p:sldId id="263" r:id="rId9"/>
    <p:sldId id="264" r:id="rId10"/>
    <p:sldId id="265" r:id="rId11"/>
    <p:sldId id="267" r:id="rId12"/>
    <p:sldId id="266" r:id="rId13"/>
  </p:sldIdLst>
  <p:sldSz cx="12192000" cy="6858000"/>
  <p:notesSz cx="7010400" cy="92964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110" d="100"/>
          <a:sy n="110" d="100"/>
        </p:scale>
        <p:origin x="51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'Introducción de datos'!$B$31</c:f>
              <c:strCache>
                <c:ptCount val="1"/>
                <c:pt idx="0">
                  <c:v>Presupuesto (en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Narrow" panose="020B0606020202030204" pitchFamily="34" charset="0"/>
                    <a:ea typeface="+mn-ea"/>
                    <a:cs typeface="+mn-cs"/>
                  </a:defRPr>
                </a:pPr>
                <a:endParaRPr lang="es-S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'Introducción de datos'!$C$31</c:f>
              <c:numCache>
                <c:formatCode>\$#,##0</c:formatCode>
                <c:ptCount val="1"/>
                <c:pt idx="0">
                  <c:v>5151443.74</c:v>
                </c:pt>
              </c:numCache>
            </c:numRef>
          </c:val>
          <c:extLst>
            <c:ext xmlns:c16="http://schemas.microsoft.com/office/drawing/2014/chart" uri="{C3380CC4-5D6E-409C-BE32-E72D297353CC}">
              <c16:uniqueId val="{00000000-A89A-45F8-9AF9-CC25888E60F3}"/>
            </c:ext>
          </c:extLst>
        </c:ser>
        <c:ser>
          <c:idx val="1"/>
          <c:order val="1"/>
          <c:tx>
            <c:strRef>
              <c:f>'Introducción de datos'!$B$32</c:f>
              <c:strCache>
                <c:ptCount val="1"/>
                <c:pt idx="0">
                  <c:v>Desembolsos por el Fondo Mundial (en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Narrow" panose="020B0606020202030204" pitchFamily="34" charset="0"/>
                    <a:ea typeface="+mn-ea"/>
                    <a:cs typeface="+mn-cs"/>
                  </a:defRPr>
                </a:pPr>
                <a:endParaRPr lang="es-S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'Introducción de datos'!$C$32</c:f>
              <c:numCache>
                <c:formatCode>\$#,##0</c:formatCode>
                <c:ptCount val="1"/>
                <c:pt idx="0">
                  <c:v>5151443</c:v>
                </c:pt>
              </c:numCache>
            </c:numRef>
          </c:val>
          <c:extLst>
            <c:ext xmlns:c16="http://schemas.microsoft.com/office/drawing/2014/chart" uri="{C3380CC4-5D6E-409C-BE32-E72D297353CC}">
              <c16:uniqueId val="{00000001-A89A-45F8-9AF9-CC25888E60F3}"/>
            </c:ext>
          </c:extLst>
        </c:ser>
        <c:dLbls>
          <c:dLblPos val="outEnd"/>
          <c:showLegendKey val="0"/>
          <c:showVal val="1"/>
          <c:showCatName val="0"/>
          <c:showSerName val="0"/>
          <c:showPercent val="0"/>
          <c:showBubbleSize val="0"/>
        </c:dLbls>
        <c:gapWidth val="219"/>
        <c:overlap val="-27"/>
        <c:axId val="505751168"/>
        <c:axId val="505742968"/>
      </c:barChart>
      <c:catAx>
        <c:axId val="50575116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es-SV"/>
          </a:p>
        </c:txPr>
        <c:crossAx val="505742968"/>
        <c:crosses val="autoZero"/>
        <c:auto val="1"/>
        <c:lblAlgn val="ctr"/>
        <c:lblOffset val="100"/>
        <c:noMultiLvlLbl val="0"/>
      </c:catAx>
      <c:valAx>
        <c:axId val="505742968"/>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es-SV"/>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es-SV"/>
          </a:p>
        </c:txPr>
        <c:crossAx val="5057511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es-SV"/>
          </a:p>
        </c:txPr>
      </c:dTable>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Arial Narrow" panose="020B0606020202030204" pitchFamily="34" charset="0"/>
        </a:defRPr>
      </a:pPr>
      <a:endParaRPr lang="es-S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Financiamiento!$C$32</c:f>
              <c:strCache>
                <c:ptCount val="1"/>
                <c:pt idx="0">
                  <c:v>Presupuesto acumulado</c:v>
                </c:pt>
              </c:strCache>
            </c:strRef>
          </c:tx>
          <c:spPr>
            <a:solidFill>
              <a:srgbClr val="7030A0"/>
            </a:solidFill>
            <a:ln w="3175">
              <a:solidFill>
                <a:srgbClr val="000000"/>
              </a:solidFill>
              <a:prstDash val="solid"/>
            </a:ln>
          </c:spPr>
          <c:invertIfNegative val="0"/>
          <c:cat>
            <c:strRef>
              <c:f>'Introducción de datos'!$B$39:$B$47</c:f>
              <c:strCache>
                <c:ptCount val="9"/>
                <c:pt idx="0">
                  <c:v> GESTION DE PROGRAMAS </c:v>
                </c:pt>
                <c:pt idx="1">
                  <c:v> PROGRAMA DE PREVENCION INTEGRAL PARA HOMBRES QUE TIENEN RELACIONES SEXUALES CON HOMBRES </c:v>
                </c:pt>
                <c:pt idx="2">
                  <c:v> PROGRAMAS DE PREVENCION INTEGRAL PARA PERSONAS TRANSGENERO </c:v>
                </c:pt>
                <c:pt idx="3">
                  <c:v> PROGRAMAS DE PREVENCION INTEGRAL PARA TRABAJADORES DEL SEXO Y SUS CLIENTES </c:v>
                </c:pt>
                <c:pt idx="4">
                  <c:v> PROGRAMAS INTEGRALES PARA PERSONAS PRIVADAS DE LIBERTAD EN CENTROS PENITENCIARIOS Y OTROS LUGARES DE RECLUSION </c:v>
                </c:pt>
                <c:pt idx="5">
                  <c:v> PTMI </c:v>
                </c:pt>
                <c:pt idx="6">
                  <c:v> SSRS: SISTEMAS DE INFORMACION EN SALUD Y MONITOREO Y EVALUACION </c:v>
                </c:pt>
                <c:pt idx="7">
                  <c:v> TB/VIH </c:v>
                </c:pt>
                <c:pt idx="8">
                  <c:v> TRATAMIENTO, ATENCION Y APOYO </c:v>
                </c:pt>
              </c:strCache>
            </c:strRef>
          </c:cat>
          <c:val>
            <c:numRef>
              <c:f>'Introducción de datos'!$C$39:$C$47</c:f>
              <c:numCache>
                <c:formatCode>_(\$* #,##0.00_);_(\$* \(#,##0.00\);_(\$* \-??_);_(@_)</c:formatCode>
                <c:ptCount val="9"/>
                <c:pt idx="0">
                  <c:v>633746.77</c:v>
                </c:pt>
                <c:pt idx="1">
                  <c:v>1869219.4</c:v>
                </c:pt>
                <c:pt idx="2">
                  <c:v>115337.92</c:v>
                </c:pt>
                <c:pt idx="3">
                  <c:v>609151.27</c:v>
                </c:pt>
                <c:pt idx="4">
                  <c:v>157236.20000000001</c:v>
                </c:pt>
                <c:pt idx="5">
                  <c:v>117390</c:v>
                </c:pt>
                <c:pt idx="6">
                  <c:v>172865.71</c:v>
                </c:pt>
                <c:pt idx="7">
                  <c:v>9980</c:v>
                </c:pt>
                <c:pt idx="8">
                  <c:v>1466516.47</c:v>
                </c:pt>
              </c:numCache>
            </c:numRef>
          </c:val>
          <c:extLst>
            <c:ext xmlns:c16="http://schemas.microsoft.com/office/drawing/2014/chart" uri="{C3380CC4-5D6E-409C-BE32-E72D297353CC}">
              <c16:uniqueId val="{00000000-1D00-4B1F-AA33-842BBAF8E718}"/>
            </c:ext>
          </c:extLst>
        </c:ser>
        <c:ser>
          <c:idx val="1"/>
          <c:order val="1"/>
          <c:tx>
            <c:strRef>
              <c:f>Financiamiento!$C$33</c:f>
              <c:strCache>
                <c:ptCount val="1"/>
                <c:pt idx="0">
                  <c:v>Gastos acumulados</c:v>
                </c:pt>
              </c:strCache>
            </c:strRef>
          </c:tx>
          <c:spPr>
            <a:solidFill>
              <a:srgbClr val="FFC000"/>
            </a:solidFill>
            <a:ln w="3175">
              <a:solidFill>
                <a:srgbClr val="800000"/>
              </a:solidFill>
              <a:prstDash val="solid"/>
            </a:ln>
          </c:spPr>
          <c:invertIfNegative val="0"/>
          <c:dPt>
            <c:idx val="0"/>
            <c:invertIfNegative val="0"/>
            <c:bubble3D val="0"/>
            <c:extLst>
              <c:ext xmlns:c16="http://schemas.microsoft.com/office/drawing/2014/chart" uri="{C3380CC4-5D6E-409C-BE32-E72D297353CC}">
                <c16:uniqueId val="{00000001-1D00-4B1F-AA33-842BBAF8E718}"/>
              </c:ext>
            </c:extLst>
          </c:dPt>
          <c:cat>
            <c:strRef>
              <c:f>'Introducción de datos'!$B$39:$B$47</c:f>
              <c:strCache>
                <c:ptCount val="9"/>
                <c:pt idx="0">
                  <c:v> GESTION DE PROGRAMAS </c:v>
                </c:pt>
                <c:pt idx="1">
                  <c:v> PROGRAMA DE PREVENCION INTEGRAL PARA HOMBRES QUE TIENEN RELACIONES SEXUALES CON HOMBRES </c:v>
                </c:pt>
                <c:pt idx="2">
                  <c:v> PROGRAMAS DE PREVENCION INTEGRAL PARA PERSONAS TRANSGENERO </c:v>
                </c:pt>
                <c:pt idx="3">
                  <c:v> PROGRAMAS DE PREVENCION INTEGRAL PARA TRABAJADORES DEL SEXO Y SUS CLIENTES </c:v>
                </c:pt>
                <c:pt idx="4">
                  <c:v> PROGRAMAS INTEGRALES PARA PERSONAS PRIVADAS DE LIBERTAD EN CENTROS PENITENCIARIOS Y OTROS LUGARES DE RECLUSION </c:v>
                </c:pt>
                <c:pt idx="5">
                  <c:v> PTMI </c:v>
                </c:pt>
                <c:pt idx="6">
                  <c:v> SSRS: SISTEMAS DE INFORMACION EN SALUD Y MONITOREO Y EVALUACION </c:v>
                </c:pt>
                <c:pt idx="7">
                  <c:v> TB/VIH </c:v>
                </c:pt>
                <c:pt idx="8">
                  <c:v> TRATAMIENTO, ATENCION Y APOYO </c:v>
                </c:pt>
              </c:strCache>
            </c:strRef>
          </c:cat>
          <c:val>
            <c:numRef>
              <c:f>'Introducción de datos'!$D$39:$D$47</c:f>
              <c:numCache>
                <c:formatCode>_(\$* #,##0.00_);_(\$* \(#,##0.00\);_(\$* \-??_);_(@_)</c:formatCode>
                <c:ptCount val="9"/>
                <c:pt idx="0">
                  <c:v>357222.31</c:v>
                </c:pt>
                <c:pt idx="1">
                  <c:v>959581.49</c:v>
                </c:pt>
                <c:pt idx="2">
                  <c:v>72857.69</c:v>
                </c:pt>
                <c:pt idx="3">
                  <c:v>375101.57</c:v>
                </c:pt>
                <c:pt idx="4">
                  <c:v>75863.08</c:v>
                </c:pt>
                <c:pt idx="5">
                  <c:v>33851</c:v>
                </c:pt>
                <c:pt idx="6">
                  <c:v>107703.23</c:v>
                </c:pt>
                <c:pt idx="7">
                  <c:v>10173.32</c:v>
                </c:pt>
                <c:pt idx="8">
                  <c:v>471093.93</c:v>
                </c:pt>
              </c:numCache>
            </c:numRef>
          </c:val>
          <c:extLst>
            <c:ext xmlns:c16="http://schemas.microsoft.com/office/drawing/2014/chart" uri="{C3380CC4-5D6E-409C-BE32-E72D297353CC}">
              <c16:uniqueId val="{00000002-1D00-4B1F-AA33-842BBAF8E718}"/>
            </c:ext>
          </c:extLst>
        </c:ser>
        <c:dLbls>
          <c:showLegendKey val="0"/>
          <c:showVal val="0"/>
          <c:showCatName val="0"/>
          <c:showSerName val="0"/>
          <c:showPercent val="0"/>
          <c:showBubbleSize val="0"/>
        </c:dLbls>
        <c:gapWidth val="150"/>
        <c:axId val="501678776"/>
        <c:axId val="1"/>
      </c:barChart>
      <c:catAx>
        <c:axId val="501678776"/>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horz"/>
          <a:lstStyle/>
          <a:p>
            <a:pPr>
              <a:defRPr/>
            </a:pPr>
            <a:endParaRPr lang="es-SV"/>
          </a:p>
        </c:txPr>
        <c:crossAx val="1"/>
        <c:crossesAt val="0"/>
        <c:auto val="1"/>
        <c:lblAlgn val="ctr"/>
        <c:lblOffset val="100"/>
        <c:tickLblSkip val="1"/>
        <c:tickMarkSkip val="1"/>
        <c:noMultiLvlLbl val="0"/>
      </c:catAx>
      <c:valAx>
        <c:axId val="1"/>
        <c:scaling>
          <c:orientation val="minMax"/>
        </c:scaling>
        <c:delete val="0"/>
        <c:axPos val="l"/>
        <c:majorGridlines>
          <c:spPr>
            <a:ln w="3175">
              <a:solidFill>
                <a:srgbClr val="000000"/>
              </a:solidFill>
              <a:prstDash val="solid"/>
            </a:ln>
          </c:spPr>
        </c:majorGridlines>
        <c:numFmt formatCode="_(\$* #,##0.00_);_(\$* \(#,##0.00\);_(\$* \-??_);_(@_)" sourceLinked="0"/>
        <c:majorTickMark val="none"/>
        <c:minorTickMark val="none"/>
        <c:tickLblPos val="nextTo"/>
        <c:spPr>
          <a:ln w="3175">
            <a:solidFill>
              <a:srgbClr val="000000"/>
            </a:solidFill>
            <a:prstDash val="solid"/>
          </a:ln>
        </c:spPr>
        <c:txPr>
          <a:bodyPr rot="0" vert="horz"/>
          <a:lstStyle/>
          <a:p>
            <a:pPr>
              <a:defRPr/>
            </a:pPr>
            <a:endParaRPr lang="es-SV"/>
          </a:p>
        </c:txPr>
        <c:crossAx val="501678776"/>
        <c:crossesAt val="1"/>
        <c:crossBetween val="between"/>
      </c:valAx>
      <c:dTable>
        <c:showHorzBorder val="1"/>
        <c:showVertBorder val="1"/>
        <c:showOutline val="1"/>
        <c:showKeys val="1"/>
      </c:dTable>
      <c:spPr>
        <a:noFill/>
        <a:ln w="25400">
          <a:noFill/>
        </a:ln>
      </c:spPr>
    </c:plotArea>
    <c:plotVisOnly val="1"/>
    <c:dispBlanksAs val="gap"/>
    <c:showDLblsOverMax val="0"/>
  </c:chart>
  <c:spPr>
    <a:noFill/>
    <a:ln w="6350">
      <a:noFill/>
    </a:ln>
  </c:spPr>
  <c:txPr>
    <a:bodyPr/>
    <a:lstStyle/>
    <a:p>
      <a:pPr>
        <a:defRPr sz="1400" b="0" i="0" u="none" strike="noStrike" baseline="0">
          <a:solidFill>
            <a:srgbClr val="000000"/>
          </a:solidFill>
          <a:latin typeface="Calibri"/>
          <a:ea typeface="Calibri"/>
          <a:cs typeface="Calibri"/>
        </a:defRPr>
      </a:pPr>
      <a:endParaRPr lang="es-SV"/>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dk1">
                    <a:lumMod val="75000"/>
                    <a:lumOff val="25000"/>
                  </a:schemeClr>
                </a:solidFill>
                <a:latin typeface="Aharoni" panose="02010803020104030203" pitchFamily="2" charset="-79"/>
                <a:ea typeface="+mn-ea"/>
                <a:cs typeface="Aharoni" panose="02010803020104030203" pitchFamily="2" charset="-79"/>
              </a:defRPr>
            </a:pPr>
            <a:r>
              <a:rPr lang="es-ES"/>
              <a:t>GASTOS Y DESEMBOLSOS RP-MINSAL</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dk1">
                  <a:lumMod val="75000"/>
                  <a:lumOff val="25000"/>
                </a:schemeClr>
              </a:solidFill>
              <a:latin typeface="Aharoni" panose="02010803020104030203" pitchFamily="2" charset="-79"/>
              <a:ea typeface="+mn-ea"/>
              <a:cs typeface="Aharoni" panose="02010803020104030203" pitchFamily="2" charset="-79"/>
            </a:defRPr>
          </a:pPr>
          <a:endParaRPr lang="es-SV"/>
        </a:p>
      </c:txPr>
    </c:title>
    <c:autoTitleDeleted val="0"/>
    <c:plotArea>
      <c:layout/>
      <c:barChart>
        <c:barDir val="col"/>
        <c:grouping val="clustered"/>
        <c:varyColors val="0"/>
        <c:ser>
          <c:idx val="0"/>
          <c:order val="0"/>
          <c:tx>
            <c:v>Periodo Actual</c:v>
          </c:tx>
          <c:spPr>
            <a:solidFill>
              <a:schemeClr val="accent1">
                <a:alpha val="85000"/>
              </a:schemeClr>
            </a:solidFill>
            <a:ln w="9525" cap="flat" cmpd="sng" algn="ctr">
              <a:solidFill>
                <a:schemeClr val="lt1">
                  <a:alpha val="50000"/>
                </a:schemeClr>
              </a:solidFill>
              <a:round/>
            </a:ln>
            <a:effectLst/>
          </c:spPr>
          <c:invertIfNegative val="0"/>
          <c:cat>
            <c:strRef>
              <c:f>'Introducción de datos'!$B$55:$B$60</c:f>
              <c:strCache>
                <c:ptCount val="6"/>
                <c:pt idx="0">
                  <c:v> Desembolsado por el Fondo Mundial </c:v>
                </c:pt>
                <c:pt idx="1">
                  <c:v> (+) Intereses percibidos en cuenta de ahorro 2019 MINSAL </c:v>
                </c:pt>
                <c:pt idx="2">
                  <c:v> (+) Otros ingresos-Traslados de saldo de la subvención 2017-2018 </c:v>
                </c:pt>
                <c:pt idx="3">
                  <c:v> (-) Anticipos de Fondos a Plan Internacional, INC </c:v>
                </c:pt>
                <c:pt idx="4">
                  <c:v> (-) Gastos (ejecución MINSAL) </c:v>
                </c:pt>
                <c:pt idx="5">
                  <c:v> (=) Saldo en Caja al 31 de diciembre  2019- MINSAL  </c:v>
                </c:pt>
              </c:strCache>
            </c:strRef>
          </c:cat>
          <c:val>
            <c:numRef>
              <c:f>'Introducción de datos'!$D$55:$D$60</c:f>
              <c:numCache>
                <c:formatCode>_(\$* #,##0.00_);_(\$* \(#,##0.00\);_(\$* \-??_);_(@_)</c:formatCode>
                <c:ptCount val="6"/>
                <c:pt idx="0">
                  <c:v>5151443</c:v>
                </c:pt>
                <c:pt idx="1">
                  <c:v>36093.65</c:v>
                </c:pt>
                <c:pt idx="2">
                  <c:v>1591747.18</c:v>
                </c:pt>
                <c:pt idx="3">
                  <c:v>2120989</c:v>
                </c:pt>
                <c:pt idx="4">
                  <c:v>967135.35999999987</c:v>
                </c:pt>
                <c:pt idx="5">
                  <c:v>3691159.47</c:v>
                </c:pt>
              </c:numCache>
            </c:numRef>
          </c:val>
          <c:extLst>
            <c:ext xmlns:c16="http://schemas.microsoft.com/office/drawing/2014/chart" uri="{C3380CC4-5D6E-409C-BE32-E72D297353CC}">
              <c16:uniqueId val="{00000000-70DC-4F41-8B12-2041037056BB}"/>
            </c:ext>
          </c:extLst>
        </c:ser>
        <c:dLbls>
          <c:showLegendKey val="0"/>
          <c:showVal val="0"/>
          <c:showCatName val="0"/>
          <c:showSerName val="0"/>
          <c:showPercent val="0"/>
          <c:showBubbleSize val="0"/>
        </c:dLbls>
        <c:gapWidth val="150"/>
        <c:axId val="605002008"/>
        <c:axId val="605006600"/>
      </c:barChart>
      <c:catAx>
        <c:axId val="6050020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Aharoni" panose="02010803020104030203" pitchFamily="2" charset="-79"/>
                <a:ea typeface="+mn-ea"/>
                <a:cs typeface="Aharoni" panose="02010803020104030203" pitchFamily="2" charset="-79"/>
              </a:defRPr>
            </a:pPr>
            <a:endParaRPr lang="es-SV"/>
          </a:p>
        </c:txPr>
        <c:crossAx val="605006600"/>
        <c:crosses val="autoZero"/>
        <c:auto val="1"/>
        <c:lblAlgn val="ctr"/>
        <c:lblOffset val="100"/>
        <c:noMultiLvlLbl val="0"/>
      </c:catAx>
      <c:valAx>
        <c:axId val="605006600"/>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 #,##0.00_);_(\$* \(#,##0.00\);_(\$* \-??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75000"/>
                    <a:lumOff val="25000"/>
                  </a:schemeClr>
                </a:solidFill>
                <a:latin typeface="Aharoni" panose="02010803020104030203" pitchFamily="2" charset="-79"/>
                <a:ea typeface="+mn-ea"/>
                <a:cs typeface="Aharoni" panose="02010803020104030203" pitchFamily="2" charset="-79"/>
              </a:defRPr>
            </a:pPr>
            <a:endParaRPr lang="es-SV"/>
          </a:p>
        </c:txPr>
        <c:crossAx val="605002008"/>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400" b="0" i="0" u="none" strike="noStrike" kern="1200" baseline="0">
                <a:solidFill>
                  <a:schemeClr val="dk1">
                    <a:lumMod val="75000"/>
                    <a:lumOff val="25000"/>
                  </a:schemeClr>
                </a:solidFill>
                <a:latin typeface="Aharoni" panose="02010803020104030203" pitchFamily="2" charset="-79"/>
                <a:ea typeface="+mn-ea"/>
                <a:cs typeface="Aharoni" panose="02010803020104030203" pitchFamily="2" charset="-79"/>
              </a:defRPr>
            </a:pPr>
            <a:endParaRPr lang="es-SV"/>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latin typeface="Aharoni" panose="02010803020104030203" pitchFamily="2" charset="-79"/>
          <a:cs typeface="Aharoni" panose="02010803020104030203" pitchFamily="2" charset="-79"/>
        </a:defRPr>
      </a:pPr>
      <a:endParaRPr lang="es-S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dk1">
                    <a:lumMod val="75000"/>
                    <a:lumOff val="25000"/>
                  </a:schemeClr>
                </a:solidFill>
                <a:latin typeface="Aharoni" panose="02010803020104030203" pitchFamily="2" charset="-79"/>
                <a:ea typeface="+mn-ea"/>
                <a:cs typeface="Aharoni" panose="02010803020104030203" pitchFamily="2" charset="-79"/>
              </a:defRPr>
            </a:pPr>
            <a:r>
              <a:rPr lang="es-SV"/>
              <a:t>GASTOS Y DESEMBOLSOS AL SR  PLAN INTERNACIONAL</a:t>
            </a:r>
          </a:p>
        </c:rich>
      </c:tx>
      <c:layout>
        <c:manualLayout>
          <c:xMode val="edge"/>
          <c:yMode val="edge"/>
          <c:x val="0.24396127892742267"/>
          <c:y val="2.229833942236624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Aharoni" panose="02010803020104030203" pitchFamily="2" charset="-79"/>
              <a:ea typeface="+mn-ea"/>
              <a:cs typeface="Aharoni" panose="02010803020104030203" pitchFamily="2" charset="-79"/>
            </a:defRPr>
          </a:pPr>
          <a:endParaRPr lang="es-SV"/>
        </a:p>
      </c:txPr>
    </c:title>
    <c:autoTitleDeleted val="0"/>
    <c:plotArea>
      <c:layout>
        <c:manualLayout>
          <c:layoutTarget val="inner"/>
          <c:xMode val="edge"/>
          <c:yMode val="edge"/>
          <c:x val="0.23114256185624488"/>
          <c:y val="0.24452574197456092"/>
          <c:w val="0.64560205724816844"/>
          <c:h val="0.28343461183833191"/>
        </c:manualLayout>
      </c:layout>
      <c:barChart>
        <c:barDir val="col"/>
        <c:grouping val="clustered"/>
        <c:varyColors val="0"/>
        <c:ser>
          <c:idx val="0"/>
          <c:order val="0"/>
          <c:tx>
            <c:v>Periodo Actual</c:v>
          </c:tx>
          <c:spPr>
            <a:solidFill>
              <a:schemeClr val="accent1">
                <a:alpha val="85000"/>
              </a:schemeClr>
            </a:solidFill>
            <a:ln w="9525" cap="flat" cmpd="sng" algn="ctr">
              <a:solidFill>
                <a:schemeClr val="lt1">
                  <a:alpha val="50000"/>
                </a:schemeClr>
              </a:solidFill>
              <a:round/>
            </a:ln>
            <a:effectLst/>
          </c:spPr>
          <c:invertIfNegative val="0"/>
          <c:cat>
            <c:strRef>
              <c:f>'Introducción de datos'!$B$64:$B$67</c:f>
              <c:strCache>
                <c:ptCount val="4"/>
                <c:pt idx="0">
                  <c:v> Desembolso transferido a Plan Internacional, INC. </c:v>
                </c:pt>
                <c:pt idx="1">
                  <c:v> (+) Intereses percibidos en cuenta de ahorro 2019 SR </c:v>
                </c:pt>
                <c:pt idx="2">
                  <c:v> (-) Gastos  validados por MINSAL (ejecución Plan Internacional, INC) </c:v>
                </c:pt>
                <c:pt idx="3">
                  <c:v> (=) Saldo en Caja al 31 de diciembre 2019- Plan Internacional, INC. </c:v>
                </c:pt>
              </c:strCache>
            </c:strRef>
          </c:cat>
          <c:val>
            <c:numRef>
              <c:f>'Introducción de datos'!$D$64:$D$67</c:f>
              <c:numCache>
                <c:formatCode>_(\$* #,##0.00_);_(\$* \(#,##0.00\);_(\$* \-??_);_(@_)</c:formatCode>
                <c:ptCount val="4"/>
                <c:pt idx="0">
                  <c:v>2120989</c:v>
                </c:pt>
                <c:pt idx="1">
                  <c:v>6137.0000000000009</c:v>
                </c:pt>
                <c:pt idx="2">
                  <c:v>1496312.2599999995</c:v>
                </c:pt>
                <c:pt idx="3">
                  <c:v>630813.74000000046</c:v>
                </c:pt>
              </c:numCache>
            </c:numRef>
          </c:val>
          <c:extLst>
            <c:ext xmlns:c16="http://schemas.microsoft.com/office/drawing/2014/chart" uri="{C3380CC4-5D6E-409C-BE32-E72D297353CC}">
              <c16:uniqueId val="{00000000-9A8C-47A0-9627-8748D8158483}"/>
            </c:ext>
          </c:extLst>
        </c:ser>
        <c:dLbls>
          <c:showLegendKey val="0"/>
          <c:showVal val="0"/>
          <c:showCatName val="0"/>
          <c:showSerName val="0"/>
          <c:showPercent val="0"/>
          <c:showBubbleSize val="0"/>
        </c:dLbls>
        <c:gapWidth val="150"/>
        <c:axId val="751406912"/>
        <c:axId val="751408224"/>
      </c:barChart>
      <c:catAx>
        <c:axId val="75140691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Aharoni" panose="02010803020104030203" pitchFamily="2" charset="-79"/>
                <a:ea typeface="+mn-ea"/>
                <a:cs typeface="Aharoni" panose="02010803020104030203" pitchFamily="2" charset="-79"/>
              </a:defRPr>
            </a:pPr>
            <a:endParaRPr lang="es-SV"/>
          </a:p>
        </c:txPr>
        <c:crossAx val="751408224"/>
        <c:crosses val="autoZero"/>
        <c:auto val="1"/>
        <c:lblAlgn val="ctr"/>
        <c:lblOffset val="100"/>
        <c:noMultiLvlLbl val="0"/>
      </c:catAx>
      <c:valAx>
        <c:axId val="751408224"/>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 #,##0.00_);_(\$* \(#,##0.00\);_(\$* \-??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75000"/>
                    <a:lumOff val="25000"/>
                  </a:schemeClr>
                </a:solidFill>
                <a:latin typeface="Aharoni" panose="02010803020104030203" pitchFamily="2" charset="-79"/>
                <a:ea typeface="+mn-ea"/>
                <a:cs typeface="Aharoni" panose="02010803020104030203" pitchFamily="2" charset="-79"/>
              </a:defRPr>
            </a:pPr>
            <a:endParaRPr lang="es-SV"/>
          </a:p>
        </c:txPr>
        <c:crossAx val="751406912"/>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600" b="0" i="0" u="none" strike="noStrike" kern="1200" baseline="0">
                <a:solidFill>
                  <a:schemeClr val="dk1">
                    <a:lumMod val="75000"/>
                    <a:lumOff val="25000"/>
                  </a:schemeClr>
                </a:solidFill>
                <a:latin typeface="Aharoni" panose="02010803020104030203" pitchFamily="2" charset="-79"/>
                <a:ea typeface="+mn-ea"/>
                <a:cs typeface="Aharoni" panose="02010803020104030203" pitchFamily="2" charset="-79"/>
              </a:defRPr>
            </a:pPr>
            <a:endParaRPr lang="es-SV"/>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latin typeface="Aharoni" panose="02010803020104030203" pitchFamily="2" charset="-79"/>
          <a:cs typeface="Aharoni" panose="02010803020104030203" pitchFamily="2" charset="-79"/>
        </a:defRPr>
      </a:pPr>
      <a:endParaRPr lang="es-S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SV"/>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76E6AEE-D845-47D7-8765-9B8CFAFF3CFB}" type="datetimeFigureOut">
              <a:rPr lang="es-SV" smtClean="0"/>
              <a:t>20/5/2020</a:t>
            </a:fld>
            <a:endParaRPr lang="es-SV"/>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SV"/>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2BDEC8-7280-406A-9EEB-D9487EA52B3F}" type="slidenum">
              <a:rPr lang="es-SV" smtClean="0"/>
              <a:t>‹Nº›</a:t>
            </a:fld>
            <a:endParaRPr lang="es-SV"/>
          </a:p>
        </p:txBody>
      </p:sp>
    </p:spTree>
    <p:extLst>
      <p:ext uri="{BB962C8B-B14F-4D97-AF65-F5344CB8AC3E}">
        <p14:creationId xmlns:p14="http://schemas.microsoft.com/office/powerpoint/2010/main" val="205087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5/20/2020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416335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5/20/2020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701014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5/20/2020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2128429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5/20/2020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181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5/20/2020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2750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5/20/2020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292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5/20/2020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2040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5/20/2020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795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5/20/2020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155937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5/20/2020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91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5/20/2020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12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5/20/2020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‹Nº›</a:t>
            </a:fld>
            <a:endParaRPr lang="en-US"/>
          </a:p>
        </p:txBody>
      </p:sp>
    </p:spTree>
    <p:extLst>
      <p:ext uri="{BB962C8B-B14F-4D97-AF65-F5344CB8AC3E}">
        <p14:creationId xmlns:p14="http://schemas.microsoft.com/office/powerpoint/2010/main" val="198965828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uadroTexto 3">
            <a:extLst>
              <a:ext uri="{FF2B5EF4-FFF2-40B4-BE49-F238E27FC236}">
                <a16:creationId xmlns:a16="http://schemas.microsoft.com/office/drawing/2014/main" id="{9301E3C4-75A3-4066-BE49-A579C46190FE}"/>
              </a:ext>
            </a:extLst>
          </p:cNvPr>
          <p:cNvSpPr txBox="1">
            <a:spLocks noChangeArrowheads="1"/>
          </p:cNvSpPr>
          <p:nvPr/>
        </p:nvSpPr>
        <p:spPr bwMode="auto">
          <a:xfrm>
            <a:off x="7497764" y="4437064"/>
            <a:ext cx="249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SV" altLang="es-SV" sz="1800">
                <a:latin typeface="Arial" panose="020B0604020202020204" pitchFamily="34" charset="0"/>
              </a:rPr>
              <a:t> </a:t>
            </a:r>
          </a:p>
        </p:txBody>
      </p:sp>
      <p:sp>
        <p:nvSpPr>
          <p:cNvPr id="5124" name="CuadroTexto 4">
            <a:extLst>
              <a:ext uri="{FF2B5EF4-FFF2-40B4-BE49-F238E27FC236}">
                <a16:creationId xmlns:a16="http://schemas.microsoft.com/office/drawing/2014/main" id="{D6C6B6C3-D869-4A86-98F6-51665DC594A0}"/>
              </a:ext>
            </a:extLst>
          </p:cNvPr>
          <p:cNvSpPr txBox="1">
            <a:spLocks noChangeArrowheads="1"/>
          </p:cNvSpPr>
          <p:nvPr/>
        </p:nvSpPr>
        <p:spPr bwMode="auto">
          <a:xfrm>
            <a:off x="9120188" y="179388"/>
            <a:ext cx="1210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SV" altLang="es-SV" sz="1600" dirty="0">
                <a:latin typeface="Arial" panose="020B0604020202020204" pitchFamily="34" charset="0"/>
              </a:rPr>
              <a:t>21/05/2020</a:t>
            </a:r>
          </a:p>
        </p:txBody>
      </p:sp>
      <p:sp>
        <p:nvSpPr>
          <p:cNvPr id="5125" name="4 Rectángulo">
            <a:extLst>
              <a:ext uri="{FF2B5EF4-FFF2-40B4-BE49-F238E27FC236}">
                <a16:creationId xmlns:a16="http://schemas.microsoft.com/office/drawing/2014/main" id="{351AF6EA-6EFD-4295-9870-0CF4F80B0703}"/>
              </a:ext>
            </a:extLst>
          </p:cNvPr>
          <p:cNvSpPr>
            <a:spLocks noChangeArrowheads="1"/>
          </p:cNvSpPr>
          <p:nvPr/>
        </p:nvSpPr>
        <p:spPr bwMode="auto">
          <a:xfrm>
            <a:off x="2927350" y="3021013"/>
            <a:ext cx="6624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SV" sz="1800" b="1" dirty="0">
                <a:latin typeface="Arial" panose="020B0604020202020204" pitchFamily="34" charset="0"/>
              </a:rPr>
              <a:t>TABLERO DE MANDO SUBVENCIÓN SLV H MOH AÑO 2019</a:t>
            </a:r>
          </a:p>
        </p:txBody>
      </p:sp>
      <p:sp>
        <p:nvSpPr>
          <p:cNvPr id="5126" name="6 Rectángulo">
            <a:extLst>
              <a:ext uri="{FF2B5EF4-FFF2-40B4-BE49-F238E27FC236}">
                <a16:creationId xmlns:a16="http://schemas.microsoft.com/office/drawing/2014/main" id="{EA9DB0E2-8FBB-4F87-A42D-B50EA90DB767}"/>
              </a:ext>
            </a:extLst>
          </p:cNvPr>
          <p:cNvSpPr>
            <a:spLocks noChangeArrowheads="1"/>
          </p:cNvSpPr>
          <p:nvPr/>
        </p:nvSpPr>
        <p:spPr bwMode="auto">
          <a:xfrm>
            <a:off x="6096001" y="4738689"/>
            <a:ext cx="37449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br>
              <a:rPr lang="es-ES" altLang="es-SV" sz="1800" dirty="0">
                <a:latin typeface="Arial" panose="020B0604020202020204" pitchFamily="34" charset="0"/>
              </a:rPr>
            </a:br>
            <a:r>
              <a:rPr lang="es-ES" altLang="es-SV" sz="1800" b="1" dirty="0">
                <a:latin typeface="Arial" panose="020B0604020202020204" pitchFamily="34" charset="0"/>
              </a:rPr>
              <a:t>Receptor Principal  MINSAL</a:t>
            </a:r>
          </a:p>
          <a:p>
            <a:pPr>
              <a:spcBef>
                <a:spcPct val="0"/>
              </a:spcBef>
              <a:buFontTx/>
              <a:buNone/>
            </a:pPr>
            <a:endParaRPr lang="es-ES" altLang="es-SV" sz="1800" dirty="0">
              <a:latin typeface="Arial" panose="020B0604020202020204" pitchFamily="34" charset="0"/>
            </a:endParaRPr>
          </a:p>
        </p:txBody>
      </p:sp>
      <p:pic>
        <p:nvPicPr>
          <p:cNvPr id="2" name="Imagen 1">
            <a:extLst>
              <a:ext uri="{FF2B5EF4-FFF2-40B4-BE49-F238E27FC236}">
                <a16:creationId xmlns:a16="http://schemas.microsoft.com/office/drawing/2014/main" id="{EA0EA34C-0C49-48F9-A536-0DD185D2EDA5}"/>
              </a:ext>
            </a:extLst>
          </p:cNvPr>
          <p:cNvPicPr>
            <a:picLocks noChangeAspect="1"/>
          </p:cNvPicPr>
          <p:nvPr/>
        </p:nvPicPr>
        <p:blipFill>
          <a:blip r:embed="rId2"/>
          <a:stretch>
            <a:fillRect/>
          </a:stretch>
        </p:blipFill>
        <p:spPr>
          <a:xfrm>
            <a:off x="0" y="-324819"/>
            <a:ext cx="12256316" cy="7709226"/>
          </a:xfrm>
          <a:prstGeom prst="rect">
            <a:avLst/>
          </a:prstGeom>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Marcador de contenido 11">
            <a:extLst>
              <a:ext uri="{FF2B5EF4-FFF2-40B4-BE49-F238E27FC236}">
                <a16:creationId xmlns:a16="http://schemas.microsoft.com/office/drawing/2014/main" id="{8DEB1786-5580-442F-AF80-E23A6E878688}"/>
              </a:ext>
            </a:extLst>
          </p:cNvPr>
          <p:cNvGraphicFramePr>
            <a:graphicFrameLocks noGrp="1"/>
          </p:cNvGraphicFramePr>
          <p:nvPr>
            <p:ph idx="1"/>
            <p:extLst>
              <p:ext uri="{D42A27DB-BD31-4B8C-83A1-F6EECF244321}">
                <p14:modId xmlns:p14="http://schemas.microsoft.com/office/powerpoint/2010/main" val="4187441838"/>
              </p:ext>
            </p:extLst>
          </p:nvPr>
        </p:nvGraphicFramePr>
        <p:xfrm>
          <a:off x="390525" y="180977"/>
          <a:ext cx="11660449" cy="7223760"/>
        </p:xfrm>
        <a:graphic>
          <a:graphicData uri="http://schemas.openxmlformats.org/drawingml/2006/table">
            <a:tbl>
              <a:tblPr/>
              <a:tblGrid>
                <a:gridCol w="1960980">
                  <a:extLst>
                    <a:ext uri="{9D8B030D-6E8A-4147-A177-3AD203B41FA5}">
                      <a16:colId xmlns:a16="http://schemas.microsoft.com/office/drawing/2014/main" val="1758335002"/>
                    </a:ext>
                  </a:extLst>
                </a:gridCol>
                <a:gridCol w="1191348">
                  <a:extLst>
                    <a:ext uri="{9D8B030D-6E8A-4147-A177-3AD203B41FA5}">
                      <a16:colId xmlns:a16="http://schemas.microsoft.com/office/drawing/2014/main" val="1663396670"/>
                    </a:ext>
                  </a:extLst>
                </a:gridCol>
                <a:gridCol w="1275692">
                  <a:extLst>
                    <a:ext uri="{9D8B030D-6E8A-4147-A177-3AD203B41FA5}">
                      <a16:colId xmlns:a16="http://schemas.microsoft.com/office/drawing/2014/main" val="2310904852"/>
                    </a:ext>
                  </a:extLst>
                </a:gridCol>
                <a:gridCol w="872185">
                  <a:extLst>
                    <a:ext uri="{9D8B030D-6E8A-4147-A177-3AD203B41FA5}">
                      <a16:colId xmlns:a16="http://schemas.microsoft.com/office/drawing/2014/main" val="51309130"/>
                    </a:ext>
                  </a:extLst>
                </a:gridCol>
                <a:gridCol w="969263">
                  <a:extLst>
                    <a:ext uri="{9D8B030D-6E8A-4147-A177-3AD203B41FA5}">
                      <a16:colId xmlns:a16="http://schemas.microsoft.com/office/drawing/2014/main" val="2398142320"/>
                    </a:ext>
                  </a:extLst>
                </a:gridCol>
                <a:gridCol w="541248">
                  <a:extLst>
                    <a:ext uri="{9D8B030D-6E8A-4147-A177-3AD203B41FA5}">
                      <a16:colId xmlns:a16="http://schemas.microsoft.com/office/drawing/2014/main" val="1361561731"/>
                    </a:ext>
                  </a:extLst>
                </a:gridCol>
                <a:gridCol w="4849733">
                  <a:extLst>
                    <a:ext uri="{9D8B030D-6E8A-4147-A177-3AD203B41FA5}">
                      <a16:colId xmlns:a16="http://schemas.microsoft.com/office/drawing/2014/main" val="4231228077"/>
                    </a:ext>
                  </a:extLst>
                </a:gridCol>
              </a:tblGrid>
              <a:tr h="79423">
                <a:tc>
                  <a:txBody>
                    <a:bodyPr/>
                    <a:lstStyle/>
                    <a:p>
                      <a:pPr algn="ctr" fontAlgn="ctr"/>
                      <a:r>
                        <a:rPr lang="es-SV" sz="600" b="0" i="0" u="none" strike="noStrike">
                          <a:solidFill>
                            <a:srgbClr val="000000"/>
                          </a:solidFill>
                          <a:effectLst/>
                          <a:latin typeface="Calibri" panose="020F0502020204030204" pitchFamily="34" charset="0"/>
                        </a:rPr>
                        <a:t>Indicadores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600" b="0" i="0" u="none" strike="noStrike">
                          <a:solidFill>
                            <a:srgbClr val="000000"/>
                          </a:solidFill>
                          <a:effectLst/>
                          <a:latin typeface="Calibri" panose="020F0502020204030204" pitchFamily="34" charset="0"/>
                        </a:rPr>
                        <a:t>Meta</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MX" sz="600" b="0" i="0" u="none" strike="noStrike" dirty="0">
                          <a:solidFill>
                            <a:srgbClr val="000000"/>
                          </a:solidFill>
                          <a:effectLst/>
                          <a:latin typeface="Calibri" panose="020F0502020204030204" pitchFamily="34" charset="0"/>
                        </a:rPr>
                        <a:t>Lograda </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600" b="1" i="0" u="none" strike="noStrike">
                          <a:solidFill>
                            <a:srgbClr val="000000"/>
                          </a:solidFill>
                          <a:effectLst/>
                          <a:latin typeface="Calibri" panose="020F0502020204030204" pitchFamily="34" charset="0"/>
                        </a:rPr>
                        <a:t>0% - 59%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a:txBody>
                    <a:bodyPr/>
                    <a:lstStyle/>
                    <a:p>
                      <a:pPr algn="ctr" fontAlgn="ctr"/>
                      <a:r>
                        <a:rPr lang="es-SV" sz="600" b="1" i="0" u="none" strike="noStrike">
                          <a:solidFill>
                            <a:srgbClr val="000000"/>
                          </a:solidFill>
                          <a:effectLst/>
                          <a:latin typeface="Calibri" panose="020F0502020204030204" pitchFamily="34" charset="0"/>
                        </a:rPr>
                        <a:t>60% - 89%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ctr" fontAlgn="ctr"/>
                      <a:r>
                        <a:rPr lang="es-SV" sz="600" b="1" i="0" u="none" strike="noStrike">
                          <a:solidFill>
                            <a:srgbClr val="000000"/>
                          </a:solidFill>
                          <a:effectLst/>
                          <a:latin typeface="Calibri" panose="020F0502020204030204" pitchFamily="34" charset="0"/>
                        </a:rPr>
                        <a:t>&gt; 90%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a:txBody>
                    <a:bodyPr/>
                    <a:lstStyle/>
                    <a:p>
                      <a:pPr algn="ctr" fontAlgn="ctr"/>
                      <a:r>
                        <a:rPr lang="es-SV" sz="600" b="0" i="0" u="none" strike="noStrike">
                          <a:solidFill>
                            <a:srgbClr val="000000"/>
                          </a:solidFill>
                          <a:effectLst/>
                          <a:latin typeface="Arial" panose="020B0604020202020204" pitchFamily="34" charset="0"/>
                        </a:rPr>
                        <a:t>Comentarios</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tcPr>
                </a:tc>
                <a:extLst>
                  <a:ext uri="{0D108BD9-81ED-4DB2-BD59-A6C34878D82A}">
                    <a16:rowId xmlns:a16="http://schemas.microsoft.com/office/drawing/2014/main" val="2003388255"/>
                  </a:ext>
                </a:extLst>
              </a:tr>
              <a:tr h="1270767">
                <a:tc>
                  <a:txBody>
                    <a:bodyPr/>
                    <a:lstStyle/>
                    <a:p>
                      <a:pPr algn="l" fontAlgn="ctr"/>
                      <a:r>
                        <a:rPr lang="es-MX" sz="1100" b="0" i="0" u="none" strike="noStrike" dirty="0">
                          <a:solidFill>
                            <a:srgbClr val="000000"/>
                          </a:solidFill>
                          <a:effectLst/>
                          <a:latin typeface="Calibri" panose="020F0502020204030204" pitchFamily="34" charset="0"/>
                        </a:rPr>
                        <a:t>TCS-1 Número y porcentaje de adultos y niños elegible que actualmente recibe terapia antirretroviral</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100" b="0" i="0" u="none" strike="noStrike" dirty="0">
                          <a:solidFill>
                            <a:srgbClr val="000000"/>
                          </a:solidFill>
                          <a:effectLst/>
                          <a:latin typeface="Calibri" panose="020F0502020204030204" pitchFamily="34" charset="0"/>
                        </a:rPr>
                        <a:t>13650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100" b="0" i="0" u="none" strike="noStrike" dirty="0">
                          <a:solidFill>
                            <a:srgbClr val="000000"/>
                          </a:solidFill>
                          <a:effectLst/>
                          <a:latin typeface="Calibri" panose="020F0502020204030204" pitchFamily="34" charset="0"/>
                        </a:rPr>
                        <a:t>13193</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100" b="1" i="0" u="none" strike="noStrike" dirty="0">
                          <a:solidFill>
                            <a:srgbClr val="000000"/>
                          </a:solidFill>
                          <a:effectLst/>
                          <a:latin typeface="Calibri" panose="020F0502020204030204" pitchFamily="34" charset="0"/>
                        </a:rPr>
                        <a:t>97%</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hMerge="1">
                  <a:txBody>
                    <a:bodyPr/>
                    <a:lstStyle/>
                    <a:p>
                      <a:endParaRPr lang="es-SV"/>
                    </a:p>
                  </a:txBody>
                  <a:tcPr/>
                </a:tc>
                <a:tc hMerge="1">
                  <a:txBody>
                    <a:bodyPr/>
                    <a:lstStyle/>
                    <a:p>
                      <a:endParaRPr lang="es-SV"/>
                    </a:p>
                  </a:txBody>
                  <a:tcPr/>
                </a:tc>
                <a:tc>
                  <a:txBody>
                    <a:bodyPr/>
                    <a:lstStyle/>
                    <a:p>
                      <a:pPr algn="l" fontAlgn="ctr"/>
                      <a:r>
                        <a:rPr lang="es-MX" sz="600" b="1" i="0" u="sng" strike="noStrike">
                          <a:solidFill>
                            <a:srgbClr val="000000"/>
                          </a:solidFill>
                          <a:effectLst/>
                          <a:latin typeface="Arial" panose="020B0604020202020204" pitchFamily="34" charset="0"/>
                        </a:rPr>
                        <a:t>Meta :</a:t>
                      </a:r>
                      <a:r>
                        <a:rPr lang="es-MX" sz="600" b="0" i="0" u="none" strike="noStrike">
                          <a:solidFill>
                            <a:srgbClr val="000000"/>
                          </a:solidFill>
                          <a:effectLst/>
                          <a:latin typeface="Arial" panose="020B0604020202020204" pitchFamily="34" charset="0"/>
                        </a:rPr>
                        <a:t> 13,650 proyectada la cual se calculo en base a la cantidad de Personas viviendo con VIH estimadas para el año 2019. </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1" i="0" u="sng" strike="noStrike">
                          <a:solidFill>
                            <a:srgbClr val="000000"/>
                          </a:solidFill>
                          <a:effectLst/>
                          <a:latin typeface="Arial" panose="020B0604020202020204" pitchFamily="34" charset="0"/>
                        </a:rPr>
                        <a:t>Alcance:</a:t>
                      </a:r>
                      <a:r>
                        <a:rPr lang="es-MX" sz="600" b="0" i="0" u="none" strike="noStrike">
                          <a:solidFill>
                            <a:srgbClr val="000000"/>
                          </a:solidFill>
                          <a:effectLst/>
                          <a:latin typeface="Arial" panose="020B0604020202020204" pitchFamily="34" charset="0"/>
                        </a:rPr>
                        <a:t> 13,193 se encuentran recibiendo TAR, debido a que son las que cumplen con los criterios  para inicio de la TAR ( CD4 menor e igual a 500). He de recordar que en el País no existe lista de espera. Durante el primer semestre se tuvo dificultad para la adquisición de algunos ARV entre ellos la atripla por lo que ciertos hospitales estuvieron desabastecidos, la medidad a tomar fue de brindar dosis separadas mientras se solventaba la situación de adquisición. </a:t>
                      </a:r>
                      <a:br>
                        <a:rPr lang="es-MX" sz="600" b="0" i="0" u="none" strike="noStrike">
                          <a:solidFill>
                            <a:srgbClr val="000000"/>
                          </a:solidFill>
                          <a:effectLst/>
                          <a:latin typeface="Arial" panose="020B0604020202020204" pitchFamily="34" charset="0"/>
                        </a:rPr>
                      </a:br>
                      <a:r>
                        <a:rPr lang="es-MX" sz="600" b="0" i="0" u="none" strike="noStrike">
                          <a:solidFill>
                            <a:srgbClr val="000000"/>
                          </a:solidFill>
                          <a:effectLst/>
                          <a:latin typeface="Arial" panose="020B0604020202020204" pitchFamily="34" charset="0"/>
                        </a:rPr>
                        <a:t>10,029 personas VIH positiva se encuentran registradas en TAR en el Ministerio de Salud y  3164 corresponden a ususarios del Instituto Salvadoreño del Seguro Social (ISSS).</a:t>
                      </a:r>
                      <a:br>
                        <a:rPr lang="es-MX" sz="600" b="0" i="0" u="none" strike="noStrike">
                          <a:solidFill>
                            <a:srgbClr val="000000"/>
                          </a:solidFill>
                          <a:effectLst/>
                          <a:latin typeface="Arial" panose="020B0604020202020204" pitchFamily="34" charset="0"/>
                        </a:rPr>
                      </a:br>
                      <a:r>
                        <a:rPr lang="es-MX" sz="600" b="0" i="0" u="none" strike="noStrike">
                          <a:solidFill>
                            <a:srgbClr val="000000"/>
                          </a:solidFill>
                          <a:effectLst/>
                          <a:latin typeface="Arial" panose="020B0604020202020204" pitchFamily="34" charset="0"/>
                        </a:rPr>
                        <a:t>El total de Personas con TAR en el ISSS durante el año 2,019  fue de 3,164, de éstos el 26% son Mujeres (823) y el 74% son Masculinos (2,341)</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1" i="0" u="sng" strike="noStrike">
                          <a:solidFill>
                            <a:srgbClr val="000000"/>
                          </a:solidFill>
                          <a:effectLst/>
                          <a:latin typeface="Arial" panose="020B0604020202020204" pitchFamily="34" charset="0"/>
                        </a:rPr>
                        <a:t>Logro</a:t>
                      </a:r>
                      <a:r>
                        <a:rPr lang="es-MX" sz="600" b="0" i="0" u="none" strike="noStrike">
                          <a:solidFill>
                            <a:srgbClr val="000000"/>
                          </a:solidFill>
                          <a:effectLst/>
                          <a:latin typeface="Arial" panose="020B0604020202020204" pitchFamily="34" charset="0"/>
                        </a:rPr>
                        <a:t>: 97%</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1" i="0" u="sng" strike="noStrike">
                          <a:solidFill>
                            <a:srgbClr val="000000"/>
                          </a:solidFill>
                          <a:effectLst/>
                          <a:latin typeface="Arial" panose="020B0604020202020204" pitchFamily="34" charset="0"/>
                        </a:rPr>
                        <a:t>Fuente:</a:t>
                      </a:r>
                      <a:r>
                        <a:rPr lang="es-MX" sz="600" b="0" i="0" u="none" strike="noStrike">
                          <a:solidFill>
                            <a:srgbClr val="000000"/>
                          </a:solidFill>
                          <a:effectLst/>
                          <a:latin typeface="Arial" panose="020B0604020202020204" pitchFamily="34" charset="0"/>
                        </a:rPr>
                        <a:t> SUMEVE y  DASHBOARD de VIH del ISSS año 2019.</a:t>
                      </a:r>
                      <a:br>
                        <a:rPr lang="es-MX" sz="600" b="0" i="0" u="none" strike="noStrike">
                          <a:solidFill>
                            <a:srgbClr val="000000"/>
                          </a:solidFill>
                          <a:effectLst/>
                          <a:latin typeface="Arial" panose="020B0604020202020204" pitchFamily="34" charset="0"/>
                        </a:rPr>
                      </a:br>
                      <a:endParaRPr lang="es-MX" sz="600" b="0" i="0" u="none" strike="noStrike">
                        <a:solidFill>
                          <a:srgbClr val="000000"/>
                        </a:solidFill>
                        <a:effectLst/>
                        <a:latin typeface="Arial" panose="020B0604020202020204" pitchFamily="34" charset="0"/>
                      </a:endParaRP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1398841815"/>
                  </a:ext>
                </a:extLst>
              </a:tr>
              <a:tr h="1667882">
                <a:tc>
                  <a:txBody>
                    <a:bodyPr/>
                    <a:lstStyle/>
                    <a:p>
                      <a:pPr algn="l" fontAlgn="ctr"/>
                      <a:r>
                        <a:rPr lang="es-MX" sz="1100" b="0" i="0" u="none" strike="noStrike">
                          <a:solidFill>
                            <a:srgbClr val="000000"/>
                          </a:solidFill>
                          <a:effectLst/>
                          <a:latin typeface="Calibri" panose="020F0502020204030204" pitchFamily="34" charset="0"/>
                        </a:rPr>
                        <a:t>KP-3a  Número y porcentaje de hombres que tienen sexo con hombres que se sometieron a las pruebas y consejería del VIH y que recibieron sus resultados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100" b="0" i="0" u="none" strike="noStrike">
                          <a:solidFill>
                            <a:srgbClr val="000000"/>
                          </a:solidFill>
                          <a:effectLst/>
                          <a:latin typeface="Calibri" panose="020F0502020204030204" pitchFamily="34" charset="0"/>
                        </a:rPr>
                        <a:t>19761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100" b="0" i="0" u="none" strike="noStrike">
                          <a:solidFill>
                            <a:srgbClr val="000000"/>
                          </a:solidFill>
                          <a:effectLst/>
                          <a:latin typeface="Calibri" panose="020F0502020204030204" pitchFamily="34" charset="0"/>
                        </a:rPr>
                        <a:t>18835</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100" b="1" i="0" u="none" strike="noStrike" dirty="0">
                          <a:solidFill>
                            <a:srgbClr val="000000"/>
                          </a:solidFill>
                          <a:effectLst/>
                          <a:latin typeface="Calibri" panose="020F0502020204030204" pitchFamily="34" charset="0"/>
                        </a:rPr>
                        <a:t>95%</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hMerge="1">
                  <a:txBody>
                    <a:bodyPr/>
                    <a:lstStyle/>
                    <a:p>
                      <a:endParaRPr lang="es-SV"/>
                    </a:p>
                  </a:txBody>
                  <a:tcPr/>
                </a:tc>
                <a:tc hMerge="1">
                  <a:txBody>
                    <a:bodyPr/>
                    <a:lstStyle/>
                    <a:p>
                      <a:endParaRPr lang="es-SV"/>
                    </a:p>
                  </a:txBody>
                  <a:tcPr/>
                </a:tc>
                <a:tc>
                  <a:txBody>
                    <a:bodyPr/>
                    <a:lstStyle/>
                    <a:p>
                      <a:pPr algn="l" fontAlgn="ctr"/>
                      <a:r>
                        <a:rPr lang="es-MX" sz="600" b="1" i="0" u="sng" strike="noStrike">
                          <a:solidFill>
                            <a:srgbClr val="000000"/>
                          </a:solidFill>
                          <a:effectLst/>
                          <a:latin typeface="Arial" panose="020B0604020202020204" pitchFamily="34" charset="0"/>
                        </a:rPr>
                        <a:t>Meta FM Nacionales: </a:t>
                      </a:r>
                      <a:r>
                        <a:rPr lang="es-MX" sz="600" b="0" i="0" u="none" strike="noStrike">
                          <a:solidFill>
                            <a:srgbClr val="000000"/>
                          </a:solidFill>
                          <a:effectLst/>
                          <a:latin typeface="Arial" panose="020B0604020202020204" pitchFamily="34" charset="0"/>
                        </a:rPr>
                        <a:t>19761 personas HSH que se han realizado la prueba de VIH y que conocen sus resultados </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1" i="0" u="sng" strike="noStrike">
                          <a:solidFill>
                            <a:srgbClr val="000000"/>
                          </a:solidFill>
                          <a:effectLst/>
                          <a:latin typeface="Arial" panose="020B0604020202020204" pitchFamily="34" charset="0"/>
                        </a:rPr>
                        <a:t>Número total de pruebas realizadas FM (PLAN + MINSAL)</a:t>
                      </a:r>
                      <a:r>
                        <a:rPr lang="es-MX" sz="600" b="0" i="0" u="none" strike="noStrike">
                          <a:solidFill>
                            <a:srgbClr val="000000"/>
                          </a:solidFill>
                          <a:effectLst/>
                          <a:latin typeface="Arial" panose="020B0604020202020204" pitchFamily="34" charset="0"/>
                        </a:rPr>
                        <a:t>= 18835 pruebas realizadas a esta población </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1" i="0" u="sng" strike="noStrike">
                          <a:solidFill>
                            <a:srgbClr val="000000"/>
                          </a:solidFill>
                          <a:effectLst/>
                          <a:latin typeface="Arial" panose="020B0604020202020204" pitchFamily="34" charset="0"/>
                        </a:rPr>
                        <a:t>Logro Nacional:</a:t>
                      </a:r>
                      <a:r>
                        <a:rPr lang="es-MX" sz="600" b="0" i="0" u="none" strike="noStrike">
                          <a:solidFill>
                            <a:srgbClr val="000000"/>
                          </a:solidFill>
                          <a:effectLst/>
                          <a:latin typeface="Arial" panose="020B0604020202020204" pitchFamily="34" charset="0"/>
                        </a:rPr>
                        <a:t> 18835/19761= 95%</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1" i="0" u="sng" strike="noStrike">
                          <a:solidFill>
                            <a:srgbClr val="000000"/>
                          </a:solidFill>
                          <a:effectLst/>
                          <a:latin typeface="Arial" panose="020B0604020202020204" pitchFamily="34" charset="0"/>
                        </a:rPr>
                        <a:t>Fuente:</a:t>
                      </a:r>
                      <a:r>
                        <a:rPr lang="es-MX" sz="600" b="0" i="0" u="none" strike="noStrike">
                          <a:solidFill>
                            <a:srgbClr val="000000"/>
                          </a:solidFill>
                          <a:effectLst/>
                          <a:latin typeface="Arial" panose="020B0604020202020204" pitchFamily="34" charset="0"/>
                        </a:rPr>
                        <a:t> SUMEVE</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0" i="0" u="none" strike="noStrike">
                          <a:solidFill>
                            <a:srgbClr val="000000"/>
                          </a:solidFill>
                          <a:effectLst/>
                          <a:latin typeface="Arial" panose="020B0604020202020204" pitchFamily="34" charset="0"/>
                        </a:rPr>
                        <a:t>Actualmente no se puede desagragar el número de pruebas, ni post consejerías realizadas a través de la modalidad de referencias efectivas, por lo que es dificil conocer cuantas son las pruebas realizadas a traves de la modalidad de referencia efectiva y cuantas son a través de la búsqueda del personal del MINSAL, por lo que se han girado instrucciones a todos los establecimientos de salud y organizaciones socias en el llenado del FVIH 01 para posteriormente poder realizar la desagregación.</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0" i="0" u="none" strike="noStrike">
                          <a:solidFill>
                            <a:srgbClr val="000000"/>
                          </a:solidFill>
                          <a:effectLst/>
                          <a:latin typeface="Arial" panose="020B0604020202020204" pitchFamily="34" charset="0"/>
                        </a:rPr>
                        <a:t>Para este cumplimiento, se mantuvo reuniones estratégicas en conjunto con el RP MINSAL, se mantuvieron reuniones mensuales junto a los SSR´s para hacer programaciones relacionadas a las actividades del indicador de testeo, además, iniciamos desde las regiones de salud, SIBASI´s y unidades de salud (UCSF Amigables y VICITS), estas actividades permitieron que se lograra obtener un logro del 95% , junto a la identificación de nuevos lugares de reunión de dicha población.</a:t>
                      </a:r>
                      <a:br>
                        <a:rPr lang="es-MX" sz="600" b="0" i="0" u="none" strike="noStrike">
                          <a:solidFill>
                            <a:srgbClr val="000000"/>
                          </a:solidFill>
                          <a:effectLst/>
                          <a:latin typeface="Arial" panose="020B0604020202020204" pitchFamily="34" charset="0"/>
                        </a:rPr>
                      </a:br>
                      <a:endParaRPr lang="es-MX" sz="600" b="0" i="0" u="none" strike="noStrike">
                        <a:solidFill>
                          <a:srgbClr val="000000"/>
                        </a:solidFill>
                        <a:effectLst/>
                        <a:latin typeface="Arial" panose="020B0604020202020204" pitchFamily="34" charset="0"/>
                      </a:endParaRP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2666515962"/>
                  </a:ext>
                </a:extLst>
              </a:tr>
              <a:tr h="1350190">
                <a:tc>
                  <a:txBody>
                    <a:bodyPr/>
                    <a:lstStyle/>
                    <a:p>
                      <a:pPr algn="l" fontAlgn="ctr"/>
                      <a:r>
                        <a:rPr lang="es-MX" sz="1100" b="0" i="0" u="none" strike="noStrike">
                          <a:solidFill>
                            <a:srgbClr val="000000"/>
                          </a:solidFill>
                          <a:effectLst/>
                          <a:latin typeface="Calibri" panose="020F0502020204030204" pitchFamily="34" charset="0"/>
                        </a:rPr>
                        <a:t>KP-3c Número y porcentaje de trabajadores sexuales que se sometieron a las pruebas y consejería del VIH y que recibieron sus resultados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100" b="0" i="0" u="none" strike="noStrike">
                          <a:solidFill>
                            <a:srgbClr val="000000"/>
                          </a:solidFill>
                          <a:effectLst/>
                          <a:latin typeface="Calibri" panose="020F0502020204030204" pitchFamily="34" charset="0"/>
                        </a:rPr>
                        <a:t>8275</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100" b="0" i="0" u="none" strike="noStrike">
                          <a:solidFill>
                            <a:srgbClr val="000000"/>
                          </a:solidFill>
                          <a:effectLst/>
                          <a:latin typeface="Calibri" panose="020F0502020204030204" pitchFamily="34" charset="0"/>
                        </a:rPr>
                        <a:t>7118</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100" b="1" i="0" u="none" strike="noStrike" dirty="0">
                          <a:solidFill>
                            <a:srgbClr val="000000"/>
                          </a:solidFill>
                          <a:effectLst/>
                          <a:latin typeface="Calibri" panose="020F0502020204030204" pitchFamily="34" charset="0"/>
                        </a:rPr>
                        <a:t>86%</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hMerge="1">
                  <a:txBody>
                    <a:bodyPr/>
                    <a:lstStyle/>
                    <a:p>
                      <a:endParaRPr lang="es-SV"/>
                    </a:p>
                  </a:txBody>
                  <a:tcPr/>
                </a:tc>
                <a:tc hMerge="1">
                  <a:txBody>
                    <a:bodyPr/>
                    <a:lstStyle/>
                    <a:p>
                      <a:endParaRPr lang="es-SV"/>
                    </a:p>
                  </a:txBody>
                  <a:tcPr/>
                </a:tc>
                <a:tc>
                  <a:txBody>
                    <a:bodyPr/>
                    <a:lstStyle/>
                    <a:p>
                      <a:pPr algn="l" fontAlgn="ctr"/>
                      <a:r>
                        <a:rPr lang="es-MX" sz="600" b="1" i="0" u="sng" strike="noStrike">
                          <a:solidFill>
                            <a:srgbClr val="000000"/>
                          </a:solidFill>
                          <a:effectLst/>
                          <a:latin typeface="Arial" panose="020B0604020202020204" pitchFamily="34" charset="0"/>
                        </a:rPr>
                        <a:t>Meta FM Nacionales: </a:t>
                      </a:r>
                      <a:r>
                        <a:rPr lang="es-MX" sz="600" b="0" i="0" u="none" strike="noStrike">
                          <a:solidFill>
                            <a:srgbClr val="000000"/>
                          </a:solidFill>
                          <a:effectLst/>
                          <a:latin typeface="Arial" panose="020B0604020202020204" pitchFamily="34" charset="0"/>
                        </a:rPr>
                        <a:t>8275personas TS que se han realizado la prueba de VIH y que conocen sus resultados </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1" i="0" u="sng" strike="noStrike">
                          <a:solidFill>
                            <a:srgbClr val="000000"/>
                          </a:solidFill>
                          <a:effectLst/>
                          <a:latin typeface="Arial" panose="020B0604020202020204" pitchFamily="34" charset="0"/>
                        </a:rPr>
                        <a:t>Número total de pruebas realizadas FM (PLAN + MINSAL)=</a:t>
                      </a:r>
                      <a:r>
                        <a:rPr lang="es-MX" sz="600" b="0" i="0" u="none" strike="noStrike">
                          <a:solidFill>
                            <a:srgbClr val="000000"/>
                          </a:solidFill>
                          <a:effectLst/>
                          <a:latin typeface="Arial" panose="020B0604020202020204" pitchFamily="34" charset="0"/>
                        </a:rPr>
                        <a:t>  7118 pruebas realizadas a esta población </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1" i="0" u="sng" strike="noStrike">
                          <a:solidFill>
                            <a:srgbClr val="000000"/>
                          </a:solidFill>
                          <a:effectLst/>
                          <a:latin typeface="Arial" panose="020B0604020202020204" pitchFamily="34" charset="0"/>
                        </a:rPr>
                        <a:t>Logro FM: 7118/8275=</a:t>
                      </a:r>
                      <a:r>
                        <a:rPr lang="es-MX" sz="600" b="1" i="0" u="none" strike="noStrike">
                          <a:solidFill>
                            <a:srgbClr val="000000"/>
                          </a:solidFill>
                          <a:effectLst/>
                          <a:latin typeface="Arial" panose="020B0604020202020204" pitchFamily="34" charset="0"/>
                        </a:rPr>
                        <a:t>     </a:t>
                      </a:r>
                      <a:r>
                        <a:rPr lang="es-MX" sz="600" b="0" i="0" u="none" strike="noStrike">
                          <a:solidFill>
                            <a:srgbClr val="000000"/>
                          </a:solidFill>
                          <a:effectLst/>
                          <a:latin typeface="Arial" panose="020B0604020202020204" pitchFamily="34" charset="0"/>
                        </a:rPr>
                        <a:t>86% de post consejerías registradas, </a:t>
                      </a:r>
                      <a:br>
                        <a:rPr lang="es-MX" sz="600" b="0" i="0" u="none" strike="noStrike">
                          <a:solidFill>
                            <a:srgbClr val="000000"/>
                          </a:solidFill>
                          <a:effectLst/>
                          <a:latin typeface="Arial" panose="020B0604020202020204" pitchFamily="34" charset="0"/>
                        </a:rPr>
                      </a:br>
                      <a:r>
                        <a:rPr lang="es-MX" sz="600" b="1" i="0" u="sng" strike="noStrike">
                          <a:solidFill>
                            <a:srgbClr val="000000"/>
                          </a:solidFill>
                          <a:effectLst/>
                          <a:latin typeface="Arial" panose="020B0604020202020204" pitchFamily="34" charset="0"/>
                        </a:rPr>
                        <a:t>Fuente:</a:t>
                      </a:r>
                      <a:r>
                        <a:rPr lang="es-MX" sz="600" b="0" i="0" u="none" strike="noStrike">
                          <a:solidFill>
                            <a:srgbClr val="000000"/>
                          </a:solidFill>
                          <a:effectLst/>
                          <a:latin typeface="Arial" panose="020B0604020202020204" pitchFamily="34" charset="0"/>
                        </a:rPr>
                        <a:t> SUMEVE</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0" i="0" u="none" strike="noStrike">
                          <a:solidFill>
                            <a:srgbClr val="000000"/>
                          </a:solidFill>
                          <a:effectLst/>
                          <a:latin typeface="Arial" panose="020B0604020202020204" pitchFamily="34" charset="0"/>
                        </a:rPr>
                        <a:t>Actualmente no se puede desagragar el número de pruebas, ni post consejerías realizadas a través de la modalidad de referencias efectivas, por lo que es dificil conocer cuantas son las pruebas realizadas a traves de la modalidad de referencia efectiva y cuantas son a través de la búsqueda del personal del MINSAL, por lo que se han girado instrucciones a todos los establecimientos de salud y organizaciones socias en el llenado del FVIH 01 para posteriormente poder realizar la desagregación.</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0" i="0" u="none" strike="noStrike">
                          <a:solidFill>
                            <a:srgbClr val="000000"/>
                          </a:solidFill>
                          <a:effectLst/>
                          <a:latin typeface="Arial" panose="020B0604020202020204" pitchFamily="34" charset="0"/>
                        </a:rPr>
                        <a:t>Las coordinaciones entre el socio Plan, el SSR Orquídeas del Mar, junto con establecimientos de salud de  MINSAL y los equipos de las unidades móviles, han permitido llegar a este buen cumplimiento, debido a que se mantiene una comunicación constante, ya sea</a:t>
                      </a:r>
                      <a:br>
                        <a:rPr lang="es-MX" sz="600" b="0" i="0" u="none" strike="noStrike">
                          <a:solidFill>
                            <a:srgbClr val="000000"/>
                          </a:solidFill>
                          <a:effectLst/>
                          <a:latin typeface="Arial" panose="020B0604020202020204" pitchFamily="34" charset="0"/>
                        </a:rPr>
                      </a:br>
                      <a:r>
                        <a:rPr lang="es-MX" sz="600" b="0" i="0" u="none" strike="noStrike">
                          <a:solidFill>
                            <a:srgbClr val="000000"/>
                          </a:solidFill>
                          <a:effectLst/>
                          <a:latin typeface="Arial" panose="020B0604020202020204" pitchFamily="34" charset="0"/>
                        </a:rPr>
                        <a:t>vía correo electrónico, telefónica y en reuniones para agilizar las actividades de campo y el involucramiento de otros actores claves.</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3203107586"/>
                  </a:ext>
                </a:extLst>
              </a:tr>
              <a:tr h="1906151">
                <a:tc>
                  <a:txBody>
                    <a:bodyPr/>
                    <a:lstStyle/>
                    <a:p>
                      <a:pPr algn="l" fontAlgn="ctr"/>
                      <a:r>
                        <a:rPr lang="es-MX" sz="1100" b="0" i="0" u="none" strike="noStrike">
                          <a:solidFill>
                            <a:srgbClr val="000000"/>
                          </a:solidFill>
                          <a:effectLst/>
                          <a:latin typeface="Calibri" panose="020F0502020204030204" pitchFamily="34" charset="0"/>
                        </a:rPr>
                        <a:t>KP-3b Número y porcentaje de personas transgénero que se sometieron a las pruebas y consejería del VIH y que recibieron sus resultados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100" b="0" i="0" u="none" strike="noStrike">
                          <a:solidFill>
                            <a:srgbClr val="000000"/>
                          </a:solidFill>
                          <a:effectLst/>
                          <a:latin typeface="Calibri" panose="020F0502020204030204" pitchFamily="34" charset="0"/>
                        </a:rPr>
                        <a:t>1207</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100" b="0" i="0" u="none" strike="noStrike">
                          <a:solidFill>
                            <a:srgbClr val="000000"/>
                          </a:solidFill>
                          <a:effectLst/>
                          <a:latin typeface="Calibri" panose="020F0502020204030204" pitchFamily="34" charset="0"/>
                        </a:rPr>
                        <a:t>914</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100" b="1" i="0" u="none" strike="noStrike" dirty="0">
                          <a:solidFill>
                            <a:srgbClr val="000000"/>
                          </a:solidFill>
                          <a:effectLst/>
                          <a:latin typeface="Calibri" panose="020F0502020204030204" pitchFamily="34" charset="0"/>
                        </a:rPr>
                        <a:t>76%</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hMerge="1">
                  <a:txBody>
                    <a:bodyPr/>
                    <a:lstStyle/>
                    <a:p>
                      <a:endParaRPr lang="es-SV"/>
                    </a:p>
                  </a:txBody>
                  <a:tcPr/>
                </a:tc>
                <a:tc hMerge="1">
                  <a:txBody>
                    <a:bodyPr/>
                    <a:lstStyle/>
                    <a:p>
                      <a:endParaRPr lang="es-SV"/>
                    </a:p>
                  </a:txBody>
                  <a:tcPr/>
                </a:tc>
                <a:tc>
                  <a:txBody>
                    <a:bodyPr/>
                    <a:lstStyle/>
                    <a:p>
                      <a:pPr algn="l" fontAlgn="ctr"/>
                      <a:r>
                        <a:rPr lang="es-MX" sz="600" b="1" i="0" u="sng" strike="noStrike" dirty="0">
                          <a:solidFill>
                            <a:srgbClr val="000000"/>
                          </a:solidFill>
                          <a:effectLst/>
                          <a:latin typeface="Arial" panose="020B0604020202020204" pitchFamily="34" charset="0"/>
                        </a:rPr>
                        <a:t>Meta Nacionales:</a:t>
                      </a:r>
                      <a:r>
                        <a:rPr lang="es-MX" sz="600" b="1" i="0" u="none" strike="noStrike" dirty="0">
                          <a:solidFill>
                            <a:srgbClr val="000000"/>
                          </a:solidFill>
                          <a:effectLst/>
                          <a:latin typeface="Arial" panose="020B0604020202020204" pitchFamily="34" charset="0"/>
                        </a:rPr>
                        <a:t>  </a:t>
                      </a:r>
                      <a:r>
                        <a:rPr lang="es-MX" sz="600" b="0" i="0" u="none" strike="noStrike" dirty="0">
                          <a:solidFill>
                            <a:srgbClr val="000000"/>
                          </a:solidFill>
                          <a:effectLst/>
                          <a:latin typeface="Arial" panose="020B0604020202020204" pitchFamily="34" charset="0"/>
                        </a:rPr>
                        <a:t>1207 Mujeres Trans que se han realizado la prueba de VIH y que conocen sus resultados </a:t>
                      </a:r>
                      <a:br>
                        <a:rPr lang="es-MX" sz="600" b="0" i="0" u="none" strike="noStrike" dirty="0">
                          <a:solidFill>
                            <a:srgbClr val="000000"/>
                          </a:solidFill>
                          <a:effectLst/>
                          <a:latin typeface="Arial" panose="020B0604020202020204" pitchFamily="34" charset="0"/>
                        </a:rPr>
                      </a:br>
                      <a:br>
                        <a:rPr lang="es-MX" sz="600" b="0" i="0" u="none" strike="noStrike" dirty="0">
                          <a:solidFill>
                            <a:srgbClr val="000000"/>
                          </a:solidFill>
                          <a:effectLst/>
                          <a:latin typeface="Arial" panose="020B0604020202020204" pitchFamily="34" charset="0"/>
                        </a:rPr>
                      </a:br>
                      <a:br>
                        <a:rPr lang="es-MX" sz="600" b="0" i="0" u="none" strike="noStrike" dirty="0">
                          <a:solidFill>
                            <a:srgbClr val="000000"/>
                          </a:solidFill>
                          <a:effectLst/>
                          <a:latin typeface="Arial" panose="020B0604020202020204" pitchFamily="34" charset="0"/>
                        </a:rPr>
                      </a:br>
                      <a:r>
                        <a:rPr lang="es-MX" sz="600" b="1" i="0" u="sng" strike="noStrike" dirty="0">
                          <a:solidFill>
                            <a:srgbClr val="000000"/>
                          </a:solidFill>
                          <a:effectLst/>
                          <a:latin typeface="Arial" panose="020B0604020202020204" pitchFamily="34" charset="0"/>
                        </a:rPr>
                        <a:t>Número total de pruebas realizadas FM (PLAN + MINSAL)=</a:t>
                      </a:r>
                      <a:r>
                        <a:rPr lang="es-MX" sz="600" b="0" i="0" u="none" strike="noStrike" dirty="0">
                          <a:solidFill>
                            <a:srgbClr val="000000"/>
                          </a:solidFill>
                          <a:effectLst/>
                          <a:latin typeface="Arial" panose="020B0604020202020204" pitchFamily="34" charset="0"/>
                        </a:rPr>
                        <a:t>  914 pruebas realizadas a esta población  (datos preliminares)</a:t>
                      </a:r>
                      <a:br>
                        <a:rPr lang="es-MX" sz="600" b="0" i="0" u="none" strike="noStrike" dirty="0">
                          <a:solidFill>
                            <a:srgbClr val="000000"/>
                          </a:solidFill>
                          <a:effectLst/>
                          <a:latin typeface="Arial" panose="020B0604020202020204" pitchFamily="34" charset="0"/>
                        </a:rPr>
                      </a:br>
                      <a:br>
                        <a:rPr lang="es-MX" sz="600" b="0" i="0" u="none" strike="noStrike" dirty="0">
                          <a:solidFill>
                            <a:srgbClr val="000000"/>
                          </a:solidFill>
                          <a:effectLst/>
                          <a:latin typeface="Arial" panose="020B0604020202020204" pitchFamily="34" charset="0"/>
                        </a:rPr>
                      </a:br>
                      <a:br>
                        <a:rPr lang="es-MX" sz="600" b="0" i="0" u="none" strike="noStrike" dirty="0">
                          <a:solidFill>
                            <a:srgbClr val="000000"/>
                          </a:solidFill>
                          <a:effectLst/>
                          <a:latin typeface="Arial" panose="020B0604020202020204" pitchFamily="34" charset="0"/>
                        </a:rPr>
                      </a:br>
                      <a:r>
                        <a:rPr lang="es-MX" sz="600" b="1" i="0" u="sng" strike="noStrike" dirty="0">
                          <a:solidFill>
                            <a:srgbClr val="000000"/>
                          </a:solidFill>
                          <a:effectLst/>
                          <a:latin typeface="Arial" panose="020B0604020202020204" pitchFamily="34" charset="0"/>
                        </a:rPr>
                        <a:t>Logro Nacional:</a:t>
                      </a:r>
                      <a:r>
                        <a:rPr lang="es-MX" sz="600" b="0" i="0" u="none" strike="noStrike" dirty="0">
                          <a:solidFill>
                            <a:srgbClr val="000000"/>
                          </a:solidFill>
                          <a:effectLst/>
                          <a:latin typeface="Arial" panose="020B0604020202020204" pitchFamily="34" charset="0"/>
                        </a:rPr>
                        <a:t> 914/1207= 76%</a:t>
                      </a:r>
                      <a:br>
                        <a:rPr lang="es-MX" sz="600" b="0" i="0" u="none" strike="noStrike" dirty="0">
                          <a:solidFill>
                            <a:srgbClr val="000000"/>
                          </a:solidFill>
                          <a:effectLst/>
                          <a:latin typeface="Arial" panose="020B0604020202020204" pitchFamily="34" charset="0"/>
                        </a:rPr>
                      </a:br>
                      <a:br>
                        <a:rPr lang="es-MX" sz="600" b="0" i="0" u="none" strike="noStrike" dirty="0">
                          <a:solidFill>
                            <a:srgbClr val="000000"/>
                          </a:solidFill>
                          <a:effectLst/>
                          <a:latin typeface="Arial" panose="020B0604020202020204" pitchFamily="34" charset="0"/>
                        </a:rPr>
                      </a:br>
                      <a:r>
                        <a:rPr lang="es-MX" sz="600" b="1" i="0" u="sng" strike="noStrike" dirty="0">
                          <a:solidFill>
                            <a:srgbClr val="000000"/>
                          </a:solidFill>
                          <a:effectLst/>
                          <a:latin typeface="Arial" panose="020B0604020202020204" pitchFamily="34" charset="0"/>
                        </a:rPr>
                        <a:t>Fuente:</a:t>
                      </a:r>
                      <a:r>
                        <a:rPr lang="es-MX" sz="600" b="0" i="0" u="none" strike="noStrike" dirty="0">
                          <a:solidFill>
                            <a:srgbClr val="000000"/>
                          </a:solidFill>
                          <a:effectLst/>
                          <a:latin typeface="Arial" panose="020B0604020202020204" pitchFamily="34" charset="0"/>
                        </a:rPr>
                        <a:t> SUMEVE</a:t>
                      </a:r>
                      <a:br>
                        <a:rPr lang="es-MX" sz="600" b="0" i="0" u="none" strike="noStrike" dirty="0">
                          <a:solidFill>
                            <a:srgbClr val="000000"/>
                          </a:solidFill>
                          <a:effectLst/>
                          <a:latin typeface="Arial" panose="020B0604020202020204" pitchFamily="34" charset="0"/>
                        </a:rPr>
                      </a:br>
                      <a:br>
                        <a:rPr lang="es-MX" sz="600" b="0" i="0" u="none" strike="noStrike" dirty="0">
                          <a:solidFill>
                            <a:srgbClr val="000000"/>
                          </a:solidFill>
                          <a:effectLst/>
                          <a:latin typeface="Arial" panose="020B0604020202020204" pitchFamily="34" charset="0"/>
                        </a:rPr>
                      </a:br>
                      <a:r>
                        <a:rPr lang="es-MX" sz="600" b="0" i="0" u="none" strike="noStrike" dirty="0">
                          <a:solidFill>
                            <a:srgbClr val="000000"/>
                          </a:solidFill>
                          <a:effectLst/>
                          <a:latin typeface="Arial" panose="020B0604020202020204" pitchFamily="34" charset="0"/>
                        </a:rPr>
                        <a:t>Actualmente no se puede desagregar el número de pruebas, ni post consejerías realizadas a través de la modalidad de referencias efectivas, por lo que es difícil conocer cuantas son las pruebas realizadas a través de la modalidad de referencia efectiva y cuantas son a través de la búsqueda del personal del MINSAL, por lo que se han girado instrucciones a todos los establecimientos de salud y organizaciones socias en el llenado del FVIH 01 para posteriormente poder realizar la desagregación.</a:t>
                      </a:r>
                      <a:br>
                        <a:rPr lang="es-MX" sz="600" b="0" i="0" u="none" strike="noStrike" dirty="0">
                          <a:solidFill>
                            <a:srgbClr val="000000"/>
                          </a:solidFill>
                          <a:effectLst/>
                          <a:latin typeface="Arial" panose="020B0604020202020204" pitchFamily="34" charset="0"/>
                        </a:rPr>
                      </a:br>
                      <a:br>
                        <a:rPr lang="es-MX" sz="600" b="0" i="0" u="none" strike="noStrike" dirty="0">
                          <a:solidFill>
                            <a:srgbClr val="000000"/>
                          </a:solidFill>
                          <a:effectLst/>
                          <a:latin typeface="Arial" panose="020B0604020202020204" pitchFamily="34" charset="0"/>
                        </a:rPr>
                      </a:br>
                      <a:r>
                        <a:rPr lang="es-MX" sz="600" b="0" i="0" u="none" strike="noStrike" dirty="0">
                          <a:solidFill>
                            <a:srgbClr val="000000"/>
                          </a:solidFill>
                          <a:effectLst/>
                          <a:latin typeface="Arial" panose="020B0604020202020204" pitchFamily="34" charset="0"/>
                        </a:rPr>
                        <a:t>Se mantiene una comunicación constante, ya sea vía correo electrónico, telefónica y reuniones para agilizar las actividades de campo y el involucramiento de otros actores claves. La búsqueda que se realiza para poder alcanzar a las usuarias incluye hacer búsqueda casa por casa, debido a que hay</a:t>
                      </a:r>
                      <a:br>
                        <a:rPr lang="es-MX" sz="600" b="0" i="0" u="none" strike="noStrike" dirty="0">
                          <a:solidFill>
                            <a:srgbClr val="000000"/>
                          </a:solidFill>
                          <a:effectLst/>
                          <a:latin typeface="Arial" panose="020B0604020202020204" pitchFamily="34" charset="0"/>
                        </a:rPr>
                      </a:br>
                      <a:r>
                        <a:rPr lang="es-MX" sz="600" b="0" i="0" u="none" strike="noStrike" dirty="0">
                          <a:solidFill>
                            <a:srgbClr val="000000"/>
                          </a:solidFill>
                          <a:effectLst/>
                          <a:latin typeface="Arial" panose="020B0604020202020204" pitchFamily="34" charset="0"/>
                        </a:rPr>
                        <a:t>lugares en el país donde esta población corre mayor peligro que las demás, por lo tanto, las rutas</a:t>
                      </a:r>
                      <a:br>
                        <a:rPr lang="es-MX" sz="600" b="0" i="0" u="none" strike="noStrike" dirty="0">
                          <a:solidFill>
                            <a:srgbClr val="000000"/>
                          </a:solidFill>
                          <a:effectLst/>
                          <a:latin typeface="Arial" panose="020B0604020202020204" pitchFamily="34" charset="0"/>
                        </a:rPr>
                      </a:br>
                      <a:r>
                        <a:rPr lang="es-MX" sz="600" b="0" i="0" u="none" strike="noStrike" dirty="0">
                          <a:solidFill>
                            <a:srgbClr val="000000"/>
                          </a:solidFill>
                          <a:effectLst/>
                          <a:latin typeface="Arial" panose="020B0604020202020204" pitchFamily="34" charset="0"/>
                        </a:rPr>
                        <a:t>que realizan los equipos son coordinadas para hacer este tipo de visitas. Además existe un alto porcentaje de inmigración de esta población debido a los altos crímenes de odio</a:t>
                      </a:r>
                      <a:br>
                        <a:rPr lang="es-MX" sz="600" b="0" i="0" u="none" strike="noStrike" dirty="0">
                          <a:solidFill>
                            <a:srgbClr val="000000"/>
                          </a:solidFill>
                          <a:effectLst/>
                          <a:latin typeface="Arial" panose="020B0604020202020204" pitchFamily="34" charset="0"/>
                        </a:rPr>
                      </a:br>
                      <a:br>
                        <a:rPr lang="es-MX" sz="600" b="0" i="0" u="none" strike="noStrike" dirty="0">
                          <a:solidFill>
                            <a:srgbClr val="000000"/>
                          </a:solidFill>
                          <a:effectLst/>
                          <a:latin typeface="Arial" panose="020B0604020202020204" pitchFamily="34" charset="0"/>
                        </a:rPr>
                      </a:br>
                      <a:br>
                        <a:rPr lang="es-MX" sz="600" b="0" i="0" u="none" strike="noStrike" dirty="0">
                          <a:solidFill>
                            <a:srgbClr val="000000"/>
                          </a:solidFill>
                          <a:effectLst/>
                          <a:latin typeface="Arial" panose="020B0604020202020204" pitchFamily="34" charset="0"/>
                        </a:rPr>
                      </a:br>
                      <a:endParaRPr lang="es-MX" sz="6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1660313909"/>
                  </a:ext>
                </a:extLst>
              </a:tr>
            </a:tbl>
          </a:graphicData>
        </a:graphic>
      </p:graphicFrame>
    </p:spTree>
    <p:extLst>
      <p:ext uri="{BB962C8B-B14F-4D97-AF65-F5344CB8AC3E}">
        <p14:creationId xmlns:p14="http://schemas.microsoft.com/office/powerpoint/2010/main" val="1185561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F56F7E1F-461D-45BF-8DB6-FC98C52592D2}"/>
              </a:ext>
            </a:extLst>
          </p:cNvPr>
          <p:cNvGraphicFramePr>
            <a:graphicFrameLocks noGrp="1"/>
          </p:cNvGraphicFramePr>
          <p:nvPr>
            <p:ph idx="1"/>
            <p:extLst>
              <p:ext uri="{D42A27DB-BD31-4B8C-83A1-F6EECF244321}">
                <p14:modId xmlns:p14="http://schemas.microsoft.com/office/powerpoint/2010/main" val="3887646135"/>
              </p:ext>
            </p:extLst>
          </p:nvPr>
        </p:nvGraphicFramePr>
        <p:xfrm>
          <a:off x="687977" y="696686"/>
          <a:ext cx="11138262" cy="6128540"/>
        </p:xfrm>
        <a:graphic>
          <a:graphicData uri="http://schemas.openxmlformats.org/drawingml/2006/table">
            <a:tbl>
              <a:tblPr/>
              <a:tblGrid>
                <a:gridCol w="2577818">
                  <a:extLst>
                    <a:ext uri="{9D8B030D-6E8A-4147-A177-3AD203B41FA5}">
                      <a16:colId xmlns:a16="http://schemas.microsoft.com/office/drawing/2014/main" val="4009775789"/>
                    </a:ext>
                  </a:extLst>
                </a:gridCol>
                <a:gridCol w="735101">
                  <a:extLst>
                    <a:ext uri="{9D8B030D-6E8A-4147-A177-3AD203B41FA5}">
                      <a16:colId xmlns:a16="http://schemas.microsoft.com/office/drawing/2014/main" val="1605985108"/>
                    </a:ext>
                  </a:extLst>
                </a:gridCol>
                <a:gridCol w="1112585">
                  <a:extLst>
                    <a:ext uri="{9D8B030D-6E8A-4147-A177-3AD203B41FA5}">
                      <a16:colId xmlns:a16="http://schemas.microsoft.com/office/drawing/2014/main" val="757782530"/>
                    </a:ext>
                  </a:extLst>
                </a:gridCol>
                <a:gridCol w="2071195">
                  <a:extLst>
                    <a:ext uri="{9D8B030D-6E8A-4147-A177-3AD203B41FA5}">
                      <a16:colId xmlns:a16="http://schemas.microsoft.com/office/drawing/2014/main" val="1178760268"/>
                    </a:ext>
                  </a:extLst>
                </a:gridCol>
                <a:gridCol w="4641563">
                  <a:extLst>
                    <a:ext uri="{9D8B030D-6E8A-4147-A177-3AD203B41FA5}">
                      <a16:colId xmlns:a16="http://schemas.microsoft.com/office/drawing/2014/main" val="2350486277"/>
                    </a:ext>
                  </a:extLst>
                </a:gridCol>
              </a:tblGrid>
              <a:tr h="1323022">
                <a:tc>
                  <a:txBody>
                    <a:bodyPr/>
                    <a:lstStyle/>
                    <a:p>
                      <a:pPr algn="l" fontAlgn="ctr"/>
                      <a:r>
                        <a:rPr lang="es-MX" sz="1050" b="0" i="0" u="none" strike="noStrike" dirty="0">
                          <a:solidFill>
                            <a:srgbClr val="000000"/>
                          </a:solidFill>
                          <a:effectLst/>
                          <a:latin typeface="Calibri" panose="020F0502020204030204" pitchFamily="34" charset="0"/>
                        </a:rPr>
                        <a:t>KP-1a(M): Porcentaje de hombres que tienen relaciones sexuales con hombres cubiertos por programas de prevención del VIH (paquetes definidos de servicios)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dirty="0">
                          <a:solidFill>
                            <a:srgbClr val="000000"/>
                          </a:solidFill>
                          <a:effectLst/>
                          <a:latin typeface="Calibri" panose="020F0502020204030204" pitchFamily="34" charset="0"/>
                        </a:rPr>
                        <a:t>27070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dirty="0">
                          <a:solidFill>
                            <a:srgbClr val="000000"/>
                          </a:solidFill>
                          <a:effectLst/>
                          <a:latin typeface="Calibri" panose="020F0502020204030204" pitchFamily="34" charset="0"/>
                        </a:rPr>
                        <a:t>21086</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1" i="0" u="none" strike="noStrike" dirty="0">
                          <a:solidFill>
                            <a:srgbClr val="000000"/>
                          </a:solidFill>
                          <a:effectLst/>
                          <a:latin typeface="Calibri" panose="020F0502020204030204" pitchFamily="34" charset="0"/>
                        </a:rPr>
                        <a:t>78%</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l" fontAlgn="t"/>
                      <a:r>
                        <a:rPr lang="es-MX" sz="600" b="1" i="0" u="sng" strike="noStrike">
                          <a:solidFill>
                            <a:srgbClr val="000000"/>
                          </a:solidFill>
                          <a:effectLst/>
                          <a:latin typeface="Arial" panose="020B0604020202020204" pitchFamily="34" charset="0"/>
                        </a:rPr>
                        <a:t>Meta Nacional:</a:t>
                      </a:r>
                      <a:r>
                        <a:rPr lang="es-MX" sz="600" b="0" i="0" u="none" strike="noStrike">
                          <a:solidFill>
                            <a:srgbClr val="000000"/>
                          </a:solidFill>
                          <a:effectLst/>
                          <a:latin typeface="Arial" panose="020B0604020202020204" pitchFamily="34" charset="0"/>
                        </a:rPr>
                        <a:t>    27070 HSH cubiertos con paquetes de prevención  </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1" i="0" u="sng" strike="noStrike">
                          <a:solidFill>
                            <a:srgbClr val="000000"/>
                          </a:solidFill>
                          <a:effectLst/>
                          <a:latin typeface="Arial" panose="020B0604020202020204" pitchFamily="34" charset="0"/>
                        </a:rPr>
                        <a:t>Número total de paquetes de prevención FM PLAN=</a:t>
                      </a:r>
                      <a:r>
                        <a:rPr lang="es-MX" sz="600" b="0" i="0" u="none" strike="noStrike">
                          <a:solidFill>
                            <a:srgbClr val="000000"/>
                          </a:solidFill>
                          <a:effectLst/>
                          <a:latin typeface="Arial" panose="020B0604020202020204" pitchFamily="34" charset="0"/>
                        </a:rPr>
                        <a:t>  21086 paquetes de prevención  </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1" i="0" u="sng" strike="noStrike">
                          <a:solidFill>
                            <a:srgbClr val="000000"/>
                          </a:solidFill>
                          <a:effectLst/>
                          <a:latin typeface="Arial" panose="020B0604020202020204" pitchFamily="34" charset="0"/>
                        </a:rPr>
                        <a:t>Logro Nacional: </a:t>
                      </a:r>
                      <a:r>
                        <a:rPr lang="es-MX" sz="600" b="0" i="0" u="none" strike="noStrike">
                          <a:solidFill>
                            <a:srgbClr val="000000"/>
                          </a:solidFill>
                          <a:effectLst/>
                          <a:latin typeface="Arial" panose="020B0604020202020204" pitchFamily="34" charset="0"/>
                        </a:rPr>
                        <a:t>21086/27070= 78%</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1" i="0" u="sng" strike="noStrike">
                          <a:solidFill>
                            <a:srgbClr val="000000"/>
                          </a:solidFill>
                          <a:effectLst/>
                          <a:latin typeface="Arial" panose="020B0604020202020204" pitchFamily="34" charset="0"/>
                        </a:rPr>
                        <a:t>Fuente:</a:t>
                      </a:r>
                      <a:r>
                        <a:rPr lang="es-MX" sz="600" b="0" i="0" u="none" strike="noStrike">
                          <a:solidFill>
                            <a:srgbClr val="000000"/>
                          </a:solidFill>
                          <a:effectLst/>
                          <a:latin typeface="Arial" panose="020B0604020202020204" pitchFamily="34" charset="0"/>
                        </a:rPr>
                        <a:t> SIGPRO</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0" i="0" u="none" strike="noStrike">
                          <a:solidFill>
                            <a:srgbClr val="000000"/>
                          </a:solidFill>
                          <a:effectLst/>
                          <a:latin typeface="Arial" panose="020B0604020202020204" pitchFamily="34" charset="0"/>
                        </a:rPr>
                        <a:t>Durante el año 2019 se tuvo un alcance de 21,086 paquetes de prevención entregados a la población de HSH, con un logro del 78%, dichos paquetes corresponden a los entregados por Plan International, debido a que la adquisición de estos en el MINSAL se realizan a través del convenio con UNFPA cuyos proveedores notificaron un retraso en la producción por lo que la entrega se ha retrasado. La medida tomada para evitar que este año se presente nuevamente desabastecimiento fue que se colocaron las dos solicitudes correspondientes a los años 2019 y 2020.</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endParaRPr lang="es-MX" sz="600" b="0" i="0" u="none" strike="noStrike">
                        <a:solidFill>
                          <a:srgbClr val="000000"/>
                        </a:solidFill>
                        <a:effectLst/>
                        <a:latin typeface="Arial" panose="020B0604020202020204" pitchFamily="34" charset="0"/>
                      </a:endParaRPr>
                    </a:p>
                  </a:txBody>
                  <a:tcPr marL="0" marR="0" marT="0" marB="0">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1299217773"/>
                  </a:ext>
                </a:extLst>
              </a:tr>
              <a:tr h="1556497">
                <a:tc>
                  <a:txBody>
                    <a:bodyPr/>
                    <a:lstStyle/>
                    <a:p>
                      <a:pPr algn="l" fontAlgn="ctr"/>
                      <a:r>
                        <a:rPr lang="es-MX" sz="1050" b="0" i="0" u="none" strike="noStrike">
                          <a:solidFill>
                            <a:srgbClr val="000000"/>
                          </a:solidFill>
                          <a:effectLst/>
                          <a:latin typeface="Calibri" panose="020F0502020204030204" pitchFamily="34" charset="0"/>
                        </a:rPr>
                        <a:t>KP-1b(M): Porcentaje de personas transgénero cubiertas por programas de prevención del VIH; paquete definido de servicios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a:solidFill>
                            <a:srgbClr val="000000"/>
                          </a:solidFill>
                          <a:effectLst/>
                          <a:latin typeface="Calibri" panose="020F0502020204030204" pitchFamily="34" charset="0"/>
                        </a:rPr>
                        <a:t>1709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dirty="0">
                          <a:solidFill>
                            <a:srgbClr val="000000"/>
                          </a:solidFill>
                          <a:effectLst/>
                          <a:latin typeface="Calibri" panose="020F0502020204030204" pitchFamily="34" charset="0"/>
                        </a:rPr>
                        <a:t>1331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1" i="0" u="none" strike="noStrike" dirty="0">
                          <a:solidFill>
                            <a:srgbClr val="000000"/>
                          </a:solidFill>
                          <a:effectLst/>
                          <a:latin typeface="Calibri" panose="020F0502020204030204" pitchFamily="34" charset="0"/>
                        </a:rPr>
                        <a:t>78%</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l" fontAlgn="t"/>
                      <a:r>
                        <a:rPr lang="es-MX" sz="600" b="1" i="0" u="sng" strike="noStrike">
                          <a:solidFill>
                            <a:srgbClr val="000000"/>
                          </a:solidFill>
                          <a:effectLst/>
                          <a:latin typeface="Arial" panose="020B0604020202020204" pitchFamily="34" charset="0"/>
                        </a:rPr>
                        <a:t>Meta Nacionales:</a:t>
                      </a:r>
                      <a:r>
                        <a:rPr lang="es-MX" sz="600" b="0" i="0" u="none" strike="noStrike">
                          <a:solidFill>
                            <a:srgbClr val="000000"/>
                          </a:solidFill>
                          <a:effectLst/>
                          <a:latin typeface="Arial" panose="020B0604020202020204" pitchFamily="34" charset="0"/>
                        </a:rPr>
                        <a:t>    1709 mujeres transgénero cubiertas con paquetes de prevención  </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1" i="0" u="sng" strike="noStrike">
                          <a:solidFill>
                            <a:srgbClr val="000000"/>
                          </a:solidFill>
                          <a:effectLst/>
                          <a:latin typeface="Arial" panose="020B0604020202020204" pitchFamily="34" charset="0"/>
                        </a:rPr>
                        <a:t>Número total de paquetes de prevención FM:</a:t>
                      </a:r>
                      <a:r>
                        <a:rPr lang="es-MX" sz="600" b="1" i="0" u="none" strike="noStrike">
                          <a:solidFill>
                            <a:srgbClr val="000000"/>
                          </a:solidFill>
                          <a:effectLst/>
                          <a:latin typeface="Arial" panose="020B0604020202020204" pitchFamily="34" charset="0"/>
                        </a:rPr>
                        <a:t>   </a:t>
                      </a:r>
                      <a:r>
                        <a:rPr lang="es-MX" sz="600" b="0" i="0" u="none" strike="noStrike">
                          <a:solidFill>
                            <a:srgbClr val="000000"/>
                          </a:solidFill>
                          <a:effectLst/>
                          <a:latin typeface="Arial" panose="020B0604020202020204" pitchFamily="34" charset="0"/>
                        </a:rPr>
                        <a:t>1331 </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1" i="0" u="sng" strike="noStrike">
                          <a:solidFill>
                            <a:srgbClr val="000000"/>
                          </a:solidFill>
                          <a:effectLst/>
                          <a:latin typeface="Arial" panose="020B0604020202020204" pitchFamily="34" charset="0"/>
                        </a:rPr>
                        <a:t>Logro Nacional:</a:t>
                      </a:r>
                      <a:r>
                        <a:rPr lang="es-MX" sz="600" b="0" i="0" u="none" strike="noStrike">
                          <a:solidFill>
                            <a:srgbClr val="000000"/>
                          </a:solidFill>
                          <a:effectLst/>
                          <a:latin typeface="Arial" panose="020B0604020202020204" pitchFamily="34" charset="0"/>
                        </a:rPr>
                        <a:t> 1331/1709= 78%</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1" i="0" u="sng" strike="noStrike">
                          <a:solidFill>
                            <a:srgbClr val="000000"/>
                          </a:solidFill>
                          <a:effectLst/>
                          <a:latin typeface="Arial" panose="020B0604020202020204" pitchFamily="34" charset="0"/>
                        </a:rPr>
                        <a:t>Fuente:</a:t>
                      </a:r>
                      <a:r>
                        <a:rPr lang="es-MX" sz="600" b="0" i="0" u="none" strike="noStrike">
                          <a:solidFill>
                            <a:srgbClr val="000000"/>
                          </a:solidFill>
                          <a:effectLst/>
                          <a:latin typeface="Arial" panose="020B0604020202020204" pitchFamily="34" charset="0"/>
                        </a:rPr>
                        <a:t> SIGPRO</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0" i="0" u="none" strike="noStrike">
                          <a:solidFill>
                            <a:srgbClr val="000000"/>
                          </a:solidFill>
                          <a:effectLst/>
                          <a:latin typeface="Arial" panose="020B0604020202020204" pitchFamily="34" charset="0"/>
                        </a:rPr>
                        <a:t>Durante el año 2019 se tuvo un alcance de 21,086 paquetes de prevención entregados a la población de HSH, con un logro del 78%, dichos paquetes corresponden a los entregados por Plan International, debido a que la adquisición de estos en el MINSAL se realizan a través del convenio con UNFPA cuyos proveedores notificaron un retraso en la producción por lo que la entrega se ha retrasado. La medida tomada para evitar que este año se presente nuevamente desabastecimiento fue que se colocaron las dos solicitudes correspondientes a los años 2019 y 2020.</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endParaRPr lang="es-MX" sz="600" b="0" i="0" u="none" strike="noStrike">
                        <a:solidFill>
                          <a:srgbClr val="000000"/>
                        </a:solidFill>
                        <a:effectLst/>
                        <a:latin typeface="Arial" panose="020B0604020202020204" pitchFamily="34" charset="0"/>
                      </a:endParaRPr>
                    </a:p>
                  </a:txBody>
                  <a:tcPr marL="0" marR="0" marT="0" marB="0">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980438648"/>
                  </a:ext>
                </a:extLst>
              </a:tr>
              <a:tr h="1400848">
                <a:tc>
                  <a:txBody>
                    <a:bodyPr/>
                    <a:lstStyle/>
                    <a:p>
                      <a:pPr algn="l" fontAlgn="ctr"/>
                      <a:r>
                        <a:rPr lang="es-MX" sz="1050" b="0" i="0" u="none" strike="noStrike">
                          <a:solidFill>
                            <a:srgbClr val="000000"/>
                          </a:solidFill>
                          <a:effectLst/>
                          <a:latin typeface="Calibri" panose="020F0502020204030204" pitchFamily="34" charset="0"/>
                        </a:rPr>
                        <a:t>KP-1c(M): Porcentaje de trabajadores sexuales cubiertos por programas de prevención del VIH (paquete definido de servicios)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a:solidFill>
                            <a:srgbClr val="000000"/>
                          </a:solidFill>
                          <a:effectLst/>
                          <a:latin typeface="Calibri" panose="020F0502020204030204" pitchFamily="34" charset="0"/>
                        </a:rPr>
                        <a:t>10644</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a:solidFill>
                            <a:srgbClr val="000000"/>
                          </a:solidFill>
                          <a:effectLst/>
                          <a:latin typeface="Calibri" panose="020F0502020204030204" pitchFamily="34" charset="0"/>
                        </a:rPr>
                        <a:t>7765</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1" i="0" u="none" strike="noStrike" dirty="0">
                          <a:solidFill>
                            <a:srgbClr val="000000"/>
                          </a:solidFill>
                          <a:effectLst/>
                          <a:latin typeface="Calibri" panose="020F0502020204030204" pitchFamily="34" charset="0"/>
                        </a:rPr>
                        <a:t>73%</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l" fontAlgn="t"/>
                      <a:r>
                        <a:rPr lang="es-MX" sz="600" b="1" i="0" u="sng" strike="noStrike">
                          <a:solidFill>
                            <a:srgbClr val="000000"/>
                          </a:solidFill>
                          <a:effectLst/>
                          <a:latin typeface="Arial" panose="020B0604020202020204" pitchFamily="34" charset="0"/>
                        </a:rPr>
                        <a:t>Meta Nacionales: </a:t>
                      </a:r>
                      <a:r>
                        <a:rPr lang="es-MX" sz="600" b="0" i="0" u="none" strike="noStrike">
                          <a:solidFill>
                            <a:srgbClr val="000000"/>
                          </a:solidFill>
                          <a:effectLst/>
                          <a:latin typeface="Arial" panose="020B0604020202020204" pitchFamily="34" charset="0"/>
                        </a:rPr>
                        <a:t>   10644  TS cubiertas con paquetes de prevención  </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1" i="0" u="sng" strike="noStrike">
                          <a:solidFill>
                            <a:srgbClr val="000000"/>
                          </a:solidFill>
                          <a:effectLst/>
                          <a:latin typeface="Arial" panose="020B0604020202020204" pitchFamily="34" charset="0"/>
                        </a:rPr>
                        <a:t>Número total de paquetes de prevención FM: </a:t>
                      </a:r>
                      <a:r>
                        <a:rPr lang="es-MX" sz="600" b="0" i="0" u="none" strike="noStrike">
                          <a:solidFill>
                            <a:srgbClr val="000000"/>
                          </a:solidFill>
                          <a:effectLst/>
                          <a:latin typeface="Arial" panose="020B0604020202020204" pitchFamily="34" charset="0"/>
                        </a:rPr>
                        <a:t> 7765</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1" i="0" u="sng" strike="noStrike">
                          <a:solidFill>
                            <a:srgbClr val="000000"/>
                          </a:solidFill>
                          <a:effectLst/>
                          <a:latin typeface="Arial" panose="020B0604020202020204" pitchFamily="34" charset="0"/>
                        </a:rPr>
                        <a:t>Logro FM =</a:t>
                      </a:r>
                      <a:r>
                        <a:rPr lang="es-MX" sz="600" b="0" i="0" u="none" strike="noStrike">
                          <a:solidFill>
                            <a:srgbClr val="000000"/>
                          </a:solidFill>
                          <a:effectLst/>
                          <a:latin typeface="Arial" panose="020B0604020202020204" pitchFamily="34" charset="0"/>
                        </a:rPr>
                        <a:t> 7765/10644= 73% de paquetes de prevención registrados, PEPFAR no reporto producción</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1" i="0" u="sng" strike="noStrike">
                          <a:solidFill>
                            <a:srgbClr val="000000"/>
                          </a:solidFill>
                          <a:effectLst/>
                          <a:latin typeface="Arial" panose="020B0604020202020204" pitchFamily="34" charset="0"/>
                        </a:rPr>
                        <a:t>Fuente: </a:t>
                      </a:r>
                      <a:r>
                        <a:rPr lang="es-MX" sz="600" b="0" i="0" u="none" strike="noStrike">
                          <a:solidFill>
                            <a:srgbClr val="000000"/>
                          </a:solidFill>
                          <a:effectLst/>
                          <a:latin typeface="Arial" panose="020B0604020202020204" pitchFamily="34" charset="0"/>
                        </a:rPr>
                        <a:t>SIGPRO</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0" i="0" u="none" strike="noStrike">
                          <a:solidFill>
                            <a:srgbClr val="000000"/>
                          </a:solidFill>
                          <a:effectLst/>
                          <a:latin typeface="Arial" panose="020B0604020202020204" pitchFamily="34" charset="0"/>
                        </a:rPr>
                        <a:t>Durante el año 2019 se tuvo un alcance de 21,086 paquetes de prevención entregados a la población de HSH, con un logro del 78%, dichos paquetes corresponden a los entregados por Plan International, debido a que la adquisición de estos en el MINSAL se realizan a través del convenio con UNFPA cuyos proveedores notificaron un retraso en la producción por lo que la entrega se ha retrasado. La medida tomada para evitar que este año se presente nuevamente desabastecimiento fue que se colocaron las dos solicitudes correspondientes a los años 2019 y 2020.</a:t>
                      </a:r>
                      <a:br>
                        <a:rPr lang="es-MX" sz="600" b="0" i="0" u="none" strike="noStrike">
                          <a:solidFill>
                            <a:srgbClr val="000000"/>
                          </a:solidFill>
                          <a:effectLst/>
                          <a:latin typeface="Arial" panose="020B0604020202020204" pitchFamily="34" charset="0"/>
                        </a:rPr>
                      </a:br>
                      <a:endParaRPr lang="es-MX" sz="600" b="0" i="0" u="none" strike="noStrike">
                        <a:solidFill>
                          <a:srgbClr val="000000"/>
                        </a:solidFill>
                        <a:effectLst/>
                        <a:latin typeface="Arial" panose="020B0604020202020204" pitchFamily="34" charset="0"/>
                      </a:endParaRPr>
                    </a:p>
                  </a:txBody>
                  <a:tcPr marL="0" marR="0" marT="0" marB="0">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2800673244"/>
                  </a:ext>
                </a:extLst>
              </a:tr>
              <a:tr h="1070092">
                <a:tc>
                  <a:txBody>
                    <a:bodyPr/>
                    <a:lstStyle/>
                    <a:p>
                      <a:pPr algn="l" fontAlgn="ctr"/>
                      <a:r>
                        <a:rPr lang="es-MX" sz="1050" b="0" i="0" u="none" strike="noStrike">
                          <a:solidFill>
                            <a:srgbClr val="000000"/>
                          </a:solidFill>
                          <a:effectLst/>
                          <a:latin typeface="Calibri" panose="020F0502020204030204" pitchFamily="34" charset="0"/>
                        </a:rPr>
                        <a:t>KP-3e Número de personas privadas de libertad que se sometieron a las pruebas y consejería del VIH y que recibieron sus resultados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a:solidFill>
                            <a:srgbClr val="000000"/>
                          </a:solidFill>
                          <a:effectLst/>
                          <a:latin typeface="Calibri" panose="020F0502020204030204" pitchFamily="34" charset="0"/>
                        </a:rPr>
                        <a:t>32500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a:solidFill>
                            <a:srgbClr val="000000"/>
                          </a:solidFill>
                          <a:effectLst/>
                          <a:latin typeface="Calibri" panose="020F0502020204030204" pitchFamily="34" charset="0"/>
                        </a:rPr>
                        <a:t>22703</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1" i="0" u="none" strike="noStrike" dirty="0">
                          <a:solidFill>
                            <a:srgbClr val="000000"/>
                          </a:solidFill>
                          <a:effectLst/>
                          <a:latin typeface="Calibri" panose="020F0502020204030204" pitchFamily="34" charset="0"/>
                        </a:rPr>
                        <a:t>70%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l" fontAlgn="ctr"/>
                      <a:r>
                        <a:rPr lang="es-MX" sz="600" b="1" i="0" u="sng" strike="noStrike">
                          <a:solidFill>
                            <a:srgbClr val="000000"/>
                          </a:solidFill>
                          <a:effectLst/>
                          <a:latin typeface="Arial" panose="020B0604020202020204" pitchFamily="34" charset="0"/>
                        </a:rPr>
                        <a:t>Meta Nacional:  </a:t>
                      </a:r>
                      <a:r>
                        <a:rPr lang="es-MX" sz="600" b="0" i="0" u="none" strike="noStrike">
                          <a:solidFill>
                            <a:srgbClr val="000000"/>
                          </a:solidFill>
                          <a:effectLst/>
                          <a:latin typeface="Arial" panose="020B0604020202020204" pitchFamily="34" charset="0"/>
                        </a:rPr>
                        <a:t>  32500 PPL  que se han realizado la prueba de VIH y que conocen sus resultados  </a:t>
                      </a:r>
                      <a:br>
                        <a:rPr lang="es-MX" sz="600" b="0" i="0" u="none" strike="noStrike">
                          <a:solidFill>
                            <a:srgbClr val="000000"/>
                          </a:solidFill>
                          <a:effectLst/>
                          <a:latin typeface="Arial" panose="020B0604020202020204" pitchFamily="34" charset="0"/>
                        </a:rPr>
                      </a:br>
                      <a:r>
                        <a:rPr lang="es-MX" sz="600" b="0" i="0" u="none" strike="noStrike">
                          <a:solidFill>
                            <a:srgbClr val="000000"/>
                          </a:solidFill>
                          <a:effectLst/>
                          <a:latin typeface="Arial" panose="020B0604020202020204" pitchFamily="34" charset="0"/>
                        </a:rPr>
                        <a:t> </a:t>
                      </a:r>
                      <a:br>
                        <a:rPr lang="es-MX" sz="600" b="0" i="0" u="none" strike="noStrike">
                          <a:solidFill>
                            <a:srgbClr val="000000"/>
                          </a:solidFill>
                          <a:effectLst/>
                          <a:latin typeface="Arial" panose="020B0604020202020204" pitchFamily="34" charset="0"/>
                        </a:rPr>
                      </a:br>
                      <a:r>
                        <a:rPr lang="es-MX" sz="600" b="1" i="0" u="sng" strike="noStrike">
                          <a:solidFill>
                            <a:srgbClr val="000000"/>
                          </a:solidFill>
                          <a:effectLst/>
                          <a:latin typeface="Arial" panose="020B0604020202020204" pitchFamily="34" charset="0"/>
                        </a:rPr>
                        <a:t>Logro: =</a:t>
                      </a:r>
                      <a:r>
                        <a:rPr lang="es-MX" sz="600" b="0" i="0" u="none" strike="noStrike">
                          <a:solidFill>
                            <a:srgbClr val="000000"/>
                          </a:solidFill>
                          <a:effectLst/>
                          <a:latin typeface="Arial" panose="020B0604020202020204" pitchFamily="34" charset="0"/>
                        </a:rPr>
                        <a:t> 22703/32500= 10% PPL que se han realizado la prueba de VIH y que conocen sus resultados </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1" i="0" u="sng" strike="noStrike">
                          <a:solidFill>
                            <a:srgbClr val="000000"/>
                          </a:solidFill>
                          <a:effectLst/>
                          <a:latin typeface="Arial" panose="020B0604020202020204" pitchFamily="34" charset="0"/>
                        </a:rPr>
                        <a:t>Fuente:</a:t>
                      </a:r>
                      <a:r>
                        <a:rPr lang="es-MX" sz="600" b="0" i="0" u="none" strike="noStrike">
                          <a:solidFill>
                            <a:srgbClr val="000000"/>
                          </a:solidFill>
                          <a:effectLst/>
                          <a:latin typeface="Arial" panose="020B0604020202020204" pitchFamily="34" charset="0"/>
                        </a:rPr>
                        <a:t> SUMEVE</a:t>
                      </a:r>
                      <a:br>
                        <a:rPr lang="es-MX" sz="600" b="0" i="0" u="none" strike="noStrike">
                          <a:solidFill>
                            <a:srgbClr val="000000"/>
                          </a:solidFill>
                          <a:effectLst/>
                          <a:latin typeface="Arial" panose="020B0604020202020204" pitchFamily="34" charset="0"/>
                        </a:rPr>
                      </a:br>
                      <a:br>
                        <a:rPr lang="es-MX" sz="600" b="0" i="0" u="none" strike="noStrike">
                          <a:solidFill>
                            <a:srgbClr val="000000"/>
                          </a:solidFill>
                          <a:effectLst/>
                          <a:latin typeface="Arial" panose="020B0604020202020204" pitchFamily="34" charset="0"/>
                        </a:rPr>
                      </a:br>
                      <a:r>
                        <a:rPr lang="es-MX" sz="600" b="0" i="0" u="none" strike="noStrike">
                          <a:solidFill>
                            <a:srgbClr val="000000"/>
                          </a:solidFill>
                          <a:effectLst/>
                          <a:latin typeface="Arial" panose="020B0604020202020204" pitchFamily="34" charset="0"/>
                        </a:rPr>
                        <a:t>Durante el año 2019, a pesar de las medidas especiales en los centro penitenciarios, se logro tamizar y dar los resultados a la gran mayoría de personas privadas de libertad. El bajo logro que se reporta, se debe a la falta de digitador para las post consejerías de dicha población, debido a que se le han agregado otros modulos al SUMEVE, lo que ha aumentado el trabajo de digitación.</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3530727159"/>
                  </a:ext>
                </a:extLst>
              </a:tr>
              <a:tr h="632327">
                <a:tc>
                  <a:txBody>
                    <a:bodyPr/>
                    <a:lstStyle/>
                    <a:p>
                      <a:pPr algn="l" fontAlgn="ctr"/>
                      <a:r>
                        <a:rPr lang="es-MX" sz="1050" b="0" i="0" u="none" strike="noStrike">
                          <a:solidFill>
                            <a:srgbClr val="000000"/>
                          </a:solidFill>
                          <a:effectLst/>
                          <a:latin typeface="Calibri" panose="020F0502020204030204" pitchFamily="34" charset="0"/>
                        </a:rPr>
                        <a:t>TCS-3.1: Porcentaje de personas que viven con el VIH que están en TARV, que tienen una carga viral suprimida a los 12 meses (&lt;1000 copias/ml)</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a:solidFill>
                            <a:srgbClr val="000000"/>
                          </a:solidFill>
                          <a:effectLst/>
                          <a:latin typeface="Calibri" panose="020F0502020204030204" pitchFamily="34" charset="0"/>
                        </a:rPr>
                        <a:t>723</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a:solidFill>
                            <a:srgbClr val="000000"/>
                          </a:solidFill>
                          <a:effectLst/>
                          <a:latin typeface="Calibri" panose="020F0502020204030204" pitchFamily="34" charset="0"/>
                        </a:rPr>
                        <a:t>664</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1" i="0" u="none" strike="noStrike" dirty="0">
                          <a:solidFill>
                            <a:srgbClr val="000000"/>
                          </a:solidFill>
                          <a:effectLst/>
                          <a:latin typeface="Calibri" panose="020F0502020204030204" pitchFamily="34" charset="0"/>
                        </a:rPr>
                        <a:t>92%</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a:txBody>
                    <a:bodyPr/>
                    <a:lstStyle/>
                    <a:p>
                      <a:pPr algn="l" fontAlgn="ctr"/>
                      <a:r>
                        <a:rPr lang="es-MX" sz="600" b="0" i="0" u="none" strike="noStrike" dirty="0">
                          <a:solidFill>
                            <a:srgbClr val="000000"/>
                          </a:solidFill>
                          <a:effectLst/>
                          <a:latin typeface="Arial" panose="020B0604020202020204" pitchFamily="34" charset="0"/>
                        </a:rPr>
                        <a:t>Este logro se ha alcanzado debido al trabajo conjunto del Programa Nacional de ITS/VIH  con el Proyecto de cuidado y tratamiento de USAID, además de la mejora en la vinculación y de la estrategia de búsquedas de abandonos por los SSR con diferentes metodologías las cuales han arrojado muy buenos resultados, de igual manera se ha facilitado el proceso de toma de CV con la descentralización del servicio a la zona oriental y la accesibilidad a los horarios para la toma de la misma, lo que ha ayudado a que se presente una mejor adherencia al tratamiento por parte del usuario, sobre todo en los nuevos inicios que son los que con mayor frecuencia se dificulta su retención en los establecimientos de salud.</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2141794255"/>
                  </a:ext>
                </a:extLst>
              </a:tr>
            </a:tbl>
          </a:graphicData>
        </a:graphic>
      </p:graphicFrame>
      <p:sp>
        <p:nvSpPr>
          <p:cNvPr id="6" name="Título 1">
            <a:extLst>
              <a:ext uri="{FF2B5EF4-FFF2-40B4-BE49-F238E27FC236}">
                <a16:creationId xmlns:a16="http://schemas.microsoft.com/office/drawing/2014/main" id="{B5F3A92D-9652-4DFD-8A40-A5D9FD6DD238}"/>
              </a:ext>
            </a:extLst>
          </p:cNvPr>
          <p:cNvSpPr>
            <a:spLocks noGrp="1"/>
          </p:cNvSpPr>
          <p:nvPr>
            <p:ph type="title"/>
          </p:nvPr>
        </p:nvSpPr>
        <p:spPr>
          <a:xfrm>
            <a:off x="838200" y="77735"/>
            <a:ext cx="10515600" cy="775698"/>
          </a:xfrm>
        </p:spPr>
        <p:txBody>
          <a:bodyPr>
            <a:normAutofit/>
          </a:bodyPr>
          <a:lstStyle/>
          <a:p>
            <a:r>
              <a:rPr lang="es-SV" sz="3600" dirty="0">
                <a:latin typeface="Calibri" panose="020F0502020204030204" pitchFamily="34" charset="0"/>
                <a:cs typeface="Calibri" panose="020F0502020204030204" pitchFamily="34" charset="0"/>
              </a:rPr>
              <a:t>Indicadores Programáticos </a:t>
            </a:r>
          </a:p>
        </p:txBody>
      </p:sp>
    </p:spTree>
    <p:extLst>
      <p:ext uri="{BB962C8B-B14F-4D97-AF65-F5344CB8AC3E}">
        <p14:creationId xmlns:p14="http://schemas.microsoft.com/office/powerpoint/2010/main" val="2242234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F82853B-4685-4C12-BCE0-C2116ADFE6ED}"/>
              </a:ext>
            </a:extLst>
          </p:cNvPr>
          <p:cNvPicPr>
            <a:picLocks noChangeAspect="1"/>
          </p:cNvPicPr>
          <p:nvPr/>
        </p:nvPicPr>
        <p:blipFill rotWithShape="1">
          <a:blip r:embed="rId2"/>
          <a:srcRect l="24357" t="15238" r="40643" b="4382"/>
          <a:stretch/>
        </p:blipFill>
        <p:spPr>
          <a:xfrm>
            <a:off x="2960913" y="37011"/>
            <a:ext cx="5599611" cy="6783977"/>
          </a:xfrm>
          <a:prstGeom prst="rect">
            <a:avLst/>
          </a:prstGeom>
        </p:spPr>
      </p:pic>
    </p:spTree>
    <p:extLst>
      <p:ext uri="{BB962C8B-B14F-4D97-AF65-F5344CB8AC3E}">
        <p14:creationId xmlns:p14="http://schemas.microsoft.com/office/powerpoint/2010/main" val="2155010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0EAD48A-AA32-4B70-8D68-7E4FE08DCD73}"/>
              </a:ext>
            </a:extLst>
          </p:cNvPr>
          <p:cNvPicPr>
            <a:picLocks noChangeAspect="1"/>
          </p:cNvPicPr>
          <p:nvPr/>
        </p:nvPicPr>
        <p:blipFill rotWithShape="1">
          <a:blip r:embed="rId2"/>
          <a:srcRect t="12725" b="3005"/>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ítulo 5">
            <a:extLst>
              <a:ext uri="{FF2B5EF4-FFF2-40B4-BE49-F238E27FC236}">
                <a16:creationId xmlns:a16="http://schemas.microsoft.com/office/drawing/2014/main" id="{7531F90C-A2CC-4AFE-8B08-88F2F609CDA5}"/>
              </a:ext>
            </a:extLst>
          </p:cNvPr>
          <p:cNvSpPr>
            <a:spLocks noGrp="1"/>
          </p:cNvSpPr>
          <p:nvPr>
            <p:ph type="ctrTitle"/>
          </p:nvPr>
        </p:nvSpPr>
        <p:spPr>
          <a:xfrm>
            <a:off x="477980" y="448055"/>
            <a:ext cx="11714020" cy="4855465"/>
          </a:xfrm>
        </p:spPr>
        <p:txBody>
          <a:bodyPr/>
          <a:lstStyle/>
          <a:p>
            <a:pPr algn="ctr"/>
            <a:r>
              <a:rPr lang="es-SV" dirty="0">
                <a:latin typeface="Agency FB" panose="020B0503020202020204" pitchFamily="34" charset="0"/>
              </a:rPr>
              <a:t>Indicadores financieros</a:t>
            </a:r>
            <a:r>
              <a:rPr lang="es-SV" dirty="0"/>
              <a:t>			</a:t>
            </a:r>
            <a:br>
              <a:rPr lang="es-SV" dirty="0"/>
            </a:br>
            <a:endParaRPr lang="es-SV" dirty="0"/>
          </a:p>
        </p:txBody>
      </p:sp>
    </p:spTree>
    <p:extLst>
      <p:ext uri="{BB962C8B-B14F-4D97-AF65-F5344CB8AC3E}">
        <p14:creationId xmlns:p14="http://schemas.microsoft.com/office/powerpoint/2010/main" val="2532409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ángulo 6">
            <a:extLst>
              <a:ext uri="{FF2B5EF4-FFF2-40B4-BE49-F238E27FC236}">
                <a16:creationId xmlns:a16="http://schemas.microsoft.com/office/drawing/2014/main" id="{63CEB816-C9E3-4B76-ADA5-3B763D3F84EE}"/>
              </a:ext>
            </a:extLst>
          </p:cNvPr>
          <p:cNvSpPr/>
          <p:nvPr/>
        </p:nvSpPr>
        <p:spPr>
          <a:xfrm>
            <a:off x="947871" y="924040"/>
            <a:ext cx="10128624" cy="923330"/>
          </a:xfrm>
          <a:prstGeom prst="rect">
            <a:avLst/>
          </a:prstGeom>
        </p:spPr>
        <p:txBody>
          <a:bodyPr wrap="square">
            <a:spAutoFit/>
          </a:bodyPr>
          <a:lstStyle/>
          <a:p>
            <a:r>
              <a:rPr lang="es-SV" u="sng" dirty="0">
                <a:solidFill>
                  <a:srgbClr val="000000"/>
                </a:solidFill>
                <a:latin typeface="Calibri" panose="020F0502020204030204" pitchFamily="34" charset="0"/>
              </a:rPr>
              <a:t>Comentarios</a:t>
            </a:r>
            <a:r>
              <a:rPr lang="es-SV" dirty="0">
                <a:solidFill>
                  <a:srgbClr val="000000"/>
                </a:solidFill>
                <a:latin typeface="Calibri" panose="020F0502020204030204" pitchFamily="34" charset="0"/>
              </a:rPr>
              <a:t>:</a:t>
            </a:r>
            <a:r>
              <a:rPr lang="es-SV" dirty="0"/>
              <a:t> </a:t>
            </a:r>
            <a:r>
              <a:rPr lang="es-SV" dirty="0">
                <a:solidFill>
                  <a:srgbClr val="000000"/>
                </a:solidFill>
                <a:latin typeface="Calibri" panose="020F0502020204030204" pitchFamily="34" charset="0"/>
              </a:rPr>
              <a:t>El periodo 1: El año  2019, tenia un presupuesto asignado de $5,151,443.74 de los cuales al 31 de diciembre de 2019 se han recibido en las cuentas bancarias de MINSAL/FM  el 100% del desembolso programado.</a:t>
            </a:r>
            <a:r>
              <a:rPr lang="es-SV" dirty="0"/>
              <a:t> </a:t>
            </a:r>
          </a:p>
        </p:txBody>
      </p:sp>
      <p:sp>
        <p:nvSpPr>
          <p:cNvPr id="8" name="Rectángulo 7">
            <a:extLst>
              <a:ext uri="{FF2B5EF4-FFF2-40B4-BE49-F238E27FC236}">
                <a16:creationId xmlns:a16="http://schemas.microsoft.com/office/drawing/2014/main" id="{12B1294A-36EA-45A8-AC53-E9ACFD5E0F28}"/>
              </a:ext>
            </a:extLst>
          </p:cNvPr>
          <p:cNvSpPr/>
          <p:nvPr/>
        </p:nvSpPr>
        <p:spPr>
          <a:xfrm>
            <a:off x="1013859" y="138855"/>
            <a:ext cx="8846578" cy="400110"/>
          </a:xfrm>
          <a:prstGeom prst="rect">
            <a:avLst/>
          </a:prstGeom>
        </p:spPr>
        <p:txBody>
          <a:bodyPr wrap="square">
            <a:spAutoFit/>
          </a:bodyPr>
          <a:lstStyle/>
          <a:p>
            <a:r>
              <a:rPr lang="es-SV" b="1" dirty="0">
                <a:solidFill>
                  <a:srgbClr val="000000"/>
                </a:solidFill>
                <a:latin typeface="Calibri" panose="020F0502020204030204" pitchFamily="34" charset="0"/>
              </a:rPr>
              <a:t> </a:t>
            </a:r>
            <a:r>
              <a:rPr lang="es-SV" sz="2000" b="1" dirty="0">
                <a:solidFill>
                  <a:srgbClr val="000000"/>
                </a:solidFill>
                <a:latin typeface="Calibri" panose="020F0502020204030204" pitchFamily="34" charset="0"/>
              </a:rPr>
              <a:t>F1: Presupuesto y desembolsos del Fondo Mundial - en ($)         Periodo: P1 </a:t>
            </a:r>
            <a:endParaRPr lang="es-SV" sz="2000" dirty="0"/>
          </a:p>
        </p:txBody>
      </p:sp>
      <p:graphicFrame>
        <p:nvGraphicFramePr>
          <p:cNvPr id="12" name="Gráfico 11">
            <a:extLst>
              <a:ext uri="{FF2B5EF4-FFF2-40B4-BE49-F238E27FC236}">
                <a16:creationId xmlns:a16="http://schemas.microsoft.com/office/drawing/2014/main" id="{6AABA5BA-6C54-4116-8E32-8F24887B1BDF}"/>
              </a:ext>
            </a:extLst>
          </p:cNvPr>
          <p:cNvGraphicFramePr>
            <a:graphicFrameLocks/>
          </p:cNvGraphicFramePr>
          <p:nvPr>
            <p:extLst>
              <p:ext uri="{D42A27DB-BD31-4B8C-83A1-F6EECF244321}">
                <p14:modId xmlns:p14="http://schemas.microsoft.com/office/powerpoint/2010/main" val="3943219428"/>
              </p:ext>
            </p:extLst>
          </p:nvPr>
        </p:nvGraphicFramePr>
        <p:xfrm>
          <a:off x="867685" y="2431791"/>
          <a:ext cx="9238423" cy="3841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3803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ángulo 1">
            <a:extLst>
              <a:ext uri="{FF2B5EF4-FFF2-40B4-BE49-F238E27FC236}">
                <a16:creationId xmlns:a16="http://schemas.microsoft.com/office/drawing/2014/main" id="{34455E41-E01A-4698-BC15-BACE55FC8AAC}"/>
              </a:ext>
            </a:extLst>
          </p:cNvPr>
          <p:cNvSpPr/>
          <p:nvPr/>
        </p:nvSpPr>
        <p:spPr>
          <a:xfrm>
            <a:off x="597029" y="207352"/>
            <a:ext cx="10696281" cy="2062103"/>
          </a:xfrm>
          <a:prstGeom prst="rect">
            <a:avLst/>
          </a:prstGeom>
        </p:spPr>
        <p:txBody>
          <a:bodyPr wrap="square">
            <a:spAutoFit/>
          </a:bodyPr>
          <a:lstStyle/>
          <a:p>
            <a:r>
              <a:rPr lang="es-SV" dirty="0">
                <a:latin typeface="Aharoni" panose="02010803020104030203" pitchFamily="2" charset="-79"/>
                <a:cs typeface="Aharoni" panose="02010803020104030203" pitchFamily="2" charset="-79"/>
              </a:rPr>
              <a:t> </a:t>
            </a:r>
            <a:r>
              <a:rPr lang="es-SV" sz="2000" dirty="0">
                <a:latin typeface="Aharoni" panose="02010803020104030203" pitchFamily="2" charset="-79"/>
                <a:cs typeface="Aharoni" panose="02010803020104030203" pitchFamily="2" charset="-79"/>
              </a:rPr>
              <a:t>F2: Presupuesto y gastos reales por Módulo de la subvención - en ($)  Periodo: P1 </a:t>
            </a:r>
            <a:r>
              <a:rPr lang="es-SV" dirty="0">
                <a:latin typeface="Aharoni" panose="02010803020104030203" pitchFamily="2" charset="-79"/>
                <a:cs typeface="Aharoni" panose="02010803020104030203" pitchFamily="2" charset="-79"/>
              </a:rPr>
              <a:t>				</a:t>
            </a:r>
          </a:p>
          <a:p>
            <a:r>
              <a:rPr lang="es-SV" u="sng" dirty="0">
                <a:latin typeface="Aharoni" panose="02010803020104030203" pitchFamily="2" charset="-79"/>
                <a:cs typeface="Aharoni" panose="02010803020104030203" pitchFamily="2" charset="-79"/>
              </a:rPr>
              <a:t>Comentarios</a:t>
            </a:r>
            <a:r>
              <a:rPr lang="es-SV" dirty="0">
                <a:latin typeface="Aharoni" panose="02010803020104030203" pitchFamily="2" charset="-79"/>
                <a:cs typeface="Aharoni" panose="02010803020104030203" pitchFamily="2" charset="-79"/>
              </a:rPr>
              <a:t>: 	Durante el primer año de la subvención se alcanzo un 48% de ejecución financiera de los cuales los montos más significativos se detallan: $ 375,101.57 correspondiente al  Programa de Prevención integral para TS, $471,093.93 corresponde a gastos del módulo de tratamiento, atención y apoyo y $ 959,581.49. corresponde al módulo de Programa de Prevención integral para HSH.		</a:t>
            </a:r>
          </a:p>
        </p:txBody>
      </p:sp>
      <p:graphicFrame>
        <p:nvGraphicFramePr>
          <p:cNvPr id="10" name="Gráfico 9">
            <a:extLst>
              <a:ext uri="{FF2B5EF4-FFF2-40B4-BE49-F238E27FC236}">
                <a16:creationId xmlns:a16="http://schemas.microsoft.com/office/drawing/2014/main" id="{BE1859C3-9C7B-4984-9118-2697602CCFA6}"/>
              </a:ext>
            </a:extLst>
          </p:cNvPr>
          <p:cNvGraphicFramePr>
            <a:graphicFrameLocks/>
          </p:cNvGraphicFramePr>
          <p:nvPr>
            <p:extLst>
              <p:ext uri="{D42A27DB-BD31-4B8C-83A1-F6EECF244321}">
                <p14:modId xmlns:p14="http://schemas.microsoft.com/office/powerpoint/2010/main" val="4217391773"/>
              </p:ext>
            </p:extLst>
          </p:nvPr>
        </p:nvGraphicFramePr>
        <p:xfrm>
          <a:off x="914400" y="2238677"/>
          <a:ext cx="10228081" cy="42893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6771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ángulo 2">
            <a:extLst>
              <a:ext uri="{FF2B5EF4-FFF2-40B4-BE49-F238E27FC236}">
                <a16:creationId xmlns:a16="http://schemas.microsoft.com/office/drawing/2014/main" id="{34992347-23FD-4CE7-BDFC-0BC734E03023}"/>
              </a:ext>
            </a:extLst>
          </p:cNvPr>
          <p:cNvSpPr/>
          <p:nvPr/>
        </p:nvSpPr>
        <p:spPr>
          <a:xfrm>
            <a:off x="518475" y="242270"/>
            <a:ext cx="11104774" cy="2062103"/>
          </a:xfrm>
          <a:prstGeom prst="rect">
            <a:avLst/>
          </a:prstGeom>
        </p:spPr>
        <p:txBody>
          <a:bodyPr wrap="square">
            <a:spAutoFit/>
          </a:bodyPr>
          <a:lstStyle/>
          <a:p>
            <a:r>
              <a:rPr lang="es-SV" dirty="0">
                <a:latin typeface="Aharoni" panose="02010803020104030203" pitchFamily="2" charset="-79"/>
                <a:cs typeface="Aharoni" panose="02010803020104030203" pitchFamily="2" charset="-79"/>
              </a:rPr>
              <a:t> </a:t>
            </a:r>
            <a:r>
              <a:rPr lang="es-SV" sz="2000" dirty="0">
                <a:latin typeface="Aharoni" panose="02010803020104030203" pitchFamily="2" charset="-79"/>
                <a:cs typeface="Aharoni" panose="02010803020104030203" pitchFamily="2" charset="-79"/>
              </a:rPr>
              <a:t>F3: Desembolsos y gastos - en ($)         Periodo: P1 	</a:t>
            </a:r>
            <a:r>
              <a:rPr lang="es-SV" dirty="0">
                <a:latin typeface="Aharoni" panose="02010803020104030203" pitchFamily="2" charset="-79"/>
                <a:cs typeface="Aharoni" panose="02010803020104030203" pitchFamily="2" charset="-79"/>
              </a:rPr>
              <a:t>		</a:t>
            </a:r>
          </a:p>
          <a:p>
            <a:r>
              <a:rPr lang="es-SV" u="sng" dirty="0">
                <a:latin typeface="Aharoni" panose="02010803020104030203" pitchFamily="2" charset="-79"/>
                <a:cs typeface="Aharoni" panose="02010803020104030203" pitchFamily="2" charset="-79"/>
              </a:rPr>
              <a:t>Comentarios:</a:t>
            </a:r>
            <a:r>
              <a:rPr lang="es-SV" dirty="0">
                <a:latin typeface="Aharoni" panose="02010803020104030203" pitchFamily="2" charset="-79"/>
                <a:cs typeface="Aharoni" panose="02010803020104030203" pitchFamily="2" charset="-79"/>
              </a:rPr>
              <a:t>	El Total de desembolsos que el RP ha recibido por FM es de $5,151,443.00  de los cuales MINSAL  ha PAGADO  $967,135.36 y se tiene un compromiso con proveedores de $ 1,521,742.34 contando con un saldo de caja al 31 diciembre 2019 de  $3,691,159.00.  Asi también  se ha desembolsado a Plan Internacional la cantidad de $2,120,989.00 de los cuales han presentado gastos que se han validados por la cantidad de $1,496,312.26 contando plan a diciembre 2019  con un  saldo de caja de $630,813.74 		</a:t>
            </a:r>
          </a:p>
        </p:txBody>
      </p:sp>
      <p:graphicFrame>
        <p:nvGraphicFramePr>
          <p:cNvPr id="7" name="Gráfico 6">
            <a:extLst>
              <a:ext uri="{FF2B5EF4-FFF2-40B4-BE49-F238E27FC236}">
                <a16:creationId xmlns:a16="http://schemas.microsoft.com/office/drawing/2014/main" id="{42D12527-C69C-4CB4-9872-C7319EA0B98A}"/>
              </a:ext>
            </a:extLst>
          </p:cNvPr>
          <p:cNvGraphicFramePr>
            <a:graphicFrameLocks/>
          </p:cNvGraphicFramePr>
          <p:nvPr>
            <p:extLst>
              <p:ext uri="{D42A27DB-BD31-4B8C-83A1-F6EECF244321}">
                <p14:modId xmlns:p14="http://schemas.microsoft.com/office/powerpoint/2010/main" val="3612558400"/>
              </p:ext>
            </p:extLst>
          </p:nvPr>
        </p:nvGraphicFramePr>
        <p:xfrm>
          <a:off x="641023" y="2278062"/>
          <a:ext cx="10624008" cy="41698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7298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Gráfico 5">
            <a:extLst>
              <a:ext uri="{FF2B5EF4-FFF2-40B4-BE49-F238E27FC236}">
                <a16:creationId xmlns:a16="http://schemas.microsoft.com/office/drawing/2014/main" id="{A80807F5-43CB-4375-AC16-12E35A6F6747}"/>
              </a:ext>
            </a:extLst>
          </p:cNvPr>
          <p:cNvGraphicFramePr>
            <a:graphicFrameLocks/>
          </p:cNvGraphicFramePr>
          <p:nvPr>
            <p:extLst>
              <p:ext uri="{D42A27DB-BD31-4B8C-83A1-F6EECF244321}">
                <p14:modId xmlns:p14="http://schemas.microsoft.com/office/powerpoint/2010/main" val="2950322108"/>
              </p:ext>
            </p:extLst>
          </p:nvPr>
        </p:nvGraphicFramePr>
        <p:xfrm>
          <a:off x="788709" y="676373"/>
          <a:ext cx="10614582" cy="55052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6445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ángulo 1">
            <a:extLst>
              <a:ext uri="{FF2B5EF4-FFF2-40B4-BE49-F238E27FC236}">
                <a16:creationId xmlns:a16="http://schemas.microsoft.com/office/drawing/2014/main" id="{3DA395FE-4005-4B9C-A7F6-312871AEC18D}"/>
              </a:ext>
            </a:extLst>
          </p:cNvPr>
          <p:cNvSpPr/>
          <p:nvPr/>
        </p:nvSpPr>
        <p:spPr>
          <a:xfrm>
            <a:off x="1159690" y="367646"/>
            <a:ext cx="8603725" cy="1692771"/>
          </a:xfrm>
          <a:prstGeom prst="rect">
            <a:avLst/>
          </a:prstGeom>
        </p:spPr>
        <p:txBody>
          <a:bodyPr wrap="square">
            <a:spAutoFit/>
          </a:bodyPr>
          <a:lstStyle/>
          <a:p>
            <a:r>
              <a:rPr lang="es-SV" sz="2400" dirty="0">
                <a:latin typeface="Aharoni" panose="02010803020104030203" pitchFamily="2" charset="-79"/>
                <a:cs typeface="Aharoni" panose="02010803020104030203" pitchFamily="2" charset="-79"/>
              </a:rPr>
              <a:t> </a:t>
            </a:r>
            <a:r>
              <a:rPr lang="es-SV" sz="1600" u="sng" dirty="0">
                <a:latin typeface="Aharoni" panose="02010803020104030203" pitchFamily="2" charset="-79"/>
                <a:cs typeface="Aharoni" panose="02010803020104030203" pitchFamily="2" charset="-79"/>
              </a:rPr>
              <a:t>F4: Último ciclo de información y desembolso del RP   </a:t>
            </a:r>
            <a:r>
              <a:rPr lang="es-SV" sz="1600" dirty="0">
                <a:latin typeface="Aharoni" panose="02010803020104030203" pitchFamily="2" charset="-79"/>
                <a:cs typeface="Aharoni" panose="02010803020104030203" pitchFamily="2" charset="-79"/>
              </a:rPr>
              <a:t>Periodo: P1 			</a:t>
            </a:r>
          </a:p>
          <a:p>
            <a:r>
              <a:rPr lang="es-SV" sz="1600" u="sng" dirty="0">
                <a:latin typeface="Aharoni" panose="02010803020104030203" pitchFamily="2" charset="-79"/>
                <a:cs typeface="Aharoni" panose="02010803020104030203" pitchFamily="2" charset="-79"/>
              </a:rPr>
              <a:t>Comentarios: El</a:t>
            </a:r>
            <a:r>
              <a:rPr lang="es-SV" sz="1600" dirty="0">
                <a:latin typeface="Aharoni" panose="02010803020104030203" pitchFamily="2" charset="-79"/>
                <a:cs typeface="Aharoni" panose="02010803020104030203" pitchFamily="2" charset="-79"/>
              </a:rPr>
              <a:t> donante ha enviado los desembolsos según programación establecida, En lo que se refiere al SR se ha considerado una revisión del 100% de  documentos originales presentados para determinar la validación de gastos.</a:t>
            </a:r>
          </a:p>
          <a:p>
            <a:r>
              <a:rPr lang="es-SV" sz="1600" dirty="0">
                <a:latin typeface="Aharoni" panose="02010803020104030203" pitchFamily="2" charset="-79"/>
                <a:cs typeface="Aharoni" panose="02010803020104030203" pitchFamily="2" charset="-79"/>
              </a:rPr>
              <a:t>Asi también  al 31 de diciembre el SR contaba con un saldo en caja de $ 630,813.74 y los compromisos para el primer trimestre del periodo del año 2020		</a:t>
            </a:r>
          </a:p>
        </p:txBody>
      </p:sp>
      <p:graphicFrame>
        <p:nvGraphicFramePr>
          <p:cNvPr id="4" name="Tabla 3">
            <a:extLst>
              <a:ext uri="{FF2B5EF4-FFF2-40B4-BE49-F238E27FC236}">
                <a16:creationId xmlns:a16="http://schemas.microsoft.com/office/drawing/2014/main" id="{E00BF406-06A6-4448-9759-1768C2877BC3}"/>
              </a:ext>
            </a:extLst>
          </p:cNvPr>
          <p:cNvGraphicFramePr>
            <a:graphicFrameLocks noGrp="1"/>
          </p:cNvGraphicFramePr>
          <p:nvPr>
            <p:extLst>
              <p:ext uri="{D42A27DB-BD31-4B8C-83A1-F6EECF244321}">
                <p14:modId xmlns:p14="http://schemas.microsoft.com/office/powerpoint/2010/main" val="2980889927"/>
              </p:ext>
            </p:extLst>
          </p:nvPr>
        </p:nvGraphicFramePr>
        <p:xfrm>
          <a:off x="1451728" y="2428063"/>
          <a:ext cx="7503736" cy="3586236"/>
        </p:xfrm>
        <a:graphic>
          <a:graphicData uri="http://schemas.openxmlformats.org/drawingml/2006/table">
            <a:tbl>
              <a:tblPr/>
              <a:tblGrid>
                <a:gridCol w="3854059">
                  <a:extLst>
                    <a:ext uri="{9D8B030D-6E8A-4147-A177-3AD203B41FA5}">
                      <a16:colId xmlns:a16="http://schemas.microsoft.com/office/drawing/2014/main" val="2709013267"/>
                    </a:ext>
                  </a:extLst>
                </a:gridCol>
                <a:gridCol w="1839437">
                  <a:extLst>
                    <a:ext uri="{9D8B030D-6E8A-4147-A177-3AD203B41FA5}">
                      <a16:colId xmlns:a16="http://schemas.microsoft.com/office/drawing/2014/main" val="2321340274"/>
                    </a:ext>
                  </a:extLst>
                </a:gridCol>
                <a:gridCol w="1810240">
                  <a:extLst>
                    <a:ext uri="{9D8B030D-6E8A-4147-A177-3AD203B41FA5}">
                      <a16:colId xmlns:a16="http://schemas.microsoft.com/office/drawing/2014/main" val="1557507131"/>
                    </a:ext>
                  </a:extLst>
                </a:gridCol>
              </a:tblGrid>
              <a:tr h="780632">
                <a:tc gridSpan="3">
                  <a:txBody>
                    <a:bodyPr/>
                    <a:lstStyle/>
                    <a:p>
                      <a:pPr algn="ctr" fontAlgn="ctr"/>
                      <a:r>
                        <a:rPr lang="es-SV" sz="1800" b="0" i="0" u="none" strike="noStrike" dirty="0">
                          <a:solidFill>
                            <a:srgbClr val="800000"/>
                          </a:solidFill>
                          <a:effectLst/>
                          <a:latin typeface="Aharoni" panose="02010803020104030203" pitchFamily="2" charset="-79"/>
                          <a:cs typeface="Aharoni" panose="02010803020104030203" pitchFamily="2" charset="-79"/>
                        </a:rPr>
                        <a:t> Último desembolso de fondos: Días calendario </a:t>
                      </a:r>
                    </a:p>
                  </a:txBody>
                  <a:tcPr marL="0" marR="0" marT="0" marB="0" anchor="ctr">
                    <a:lnL w="12700" cap="flat" cmpd="sng" algn="ctr">
                      <a:solidFill>
                        <a:srgbClr val="131312"/>
                      </a:solidFill>
                      <a:prstDash val="solid"/>
                      <a:round/>
                      <a:headEnd type="none" w="med" len="med"/>
                      <a:tailEnd type="none" w="med" len="med"/>
                    </a:lnL>
                    <a:lnR w="12700" cap="flat" cmpd="sng" algn="ctr">
                      <a:solidFill>
                        <a:srgbClr val="131312"/>
                      </a:solidFill>
                      <a:prstDash val="solid"/>
                      <a:round/>
                      <a:headEnd type="none" w="med" len="med"/>
                      <a:tailEnd type="none" w="med" len="med"/>
                    </a:lnR>
                    <a:lnT w="12700" cap="flat" cmpd="sng" algn="ctr">
                      <a:solidFill>
                        <a:srgbClr val="131312"/>
                      </a:solidFill>
                      <a:prstDash val="solid"/>
                      <a:round/>
                      <a:headEnd type="none" w="med" len="med"/>
                      <a:tailEnd type="none" w="med" len="med"/>
                    </a:lnT>
                    <a:lnB w="12700" cap="flat" cmpd="sng" algn="ctr">
                      <a:solidFill>
                        <a:srgbClr val="131312"/>
                      </a:solidFill>
                      <a:prstDash val="solid"/>
                      <a:round/>
                      <a:headEnd type="none" w="med" len="med"/>
                      <a:tailEnd type="none" w="med" len="med"/>
                    </a:lnB>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2930103667"/>
                  </a:ext>
                </a:extLst>
              </a:tr>
              <a:tr h="660534">
                <a:tc>
                  <a:txBody>
                    <a:bodyPr/>
                    <a:lstStyle/>
                    <a:p>
                      <a:pPr algn="ctr" fontAlgn="b"/>
                      <a:r>
                        <a:rPr lang="es-SV" sz="1800" b="0" i="0" u="none" strike="noStrike" dirty="0">
                          <a:solidFill>
                            <a:srgbClr val="000000"/>
                          </a:solidFill>
                          <a:effectLst/>
                          <a:latin typeface="Aharoni" panose="02010803020104030203" pitchFamily="2" charset="-79"/>
                          <a:cs typeface="Aharoni" panose="02010803020104030203" pitchFamily="2" charset="-79"/>
                        </a:rPr>
                        <a:t> </a:t>
                      </a:r>
                    </a:p>
                  </a:txBody>
                  <a:tcPr marL="0" marR="0" marT="0" marB="0" anchor="b">
                    <a:lnL w="12700" cap="flat" cmpd="sng" algn="ctr">
                      <a:solidFill>
                        <a:srgbClr val="131312"/>
                      </a:solidFill>
                      <a:prstDash val="solid"/>
                      <a:round/>
                      <a:headEnd type="none" w="med" len="med"/>
                      <a:tailEnd type="none" w="med" len="med"/>
                    </a:lnL>
                    <a:lnR w="12700" cap="flat" cmpd="sng" algn="ctr">
                      <a:solidFill>
                        <a:srgbClr val="131312"/>
                      </a:solidFill>
                      <a:prstDash val="solid"/>
                      <a:round/>
                      <a:headEnd type="none" w="med" len="med"/>
                      <a:tailEnd type="none" w="med" len="med"/>
                    </a:lnR>
                    <a:lnT w="1270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b"/>
                      <a:r>
                        <a:rPr lang="es-SV" sz="1800" b="0" i="0" u="none" strike="noStrike" dirty="0">
                          <a:solidFill>
                            <a:srgbClr val="800000"/>
                          </a:solidFill>
                          <a:effectLst/>
                          <a:latin typeface="Aharoni" panose="02010803020104030203" pitchFamily="2" charset="-79"/>
                          <a:cs typeface="Aharoni" panose="02010803020104030203" pitchFamily="2" charset="-79"/>
                        </a:rPr>
                        <a:t> (Días) esperados </a:t>
                      </a:r>
                    </a:p>
                  </a:txBody>
                  <a:tcPr marL="0" marR="0" marT="0" marB="0" anchor="b">
                    <a:lnL w="1270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1270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b"/>
                      <a:r>
                        <a:rPr lang="es-SV" sz="1800" b="0" i="0" u="none" strike="noStrike" dirty="0">
                          <a:solidFill>
                            <a:srgbClr val="800000"/>
                          </a:solidFill>
                          <a:effectLst/>
                          <a:latin typeface="Aharoni" panose="02010803020104030203" pitchFamily="2" charset="-79"/>
                          <a:cs typeface="Aharoni" panose="02010803020104030203" pitchFamily="2" charset="-79"/>
                        </a:rPr>
                        <a:t> (Días) reales </a:t>
                      </a:r>
                    </a:p>
                  </a:txBody>
                  <a:tcPr marL="0" marR="0" marT="0" marB="0" anchor="b">
                    <a:lnL w="6350" cap="flat" cmpd="sng" algn="ctr">
                      <a:solidFill>
                        <a:srgbClr val="131312"/>
                      </a:solidFill>
                      <a:prstDash val="solid"/>
                      <a:round/>
                      <a:headEnd type="none" w="med" len="med"/>
                      <a:tailEnd type="none" w="med" len="med"/>
                    </a:lnL>
                    <a:lnR w="12700" cap="flat" cmpd="sng" algn="ctr">
                      <a:solidFill>
                        <a:srgbClr val="131312"/>
                      </a:solidFill>
                      <a:prstDash val="solid"/>
                      <a:round/>
                      <a:headEnd type="none" w="med" len="med"/>
                      <a:tailEnd type="none" w="med" len="med"/>
                    </a:lnR>
                    <a:lnT w="1270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extLst>
                  <a:ext uri="{0D108BD9-81ED-4DB2-BD59-A6C34878D82A}">
                    <a16:rowId xmlns:a16="http://schemas.microsoft.com/office/drawing/2014/main" val="2684597328"/>
                  </a:ext>
                </a:extLst>
              </a:tr>
              <a:tr h="919316">
                <a:tc>
                  <a:txBody>
                    <a:bodyPr/>
                    <a:lstStyle/>
                    <a:p>
                      <a:pPr algn="l" fontAlgn="b"/>
                      <a:r>
                        <a:rPr lang="es-SV" sz="1800" b="0" i="0" u="none" strike="noStrike" dirty="0">
                          <a:solidFill>
                            <a:srgbClr val="800000"/>
                          </a:solidFill>
                          <a:effectLst/>
                          <a:latin typeface="Aharoni" panose="02010803020104030203" pitchFamily="2" charset="-79"/>
                          <a:cs typeface="Aharoni" panose="02010803020104030203" pitchFamily="2" charset="-79"/>
                        </a:rPr>
                        <a:t>Días tardados en presentar el informe de progreso actualizado y solicitud de desembolso al ALF</a:t>
                      </a:r>
                    </a:p>
                  </a:txBody>
                  <a:tcPr marL="0" marR="0" marT="0" marB="0" anchor="b">
                    <a:lnL w="12700" cap="flat" cmpd="sng" algn="ctr">
                      <a:solidFill>
                        <a:srgbClr val="131312"/>
                      </a:solidFill>
                      <a:prstDash val="solid"/>
                      <a:round/>
                      <a:headEnd type="none" w="med" len="med"/>
                      <a:tailEnd type="none" w="med" len="med"/>
                    </a:lnL>
                    <a:lnR w="1270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b"/>
                      <a:r>
                        <a:rPr lang="es-SV" sz="1800" b="1" i="0" u="none" strike="noStrike" dirty="0">
                          <a:solidFill>
                            <a:srgbClr val="000000"/>
                          </a:solidFill>
                          <a:effectLst/>
                          <a:latin typeface="Aharoni" panose="02010803020104030203" pitchFamily="2" charset="-79"/>
                          <a:cs typeface="Aharoni" panose="02010803020104030203" pitchFamily="2" charset="-79"/>
                        </a:rPr>
                        <a:t>60</a:t>
                      </a:r>
                    </a:p>
                  </a:txBody>
                  <a:tcPr marL="0" marR="0" marT="0" marB="0" anchor="b">
                    <a:lnL w="1270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b"/>
                      <a:r>
                        <a:rPr lang="es-SV" sz="1800" b="1" i="0" u="none" strike="noStrike" dirty="0">
                          <a:solidFill>
                            <a:srgbClr val="000000"/>
                          </a:solidFill>
                          <a:effectLst/>
                          <a:latin typeface="Aharoni" panose="02010803020104030203" pitchFamily="2" charset="-79"/>
                          <a:cs typeface="Aharoni" panose="02010803020104030203" pitchFamily="2" charset="-79"/>
                        </a:rPr>
                        <a:t>60</a:t>
                      </a:r>
                    </a:p>
                  </a:txBody>
                  <a:tcPr marL="0" marR="0" marT="0" marB="0" anchor="b">
                    <a:lnL w="6350" cap="flat" cmpd="sng" algn="ctr">
                      <a:solidFill>
                        <a:srgbClr val="131312"/>
                      </a:solidFill>
                      <a:prstDash val="solid"/>
                      <a:round/>
                      <a:headEnd type="none" w="med" len="med"/>
                      <a:tailEnd type="none" w="med" len="med"/>
                    </a:lnL>
                    <a:lnR w="1270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CC99"/>
                    </a:solidFill>
                  </a:tcPr>
                </a:tc>
                <a:extLst>
                  <a:ext uri="{0D108BD9-81ED-4DB2-BD59-A6C34878D82A}">
                    <a16:rowId xmlns:a16="http://schemas.microsoft.com/office/drawing/2014/main" val="85503936"/>
                  </a:ext>
                </a:extLst>
              </a:tr>
              <a:tr h="612877">
                <a:tc>
                  <a:txBody>
                    <a:bodyPr/>
                    <a:lstStyle/>
                    <a:p>
                      <a:pPr algn="l" fontAlgn="b"/>
                      <a:r>
                        <a:rPr lang="es-SV" sz="1800" b="0" i="0" u="none" strike="noStrike" dirty="0">
                          <a:solidFill>
                            <a:srgbClr val="800000"/>
                          </a:solidFill>
                          <a:effectLst/>
                          <a:latin typeface="Aharoni" panose="02010803020104030203" pitchFamily="2" charset="-79"/>
                          <a:cs typeface="Aharoni" panose="02010803020104030203" pitchFamily="2" charset="-79"/>
                        </a:rPr>
                        <a:t>Días que el desembolso ha tardado en llegar al RP</a:t>
                      </a:r>
                    </a:p>
                  </a:txBody>
                  <a:tcPr marL="0" marR="0" marT="0" marB="0" anchor="b">
                    <a:lnL w="12700" cap="flat" cmpd="sng" algn="ctr">
                      <a:solidFill>
                        <a:srgbClr val="131312"/>
                      </a:solidFill>
                      <a:prstDash val="solid"/>
                      <a:round/>
                      <a:headEnd type="none" w="med" len="med"/>
                      <a:tailEnd type="none" w="med" len="med"/>
                    </a:lnL>
                    <a:lnR w="1270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b"/>
                      <a:r>
                        <a:rPr lang="es-SV" sz="1800" b="1" i="0" u="none" strike="noStrike">
                          <a:solidFill>
                            <a:srgbClr val="000000"/>
                          </a:solidFill>
                          <a:effectLst/>
                          <a:latin typeface="Aharoni" panose="02010803020104030203" pitchFamily="2" charset="-79"/>
                          <a:cs typeface="Aharoni" panose="02010803020104030203" pitchFamily="2" charset="-79"/>
                        </a:rPr>
                        <a:t>0</a:t>
                      </a:r>
                    </a:p>
                  </a:txBody>
                  <a:tcPr marL="0" marR="0" marT="0" marB="0" anchor="b">
                    <a:lnL w="1270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b"/>
                      <a:r>
                        <a:rPr lang="es-SV" sz="1800" b="0" i="0" u="none" strike="noStrike" dirty="0">
                          <a:solidFill>
                            <a:srgbClr val="000000"/>
                          </a:solidFill>
                          <a:effectLst/>
                          <a:latin typeface="Aharoni" panose="02010803020104030203" pitchFamily="2" charset="-79"/>
                          <a:cs typeface="Aharoni" panose="02010803020104030203" pitchFamily="2" charset="-79"/>
                        </a:rPr>
                        <a:t>0</a:t>
                      </a:r>
                    </a:p>
                  </a:txBody>
                  <a:tcPr marL="0" marR="0" marT="0" marB="0" anchor="b">
                    <a:lnL w="6350" cap="flat" cmpd="sng" algn="ctr">
                      <a:solidFill>
                        <a:srgbClr val="131312"/>
                      </a:solidFill>
                      <a:prstDash val="solid"/>
                      <a:round/>
                      <a:headEnd type="none" w="med" len="med"/>
                      <a:tailEnd type="none" w="med" len="med"/>
                    </a:lnL>
                    <a:lnR w="1270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FF"/>
                    </a:solidFill>
                  </a:tcPr>
                </a:tc>
                <a:extLst>
                  <a:ext uri="{0D108BD9-81ED-4DB2-BD59-A6C34878D82A}">
                    <a16:rowId xmlns:a16="http://schemas.microsoft.com/office/drawing/2014/main" val="2742674799"/>
                  </a:ext>
                </a:extLst>
              </a:tr>
              <a:tr h="612877">
                <a:tc>
                  <a:txBody>
                    <a:bodyPr/>
                    <a:lstStyle/>
                    <a:p>
                      <a:pPr algn="l" fontAlgn="b"/>
                      <a:r>
                        <a:rPr lang="es-SV" sz="1800" b="0" i="0" u="none" strike="noStrike" dirty="0">
                          <a:solidFill>
                            <a:srgbClr val="800000"/>
                          </a:solidFill>
                          <a:effectLst/>
                          <a:latin typeface="Aharoni" panose="02010803020104030203" pitchFamily="2" charset="-79"/>
                          <a:cs typeface="Aharoni" panose="02010803020104030203" pitchFamily="2" charset="-79"/>
                        </a:rPr>
                        <a:t>Días que el desembolso ha tardado en llegar a los subreceptores </a:t>
                      </a:r>
                    </a:p>
                  </a:txBody>
                  <a:tcPr marL="0" marR="0" marT="0" marB="0" anchor="b">
                    <a:lnL w="12700" cap="flat" cmpd="sng" algn="ctr">
                      <a:solidFill>
                        <a:srgbClr val="131312"/>
                      </a:solidFill>
                      <a:prstDash val="solid"/>
                      <a:round/>
                      <a:headEnd type="none" w="med" len="med"/>
                      <a:tailEnd type="none" w="med" len="med"/>
                    </a:lnL>
                    <a:lnR w="1270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12700" cap="flat" cmpd="sng" algn="ctr">
                      <a:solidFill>
                        <a:srgbClr val="131312"/>
                      </a:solidFill>
                      <a:prstDash val="solid"/>
                      <a:round/>
                      <a:headEnd type="none" w="med" len="med"/>
                      <a:tailEnd type="none" w="med" len="med"/>
                    </a:lnB>
                  </a:tcPr>
                </a:tc>
                <a:tc>
                  <a:txBody>
                    <a:bodyPr/>
                    <a:lstStyle/>
                    <a:p>
                      <a:pPr algn="ctr" fontAlgn="b"/>
                      <a:r>
                        <a:rPr lang="es-SV" sz="1800" b="1" i="0" u="none" strike="noStrike">
                          <a:solidFill>
                            <a:srgbClr val="000000"/>
                          </a:solidFill>
                          <a:effectLst/>
                          <a:latin typeface="Aharoni" panose="02010803020104030203" pitchFamily="2" charset="-79"/>
                          <a:cs typeface="Aharoni" panose="02010803020104030203" pitchFamily="2" charset="-79"/>
                        </a:rPr>
                        <a:t>60</a:t>
                      </a:r>
                    </a:p>
                  </a:txBody>
                  <a:tcPr marL="0" marR="0" marT="0" marB="0" anchor="b">
                    <a:lnL w="1270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12700" cap="flat" cmpd="sng" algn="ctr">
                      <a:solidFill>
                        <a:srgbClr val="131312"/>
                      </a:solidFill>
                      <a:prstDash val="solid"/>
                      <a:round/>
                      <a:headEnd type="none" w="med" len="med"/>
                      <a:tailEnd type="none" w="med" len="med"/>
                    </a:lnB>
                  </a:tcPr>
                </a:tc>
                <a:tc>
                  <a:txBody>
                    <a:bodyPr/>
                    <a:lstStyle/>
                    <a:p>
                      <a:pPr algn="ctr" fontAlgn="b"/>
                      <a:r>
                        <a:rPr lang="es-SV" sz="1800" b="1" i="0" u="none" strike="noStrike" dirty="0">
                          <a:solidFill>
                            <a:srgbClr val="000000"/>
                          </a:solidFill>
                          <a:effectLst/>
                          <a:latin typeface="Aharoni" panose="02010803020104030203" pitchFamily="2" charset="-79"/>
                          <a:cs typeface="Aharoni" panose="02010803020104030203" pitchFamily="2" charset="-79"/>
                        </a:rPr>
                        <a:t>140</a:t>
                      </a:r>
                    </a:p>
                  </a:txBody>
                  <a:tcPr marL="0" marR="0" marT="0" marB="0" anchor="b">
                    <a:lnL w="6350" cap="flat" cmpd="sng" algn="ctr">
                      <a:solidFill>
                        <a:srgbClr val="131312"/>
                      </a:solidFill>
                      <a:prstDash val="solid"/>
                      <a:round/>
                      <a:headEnd type="none" w="med" len="med"/>
                      <a:tailEnd type="none" w="med" len="med"/>
                    </a:lnL>
                    <a:lnR w="1270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12700" cap="flat" cmpd="sng" algn="ctr">
                      <a:solidFill>
                        <a:srgbClr val="131312"/>
                      </a:solidFill>
                      <a:prstDash val="solid"/>
                      <a:round/>
                      <a:headEnd type="none" w="med" len="med"/>
                      <a:tailEnd type="none" w="med" len="med"/>
                    </a:lnB>
                    <a:solidFill>
                      <a:srgbClr val="FFCC99"/>
                    </a:solidFill>
                  </a:tcPr>
                </a:tc>
                <a:extLst>
                  <a:ext uri="{0D108BD9-81ED-4DB2-BD59-A6C34878D82A}">
                    <a16:rowId xmlns:a16="http://schemas.microsoft.com/office/drawing/2014/main" val="113714641"/>
                  </a:ext>
                </a:extLst>
              </a:tr>
            </a:tbl>
          </a:graphicData>
        </a:graphic>
      </p:graphicFrame>
    </p:spTree>
    <p:extLst>
      <p:ext uri="{BB962C8B-B14F-4D97-AF65-F5344CB8AC3E}">
        <p14:creationId xmlns:p14="http://schemas.microsoft.com/office/powerpoint/2010/main" val="897857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2E1A6A-6974-4CCC-ACFA-4FB2C2A00CBB}"/>
              </a:ext>
            </a:extLst>
          </p:cNvPr>
          <p:cNvSpPr>
            <a:spLocks noGrp="1"/>
          </p:cNvSpPr>
          <p:nvPr>
            <p:ph type="title"/>
          </p:nvPr>
        </p:nvSpPr>
        <p:spPr>
          <a:xfrm>
            <a:off x="838200" y="121844"/>
            <a:ext cx="10515600" cy="1325563"/>
          </a:xfrm>
        </p:spPr>
        <p:txBody>
          <a:bodyPr/>
          <a:lstStyle/>
          <a:p>
            <a:r>
              <a:rPr lang="es-SV" dirty="0">
                <a:latin typeface="Calibri" panose="020F0502020204030204" pitchFamily="34" charset="0"/>
                <a:cs typeface="Calibri" panose="020F0502020204030204" pitchFamily="34" charset="0"/>
              </a:rPr>
              <a:t>Indicadores de Impacto </a:t>
            </a:r>
          </a:p>
        </p:txBody>
      </p:sp>
      <p:graphicFrame>
        <p:nvGraphicFramePr>
          <p:cNvPr id="4" name="Marcador de contenido 3">
            <a:extLst>
              <a:ext uri="{FF2B5EF4-FFF2-40B4-BE49-F238E27FC236}">
                <a16:creationId xmlns:a16="http://schemas.microsoft.com/office/drawing/2014/main" id="{AEA4227B-A89D-449D-82E1-9AABB96287D8}"/>
              </a:ext>
            </a:extLst>
          </p:cNvPr>
          <p:cNvGraphicFramePr>
            <a:graphicFrameLocks noGrp="1"/>
          </p:cNvGraphicFramePr>
          <p:nvPr>
            <p:ph idx="1"/>
            <p:extLst>
              <p:ext uri="{D42A27DB-BD31-4B8C-83A1-F6EECF244321}">
                <p14:modId xmlns:p14="http://schemas.microsoft.com/office/powerpoint/2010/main" val="647512077"/>
              </p:ext>
            </p:extLst>
          </p:nvPr>
        </p:nvGraphicFramePr>
        <p:xfrm>
          <a:off x="838200" y="1057275"/>
          <a:ext cx="10820400" cy="5791200"/>
        </p:xfrm>
        <a:graphic>
          <a:graphicData uri="http://schemas.openxmlformats.org/drawingml/2006/table">
            <a:tbl>
              <a:tblPr/>
              <a:tblGrid>
                <a:gridCol w="2629115">
                  <a:extLst>
                    <a:ext uri="{9D8B030D-6E8A-4147-A177-3AD203B41FA5}">
                      <a16:colId xmlns:a16="http://schemas.microsoft.com/office/drawing/2014/main" val="4283353517"/>
                    </a:ext>
                  </a:extLst>
                </a:gridCol>
                <a:gridCol w="749729">
                  <a:extLst>
                    <a:ext uri="{9D8B030D-6E8A-4147-A177-3AD203B41FA5}">
                      <a16:colId xmlns:a16="http://schemas.microsoft.com/office/drawing/2014/main" val="2111452649"/>
                    </a:ext>
                  </a:extLst>
                </a:gridCol>
                <a:gridCol w="1134723">
                  <a:extLst>
                    <a:ext uri="{9D8B030D-6E8A-4147-A177-3AD203B41FA5}">
                      <a16:colId xmlns:a16="http://schemas.microsoft.com/office/drawing/2014/main" val="1849782899"/>
                    </a:ext>
                  </a:extLst>
                </a:gridCol>
                <a:gridCol w="1643408">
                  <a:extLst>
                    <a:ext uri="{9D8B030D-6E8A-4147-A177-3AD203B41FA5}">
                      <a16:colId xmlns:a16="http://schemas.microsoft.com/office/drawing/2014/main" val="3687042372"/>
                    </a:ext>
                  </a:extLst>
                </a:gridCol>
                <a:gridCol w="4663425">
                  <a:extLst>
                    <a:ext uri="{9D8B030D-6E8A-4147-A177-3AD203B41FA5}">
                      <a16:colId xmlns:a16="http://schemas.microsoft.com/office/drawing/2014/main" val="3631285499"/>
                    </a:ext>
                  </a:extLst>
                </a:gridCol>
              </a:tblGrid>
              <a:tr h="160747">
                <a:tc gridSpan="5">
                  <a:txBody>
                    <a:bodyPr/>
                    <a:lstStyle/>
                    <a:p>
                      <a:pPr algn="ctr" fontAlgn="ctr"/>
                      <a:r>
                        <a:rPr lang="es-SV" sz="1100" b="0" i="0" u="none" strike="noStrike" dirty="0">
                          <a:solidFill>
                            <a:srgbClr val="000000"/>
                          </a:solidFill>
                          <a:effectLst/>
                          <a:latin typeface="Calibri" panose="020F0502020204030204" pitchFamily="34" charset="0"/>
                        </a:rPr>
                        <a:t>INDICADORES DE IMPACTO</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C0C0C0"/>
                    </a:solidFill>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3776323716"/>
                  </a:ext>
                </a:extLst>
              </a:tr>
              <a:tr h="1972803">
                <a:tc>
                  <a:txBody>
                    <a:bodyPr/>
                    <a:lstStyle/>
                    <a:p>
                      <a:pPr algn="l" fontAlgn="ctr"/>
                      <a:r>
                        <a:rPr lang="es-MX" sz="900" b="0" i="0" u="none" strike="noStrike" dirty="0">
                          <a:solidFill>
                            <a:srgbClr val="000000"/>
                          </a:solidFill>
                          <a:effectLst/>
                          <a:latin typeface="Calibri" panose="020F0502020204030204" pitchFamily="34" charset="0"/>
                        </a:rPr>
                        <a:t>HIV I-9a    % de Hombres que tienen relaciones sexuales con hombres infectados por el VIH </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00" b="0" i="0" u="none" strike="noStrike">
                          <a:solidFill>
                            <a:srgbClr val="000000"/>
                          </a:solidFill>
                          <a:effectLst/>
                          <a:latin typeface="Calibri" panose="020F0502020204030204" pitchFamily="34" charset="0"/>
                        </a:rPr>
                        <a:t>7.2%</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00" b="0" i="0" u="none" strike="noStrike">
                          <a:solidFill>
                            <a:srgbClr val="000000"/>
                          </a:solidFill>
                          <a:effectLst/>
                          <a:latin typeface="Calibri" panose="020F0502020204030204" pitchFamily="34" charset="0"/>
                        </a:rPr>
                        <a:t>20.5%</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900" b="1" i="0" u="none" strike="noStrike" dirty="0">
                          <a:solidFill>
                            <a:srgbClr val="000000"/>
                          </a:solidFill>
                          <a:effectLst/>
                          <a:latin typeface="Calibri" panose="020F0502020204030204" pitchFamily="34" charset="0"/>
                        </a:rPr>
                        <a:t>285%</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a:txBody>
                    <a:bodyPr/>
                    <a:lstStyle/>
                    <a:p>
                      <a:pPr algn="l" fontAlgn="ctr"/>
                      <a:r>
                        <a:rPr lang="es-MX" sz="900" b="1" i="0" u="sng" strike="noStrike" dirty="0">
                          <a:solidFill>
                            <a:srgbClr val="000000"/>
                          </a:solidFill>
                          <a:effectLst/>
                          <a:latin typeface="Arial" panose="020B0604020202020204" pitchFamily="34" charset="0"/>
                        </a:rPr>
                        <a:t>Meta:</a:t>
                      </a:r>
                      <a:r>
                        <a:rPr lang="es-MX" sz="900" b="0" i="0" u="none" strike="noStrike" dirty="0">
                          <a:solidFill>
                            <a:srgbClr val="000000"/>
                          </a:solidFill>
                          <a:effectLst/>
                          <a:latin typeface="Arial" panose="020B0604020202020204" pitchFamily="34" charset="0"/>
                        </a:rPr>
                        <a:t> 7.2% </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Numerador: 483</a:t>
                      </a: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Denominador: 2351</a:t>
                      </a: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Logro: 20.5%</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1" i="0" u="sng" strike="noStrike" dirty="0">
                          <a:solidFill>
                            <a:srgbClr val="000000"/>
                          </a:solidFill>
                          <a:effectLst/>
                          <a:latin typeface="Arial" panose="020B0604020202020204" pitchFamily="34" charset="0"/>
                        </a:rPr>
                        <a:t>Fuente:</a:t>
                      </a:r>
                      <a:r>
                        <a:rPr lang="es-MX" sz="900" b="0" i="0" u="none" strike="noStrike" dirty="0">
                          <a:solidFill>
                            <a:srgbClr val="000000"/>
                          </a:solidFill>
                          <a:effectLst/>
                          <a:latin typeface="Arial" panose="020B0604020202020204" pitchFamily="34" charset="0"/>
                        </a:rPr>
                        <a:t> SIAP/VICITS</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La prevalencia registrada en el SIAP/VICITS corresponde a las atenciones que se han brindado a la población HSH</a:t>
                      </a: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A pesar de las acciones tomadas no se ha logrado disminuir la prevalencia de VIH en esta población, por lo que es necesario realizar un análisis de las medidas de prevención que se están ejecutando con esta población.</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endParaRPr lang="es-MX"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1669624363"/>
                  </a:ext>
                </a:extLst>
              </a:tr>
              <a:tr h="1446722">
                <a:tc>
                  <a:txBody>
                    <a:bodyPr/>
                    <a:lstStyle/>
                    <a:p>
                      <a:pPr algn="l" fontAlgn="ctr"/>
                      <a:r>
                        <a:rPr lang="es-MX" sz="900" b="0" i="0" u="none" strike="noStrike" dirty="0">
                          <a:solidFill>
                            <a:srgbClr val="000000"/>
                          </a:solidFill>
                          <a:effectLst/>
                          <a:latin typeface="Calibri" panose="020F0502020204030204" pitchFamily="34" charset="0"/>
                        </a:rPr>
                        <a:t>HIV I-10   % de Trabajadoras sexuales  femeninas y masculinos infectados por el VIH</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00" b="0" i="0" u="none" strike="noStrike">
                          <a:solidFill>
                            <a:srgbClr val="000000"/>
                          </a:solidFill>
                          <a:effectLst/>
                          <a:latin typeface="Calibri" panose="020F0502020204030204" pitchFamily="34" charset="0"/>
                        </a:rPr>
                        <a:t>3.7%</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00" b="0" i="0" u="none" strike="noStrike">
                          <a:solidFill>
                            <a:srgbClr val="000000"/>
                          </a:solidFill>
                          <a:effectLst/>
                          <a:latin typeface="Calibri" panose="020F0502020204030204" pitchFamily="34" charset="0"/>
                        </a:rPr>
                        <a:t>2.8%</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900" b="1" i="0" u="none" strike="noStrike">
                          <a:solidFill>
                            <a:srgbClr val="000000"/>
                          </a:solidFill>
                          <a:effectLst/>
                          <a:latin typeface="Calibri" panose="020F0502020204030204" pitchFamily="34" charset="0"/>
                        </a:rPr>
                        <a:t>74%</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l" fontAlgn="ctr"/>
                      <a:r>
                        <a:rPr lang="es-MX" sz="900" b="1" i="0" u="sng" strike="noStrike" dirty="0">
                          <a:solidFill>
                            <a:srgbClr val="000000"/>
                          </a:solidFill>
                          <a:effectLst/>
                          <a:latin typeface="Arial" panose="020B0604020202020204" pitchFamily="34" charset="0"/>
                        </a:rPr>
                        <a:t>Meta</a:t>
                      </a:r>
                      <a:r>
                        <a:rPr lang="es-MX" sz="900" b="0" i="0" u="none" strike="noStrike" dirty="0">
                          <a:solidFill>
                            <a:srgbClr val="000000"/>
                          </a:solidFill>
                          <a:effectLst/>
                          <a:latin typeface="Arial" panose="020B0604020202020204" pitchFamily="34" charset="0"/>
                        </a:rPr>
                        <a:t>: 3.7% </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Numerador: 28</a:t>
                      </a: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Denominador: 1015</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1" i="0" u="sng" strike="noStrike" dirty="0">
                          <a:solidFill>
                            <a:srgbClr val="000000"/>
                          </a:solidFill>
                          <a:effectLst/>
                          <a:latin typeface="Arial" panose="020B0604020202020204" pitchFamily="34" charset="0"/>
                        </a:rPr>
                        <a:t>Logro:</a:t>
                      </a:r>
                      <a:r>
                        <a:rPr lang="es-MX" sz="900" b="0" i="0" u="none" strike="noStrike" dirty="0">
                          <a:solidFill>
                            <a:srgbClr val="000000"/>
                          </a:solidFill>
                          <a:effectLst/>
                          <a:latin typeface="Arial" panose="020B0604020202020204" pitchFamily="34" charset="0"/>
                        </a:rPr>
                        <a:t> 2.8% </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1" i="0" u="sng" strike="noStrike" dirty="0">
                          <a:solidFill>
                            <a:srgbClr val="000000"/>
                          </a:solidFill>
                          <a:effectLst/>
                          <a:latin typeface="Arial" panose="020B0604020202020204" pitchFamily="34" charset="0"/>
                        </a:rPr>
                        <a:t>Fuente:</a:t>
                      </a:r>
                      <a:r>
                        <a:rPr lang="es-MX" sz="900" b="0" i="0" u="none" strike="noStrike" dirty="0">
                          <a:solidFill>
                            <a:srgbClr val="000000"/>
                          </a:solidFill>
                          <a:effectLst/>
                          <a:latin typeface="Arial" panose="020B0604020202020204" pitchFamily="34" charset="0"/>
                        </a:rPr>
                        <a:t> SIAP/VICITS </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La prevalencia registrada en el SIAP/VICITS corresponde a las atenciones brindadas a las TS, reporta una ligera disminución de la Meta propuesta hasta la fecha.</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2769444338"/>
                  </a:ext>
                </a:extLst>
              </a:tr>
              <a:tr h="1972803">
                <a:tc>
                  <a:txBody>
                    <a:bodyPr/>
                    <a:lstStyle/>
                    <a:p>
                      <a:pPr algn="l" fontAlgn="ctr"/>
                      <a:r>
                        <a:rPr lang="es-MX" sz="900" b="0" i="0" u="none" strike="noStrike">
                          <a:solidFill>
                            <a:srgbClr val="000000"/>
                          </a:solidFill>
                          <a:effectLst/>
                          <a:latin typeface="Calibri" panose="020F0502020204030204" pitchFamily="34" charset="0"/>
                        </a:rPr>
                        <a:t>HIV I-9b   % de Población Transgénero infectada por el VIH</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00" b="0" i="0" u="none" strike="noStrike">
                          <a:solidFill>
                            <a:srgbClr val="000000"/>
                          </a:solidFill>
                          <a:effectLst/>
                          <a:latin typeface="Calibri" panose="020F0502020204030204" pitchFamily="34" charset="0"/>
                        </a:rPr>
                        <a:t>7%</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00" b="0" i="0" u="none" strike="noStrike">
                          <a:solidFill>
                            <a:srgbClr val="000000"/>
                          </a:solidFill>
                          <a:effectLst/>
                          <a:latin typeface="Calibri" panose="020F0502020204030204" pitchFamily="34" charset="0"/>
                        </a:rPr>
                        <a:t>27.2%</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900" b="1" i="0" u="none" strike="noStrike">
                          <a:solidFill>
                            <a:srgbClr val="000000"/>
                          </a:solidFill>
                          <a:effectLst/>
                          <a:latin typeface="Calibri" panose="020F0502020204030204" pitchFamily="34" charset="0"/>
                        </a:rPr>
                        <a:t>394%</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a:txBody>
                    <a:bodyPr/>
                    <a:lstStyle/>
                    <a:p>
                      <a:pPr algn="l" fontAlgn="ctr"/>
                      <a:r>
                        <a:rPr lang="es-MX" sz="900" b="1" i="0" u="sng" strike="noStrike" dirty="0">
                          <a:solidFill>
                            <a:srgbClr val="000000"/>
                          </a:solidFill>
                          <a:effectLst/>
                          <a:latin typeface="Arial" panose="020B0604020202020204" pitchFamily="34" charset="0"/>
                        </a:rPr>
                        <a:t>Meta:</a:t>
                      </a:r>
                      <a:r>
                        <a:rPr lang="es-MX" sz="900" b="0" i="0" u="none" strike="noStrike" dirty="0">
                          <a:solidFill>
                            <a:srgbClr val="000000"/>
                          </a:solidFill>
                          <a:effectLst/>
                          <a:latin typeface="Arial" panose="020B0604020202020204" pitchFamily="34" charset="0"/>
                        </a:rPr>
                        <a:t> 6.9% </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Numerador: 90 </a:t>
                      </a: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Denominador: 331</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1" i="0" u="sng" strike="noStrike" dirty="0">
                          <a:solidFill>
                            <a:srgbClr val="000000"/>
                          </a:solidFill>
                          <a:effectLst/>
                          <a:latin typeface="Arial" panose="020B0604020202020204" pitchFamily="34" charset="0"/>
                        </a:rPr>
                        <a:t>Logro:</a:t>
                      </a:r>
                      <a:r>
                        <a:rPr lang="es-MX" sz="900" b="0" i="0" u="none" strike="noStrike" dirty="0">
                          <a:solidFill>
                            <a:srgbClr val="000000"/>
                          </a:solidFill>
                          <a:effectLst/>
                          <a:latin typeface="Arial" panose="020B0604020202020204" pitchFamily="34" charset="0"/>
                        </a:rPr>
                        <a:t> 27.2% </a:t>
                      </a:r>
                      <a:br>
                        <a:rPr lang="es-MX" sz="900" b="0" i="0" u="none" strike="noStrike" dirty="0">
                          <a:solidFill>
                            <a:srgbClr val="000000"/>
                          </a:solidFill>
                          <a:effectLst/>
                          <a:latin typeface="Arial" panose="020B0604020202020204" pitchFamily="34" charset="0"/>
                        </a:rPr>
                      </a:br>
                      <a:r>
                        <a:rPr lang="es-MX" sz="900" b="1" i="0" u="sng" strike="noStrike" dirty="0">
                          <a:solidFill>
                            <a:srgbClr val="000000"/>
                          </a:solidFill>
                          <a:effectLst/>
                          <a:latin typeface="Arial" panose="020B0604020202020204" pitchFamily="34" charset="0"/>
                        </a:rPr>
                        <a:t>Fuente:</a:t>
                      </a:r>
                      <a:r>
                        <a:rPr lang="es-MX" sz="900" b="0" i="0" u="none" strike="noStrike" dirty="0">
                          <a:solidFill>
                            <a:srgbClr val="000000"/>
                          </a:solidFill>
                          <a:effectLst/>
                          <a:latin typeface="Arial" panose="020B0604020202020204" pitchFamily="34" charset="0"/>
                        </a:rPr>
                        <a:t> SIAP/VICITS </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La prevalencia registrada en el SIAP/VICITS corresponde a las atenciones brindadas a las mujeres trans.</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A pesar de las acciones tomadas no se ha logrado disminuir la prevalencia de VIH en esta población, por lo que es necesario realizar un análisis de las medidas de prevención que se están ejecutando con esta población.</a:t>
                      </a:r>
                      <a:br>
                        <a:rPr lang="es-MX" sz="900" b="0" i="0" u="none" strike="noStrike" dirty="0">
                          <a:solidFill>
                            <a:srgbClr val="000000"/>
                          </a:solidFill>
                          <a:effectLst/>
                          <a:latin typeface="Arial" panose="020B0604020202020204" pitchFamily="34" charset="0"/>
                        </a:rPr>
                      </a:br>
                      <a:endParaRPr lang="es-MX"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3234802665"/>
                  </a:ext>
                </a:extLst>
              </a:tr>
            </a:tbl>
          </a:graphicData>
        </a:graphic>
      </p:graphicFrame>
    </p:spTree>
    <p:extLst>
      <p:ext uri="{BB962C8B-B14F-4D97-AF65-F5344CB8AC3E}">
        <p14:creationId xmlns:p14="http://schemas.microsoft.com/office/powerpoint/2010/main" val="436871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2E1A6A-6974-4CCC-ACFA-4FB2C2A00CBB}"/>
              </a:ext>
            </a:extLst>
          </p:cNvPr>
          <p:cNvSpPr>
            <a:spLocks noGrp="1"/>
          </p:cNvSpPr>
          <p:nvPr>
            <p:ph type="title"/>
          </p:nvPr>
        </p:nvSpPr>
        <p:spPr/>
        <p:txBody>
          <a:bodyPr/>
          <a:lstStyle/>
          <a:p>
            <a:r>
              <a:rPr lang="es-SV" dirty="0">
                <a:latin typeface="Calibri" panose="020F0502020204030204" pitchFamily="34" charset="0"/>
                <a:cs typeface="Calibri" panose="020F0502020204030204" pitchFamily="34" charset="0"/>
              </a:rPr>
              <a:t>Indicadores Programáticos </a:t>
            </a:r>
          </a:p>
        </p:txBody>
      </p:sp>
      <p:graphicFrame>
        <p:nvGraphicFramePr>
          <p:cNvPr id="4" name="Marcador de contenido 3">
            <a:extLst>
              <a:ext uri="{FF2B5EF4-FFF2-40B4-BE49-F238E27FC236}">
                <a16:creationId xmlns:a16="http://schemas.microsoft.com/office/drawing/2014/main" id="{AEA4227B-A89D-449D-82E1-9AABB96287D8}"/>
              </a:ext>
            </a:extLst>
          </p:cNvPr>
          <p:cNvGraphicFramePr>
            <a:graphicFrameLocks noGrp="1"/>
          </p:cNvGraphicFramePr>
          <p:nvPr>
            <p:ph idx="1"/>
            <p:extLst>
              <p:ext uri="{D42A27DB-BD31-4B8C-83A1-F6EECF244321}">
                <p14:modId xmlns:p14="http://schemas.microsoft.com/office/powerpoint/2010/main" val="975953681"/>
              </p:ext>
            </p:extLst>
          </p:nvPr>
        </p:nvGraphicFramePr>
        <p:xfrm>
          <a:off x="671119" y="1567543"/>
          <a:ext cx="10830188" cy="4774534"/>
        </p:xfrm>
        <a:graphic>
          <a:graphicData uri="http://schemas.openxmlformats.org/drawingml/2006/table">
            <a:tbl>
              <a:tblPr/>
              <a:tblGrid>
                <a:gridCol w="2631493">
                  <a:extLst>
                    <a:ext uri="{9D8B030D-6E8A-4147-A177-3AD203B41FA5}">
                      <a16:colId xmlns:a16="http://schemas.microsoft.com/office/drawing/2014/main" val="4283353517"/>
                    </a:ext>
                  </a:extLst>
                </a:gridCol>
                <a:gridCol w="750407">
                  <a:extLst>
                    <a:ext uri="{9D8B030D-6E8A-4147-A177-3AD203B41FA5}">
                      <a16:colId xmlns:a16="http://schemas.microsoft.com/office/drawing/2014/main" val="2111452649"/>
                    </a:ext>
                  </a:extLst>
                </a:gridCol>
                <a:gridCol w="1135750">
                  <a:extLst>
                    <a:ext uri="{9D8B030D-6E8A-4147-A177-3AD203B41FA5}">
                      <a16:colId xmlns:a16="http://schemas.microsoft.com/office/drawing/2014/main" val="1849782899"/>
                    </a:ext>
                  </a:extLst>
                </a:gridCol>
                <a:gridCol w="1480479">
                  <a:extLst>
                    <a:ext uri="{9D8B030D-6E8A-4147-A177-3AD203B41FA5}">
                      <a16:colId xmlns:a16="http://schemas.microsoft.com/office/drawing/2014/main" val="3687042372"/>
                    </a:ext>
                  </a:extLst>
                </a:gridCol>
                <a:gridCol w="4832059">
                  <a:extLst>
                    <a:ext uri="{9D8B030D-6E8A-4147-A177-3AD203B41FA5}">
                      <a16:colId xmlns:a16="http://schemas.microsoft.com/office/drawing/2014/main" val="3631285499"/>
                    </a:ext>
                  </a:extLst>
                </a:gridCol>
              </a:tblGrid>
              <a:tr h="403314">
                <a:tc gridSpan="5">
                  <a:txBody>
                    <a:bodyPr/>
                    <a:lstStyle/>
                    <a:p>
                      <a:pPr algn="ctr" fontAlgn="ctr"/>
                      <a:r>
                        <a:rPr lang="es-SV" sz="1100" b="0" i="0" u="none" strike="noStrike" dirty="0">
                          <a:solidFill>
                            <a:srgbClr val="000000"/>
                          </a:solidFill>
                          <a:effectLst/>
                          <a:latin typeface="Calibri" panose="020F0502020204030204" pitchFamily="34" charset="0"/>
                        </a:rPr>
                        <a:t>INDICADORES </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C0C0C0"/>
                    </a:solidFill>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3776323716"/>
                  </a:ext>
                </a:extLst>
              </a:tr>
              <a:tr h="2781110">
                <a:tc>
                  <a:txBody>
                    <a:bodyPr/>
                    <a:lstStyle/>
                    <a:p>
                      <a:pPr algn="l" fontAlgn="ctr"/>
                      <a:r>
                        <a:rPr lang="es-MX" sz="900" b="0" i="0" u="none" strike="noStrike" dirty="0">
                          <a:solidFill>
                            <a:srgbClr val="000000"/>
                          </a:solidFill>
                          <a:effectLst/>
                          <a:latin typeface="Calibri" panose="020F0502020204030204" pitchFamily="34" charset="0"/>
                        </a:rPr>
                        <a:t>HIV O-4a   % de Hombres que reportan haber utilizado </a:t>
                      </a:r>
                      <a:r>
                        <a:rPr lang="es-MX" sz="1000" b="0" i="0" u="none" strike="noStrike" dirty="0">
                          <a:solidFill>
                            <a:srgbClr val="000000"/>
                          </a:solidFill>
                          <a:effectLst/>
                          <a:latin typeface="Calibri" panose="020F0502020204030204" pitchFamily="34" charset="0"/>
                        </a:rPr>
                        <a:t>condón</a:t>
                      </a:r>
                      <a:r>
                        <a:rPr lang="es-MX" sz="900" b="0" i="0" u="none" strike="noStrike" dirty="0">
                          <a:solidFill>
                            <a:srgbClr val="000000"/>
                          </a:solidFill>
                          <a:effectLst/>
                          <a:latin typeface="Calibri" panose="020F0502020204030204" pitchFamily="34" charset="0"/>
                        </a:rPr>
                        <a:t> en su ultima relación sexual anal con una pareja masculina</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00" b="0" i="0" u="none" strike="noStrike">
                          <a:solidFill>
                            <a:srgbClr val="000000"/>
                          </a:solidFill>
                          <a:effectLst/>
                          <a:latin typeface="Calibri" panose="020F0502020204030204" pitchFamily="34" charset="0"/>
                        </a:rPr>
                        <a:t>63%</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00" b="0" i="0" u="none" strike="noStrike">
                          <a:solidFill>
                            <a:srgbClr val="000000"/>
                          </a:solidFill>
                          <a:effectLst/>
                          <a:latin typeface="Calibri" panose="020F0502020204030204" pitchFamily="34" charset="0"/>
                        </a:rPr>
                        <a:t>49%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900" b="1" i="0" u="none" strike="noStrike">
                          <a:solidFill>
                            <a:srgbClr val="000000"/>
                          </a:solidFill>
                          <a:effectLst/>
                          <a:latin typeface="Calibri" panose="020F0502020204030204" pitchFamily="34" charset="0"/>
                        </a:rPr>
                        <a:t>78%</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l" fontAlgn="ctr"/>
                      <a:r>
                        <a:rPr lang="es-MX" sz="900" b="1" i="0" u="sng" strike="noStrike" dirty="0">
                          <a:solidFill>
                            <a:srgbClr val="000000"/>
                          </a:solidFill>
                          <a:effectLst/>
                          <a:latin typeface="Arial" panose="020B0604020202020204" pitchFamily="34" charset="0"/>
                        </a:rPr>
                        <a:t>Meta:</a:t>
                      </a:r>
                      <a:r>
                        <a:rPr lang="es-MX" sz="900" b="0" i="0" u="none" strike="noStrike" dirty="0">
                          <a:solidFill>
                            <a:srgbClr val="000000"/>
                          </a:solidFill>
                          <a:effectLst/>
                          <a:latin typeface="Arial" panose="020B0604020202020204" pitchFamily="34" charset="0"/>
                        </a:rPr>
                        <a:t> 63%</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Numerador: 734</a:t>
                      </a: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Denominador: 1500</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1" i="0" u="sng" strike="noStrike" dirty="0">
                          <a:solidFill>
                            <a:srgbClr val="000000"/>
                          </a:solidFill>
                          <a:effectLst/>
                          <a:latin typeface="Arial" panose="020B0604020202020204" pitchFamily="34" charset="0"/>
                        </a:rPr>
                        <a:t>Logro</a:t>
                      </a:r>
                      <a:r>
                        <a:rPr lang="es-MX" sz="900" b="0" i="0" u="none" strike="noStrike" dirty="0">
                          <a:solidFill>
                            <a:srgbClr val="000000"/>
                          </a:solidFill>
                          <a:effectLst/>
                          <a:latin typeface="Arial" panose="020B0604020202020204" pitchFamily="34" charset="0"/>
                        </a:rPr>
                        <a:t>:49%</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1" i="0" u="sng" strike="noStrike" dirty="0">
                          <a:solidFill>
                            <a:srgbClr val="000000"/>
                          </a:solidFill>
                          <a:effectLst/>
                          <a:latin typeface="Arial" panose="020B0604020202020204" pitchFamily="34" charset="0"/>
                        </a:rPr>
                        <a:t>Fuente:</a:t>
                      </a:r>
                      <a:r>
                        <a:rPr lang="es-MX" sz="900" b="0" i="0" u="none" strike="noStrike" dirty="0">
                          <a:solidFill>
                            <a:srgbClr val="000000"/>
                          </a:solidFill>
                          <a:effectLst/>
                          <a:latin typeface="Arial" panose="020B0604020202020204" pitchFamily="34" charset="0"/>
                        </a:rPr>
                        <a:t> SIAP/VICITS </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De los 1500 usuarios HSH que reportaron haber realizado una práctica sexo anal en su última relación sexual, 734 declararon haber utilizado el condón, por lo que se puede observar un bajo uso del  mismo en esta población, el cual se refleja en la alta prevalencia actualmente existente.</a:t>
                      </a:r>
                      <a:br>
                        <a:rPr lang="es-MX" sz="900" b="0" i="0" u="none" strike="noStrike" dirty="0">
                          <a:solidFill>
                            <a:srgbClr val="000000"/>
                          </a:solidFill>
                          <a:effectLst/>
                          <a:latin typeface="Arial" panose="020B0604020202020204" pitchFamily="34" charset="0"/>
                        </a:rPr>
                      </a:br>
                      <a:br>
                        <a:rPr lang="es-MX" sz="900" b="0" i="0" u="none" strike="noStrike" dirty="0">
                          <a:solidFill>
                            <a:srgbClr val="000000"/>
                          </a:solidFill>
                          <a:effectLst/>
                          <a:latin typeface="Arial" panose="020B0604020202020204" pitchFamily="34" charset="0"/>
                        </a:rPr>
                      </a:br>
                      <a:endParaRPr lang="es-MX" sz="9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1360458227"/>
                  </a:ext>
                </a:extLst>
              </a:tr>
              <a:tr h="1590110">
                <a:tc>
                  <a:txBody>
                    <a:bodyPr/>
                    <a:lstStyle/>
                    <a:p>
                      <a:pPr algn="l" fontAlgn="ctr"/>
                      <a:r>
                        <a:rPr lang="es-MX" sz="900" b="0" i="0" u="none" strike="noStrike">
                          <a:solidFill>
                            <a:srgbClr val="000000"/>
                          </a:solidFill>
                          <a:effectLst/>
                          <a:latin typeface="Calibri" panose="020F0502020204030204" pitchFamily="34" charset="0"/>
                        </a:rPr>
                        <a:t>HIV O-1: % de adultos y niños con VIH quienes continúan en tratamiento 12 meses después de haber iniciado la terapia</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00" b="0" i="0" u="none" strike="noStrike">
                          <a:solidFill>
                            <a:srgbClr val="000000"/>
                          </a:solidFill>
                          <a:effectLst/>
                          <a:latin typeface="Calibri" panose="020F0502020204030204" pitchFamily="34" charset="0"/>
                        </a:rPr>
                        <a:t>88%</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00" b="0" i="0" u="none" strike="noStrike">
                          <a:solidFill>
                            <a:srgbClr val="000000"/>
                          </a:solidFill>
                          <a:effectLst/>
                          <a:latin typeface="Calibri" panose="020F0502020204030204" pitchFamily="34" charset="0"/>
                        </a:rPr>
                        <a:t>86%</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900" b="1" i="0" u="none" strike="noStrike">
                          <a:solidFill>
                            <a:srgbClr val="000000"/>
                          </a:solidFill>
                          <a:effectLst/>
                          <a:latin typeface="Calibri" panose="020F0502020204030204" pitchFamily="34" charset="0"/>
                        </a:rPr>
                        <a:t>98%</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a:txBody>
                    <a:bodyPr/>
                    <a:lstStyle/>
                    <a:p>
                      <a:pPr algn="l" fontAlgn="ctr"/>
                      <a:r>
                        <a:rPr lang="es-MX" sz="900" b="0" i="0" u="none" strike="noStrike" dirty="0">
                          <a:solidFill>
                            <a:srgbClr val="000000"/>
                          </a:solidFill>
                          <a:effectLst/>
                          <a:latin typeface="Arial" panose="020B0604020202020204" pitchFamily="34" charset="0"/>
                        </a:rPr>
                        <a:t>Para el año 2019, se esta reportando la cohorte del año de los usuarios que iniciaron TAR durante el año 2018 y que 12 meses después aun continúan en TAR, observando un alcance del</a:t>
                      </a:r>
                      <a:r>
                        <a:rPr lang="es-MX" sz="900" b="1" i="0" u="none" strike="noStrike" dirty="0">
                          <a:solidFill>
                            <a:srgbClr val="000000"/>
                          </a:solidFill>
                          <a:effectLst/>
                          <a:latin typeface="Arial" panose="020B0604020202020204" pitchFamily="34" charset="0"/>
                        </a:rPr>
                        <a:t> 85.9%</a:t>
                      </a:r>
                      <a:r>
                        <a:rPr lang="es-MX" sz="900" b="0" i="0" u="none" strike="noStrike" dirty="0">
                          <a:solidFill>
                            <a:srgbClr val="000000"/>
                          </a:solidFill>
                          <a:effectLst/>
                          <a:latin typeface="Arial" panose="020B0604020202020204" pitchFamily="34" charset="0"/>
                        </a:rPr>
                        <a:t>, resultado que se debe al trabajo conjunto entre los establecimiento de salud y otros socios que trabajan en la respuesta al VIH, a través de la búsqueda de los abandonos y del recordatorio de citas y toma de medicamentos por medio de la aplicación alertar del Proyecto de cuidado y tratamiento de PEPFAR, con este trabajo se pretende ir mejorando dichos resultados.</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56599914"/>
                  </a:ext>
                </a:extLst>
              </a:tr>
            </a:tbl>
          </a:graphicData>
        </a:graphic>
      </p:graphicFrame>
    </p:spTree>
    <p:extLst>
      <p:ext uri="{BB962C8B-B14F-4D97-AF65-F5344CB8AC3E}">
        <p14:creationId xmlns:p14="http://schemas.microsoft.com/office/powerpoint/2010/main" val="1518736347"/>
      </p:ext>
    </p:extLst>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243441"/>
      </a:dk2>
      <a:lt2>
        <a:srgbClr val="E6E8E2"/>
      </a:lt2>
      <a:accent1>
        <a:srgbClr val="6B3FDB"/>
      </a:accent1>
      <a:accent2>
        <a:srgbClr val="4154CF"/>
      </a:accent2>
      <a:accent3>
        <a:srgbClr val="3691D9"/>
      </a:accent3>
      <a:accent4>
        <a:srgbClr val="22B5B9"/>
      </a:accent4>
      <a:accent5>
        <a:srgbClr val="2FBA84"/>
      </a:accent5>
      <a:accent6>
        <a:srgbClr val="23BD41"/>
      </a:accent6>
      <a:hlink>
        <a:srgbClr val="31937D"/>
      </a:hlink>
      <a:folHlink>
        <a:srgbClr val="7F7F7F"/>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2822</Words>
  <Application>Microsoft Office PowerPoint</Application>
  <PresentationFormat>Panorámica</PresentationFormat>
  <Paragraphs>112</Paragraphs>
  <Slides>12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Agency FB</vt:lpstr>
      <vt:lpstr>Aharoni</vt:lpstr>
      <vt:lpstr>Arial</vt:lpstr>
      <vt:lpstr>Arial Narrow</vt:lpstr>
      <vt:lpstr>Calibri</vt:lpstr>
      <vt:lpstr>Modern Love</vt:lpstr>
      <vt:lpstr>The Hand</vt:lpstr>
      <vt:lpstr>SketchyVTI</vt:lpstr>
      <vt:lpstr>Presentación de PowerPoint</vt:lpstr>
      <vt:lpstr>Indicadores financieros    </vt:lpstr>
      <vt:lpstr>Presentación de PowerPoint</vt:lpstr>
      <vt:lpstr>Presentación de PowerPoint</vt:lpstr>
      <vt:lpstr>Presentación de PowerPoint</vt:lpstr>
      <vt:lpstr>Presentación de PowerPoint</vt:lpstr>
      <vt:lpstr>Presentación de PowerPoint</vt:lpstr>
      <vt:lpstr>Indicadores de Impacto </vt:lpstr>
      <vt:lpstr>Indicadores Programáticos </vt:lpstr>
      <vt:lpstr>Presentación de PowerPoint</vt:lpstr>
      <vt:lpstr>Indicadores Programáticos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Indicadores financieros</dc:title>
  <dc:creator>Lic. María Isabel Mendoza</dc:creator>
  <cp:lastModifiedBy>gflores</cp:lastModifiedBy>
  <cp:revision>15</cp:revision>
  <cp:lastPrinted>2020-05-20T21:57:57Z</cp:lastPrinted>
  <dcterms:created xsi:type="dcterms:W3CDTF">2020-05-08T17:36:18Z</dcterms:created>
  <dcterms:modified xsi:type="dcterms:W3CDTF">2020-05-20T22:01:21Z</dcterms:modified>
</cp:coreProperties>
</file>