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59" r:id="rId4"/>
    <p:sldId id="262" r:id="rId5"/>
    <p:sldId id="303" r:id="rId6"/>
    <p:sldId id="291" r:id="rId7"/>
    <p:sldId id="298" r:id="rId8"/>
    <p:sldId id="257" r:id="rId9"/>
    <p:sldId id="258" r:id="rId10"/>
    <p:sldId id="299" r:id="rId11"/>
    <p:sldId id="260" r:id="rId12"/>
    <p:sldId id="264" r:id="rId13"/>
    <p:sldId id="263" r:id="rId14"/>
    <p:sldId id="300" r:id="rId15"/>
    <p:sldId id="265" r:id="rId16"/>
    <p:sldId id="267" r:id="rId17"/>
    <p:sldId id="268" r:id="rId18"/>
    <p:sldId id="301" r:id="rId19"/>
    <p:sldId id="269" r:id="rId20"/>
    <p:sldId id="271" r:id="rId21"/>
    <p:sldId id="272" r:id="rId22"/>
    <p:sldId id="273" r:id="rId23"/>
    <p:sldId id="274" r:id="rId24"/>
    <p:sldId id="302" r:id="rId25"/>
    <p:sldId id="270" r:id="rId26"/>
    <p:sldId id="290" r:id="rId27"/>
    <p:sldId id="276" r:id="rId28"/>
    <p:sldId id="292" r:id="rId29"/>
    <p:sldId id="294" r:id="rId30"/>
    <p:sldId id="295" r:id="rId31"/>
    <p:sldId id="277" r:id="rId32"/>
    <p:sldId id="278" r:id="rId33"/>
    <p:sldId id="279" r:id="rId34"/>
    <p:sldId id="280" r:id="rId35"/>
    <p:sldId id="281" r:id="rId36"/>
    <p:sldId id="282" r:id="rId37"/>
    <p:sldId id="289" r:id="rId38"/>
    <p:sldId id="283" r:id="rId39"/>
    <p:sldId id="284" r:id="rId40"/>
    <p:sldId id="285" r:id="rId41"/>
    <p:sldId id="286" r:id="rId42"/>
    <p:sldId id="287" r:id="rId43"/>
    <p:sldId id="2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7F38F9-BA12-4957-B717-718E5A4CE88A}">
          <p14:sldIdLst>
            <p14:sldId id="256"/>
            <p14:sldId id="304"/>
            <p14:sldId id="259"/>
            <p14:sldId id="262"/>
            <p14:sldId id="303"/>
            <p14:sldId id="291"/>
            <p14:sldId id="298"/>
          </p14:sldIdLst>
        </p14:section>
        <p14:section name="Untitled Section" id="{E2C41F1B-6D39-4FA7-BE3C-A52B44AFAA4E}">
          <p14:sldIdLst>
            <p14:sldId id="257"/>
            <p14:sldId id="258"/>
            <p14:sldId id="299"/>
            <p14:sldId id="260"/>
            <p14:sldId id="264"/>
            <p14:sldId id="263"/>
            <p14:sldId id="300"/>
            <p14:sldId id="265"/>
            <p14:sldId id="267"/>
            <p14:sldId id="268"/>
            <p14:sldId id="301"/>
            <p14:sldId id="269"/>
            <p14:sldId id="271"/>
            <p14:sldId id="272"/>
            <p14:sldId id="273"/>
            <p14:sldId id="274"/>
            <p14:sldId id="302"/>
            <p14:sldId id="270"/>
            <p14:sldId id="290"/>
            <p14:sldId id="276"/>
            <p14:sldId id="292"/>
            <p14:sldId id="294"/>
            <p14:sldId id="295"/>
            <p14:sldId id="277"/>
            <p14:sldId id="278"/>
            <p14:sldId id="279"/>
            <p14:sldId id="280"/>
            <p14:sldId id="281"/>
            <p14:sldId id="282"/>
            <p14:sldId id="289"/>
            <p14:sldId id="283"/>
            <p14:sldId id="284"/>
            <p14:sldId id="285"/>
            <p14:sldId id="286"/>
            <p14:sldId id="287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12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andace\AppData\Local\Microsoft\Windows\Temporary%20Internet%20Files\Content.Outlook\MNU0Q5PZ\20200501%20(444%20responses)%20Encuesta%20sobre%20COVID%20(con%20analisi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andace\Desktop\Lo%20que%20las%20PV\Copy%20of%2020200422%20(444%20responses)%20Encuesta%20sobre%20COVID%20(002)-P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andace\AppData\Local\Microsoft\Windows\Temporary%20Internet%20Files\Content.Outlook\MNU0Q5PZ\20200501%20(444%20responses)%20Encuesta%20sobre%20COVID%20(con%20analisis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28759017090996E-2"/>
          <c:y val="2.8776528503831199E-3"/>
          <c:w val="0.91813206948540205"/>
          <c:h val="0.66044376125994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'Tablas con analisis'!$C$34</c:f>
              <c:strCache>
                <c:ptCount val="1"/>
                <c:pt idx="0">
                  <c:v>El Departemento de aquellos que se identifica  como una persona viviendo con el VIH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315-425D-B551-6E99ED378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con analisis'!$A$35:$A$49</c:f>
              <c:strCache>
                <c:ptCount val="15"/>
                <c:pt idx="0">
                  <c:v>San Salvador</c:v>
                </c:pt>
                <c:pt idx="1">
                  <c:v>Ahuachapán</c:v>
                </c:pt>
                <c:pt idx="2">
                  <c:v>Cabañas</c:v>
                </c:pt>
                <c:pt idx="3">
                  <c:v>Chalatenango</c:v>
                </c:pt>
                <c:pt idx="4">
                  <c:v>Cuscatlán</c:v>
                </c:pt>
                <c:pt idx="5">
                  <c:v>La Libertad</c:v>
                </c:pt>
                <c:pt idx="6">
                  <c:v>La Paz</c:v>
                </c:pt>
                <c:pt idx="7">
                  <c:v>La Unión</c:v>
                </c:pt>
                <c:pt idx="8">
                  <c:v>Morazán</c:v>
                </c:pt>
                <c:pt idx="9">
                  <c:v>San Miguel</c:v>
                </c:pt>
                <c:pt idx="10">
                  <c:v>San Vicente</c:v>
                </c:pt>
                <c:pt idx="11">
                  <c:v>Santa Ana</c:v>
                </c:pt>
                <c:pt idx="12">
                  <c:v>Sonsonate</c:v>
                </c:pt>
                <c:pt idx="13">
                  <c:v>Usulután</c:v>
                </c:pt>
                <c:pt idx="14">
                  <c:v>Otro</c:v>
                </c:pt>
              </c:strCache>
            </c:strRef>
          </c:cat>
          <c:val>
            <c:numRef>
              <c:f>'Tablas con analisis'!$C$35:$C$49</c:f>
              <c:numCache>
                <c:formatCode>0%</c:formatCode>
                <c:ptCount val="15"/>
                <c:pt idx="0">
                  <c:v>0.51296829971181601</c:v>
                </c:pt>
                <c:pt idx="1">
                  <c:v>2.0172910662824201E-2</c:v>
                </c:pt>
                <c:pt idx="2">
                  <c:v>1.4409221902017299E-2</c:v>
                </c:pt>
                <c:pt idx="3" formatCode="0.0%">
                  <c:v>2.8818443804034602E-3</c:v>
                </c:pt>
                <c:pt idx="4">
                  <c:v>3.7463976945245003E-2</c:v>
                </c:pt>
                <c:pt idx="5">
                  <c:v>7.7809798270893404E-2</c:v>
                </c:pt>
                <c:pt idx="6">
                  <c:v>4.8991354466858802E-2</c:v>
                </c:pt>
                <c:pt idx="7">
                  <c:v>3.1700288184438E-2</c:v>
                </c:pt>
                <c:pt idx="8">
                  <c:v>8.6455331412103702E-3</c:v>
                </c:pt>
                <c:pt idx="9">
                  <c:v>4.6109510086455301E-2</c:v>
                </c:pt>
                <c:pt idx="10">
                  <c:v>6.9164265129683003E-2</c:v>
                </c:pt>
                <c:pt idx="11">
                  <c:v>5.4755043227665702E-2</c:v>
                </c:pt>
                <c:pt idx="12">
                  <c:v>3.4582132564841501E-2</c:v>
                </c:pt>
                <c:pt idx="13">
                  <c:v>2.3054755043227699E-2</c:v>
                </c:pt>
                <c:pt idx="14">
                  <c:v>1.7291066282420799E-2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B-4E79-A01C-3D530534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67"/>
        <c:axId val="282575360"/>
        <c:axId val="282588608"/>
      </c:barChart>
      <c:catAx>
        <c:axId val="2825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588608"/>
        <c:crosses val="autoZero"/>
        <c:auto val="1"/>
        <c:lblAlgn val="ctr"/>
        <c:lblOffset val="100"/>
        <c:noMultiLvlLbl val="0"/>
      </c:catAx>
      <c:valAx>
        <c:axId val="282588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57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66676290466202E-2"/>
          <c:y val="0.28220713047224899"/>
          <c:w val="0.92666664741906801"/>
          <c:h val="0.3154850085840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totales!$B$241</c:f>
              <c:strCache>
                <c:ptCount val="1"/>
                <c:pt idx="0">
                  <c:v>Por que no le han entregado sus medicamentos ARV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AD-4FB9-9C6E-51FE04DF39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AD-4FB9-9C6E-51FE04DF39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totales!$A$242:$A$245</c:f>
              <c:strCache>
                <c:ptCount val="4"/>
                <c:pt idx="0">
                  <c:v>No tengo información de contacto del Navegador del CAI</c:v>
                </c:pt>
                <c:pt idx="1">
                  <c:v>Intenté, pero no pude llegar al CAI</c:v>
                </c:pt>
                <c:pt idx="2">
                  <c:v>Llegué, pero hay falta de capacidad y de recursos humanos de las instalaciones para prestar el servicio</c:v>
                </c:pt>
                <c:pt idx="3">
                  <c:v>Otro</c:v>
                </c:pt>
              </c:strCache>
            </c:strRef>
          </c:cat>
          <c:val>
            <c:numRef>
              <c:f>totales!$B$242:$B$245</c:f>
              <c:numCache>
                <c:formatCode>General</c:formatCode>
                <c:ptCount val="4"/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4-4814-B2F3-A2ABAB7D5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67"/>
        <c:axId val="283634928"/>
        <c:axId val="283637248"/>
      </c:barChart>
      <c:catAx>
        <c:axId val="28363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637248"/>
        <c:crosses val="autoZero"/>
        <c:auto val="1"/>
        <c:lblAlgn val="ctr"/>
        <c:lblOffset val="100"/>
        <c:noMultiLvlLbl val="0"/>
      </c:catAx>
      <c:valAx>
        <c:axId val="283637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63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66676290466202E-2"/>
          <c:y val="0.19865808440611599"/>
          <c:w val="0.92666664741906801"/>
          <c:h val="0.51744948548098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'Tablas con analisis'!$C$107</c:f>
              <c:strCache>
                <c:ptCount val="1"/>
                <c:pt idx="0">
                  <c:v>El Departemento de aquellos que se identifica  como una persona viviendo con el VIH quienes no han recibido el beneficio de los $300.00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con analisis'!$A$108:$A$121</c:f>
              <c:strCache>
                <c:ptCount val="14"/>
                <c:pt idx="0">
                  <c:v>San Salvador</c:v>
                </c:pt>
                <c:pt idx="1">
                  <c:v>Ahuachapán</c:v>
                </c:pt>
                <c:pt idx="2">
                  <c:v>Cabañas</c:v>
                </c:pt>
                <c:pt idx="3">
                  <c:v>Chalatenango</c:v>
                </c:pt>
                <c:pt idx="4">
                  <c:v>Cuscatlán</c:v>
                </c:pt>
                <c:pt idx="5">
                  <c:v>La Libertad</c:v>
                </c:pt>
                <c:pt idx="6">
                  <c:v>La Paz</c:v>
                </c:pt>
                <c:pt idx="7">
                  <c:v>La Unión</c:v>
                </c:pt>
                <c:pt idx="8">
                  <c:v>Morazán</c:v>
                </c:pt>
                <c:pt idx="9">
                  <c:v>San Miguel</c:v>
                </c:pt>
                <c:pt idx="10">
                  <c:v>San Vicente</c:v>
                </c:pt>
                <c:pt idx="11">
                  <c:v>Santa Ana</c:v>
                </c:pt>
                <c:pt idx="12">
                  <c:v>Sonsonate</c:v>
                </c:pt>
                <c:pt idx="13">
                  <c:v>Usulután</c:v>
                </c:pt>
              </c:strCache>
            </c:strRef>
          </c:cat>
          <c:val>
            <c:numRef>
              <c:f>'Tablas con analisis'!$C$108:$C$121</c:f>
              <c:numCache>
                <c:formatCode>0%</c:formatCode>
                <c:ptCount val="14"/>
                <c:pt idx="0">
                  <c:v>0.561594202898551</c:v>
                </c:pt>
                <c:pt idx="1">
                  <c:v>1.4492753623188401E-2</c:v>
                </c:pt>
                <c:pt idx="2">
                  <c:v>1.0869565217391301E-2</c:v>
                </c:pt>
                <c:pt idx="3" formatCode="0.0%">
                  <c:v>0</c:v>
                </c:pt>
                <c:pt idx="4">
                  <c:v>3.6231884057971002E-2</c:v>
                </c:pt>
                <c:pt idx="5">
                  <c:v>7.9710144927536294E-2</c:v>
                </c:pt>
                <c:pt idx="6">
                  <c:v>2.8985507246376802E-2</c:v>
                </c:pt>
                <c:pt idx="7">
                  <c:v>3.2608695652173898E-2</c:v>
                </c:pt>
                <c:pt idx="8">
                  <c:v>7.2463768115942004E-3</c:v>
                </c:pt>
                <c:pt idx="9">
                  <c:v>4.7101449275362299E-2</c:v>
                </c:pt>
                <c:pt idx="10">
                  <c:v>6.5217391304347797E-2</c:v>
                </c:pt>
                <c:pt idx="11">
                  <c:v>5.0724637681159403E-2</c:v>
                </c:pt>
                <c:pt idx="12">
                  <c:v>3.6231884057971002E-2</c:v>
                </c:pt>
                <c:pt idx="13">
                  <c:v>1.4492753623188401E-2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2-43AF-8F5D-D7950CCD6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67"/>
        <c:axId val="283784480"/>
        <c:axId val="283787232"/>
      </c:barChart>
      <c:catAx>
        <c:axId val="28378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787232"/>
        <c:crosses val="autoZero"/>
        <c:auto val="1"/>
        <c:lblAlgn val="ctr"/>
        <c:lblOffset val="100"/>
        <c:noMultiLvlLbl val="0"/>
      </c:catAx>
      <c:valAx>
        <c:axId val="283787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37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8C77-C5C8-42D8-B20A-7ED94F3C4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388E0-7E9A-4620-A70A-C1F3471B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DDFBC-6623-4316-8B25-8CA1F3D0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17893-2D5F-4AF3-8B23-242D040E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D9D86-380C-4C61-B849-FF333051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3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D2AC-0BC5-44C2-A306-2BC05AA7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937DB-2E38-4F92-9255-02392F619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207E-18EC-4F64-A4C6-F507AD5D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4DE24-15DB-4CA3-96FA-D352FAD6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AA99-B91A-442C-BC05-D8A07CF4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4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F5147-0A58-4EC4-9203-EF5343CF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419D5-34EF-4122-94D7-E81094284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C531-CCFC-4184-86D7-D926DE74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1D24-43A9-4A43-9B0E-C58EE0BD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AA35-7075-40EE-92F3-D758BE21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6610-94AE-48A7-9313-4294C8F5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8C6A4-ED03-4090-944B-89D0E9681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EDA45-FA5B-4579-A666-C515E89A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7BB58-8DE7-4800-B473-051F9DB8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71F31-42C2-4AE6-AB3B-6233E3C4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C15A-59B7-4593-9B58-E9340BF7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650AC-1420-4851-B54C-3B9A7A07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07B0F-2978-4703-8327-096B074F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0853D-28C3-4EC2-99D6-2EA78799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FF56-896E-484D-9143-ECD96807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7D77-9DC7-4F56-802F-09CB64DA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DAA7-0343-44B7-A0B1-09A20CD1B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D45E2-F38E-46F2-A85F-8B899F104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D4131-A189-4849-B8D0-3460E1E3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78CE0-A4DA-4ED7-BE95-A08F2530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66E54-53BB-4C21-8A18-DBD5C1FB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1858-418B-4450-B91E-E93979B3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A86FD-E47B-4B17-A31C-A44FE661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FB399-C44B-411F-A3AA-5FC3DAB9C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4A688-C7EA-453A-8CFA-A0E177046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3845A-1878-43FB-897D-8AD18E5D1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CF341-8924-4EF4-A6DB-D2A34A61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26AFE-D465-44D8-B578-208F8A56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4B56C-59D5-4622-87B0-4FB776AE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6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75B6-6251-4205-9095-A2AB0484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C4308-06D6-4379-AD49-F7A77356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64098-0094-46B2-9AD5-D04502E6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8A71F-003C-48F7-8450-A296B374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F0DBA-1033-4EF1-82BF-953C8712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48552-6F64-40B2-8700-7E92A34C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12DCF-EEC8-451F-BBB6-21465142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58ED-9113-4DD9-B643-050876D7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B730F-3052-4DE2-826A-E659B08C9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EFFC5-3851-4D70-A71E-F632AE431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7DC3-6060-47C5-97B0-C60018DE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112C9-A163-41DF-88C8-F56071D8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E1CEB-B8CA-43F3-AC33-24954D20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7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F35B-E0C9-4807-B680-A0463C5A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52E63-CAF3-46DA-80B6-0AC9747DA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C52A2-FBB9-4D36-AB3A-B99B27BFA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58787-CFC6-4100-9686-4A8AA168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C9D4-80B5-4007-81A6-21F6464E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ED360-EFE4-4F8F-B91A-3E6B7AF3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532DE-E97C-4501-8FB0-FABAB410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C9594-00DF-4577-80C1-A0D627260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8C88-986F-45CF-B766-EE509F7FB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EE2C4-114F-43BC-930A-215DE3C68C9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A2EED-7994-4DE1-889B-535CD4A72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5582-F8F0-423B-A8BA-C007ECE19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F434-EAEE-4E7A-97A9-FC7AACDA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F8F8-8ACE-4BDC-97DA-44901A331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122" y="1567542"/>
            <a:ext cx="9144000" cy="2685883"/>
          </a:xfrm>
        </p:spPr>
        <p:txBody>
          <a:bodyPr>
            <a:normAutofit fontScale="90000"/>
          </a:bodyPr>
          <a:lstStyle/>
          <a:p>
            <a:r>
              <a:rPr lang="es-ES" sz="4800" dirty="0"/>
              <a:t>RESULTADOS ENCUESTA SOBRE LAS NECESIDADES COMUNITARIAS DE LAS PERSONAS CON VIH Y POBLACION LGBTI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DCF08-93A7-42ED-BAAF-18399DD1E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0150"/>
            <a:ext cx="9144000" cy="783892"/>
          </a:xfrm>
        </p:spPr>
        <p:txBody>
          <a:bodyPr/>
          <a:lstStyle/>
          <a:p>
            <a:r>
              <a:rPr lang="es-ES" dirty="0"/>
              <a:t>Dra. Celina de Miranda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2839B-F188-4E3E-A7CE-73226067A3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56" y="0"/>
            <a:ext cx="3236214" cy="132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84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E10BC-2A2D-4BD3-BA75-747B856390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063" y="155448"/>
            <a:ext cx="2883385" cy="10311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463B72-B78F-4666-BE03-5662569BFBA5}"/>
              </a:ext>
            </a:extLst>
          </p:cNvPr>
          <p:cNvSpPr/>
          <p:nvPr/>
        </p:nvSpPr>
        <p:spPr>
          <a:xfrm>
            <a:off x="279173" y="409878"/>
            <a:ext cx="6771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PROCEDENCIA DE LAS PERSONAS QUE RESPONDIERON LA ENCUESTA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641" y="1541378"/>
            <a:ext cx="8006218" cy="508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2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59C46-774B-4D61-A255-1368840CE3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56" y="0"/>
            <a:ext cx="3236214" cy="13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3BC5A6-6160-4512-ABB0-56DF2C7659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152400"/>
            <a:ext cx="3236214" cy="11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388" y="1997404"/>
            <a:ext cx="6253117" cy="434761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A463B72-B78F-4666-BE03-5662569BFBA5}"/>
              </a:ext>
            </a:extLst>
          </p:cNvPr>
          <p:cNvSpPr/>
          <p:nvPr/>
        </p:nvSpPr>
        <p:spPr>
          <a:xfrm>
            <a:off x="351363" y="50053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8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SITUACIÓN LABORAL</a:t>
            </a:r>
          </a:p>
        </p:txBody>
      </p:sp>
    </p:spTree>
    <p:extLst>
      <p:ext uri="{BB962C8B-B14F-4D97-AF65-F5344CB8AC3E}">
        <p14:creationId xmlns:p14="http://schemas.microsoft.com/office/powerpoint/2010/main" val="144064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152400"/>
            <a:ext cx="3236214" cy="11604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795458-5BBF-44AE-9C8C-7D7D66487F5E}"/>
              </a:ext>
            </a:extLst>
          </p:cNvPr>
          <p:cNvSpPr/>
          <p:nvPr/>
        </p:nvSpPr>
        <p:spPr>
          <a:xfrm>
            <a:off x="628763" y="728046"/>
            <a:ext cx="4251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VIVIENDA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10" y="2033858"/>
            <a:ext cx="6683756" cy="40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6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240632"/>
            <a:ext cx="3236214" cy="10828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832129" y="600881"/>
            <a:ext cx="65186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¿Cuántas personas tiene a su cargo?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92" y="1738987"/>
            <a:ext cx="9056772" cy="42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4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0B4F6-B387-414C-A110-E0AAF6C35B3E}"/>
              </a:ext>
            </a:extLst>
          </p:cNvPr>
          <p:cNvSpPr txBox="1"/>
          <p:nvPr/>
        </p:nvSpPr>
        <p:spPr>
          <a:xfrm>
            <a:off x="5445299" y="4592325"/>
            <a:ext cx="5946579" cy="151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CONOCIMIENTOS RELACIONADOS A COVID-19</a:t>
            </a:r>
          </a:p>
        </p:txBody>
      </p:sp>
      <p:sp>
        <p:nvSpPr>
          <p:cNvPr id="7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800693"/>
            <a:ext cx="2754249" cy="922673"/>
          </a:xfrm>
          <a:prstGeom prst="rect">
            <a:avLst/>
          </a:prstGeom>
          <a:noFill/>
        </p:spPr>
      </p:pic>
      <p:pic>
        <p:nvPicPr>
          <p:cNvPr id="1026" name="Picture 2" descr="MEDIDAS DE PREVENCIÓN | Instituto Salvadoreño de Rehabilitación ...">
            <a:extLst>
              <a:ext uri="{FF2B5EF4-FFF2-40B4-BE49-F238E27FC236}">
                <a16:creationId xmlns:a16="http://schemas.microsoft.com/office/drawing/2014/main" id="{5A824E4A-A2BD-49EF-95E3-81415DCD0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6470" b="18544"/>
          <a:stretch/>
        </p:blipFill>
        <p:spPr bwMode="auto">
          <a:xfrm>
            <a:off x="203588" y="2606040"/>
            <a:ext cx="3385291" cy="36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8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04800"/>
            <a:ext cx="3236214" cy="11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832129" y="600881"/>
            <a:ext cx="651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¿</a:t>
            </a:r>
            <a:r>
              <a:rPr lang="en-US" sz="2400" dirty="0" err="1"/>
              <a:t>Usted</a:t>
            </a:r>
            <a:r>
              <a:rPr lang="en-US" sz="2400" dirty="0"/>
              <a:t> </a:t>
            </a:r>
            <a:r>
              <a:rPr lang="en-US" sz="2400" dirty="0" err="1"/>
              <a:t>sabe</a:t>
            </a:r>
            <a:r>
              <a:rPr lang="en-US" sz="2400" dirty="0"/>
              <a:t>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el COVID-19?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96" y="2058922"/>
            <a:ext cx="4675352" cy="417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1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268940"/>
            <a:ext cx="3236214" cy="12113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426745" y="780728"/>
            <a:ext cx="7559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8. ¿</a:t>
            </a:r>
            <a:r>
              <a:rPr lang="en-US" sz="2000" dirty="0" err="1"/>
              <a:t>Usted</a:t>
            </a:r>
            <a:r>
              <a:rPr lang="en-US" sz="2000" dirty="0"/>
              <a:t> ha </a:t>
            </a:r>
            <a:r>
              <a:rPr lang="en-US" sz="2000" dirty="0" err="1"/>
              <a:t>recibido</a:t>
            </a:r>
            <a:r>
              <a:rPr lang="en-US" sz="2000" dirty="0"/>
              <a:t> información </a:t>
            </a:r>
            <a:r>
              <a:rPr lang="en-US" sz="2000" dirty="0" err="1"/>
              <a:t>acerca</a:t>
            </a:r>
            <a:r>
              <a:rPr lang="en-US" sz="2000" dirty="0"/>
              <a:t> de las </a:t>
            </a:r>
            <a:r>
              <a:rPr lang="en-US" sz="2000" dirty="0" err="1"/>
              <a:t>medidas</a:t>
            </a:r>
            <a:r>
              <a:rPr lang="en-US" sz="2000" dirty="0"/>
              <a:t> de </a:t>
            </a:r>
            <a:r>
              <a:rPr lang="en-US" sz="2000" dirty="0" err="1"/>
              <a:t>prevención</a:t>
            </a:r>
            <a:r>
              <a:rPr lang="en-US" sz="2000" dirty="0"/>
              <a:t> contra el COVID-19?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77" y="2134945"/>
            <a:ext cx="45085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5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278296"/>
            <a:ext cx="3236214" cy="12019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267719" y="464587"/>
            <a:ext cx="8174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8(a). Si </a:t>
            </a:r>
            <a:r>
              <a:rPr lang="en-US" sz="2000" dirty="0" err="1"/>
              <a:t>usted</a:t>
            </a:r>
            <a:r>
              <a:rPr lang="en-US" sz="2000" dirty="0"/>
              <a:t> ha </a:t>
            </a:r>
            <a:r>
              <a:rPr lang="en-US" sz="2000" dirty="0" err="1"/>
              <a:t>recibido</a:t>
            </a:r>
            <a:r>
              <a:rPr lang="en-US" sz="2000" dirty="0"/>
              <a:t> información las </a:t>
            </a:r>
            <a:r>
              <a:rPr lang="en-US" sz="2000" dirty="0" err="1"/>
              <a:t>medidas</a:t>
            </a:r>
            <a:r>
              <a:rPr lang="en-US" sz="2000" dirty="0"/>
              <a:t> de </a:t>
            </a:r>
            <a:r>
              <a:rPr lang="en-US" sz="2000" dirty="0" err="1"/>
              <a:t>prevención</a:t>
            </a:r>
            <a:r>
              <a:rPr lang="en-US" sz="2000" dirty="0"/>
              <a:t>, ¿de 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fuente</a:t>
            </a:r>
            <a:r>
              <a:rPr lang="en-US" sz="2000" dirty="0"/>
              <a:t> </a:t>
            </a:r>
            <a:r>
              <a:rPr lang="en-US" sz="2000" dirty="0" err="1"/>
              <a:t>proviene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información?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63" y="2183295"/>
            <a:ext cx="8826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3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A0B4F6-B387-414C-A110-E0AAF6C35B3E}"/>
              </a:ext>
            </a:extLst>
          </p:cNvPr>
          <p:cNvSpPr txBox="1"/>
          <p:nvPr/>
        </p:nvSpPr>
        <p:spPr>
          <a:xfrm>
            <a:off x="6096000" y="3689801"/>
            <a:ext cx="5668477" cy="151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CONOCIMIENTOS RELACIONADOS A PREVENCION COVID-19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1188" y="337930"/>
            <a:ext cx="3072261" cy="1182112"/>
          </a:xfrm>
          <a:prstGeom prst="rect">
            <a:avLst/>
          </a:prstGeom>
          <a:noFill/>
        </p:spPr>
      </p:pic>
      <p:pic>
        <p:nvPicPr>
          <p:cNvPr id="1026" name="Picture 2" descr="MEDIDAS DE PREVENCIÓN | Instituto Salvadoreño de Rehabilitación ...">
            <a:extLst>
              <a:ext uri="{FF2B5EF4-FFF2-40B4-BE49-F238E27FC236}">
                <a16:creationId xmlns:a16="http://schemas.microsoft.com/office/drawing/2014/main" id="{5A824E4A-A2BD-49EF-95E3-81415DCD0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6470" b="18544"/>
          <a:stretch/>
        </p:blipFill>
        <p:spPr bwMode="auto">
          <a:xfrm>
            <a:off x="203588" y="2606040"/>
            <a:ext cx="3385291" cy="36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9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57808"/>
            <a:ext cx="3236214" cy="11224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426745" y="772364"/>
            <a:ext cx="7559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9. 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formas</a:t>
            </a:r>
            <a:r>
              <a:rPr lang="en-US" sz="2000" dirty="0"/>
              <a:t> de </a:t>
            </a:r>
            <a:r>
              <a:rPr lang="en-US" sz="2000" dirty="0" err="1"/>
              <a:t>prevención</a:t>
            </a:r>
            <a:r>
              <a:rPr lang="en-US" sz="2000" dirty="0"/>
              <a:t> </a:t>
            </a:r>
            <a:r>
              <a:rPr lang="en-US" sz="2000" dirty="0" err="1"/>
              <a:t>conoce</a:t>
            </a:r>
            <a:r>
              <a:rPr lang="en-US" sz="2000" dirty="0"/>
              <a:t> para </a:t>
            </a:r>
            <a:r>
              <a:rPr lang="en-US" sz="2000" dirty="0" err="1"/>
              <a:t>evitar</a:t>
            </a:r>
            <a:r>
              <a:rPr lang="en-US" sz="2000" dirty="0"/>
              <a:t> </a:t>
            </a:r>
            <a:r>
              <a:rPr lang="en-US" sz="2000" dirty="0" err="1"/>
              <a:t>contagios</a:t>
            </a:r>
            <a:r>
              <a:rPr lang="en-US" sz="2000" dirty="0"/>
              <a:t> del COVID-19?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0" y="2188265"/>
            <a:ext cx="64643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8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EB3AAB-3063-45F8-91AC-64E91B84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200" b="1" dirty="0">
                <a:latin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4300" dirty="0" err="1"/>
              <a:t>Área</a:t>
            </a:r>
            <a:r>
              <a:rPr lang="en-US" sz="4300" dirty="0"/>
              <a:t> de </a:t>
            </a:r>
            <a:r>
              <a:rPr lang="en-US" sz="4300" dirty="0" err="1"/>
              <a:t>Investigación</a:t>
            </a:r>
            <a:r>
              <a:rPr lang="en-US" sz="43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12230F-D7FD-4A6C-B44F-85F0BADC292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4677"/>
          <a:stretch/>
        </p:blipFill>
        <p:spPr bwMode="auto">
          <a:xfrm>
            <a:off x="1949312" y="233917"/>
            <a:ext cx="8293375" cy="202018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C0801A-9AD3-473E-86AC-323B6596C69E}"/>
              </a:ext>
            </a:extLst>
          </p:cNvPr>
          <p:cNvSpPr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sz="2800" dirty="0"/>
              <a:t>Bajo la </a:t>
            </a:r>
            <a:r>
              <a:rPr lang="en-US" sz="2800" dirty="0" err="1"/>
              <a:t>epidemia</a:t>
            </a:r>
            <a:r>
              <a:rPr lang="en-US" sz="2800" dirty="0"/>
              <a:t> de COVID-19 en </a:t>
            </a:r>
            <a:r>
              <a:rPr lang="en-US" sz="2800" dirty="0" err="1"/>
              <a:t>curso</a:t>
            </a:r>
            <a:r>
              <a:rPr lang="en-US" sz="2800" dirty="0"/>
              <a:t>, esta </a:t>
            </a:r>
            <a:r>
              <a:rPr lang="en-US" sz="2800" dirty="0" err="1"/>
              <a:t>encuesta</a:t>
            </a:r>
            <a:r>
              <a:rPr lang="en-US" sz="2800" dirty="0"/>
              <a:t> </a:t>
            </a:r>
            <a:r>
              <a:rPr lang="en-US" sz="2800" dirty="0" err="1"/>
              <a:t>sirve</a:t>
            </a:r>
            <a:r>
              <a:rPr lang="en-US" sz="2800" dirty="0"/>
              <a:t> como una </a:t>
            </a:r>
            <a:r>
              <a:rPr lang="en-US" sz="2800" dirty="0" err="1"/>
              <a:t>herramienta</a:t>
            </a:r>
            <a:r>
              <a:rPr lang="en-US" sz="2800" dirty="0"/>
              <a:t> para </a:t>
            </a:r>
            <a:r>
              <a:rPr lang="en-US" sz="2800" dirty="0" err="1"/>
              <a:t>comprender</a:t>
            </a:r>
            <a:r>
              <a:rPr lang="en-US" sz="2800" dirty="0"/>
              <a:t> </a:t>
            </a:r>
            <a:r>
              <a:rPr lang="en-US" sz="2800" dirty="0" err="1"/>
              <a:t>mejor</a:t>
            </a:r>
            <a:r>
              <a:rPr lang="en-US" sz="2800" dirty="0"/>
              <a:t> la </a:t>
            </a:r>
            <a:r>
              <a:rPr lang="en-US" sz="2800" dirty="0" err="1"/>
              <a:t>situación</a:t>
            </a:r>
            <a:r>
              <a:rPr lang="en-US" sz="2800" dirty="0"/>
              <a:t> actual y la </a:t>
            </a:r>
            <a:r>
              <a:rPr lang="en-US" sz="2800" dirty="0" err="1"/>
              <a:t>demanda</a:t>
            </a:r>
            <a:r>
              <a:rPr lang="en-US" sz="2800" dirty="0"/>
              <a:t> de la </a:t>
            </a:r>
            <a:r>
              <a:rPr lang="en-US" sz="2800" dirty="0" err="1"/>
              <a:t>comunidad</a:t>
            </a:r>
            <a:r>
              <a:rPr lang="en-US" sz="2800" dirty="0"/>
              <a:t> de Personas con VIH y población LGBTI en la </a:t>
            </a:r>
            <a:r>
              <a:rPr lang="en-US" sz="2800" dirty="0" err="1"/>
              <a:t>prevención</a:t>
            </a:r>
            <a:r>
              <a:rPr lang="en-US" sz="2800" dirty="0"/>
              <a:t> de COVID-19, el </a:t>
            </a:r>
            <a:r>
              <a:rPr lang="en-US" sz="2800" dirty="0" err="1"/>
              <a:t>tratamiento</a:t>
            </a:r>
            <a:r>
              <a:rPr lang="en-US" sz="2800" dirty="0"/>
              <a:t> </a:t>
            </a:r>
            <a:r>
              <a:rPr lang="en-US" sz="2800" dirty="0" err="1"/>
              <a:t>antirretroviral</a:t>
            </a:r>
            <a:r>
              <a:rPr lang="en-US" sz="2800" dirty="0"/>
              <a:t>, la </a:t>
            </a:r>
            <a:r>
              <a:rPr lang="en-US" sz="2800" dirty="0" err="1"/>
              <a:t>atención</a:t>
            </a:r>
            <a:r>
              <a:rPr lang="en-US" sz="2800" dirty="0"/>
              <a:t> </a:t>
            </a:r>
            <a:r>
              <a:rPr lang="en-US" sz="2800" dirty="0" err="1"/>
              <a:t>médica</a:t>
            </a:r>
            <a:r>
              <a:rPr lang="en-US" sz="2800" dirty="0"/>
              <a:t> y el apoyo </a:t>
            </a:r>
            <a:r>
              <a:rPr lang="en-US" sz="2800" dirty="0" err="1"/>
              <a:t>nutricional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985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59" y="463524"/>
            <a:ext cx="3236214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665286" y="801261"/>
            <a:ext cx="7107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11. ¿Se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lavando</a:t>
            </a:r>
            <a:r>
              <a:rPr lang="en-US" sz="2000" dirty="0"/>
              <a:t> las </a:t>
            </a:r>
            <a:r>
              <a:rPr lang="en-US" sz="2000" dirty="0" err="1"/>
              <a:t>manos</a:t>
            </a:r>
            <a:r>
              <a:rPr lang="en-US" sz="2000" dirty="0"/>
              <a:t> </a:t>
            </a:r>
            <a:r>
              <a:rPr lang="es-ES_tradnl" sz="2000" dirty="0"/>
              <a:t>constantemente</a:t>
            </a:r>
            <a:r>
              <a:rPr lang="en-US" sz="2000" dirty="0"/>
              <a:t> para </a:t>
            </a:r>
            <a:r>
              <a:rPr lang="en-US" sz="2000" dirty="0" err="1"/>
              <a:t>evitar</a:t>
            </a:r>
            <a:r>
              <a:rPr lang="en-US" sz="2000" dirty="0"/>
              <a:t> </a:t>
            </a:r>
            <a:r>
              <a:rPr lang="en-US" sz="2000" dirty="0" err="1"/>
              <a:t>adquirir</a:t>
            </a:r>
            <a:r>
              <a:rPr lang="en-US" sz="2000" dirty="0"/>
              <a:t> COVID-19?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43" y="2249613"/>
            <a:ext cx="4419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68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233916"/>
            <a:ext cx="3236214" cy="12463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478250" y="674488"/>
            <a:ext cx="7107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11c. ¿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qué</a:t>
            </a:r>
            <a:r>
              <a:rPr lang="en-US" sz="2000" dirty="0"/>
              <a:t> se lava las </a:t>
            </a:r>
            <a:r>
              <a:rPr lang="en-US" sz="2000" dirty="0" err="1"/>
              <a:t>manos</a:t>
            </a:r>
            <a:r>
              <a:rPr lang="en-US" sz="2000" dirty="0"/>
              <a:t> a </a:t>
            </a:r>
            <a:r>
              <a:rPr lang="en-US" sz="2000" dirty="0" err="1"/>
              <a:t>veces</a:t>
            </a:r>
            <a:r>
              <a:rPr lang="en-US" sz="2000" dirty="0"/>
              <a:t> y no </a:t>
            </a:r>
            <a:r>
              <a:rPr lang="en-US" sz="2000" dirty="0" err="1"/>
              <a:t>todo</a:t>
            </a:r>
            <a:r>
              <a:rPr lang="en-US" sz="2000" dirty="0"/>
              <a:t> el </a:t>
            </a:r>
            <a:r>
              <a:rPr lang="en-US" sz="2000" dirty="0" err="1"/>
              <a:t>tiempo</a:t>
            </a:r>
            <a:r>
              <a:rPr lang="en-US" sz="2000" dirty="0"/>
              <a:t>?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228" y="2258290"/>
            <a:ext cx="5257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5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255180"/>
            <a:ext cx="3236214" cy="12250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534658" y="462382"/>
            <a:ext cx="6577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12. ¿</a:t>
            </a:r>
            <a:r>
              <a:rPr lang="en-US" sz="2000" dirty="0" err="1"/>
              <a:t>Esta</a:t>
            </a:r>
            <a:r>
              <a:rPr lang="en-US" sz="2000" dirty="0"/>
              <a:t> </a:t>
            </a:r>
            <a:r>
              <a:rPr lang="en-US" sz="2000" dirty="0" err="1"/>
              <a:t>usando</a:t>
            </a:r>
            <a:r>
              <a:rPr lang="en-US" sz="2000" dirty="0"/>
              <a:t> el </a:t>
            </a:r>
            <a:r>
              <a:rPr lang="en-US" sz="2000" dirty="0" err="1"/>
              <a:t>equipo</a:t>
            </a:r>
            <a:r>
              <a:rPr lang="en-US" sz="2000" dirty="0"/>
              <a:t> de </a:t>
            </a:r>
            <a:r>
              <a:rPr lang="en-US" sz="2000" dirty="0" err="1"/>
              <a:t>protección</a:t>
            </a:r>
            <a:r>
              <a:rPr lang="en-US" sz="2000" dirty="0"/>
              <a:t> personal </a:t>
            </a:r>
            <a:r>
              <a:rPr lang="en-US" sz="2000" dirty="0" err="1"/>
              <a:t>cuando</a:t>
            </a:r>
            <a:r>
              <a:rPr lang="en-US" sz="2000" dirty="0"/>
              <a:t> </a:t>
            </a:r>
            <a:r>
              <a:rPr lang="en-US" sz="2000" dirty="0" err="1"/>
              <a:t>tiene</a:t>
            </a:r>
            <a:r>
              <a:rPr lang="en-US" sz="2000" dirty="0"/>
              <a:t> que </a:t>
            </a:r>
            <a:r>
              <a:rPr lang="en-US" sz="2000" dirty="0" err="1"/>
              <a:t>salir</a:t>
            </a:r>
            <a:r>
              <a:rPr lang="en-US" sz="2000" dirty="0"/>
              <a:t> de casa 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91" y="2094023"/>
            <a:ext cx="4419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152400"/>
            <a:ext cx="3236214" cy="13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0" y="1799948"/>
            <a:ext cx="4768850" cy="450560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-833767" y="616270"/>
            <a:ext cx="6577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12(a). Si no lo </a:t>
            </a:r>
            <a:r>
              <a:rPr lang="en-US" sz="2000" dirty="0" err="1"/>
              <a:t>hace</a:t>
            </a:r>
            <a:r>
              <a:rPr lang="en-US" sz="2000" dirty="0"/>
              <a:t> ¿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qué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354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8433D-9D87-4756-B79B-A4A799ACD4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278296"/>
            <a:ext cx="3236214" cy="120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Podría esta pandemia de covid-19 hacernos más fuertes como especie ...">
            <a:extLst>
              <a:ext uri="{FF2B5EF4-FFF2-40B4-BE49-F238E27FC236}">
                <a16:creationId xmlns:a16="http://schemas.microsoft.com/office/drawing/2014/main" id="{BE9122FA-0AB9-438B-BC25-98A5B677E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26" y="2267074"/>
            <a:ext cx="814251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108049-1343-4EA9-910C-3128BFD76395}"/>
              </a:ext>
            </a:extLst>
          </p:cNvPr>
          <p:cNvSpPr/>
          <p:nvPr/>
        </p:nvSpPr>
        <p:spPr>
          <a:xfrm>
            <a:off x="2471789" y="3053899"/>
            <a:ext cx="67315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ES" sz="2000" b="1" dirty="0">
                <a:latin typeface="Arial" panose="020B0604020202020204" pitchFamily="34" charset="0"/>
              </a:rPr>
              <a:t>QUE SERVICIOS ESPERAN RECIBIR LAS PERSONAS CON VIH Y POBLACION LGBTI  EN ESTA PANDEMIA </a:t>
            </a:r>
            <a:endParaRPr lang="es-ES" sz="2000" dirty="0">
              <a:latin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</a:rPr>
              <a:t>DE COVID-19?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1776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18052"/>
            <a:ext cx="3236214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301874" y="751252"/>
            <a:ext cx="6577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10. 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tipo</a:t>
            </a:r>
            <a:r>
              <a:rPr lang="en-US" sz="2000" dirty="0"/>
              <a:t> de información </a:t>
            </a:r>
            <a:r>
              <a:rPr lang="en-US" sz="2000" dirty="0" err="1"/>
              <a:t>desea</a:t>
            </a:r>
            <a:r>
              <a:rPr lang="en-US" sz="2000" dirty="0"/>
              <a:t> </a:t>
            </a:r>
            <a:r>
              <a:rPr lang="en-US" sz="2000" dirty="0" err="1"/>
              <a:t>recibir</a:t>
            </a:r>
            <a:r>
              <a:rPr lang="en-US" sz="2000" dirty="0"/>
              <a:t> </a:t>
            </a:r>
            <a:r>
              <a:rPr lang="en-US" sz="2000" dirty="0" err="1"/>
              <a:t>relacionada</a:t>
            </a:r>
            <a:r>
              <a:rPr lang="en-US" sz="2000" dirty="0"/>
              <a:t> con el COVID-19?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2" y="2166338"/>
            <a:ext cx="7844734" cy="40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1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23850"/>
            <a:ext cx="3236214" cy="115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173" y="2384706"/>
            <a:ext cx="8327390" cy="3931003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549524" y="464586"/>
            <a:ext cx="7337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Tipos</a:t>
            </a:r>
            <a:r>
              <a:rPr lang="en-US" sz="2000" dirty="0"/>
              <a:t> de </a:t>
            </a:r>
            <a:r>
              <a:rPr lang="en-US" sz="2000" dirty="0" err="1"/>
              <a:t>servicios</a:t>
            </a:r>
            <a:r>
              <a:rPr lang="en-US" sz="2000" dirty="0"/>
              <a:t> que personas con  VIH </a:t>
            </a:r>
            <a:r>
              <a:rPr lang="en-US" sz="2000" dirty="0" err="1"/>
              <a:t>esperan</a:t>
            </a:r>
            <a:r>
              <a:rPr lang="en-US" sz="2000" dirty="0"/>
              <a:t> de las </a:t>
            </a:r>
            <a:r>
              <a:rPr lang="en-US" sz="2000" dirty="0" err="1"/>
              <a:t>organizaciones</a:t>
            </a:r>
            <a:r>
              <a:rPr lang="en-US" sz="2000" dirty="0"/>
              <a:t> </a:t>
            </a:r>
            <a:r>
              <a:rPr lang="en-US" sz="2000" dirty="0" err="1"/>
              <a:t>gubernamentales</a:t>
            </a:r>
            <a:r>
              <a:rPr lang="en-US" sz="2000" dirty="0"/>
              <a:t> y </a:t>
            </a:r>
            <a:r>
              <a:rPr lang="en-US" sz="2000" dirty="0" err="1"/>
              <a:t>civiles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la </a:t>
            </a:r>
            <a:r>
              <a:rPr lang="en-US" sz="2000" dirty="0" err="1"/>
              <a:t>pandemia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COVID-19</a:t>
            </a:r>
          </a:p>
        </p:txBody>
      </p:sp>
    </p:spTree>
    <p:extLst>
      <p:ext uri="{BB962C8B-B14F-4D97-AF65-F5344CB8AC3E}">
        <p14:creationId xmlns:p14="http://schemas.microsoft.com/office/powerpoint/2010/main" val="3263054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56" y="563493"/>
            <a:ext cx="3236214" cy="1213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949574" y="816325"/>
            <a:ext cx="55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13. ¿Se identifica </a:t>
            </a:r>
            <a:r>
              <a:rPr lang="en-US" sz="2000" dirty="0" err="1"/>
              <a:t>usted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persona con </a:t>
            </a:r>
            <a:r>
              <a:rPr lang="en-US" sz="2000" dirty="0" err="1"/>
              <a:t>vih</a:t>
            </a:r>
            <a:r>
              <a:rPr lang="en-US" sz="2000" dirty="0"/>
              <a:t>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2070100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35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999D1-E5E1-4A11-AF29-CC33F8228A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400050"/>
            <a:ext cx="3236214" cy="10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854324" y="772364"/>
            <a:ext cx="6594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Dentro del grupo de población clave que se identifica como una persona  con  VIH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1831988"/>
            <a:ext cx="25019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6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B0C7AC-C114-4A1A-8CDF-08DC9E6BC1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49180"/>
            <a:ext cx="3236214" cy="1131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410AD2F-8983-47B3-A8E9-1A25159CC4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52790"/>
              </p:ext>
            </p:extLst>
          </p:nvPr>
        </p:nvGraphicFramePr>
        <p:xfrm>
          <a:off x="625105" y="2057399"/>
          <a:ext cx="10164725" cy="441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1566496-134F-42C2-B6F9-B4772469060E}"/>
              </a:ext>
            </a:extLst>
          </p:cNvPr>
          <p:cNvSpPr/>
          <p:nvPr/>
        </p:nvSpPr>
        <p:spPr>
          <a:xfrm>
            <a:off x="994410" y="772364"/>
            <a:ext cx="5673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200" dirty="0"/>
              <a:t>Procedencia de aquellos que se identifican como </a:t>
            </a:r>
            <a:r>
              <a:rPr lang="es-ES" sz="2200"/>
              <a:t>una </a:t>
            </a:r>
            <a:r>
              <a:rPr lang="es-ES" sz="2200" b="1">
                <a:solidFill>
                  <a:srgbClr val="0070C0"/>
                </a:solidFill>
              </a:rPr>
              <a:t>persona con VIH.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880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EB3AAB-3063-45F8-91AC-64E91B84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200" b="1" dirty="0">
                <a:latin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Organizaciones</a:t>
            </a:r>
            <a:r>
              <a:rPr lang="en-US" sz="3200" b="1" dirty="0">
                <a:latin typeface="Arial" panose="020B0604020202020204" pitchFamily="34" charset="0"/>
              </a:rPr>
              <a:t> participantes</a:t>
            </a:r>
            <a:endParaRPr lang="en-US" sz="4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12230F-D7FD-4A6C-B44F-85F0BADC292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4677"/>
          <a:stretch/>
        </p:blipFill>
        <p:spPr bwMode="auto">
          <a:xfrm>
            <a:off x="1949313" y="233918"/>
            <a:ext cx="7123436" cy="174926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C0801A-9AD3-473E-86AC-323B6596C69E}"/>
              </a:ext>
            </a:extLst>
          </p:cNvPr>
          <p:cNvSpPr/>
          <p:nvPr/>
        </p:nvSpPr>
        <p:spPr>
          <a:xfrm>
            <a:off x="4223982" y="3752850"/>
            <a:ext cx="7968018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ES" sz="2800" dirty="0"/>
              <a:t>Agradezco el apoyo para desarrollar este trabajo a Plan Internacional/</a:t>
            </a:r>
            <a:r>
              <a:rPr lang="es-ES" sz="2800" dirty="0" err="1"/>
              <a:t>PlanCanada.REDSAL,REDCA,Visión</a:t>
            </a:r>
            <a:r>
              <a:rPr lang="es-ES" sz="2800" dirty="0"/>
              <a:t> </a:t>
            </a:r>
            <a:r>
              <a:rPr lang="es-ES" sz="2800" dirty="0" err="1"/>
              <a:t>Propositiva,Asoc.Nuevo</a:t>
            </a:r>
            <a:r>
              <a:rPr lang="es-ES" sz="2800" dirty="0"/>
              <a:t> </a:t>
            </a:r>
            <a:r>
              <a:rPr lang="es-ES" sz="2800" dirty="0" err="1"/>
              <a:t>Amanecer,MCP-ES,PASMO,Programa</a:t>
            </a:r>
            <a:r>
              <a:rPr lang="es-ES" sz="2800" dirty="0"/>
              <a:t> Nacional de </a:t>
            </a:r>
            <a:r>
              <a:rPr lang="es-ES" sz="2800" dirty="0" err="1"/>
              <a:t>VIH,Proyecto</a:t>
            </a:r>
            <a:r>
              <a:rPr lang="es-ES" sz="2800" dirty="0"/>
              <a:t> Sostenibilidad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062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828" y="342716"/>
            <a:ext cx="3236214" cy="11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467497" y="1172685"/>
            <a:ext cx="7487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Fuente de información </a:t>
            </a:r>
            <a:r>
              <a:rPr lang="en-US" sz="2000" dirty="0" err="1"/>
              <a:t>sobre</a:t>
            </a:r>
            <a:r>
              <a:rPr lang="en-US" sz="2000" dirty="0"/>
              <a:t> COVId-19 de </a:t>
            </a:r>
            <a:r>
              <a:rPr lang="es-ES_tradnl" sz="2000" dirty="0"/>
              <a:t>quienes </a:t>
            </a:r>
            <a:r>
              <a:rPr lang="en-US" sz="2000" dirty="0"/>
              <a:t>se </a:t>
            </a:r>
            <a:r>
              <a:rPr lang="en-US" sz="2000" dirty="0" err="1"/>
              <a:t>identifican</a:t>
            </a:r>
            <a:r>
              <a:rPr lang="en-US" sz="2000" dirty="0"/>
              <a:t> 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persona  con VIH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75" y="2904416"/>
            <a:ext cx="6458758" cy="36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17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42900"/>
            <a:ext cx="3236214" cy="11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2070100"/>
            <a:ext cx="3759200" cy="47879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682874" y="816325"/>
            <a:ext cx="6594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14. Se encuentra actualmente en tratamiento antirretroviral (</a:t>
            </a:r>
            <a:r>
              <a:rPr lang="es-ES" sz="2000" dirty="0" err="1"/>
              <a:t>arv</a:t>
            </a:r>
            <a:r>
              <a:rPr lang="es-ES" sz="2000" dirty="0"/>
              <a:t>) para el VIH</a:t>
            </a:r>
          </a:p>
        </p:txBody>
      </p:sp>
    </p:spTree>
    <p:extLst>
      <p:ext uri="{BB962C8B-B14F-4D97-AF65-F5344CB8AC3E}">
        <p14:creationId xmlns:p14="http://schemas.microsoft.com/office/powerpoint/2010/main" val="2947683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75138"/>
            <a:ext cx="3236214" cy="1105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251428" y="569538"/>
            <a:ext cx="7520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15. </a:t>
            </a:r>
            <a:r>
              <a:rPr lang="en-US" sz="2000" dirty="0"/>
              <a:t>¿Ha </a:t>
            </a:r>
            <a:r>
              <a:rPr lang="en-US" sz="2000" dirty="0" err="1"/>
              <a:t>tenido</a:t>
            </a:r>
            <a:r>
              <a:rPr lang="en-US" sz="2000" dirty="0"/>
              <a:t> que </a:t>
            </a:r>
            <a:r>
              <a:rPr lang="en-US" sz="2000" dirty="0" err="1"/>
              <a:t>salir</a:t>
            </a:r>
            <a:r>
              <a:rPr lang="en-US" sz="2000" dirty="0"/>
              <a:t> para </a:t>
            </a:r>
            <a:r>
              <a:rPr lang="en-US" sz="2000" dirty="0" err="1"/>
              <a:t>recoger</a:t>
            </a:r>
            <a:r>
              <a:rPr lang="en-US" sz="2000" dirty="0"/>
              <a:t> </a:t>
            </a:r>
            <a:r>
              <a:rPr lang="en-US" sz="2000" dirty="0" err="1"/>
              <a:t>sus</a:t>
            </a:r>
            <a:r>
              <a:rPr lang="en-US" sz="2000" dirty="0"/>
              <a:t> </a:t>
            </a:r>
            <a:r>
              <a:rPr lang="en-US" sz="2000" dirty="0" err="1"/>
              <a:t>medicamentos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CAI </a:t>
            </a:r>
            <a:r>
              <a:rPr lang="en-US" sz="2000" dirty="0" err="1"/>
              <a:t>durante</a:t>
            </a:r>
            <a:r>
              <a:rPr lang="en-US" sz="2000" dirty="0"/>
              <a:t> la </a:t>
            </a:r>
            <a:r>
              <a:rPr lang="en-US" sz="2000" dirty="0" err="1"/>
              <a:t>cuarentena</a:t>
            </a:r>
            <a:r>
              <a:rPr lang="en-US" sz="2000" dirty="0"/>
              <a:t>?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0" y="1930400"/>
            <a:ext cx="37592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79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468922"/>
            <a:ext cx="3236214" cy="1011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257299" y="791625"/>
            <a:ext cx="7520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15(a). </a:t>
            </a:r>
            <a:r>
              <a:rPr lang="en-US" sz="2000" dirty="0"/>
              <a:t>Si </a:t>
            </a:r>
            <a:r>
              <a:rPr lang="en-US" sz="2000" dirty="0" err="1"/>
              <a:t>pudo</a:t>
            </a:r>
            <a:r>
              <a:rPr lang="en-US" sz="2000" dirty="0"/>
              <a:t> </a:t>
            </a:r>
            <a:r>
              <a:rPr lang="en-US" sz="2000" dirty="0" err="1"/>
              <a:t>salir</a:t>
            </a:r>
            <a:r>
              <a:rPr lang="en-US" sz="2000" dirty="0"/>
              <a:t>, ¿le </a:t>
            </a:r>
            <a:r>
              <a:rPr lang="en-US" sz="2000" dirty="0" err="1"/>
              <a:t>entregaron</a:t>
            </a:r>
            <a:r>
              <a:rPr lang="en-US" sz="2000" dirty="0"/>
              <a:t> </a:t>
            </a:r>
            <a:r>
              <a:rPr lang="en-US" sz="2000" dirty="0" err="1"/>
              <a:t>sus</a:t>
            </a:r>
            <a:r>
              <a:rPr lang="en-US" sz="2000" dirty="0"/>
              <a:t> </a:t>
            </a:r>
            <a:r>
              <a:rPr lang="en-US" sz="2000" dirty="0" err="1"/>
              <a:t>medicamentos</a:t>
            </a:r>
            <a:r>
              <a:rPr lang="en-US" sz="2000" dirty="0"/>
              <a:t> con </a:t>
            </a:r>
            <a:r>
              <a:rPr lang="en-US" sz="2000" dirty="0" err="1"/>
              <a:t>normalidad</a:t>
            </a:r>
            <a:r>
              <a:rPr lang="en-US" sz="2000" dirty="0"/>
              <a:t>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2070100"/>
            <a:ext cx="51816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10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81000"/>
            <a:ext cx="3236214" cy="1099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F35C0F9-20CC-4D0B-8966-3B37E9722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898043"/>
              </p:ext>
            </p:extLst>
          </p:nvPr>
        </p:nvGraphicFramePr>
        <p:xfrm>
          <a:off x="1033154" y="1757548"/>
          <a:ext cx="8953994" cy="435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638299" y="1049662"/>
            <a:ext cx="6829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15(b). </a:t>
            </a:r>
            <a:r>
              <a:rPr lang="en-US" sz="2000" dirty="0"/>
              <a:t>Si no le </a:t>
            </a:r>
            <a:r>
              <a:rPr lang="en-US" sz="2000" dirty="0" err="1"/>
              <a:t>han</a:t>
            </a:r>
            <a:r>
              <a:rPr lang="en-US" sz="2000" dirty="0"/>
              <a:t> </a:t>
            </a:r>
            <a:r>
              <a:rPr lang="en-US" sz="2000" dirty="0" err="1"/>
              <a:t>entregado</a:t>
            </a:r>
            <a:r>
              <a:rPr lang="en-US" sz="2000" dirty="0"/>
              <a:t> </a:t>
            </a:r>
            <a:r>
              <a:rPr lang="en-US" sz="2000" dirty="0" err="1"/>
              <a:t>sus</a:t>
            </a:r>
            <a:r>
              <a:rPr lang="en-US" sz="2000" dirty="0"/>
              <a:t> </a:t>
            </a:r>
            <a:r>
              <a:rPr lang="en-US" sz="2000" dirty="0" err="1"/>
              <a:t>medicamentos</a:t>
            </a:r>
            <a:r>
              <a:rPr lang="en-US" sz="2000" dirty="0"/>
              <a:t> ARV, ¿</a:t>
            </a:r>
            <a:r>
              <a:rPr lang="en-US" sz="2000" dirty="0" err="1"/>
              <a:t>por</a:t>
            </a:r>
            <a:r>
              <a:rPr lang="en-US" sz="2000" dirty="0"/>
              <a:t> que ha </a:t>
            </a:r>
            <a:r>
              <a:rPr lang="en-US" sz="2000" dirty="0" err="1"/>
              <a:t>sido</a:t>
            </a:r>
            <a:r>
              <a:rPr lang="en-US" sz="2000" dirty="0"/>
              <a:t> el </a:t>
            </a:r>
            <a:r>
              <a:rPr lang="en-US" sz="2000" dirty="0" err="1"/>
              <a:t>caso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8960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51692"/>
            <a:ext cx="3236214" cy="11285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638299" y="1049662"/>
            <a:ext cx="6829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15(c). </a:t>
            </a:r>
            <a:r>
              <a:rPr lang="en-US" sz="2000" dirty="0"/>
              <a:t>Si se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entregaron</a:t>
            </a:r>
            <a:r>
              <a:rPr lang="en-US" sz="2000" dirty="0"/>
              <a:t>, ¿para </a:t>
            </a:r>
            <a:r>
              <a:rPr lang="en-US" sz="2000" dirty="0" err="1"/>
              <a:t>cuánto</a:t>
            </a:r>
            <a:r>
              <a:rPr lang="en-US" sz="2000" dirty="0"/>
              <a:t> </a:t>
            </a:r>
            <a:r>
              <a:rPr lang="en-US" sz="2000" dirty="0" err="1"/>
              <a:t>tiempo</a:t>
            </a:r>
            <a:r>
              <a:rPr lang="en-US" sz="2000" dirty="0"/>
              <a:t> </a:t>
            </a:r>
            <a:r>
              <a:rPr lang="en-US" sz="2000" dirty="0" err="1"/>
              <a:t>tendrá</a:t>
            </a:r>
            <a:r>
              <a:rPr lang="en-US" sz="2000" dirty="0"/>
              <a:t> </a:t>
            </a:r>
            <a:r>
              <a:rPr lang="en-US" sz="2000" dirty="0" err="1"/>
              <a:t>tratamiento</a:t>
            </a:r>
            <a:r>
              <a:rPr lang="en-US" sz="2000" dirty="0"/>
              <a:t>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932" y="2476409"/>
            <a:ext cx="4451119" cy="39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50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51692"/>
            <a:ext cx="3236214" cy="112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930" y="2070100"/>
            <a:ext cx="5181600" cy="47879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333499" y="772364"/>
            <a:ext cx="7520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16. </a:t>
            </a:r>
            <a:r>
              <a:rPr lang="en-US" sz="2000" dirty="0"/>
              <a:t>¿</a:t>
            </a:r>
            <a:r>
              <a:rPr lang="en-US" sz="2000" dirty="0" err="1"/>
              <a:t>Recibió</a:t>
            </a:r>
            <a:r>
              <a:rPr lang="en-US" sz="2000" dirty="0"/>
              <a:t> </a:t>
            </a:r>
            <a:r>
              <a:rPr lang="en-US" sz="2000" dirty="0" err="1"/>
              <a:t>usted</a:t>
            </a:r>
            <a:r>
              <a:rPr lang="en-US" sz="2000" dirty="0"/>
              <a:t> el </a:t>
            </a:r>
            <a:r>
              <a:rPr lang="en-US" sz="2000" dirty="0" err="1"/>
              <a:t>beneficio</a:t>
            </a:r>
            <a:r>
              <a:rPr lang="en-US" sz="2000" dirty="0"/>
              <a:t> del bono de $300.00 que ha dado el </a:t>
            </a:r>
            <a:r>
              <a:rPr lang="en-US" sz="2000" dirty="0" err="1"/>
              <a:t>Gobierno</a:t>
            </a:r>
            <a:r>
              <a:rPr lang="en-US" sz="2000" dirty="0"/>
              <a:t> de El Salvador?</a:t>
            </a:r>
          </a:p>
        </p:txBody>
      </p:sp>
    </p:spTree>
    <p:extLst>
      <p:ext uri="{BB962C8B-B14F-4D97-AF65-F5344CB8AC3E}">
        <p14:creationId xmlns:p14="http://schemas.microsoft.com/office/powerpoint/2010/main" val="3187730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75138"/>
            <a:ext cx="3236214" cy="1105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6A7FF7-3BB8-4178-AA72-91715B61C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923505"/>
              </p:ext>
            </p:extLst>
          </p:nvPr>
        </p:nvGraphicFramePr>
        <p:xfrm>
          <a:off x="896895" y="1771650"/>
          <a:ext cx="9931421" cy="484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1566496-134F-42C2-B6F9-B4772469060E}"/>
              </a:ext>
            </a:extLst>
          </p:cNvPr>
          <p:cNvSpPr/>
          <p:nvPr/>
        </p:nvSpPr>
        <p:spPr>
          <a:xfrm>
            <a:off x="649185" y="816325"/>
            <a:ext cx="7105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El Departamento de aquellos que se identifica  como una persona con el VIH </a:t>
            </a:r>
            <a:r>
              <a:rPr lang="es-ES" sz="2000" b="1" dirty="0">
                <a:solidFill>
                  <a:srgbClr val="0070C0"/>
                </a:solidFill>
              </a:rPr>
              <a:t>quienes no han recibido </a:t>
            </a:r>
            <a:r>
              <a:rPr lang="es-ES" sz="2000" dirty="0"/>
              <a:t>el beneficio de los $300.00 </a:t>
            </a:r>
          </a:p>
        </p:txBody>
      </p:sp>
    </p:spTree>
    <p:extLst>
      <p:ext uri="{BB962C8B-B14F-4D97-AF65-F5344CB8AC3E}">
        <p14:creationId xmlns:p14="http://schemas.microsoft.com/office/powerpoint/2010/main" val="2323606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73596"/>
            <a:ext cx="3236214" cy="11769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475014" y="891755"/>
            <a:ext cx="6725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16(a). </a:t>
            </a:r>
            <a:r>
              <a:rPr lang="en-US" sz="2000" dirty="0"/>
              <a:t>¿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recibiendo</a:t>
            </a:r>
            <a:r>
              <a:rPr lang="en-US" sz="2000" dirty="0"/>
              <a:t> </a:t>
            </a:r>
            <a:r>
              <a:rPr lang="en-US" sz="2000" dirty="0" err="1"/>
              <a:t>apoyo</a:t>
            </a:r>
            <a:r>
              <a:rPr lang="en-US" sz="2000" dirty="0"/>
              <a:t> con </a:t>
            </a:r>
            <a:r>
              <a:rPr lang="en-US" sz="2000" dirty="0" err="1"/>
              <a:t>alimentos</a:t>
            </a:r>
            <a:r>
              <a:rPr lang="en-US" sz="2000" dirty="0"/>
              <a:t> u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insumos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parte de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comunidad</a:t>
            </a:r>
            <a:r>
              <a:rPr lang="en-US" sz="2000" dirty="0"/>
              <a:t> u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err="1"/>
              <a:t>organizaciones</a:t>
            </a:r>
            <a:r>
              <a:rPr lang="en-US" sz="2000" dirty="0"/>
              <a:t>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57" y="2379437"/>
            <a:ext cx="22098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01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285750"/>
            <a:ext cx="3236214" cy="11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314449" y="772364"/>
            <a:ext cx="7520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17. </a:t>
            </a:r>
            <a:r>
              <a:rPr lang="en-US" sz="2000" dirty="0"/>
              <a:t>¿</a:t>
            </a:r>
            <a:r>
              <a:rPr lang="en-US" sz="2000" dirty="0" err="1"/>
              <a:t>Necesita</a:t>
            </a:r>
            <a:r>
              <a:rPr lang="en-US" sz="2000" dirty="0"/>
              <a:t> </a:t>
            </a:r>
            <a:r>
              <a:rPr lang="en-US" sz="2000" dirty="0" err="1"/>
              <a:t>apoyo</a:t>
            </a:r>
            <a:r>
              <a:rPr lang="en-US" sz="2000" dirty="0"/>
              <a:t> </a:t>
            </a:r>
            <a:r>
              <a:rPr lang="en-US" sz="2000" dirty="0" err="1"/>
              <a:t>psicológico</a:t>
            </a:r>
            <a:r>
              <a:rPr lang="en-US" sz="2000" dirty="0"/>
              <a:t> para </a:t>
            </a:r>
            <a:r>
              <a:rPr lang="en-US" sz="2000" dirty="0" err="1"/>
              <a:t>abordar</a:t>
            </a:r>
            <a:r>
              <a:rPr lang="en-US" sz="2000" dirty="0"/>
              <a:t> la </a:t>
            </a:r>
            <a:r>
              <a:rPr lang="en-US" sz="2000" dirty="0" err="1"/>
              <a:t>ansiedad</a:t>
            </a:r>
            <a:r>
              <a:rPr lang="en-US" sz="2000" dirty="0"/>
              <a:t> </a:t>
            </a:r>
            <a:r>
              <a:rPr lang="en-US" sz="2000" dirty="0" err="1"/>
              <a:t>generada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el COVID-19?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26E662-2099-4DE4-9027-C22D49D7E141}"/>
              </a:ext>
            </a:extLst>
          </p:cNvPr>
          <p:cNvGrpSpPr/>
          <p:nvPr/>
        </p:nvGrpSpPr>
        <p:grpSpPr>
          <a:xfrm>
            <a:off x="2495550" y="1920240"/>
            <a:ext cx="5181600" cy="4937760"/>
            <a:chOff x="2495550" y="1920240"/>
            <a:chExt cx="5181600" cy="493776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5550" y="2070100"/>
              <a:ext cx="5181600" cy="47879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6033E4-5FFE-420E-B61D-A3C8323009F3}"/>
                </a:ext>
              </a:extLst>
            </p:cNvPr>
            <p:cNvSpPr txBox="1"/>
            <p:nvPr/>
          </p:nvSpPr>
          <p:spPr>
            <a:xfrm>
              <a:off x="5623560" y="1920240"/>
              <a:ext cx="579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5%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6320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4E9E-825B-4D7B-9E6F-F4DC934A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DATOS GENERALES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B61E-85E5-44BD-B810-1B999129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2203303"/>
            <a:ext cx="11589489" cy="3639510"/>
          </a:xfrm>
        </p:spPr>
        <p:txBody>
          <a:bodyPr>
            <a:noAutofit/>
          </a:bodyPr>
          <a:lstStyle/>
          <a:p>
            <a:r>
              <a:rPr lang="es-ES" sz="3600" dirty="0"/>
              <a:t>Numero de personas que participaron en la encuesta :609</a:t>
            </a:r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endParaRPr lang="es-E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298F6-2A1D-4F46-9221-F638506BB4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56" y="0"/>
            <a:ext cx="3236214" cy="1327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A9D602-D8AD-4C39-85AB-97D29829A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90375"/>
              </p:ext>
            </p:extLst>
          </p:nvPr>
        </p:nvGraphicFramePr>
        <p:xfrm>
          <a:off x="591170" y="3243913"/>
          <a:ext cx="9223390" cy="2009077"/>
        </p:xfrm>
        <a:graphic>
          <a:graphicData uri="http://schemas.openxmlformats.org/drawingml/2006/table">
            <a:tbl>
              <a:tblPr firstRow="1" firstCol="1" bandRow="1"/>
              <a:tblGrid>
                <a:gridCol w="3126337">
                  <a:extLst>
                    <a:ext uri="{9D8B030D-6E8A-4147-A177-3AD203B41FA5}">
                      <a16:colId xmlns:a16="http://schemas.microsoft.com/office/drawing/2014/main" val="1337883136"/>
                    </a:ext>
                  </a:extLst>
                </a:gridCol>
                <a:gridCol w="809344">
                  <a:extLst>
                    <a:ext uri="{9D8B030D-6E8A-4147-A177-3AD203B41FA5}">
                      <a16:colId xmlns:a16="http://schemas.microsoft.com/office/drawing/2014/main" val="2892893681"/>
                    </a:ext>
                  </a:extLst>
                </a:gridCol>
                <a:gridCol w="5287709">
                  <a:extLst>
                    <a:ext uri="{9D8B030D-6E8A-4147-A177-3AD203B41FA5}">
                      <a16:colId xmlns:a16="http://schemas.microsoft.com/office/drawing/2014/main" val="514434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encuestas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609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370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Duplicadas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991940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sin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duplicados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048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Incompleta   1</a:t>
                      </a:r>
                    </a:p>
                    <a:p>
                      <a:pPr marL="0" marR="0" indent="-76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567239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444 encuestas válidas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576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595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04800"/>
            <a:ext cx="3236214" cy="11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388434" y="667469"/>
            <a:ext cx="7743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18</a:t>
            </a:r>
            <a:r>
              <a:rPr lang="en-US" sz="2000" dirty="0"/>
              <a:t>. ¿</a:t>
            </a:r>
            <a:r>
              <a:rPr lang="en-US" sz="2000" dirty="0" err="1"/>
              <a:t>Tiene</a:t>
            </a:r>
            <a:r>
              <a:rPr lang="en-US" sz="2000" dirty="0"/>
              <a:t>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err="1"/>
              <a:t>enfermedades</a:t>
            </a:r>
            <a:r>
              <a:rPr lang="en-US" sz="2000" dirty="0"/>
              <a:t> </a:t>
            </a:r>
            <a:r>
              <a:rPr lang="en-US" sz="2000" dirty="0" err="1"/>
              <a:t>crónicas</a:t>
            </a:r>
            <a:r>
              <a:rPr lang="en-US" sz="2000" dirty="0"/>
              <a:t> </a:t>
            </a:r>
            <a:r>
              <a:rPr lang="en-US" sz="2000" dirty="0" err="1"/>
              <a:t>relacionadas</a:t>
            </a:r>
            <a:r>
              <a:rPr lang="en-US" sz="2000" dirty="0"/>
              <a:t> con la </a:t>
            </a:r>
            <a:r>
              <a:rPr lang="en-US" sz="2000" dirty="0" err="1"/>
              <a:t>salud</a:t>
            </a:r>
            <a:r>
              <a:rPr lang="en-US" sz="2000" dirty="0"/>
              <a:t> que </a:t>
            </a:r>
            <a:r>
              <a:rPr lang="en-US" sz="2000" dirty="0" err="1"/>
              <a:t>necesita</a:t>
            </a:r>
            <a:r>
              <a:rPr lang="en-US" sz="2000" dirty="0"/>
              <a:t> se </a:t>
            </a:r>
            <a:r>
              <a:rPr lang="en-US" sz="2000" dirty="0" err="1"/>
              <a:t>atiendan</a:t>
            </a:r>
            <a:r>
              <a:rPr lang="en-US" sz="2000" dirty="0"/>
              <a:t>?</a:t>
            </a:r>
          </a:p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070100"/>
            <a:ext cx="51816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46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255180"/>
            <a:ext cx="3236214" cy="12250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409700" y="816325"/>
            <a:ext cx="6926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¿qué enfermedades crónicas?</a:t>
            </a:r>
            <a:endParaRPr lang="en-US" sz="2400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FDA1F8-6E61-4BAA-B9EF-8FD5B71A5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7458"/>
            <a:ext cx="9982199" cy="538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2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304800"/>
            <a:ext cx="3236214" cy="11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B65610-98A0-43FA-9833-C79FB4991A0D}"/>
              </a:ext>
            </a:extLst>
          </p:cNvPr>
          <p:cNvSpPr/>
          <p:nvPr/>
        </p:nvSpPr>
        <p:spPr>
          <a:xfrm>
            <a:off x="673302" y="841687"/>
            <a:ext cx="6237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 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tipo</a:t>
            </a:r>
            <a:r>
              <a:rPr lang="en-US" sz="2000" dirty="0"/>
              <a:t> de </a:t>
            </a:r>
            <a:r>
              <a:rPr lang="en-US" sz="2000" dirty="0" err="1"/>
              <a:t>servicios</a:t>
            </a:r>
            <a:r>
              <a:rPr lang="en-US" sz="2000" dirty="0"/>
              <a:t> </a:t>
            </a:r>
            <a:r>
              <a:rPr lang="en-US" sz="2000" dirty="0" err="1"/>
              <a:t>espera</a:t>
            </a:r>
            <a:r>
              <a:rPr lang="en-US" sz="2000" dirty="0"/>
              <a:t> de las </a:t>
            </a:r>
            <a:r>
              <a:rPr lang="en-US" sz="2000" dirty="0" err="1"/>
              <a:t>organizaciones</a:t>
            </a:r>
            <a:r>
              <a:rPr lang="en-US" sz="2000" dirty="0"/>
              <a:t> </a:t>
            </a:r>
            <a:r>
              <a:rPr lang="en-US" sz="2000" dirty="0" err="1"/>
              <a:t>gubernamentales</a:t>
            </a:r>
            <a:r>
              <a:rPr lang="en-US" sz="2000" dirty="0"/>
              <a:t> y </a:t>
            </a:r>
            <a:r>
              <a:rPr lang="en-US" sz="2000" dirty="0" err="1"/>
              <a:t>civiles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el </a:t>
            </a:r>
            <a:r>
              <a:rPr lang="en-US" sz="2000" dirty="0" err="1"/>
              <a:t>brote</a:t>
            </a:r>
            <a:r>
              <a:rPr lang="en-US" sz="2000" dirty="0"/>
              <a:t>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4889"/>
          <a:stretch/>
        </p:blipFill>
        <p:spPr>
          <a:xfrm>
            <a:off x="1120025" y="2849880"/>
            <a:ext cx="9918700" cy="33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38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7F808-F336-46C7-8E10-30A7421C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535"/>
            <a:ext cx="6096000" cy="31229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2542646"/>
            <a:ext cx="5291667" cy="1772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56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4E9E-825B-4D7B-9E6F-F4DC934A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DATOS GENERALES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B61E-85E5-44BD-B810-1B999129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55" y="2630023"/>
            <a:ext cx="11589489" cy="3639510"/>
          </a:xfrm>
        </p:spPr>
        <p:txBody>
          <a:bodyPr>
            <a:noAutofit/>
          </a:bodyPr>
          <a:lstStyle/>
          <a:p>
            <a:r>
              <a:rPr lang="es-ES" sz="3600" dirty="0"/>
              <a:t>Método utilizado: Encuesta en plataforma </a:t>
            </a:r>
            <a:r>
              <a:rPr lang="es-SV" sz="3600" dirty="0" err="1"/>
              <a:t>KoBo</a:t>
            </a:r>
            <a:r>
              <a:rPr lang="es-SV" sz="3600" dirty="0"/>
              <a:t> </a:t>
            </a:r>
            <a:r>
              <a:rPr lang="es-SV" sz="3600" dirty="0" err="1"/>
              <a:t>Toolbox</a:t>
            </a:r>
            <a:endParaRPr lang="es-SV" sz="3600" dirty="0"/>
          </a:p>
          <a:p>
            <a:pPr marL="0" indent="0">
              <a:buNone/>
            </a:pPr>
            <a:endParaRPr lang="es-SV" sz="3600" dirty="0"/>
          </a:p>
          <a:p>
            <a:r>
              <a:rPr lang="es-SV" sz="3600" dirty="0"/>
              <a:t>Duración de la encuesta: 10 al 17 de abril de 2020</a:t>
            </a:r>
            <a:endParaRPr lang="en-US" sz="3600" dirty="0"/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endParaRPr lang="es-E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298F6-2A1D-4F46-9221-F638506BB4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56" y="0"/>
            <a:ext cx="3236214" cy="132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55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ultados encuesta política Zoom">
            <a:extLst>
              <a:ext uri="{FF2B5EF4-FFF2-40B4-BE49-F238E27FC236}">
                <a16:creationId xmlns:a16="http://schemas.microsoft.com/office/drawing/2014/main" id="{FF49758E-8036-416C-811E-73A55BD6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1035" y="2467165"/>
            <a:ext cx="5129784" cy="192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2569761"/>
            <a:ext cx="5129784" cy="1718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6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4D9B-33E1-458A-AA90-A2AE0260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6" y="288758"/>
            <a:ext cx="3236214" cy="11914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0B4F6-B387-414C-A110-E0AAF6C35B3E}"/>
              </a:ext>
            </a:extLst>
          </p:cNvPr>
          <p:cNvSpPr txBox="1"/>
          <p:nvPr/>
        </p:nvSpPr>
        <p:spPr>
          <a:xfrm>
            <a:off x="3002478" y="1698416"/>
            <a:ext cx="6187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DATOS SOCIO DEMOGRAFICOS</a:t>
            </a:r>
            <a:endParaRPr lang="en-US" sz="4000" dirty="0"/>
          </a:p>
        </p:txBody>
      </p:sp>
      <p:pic>
        <p:nvPicPr>
          <p:cNvPr id="2050" name="Picture 2" descr="7 preguntas demográficas para una encuesta">
            <a:extLst>
              <a:ext uri="{FF2B5EF4-FFF2-40B4-BE49-F238E27FC236}">
                <a16:creationId xmlns:a16="http://schemas.microsoft.com/office/drawing/2014/main" id="{271CD3E9-4826-42A6-AAFA-6A6A19FDD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8"/>
          <a:stretch/>
        </p:blipFill>
        <p:spPr bwMode="auto">
          <a:xfrm>
            <a:off x="3139440" y="2847075"/>
            <a:ext cx="5257800" cy="40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E551D7-668E-4D13-8896-2332994631F9}"/>
              </a:ext>
            </a:extLst>
          </p:cNvPr>
          <p:cNvSpPr txBox="1"/>
          <p:nvPr/>
        </p:nvSpPr>
        <p:spPr>
          <a:xfrm>
            <a:off x="5349042" y="5971550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N=444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8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EC137-4FA7-4B8F-8BE1-E30D2FE078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56" y="192504"/>
            <a:ext cx="3236214" cy="1135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6E624E-C12C-4663-B1D4-5CE54A46FCA5}"/>
              </a:ext>
            </a:extLst>
          </p:cNvPr>
          <p:cNvSpPr/>
          <p:nvPr/>
        </p:nvSpPr>
        <p:spPr>
          <a:xfrm>
            <a:off x="699885" y="804629"/>
            <a:ext cx="3580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err="1"/>
              <a:t>Género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9F6FF-CE17-418A-9EA7-CE5C2BB99D7C}"/>
              </a:ext>
            </a:extLst>
          </p:cNvPr>
          <p:cNvSpPr txBox="1"/>
          <p:nvPr/>
        </p:nvSpPr>
        <p:spPr>
          <a:xfrm>
            <a:off x="699885" y="2230655"/>
            <a:ext cx="358040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Las personas que respondieron la encuesta hay una pequeña diferencia demostrando mas hombres que mujeres</a:t>
            </a:r>
            <a:endParaRPr lang="en-US" sz="3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78" y="2042935"/>
            <a:ext cx="5090701" cy="42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5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C9CA28-DC9C-4A69-9874-FFFE70218F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943" y="684616"/>
            <a:ext cx="2489589" cy="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96E624E-C12C-4663-B1D4-5CE54A46FCA5}"/>
              </a:ext>
            </a:extLst>
          </p:cNvPr>
          <p:cNvSpPr/>
          <p:nvPr/>
        </p:nvSpPr>
        <p:spPr>
          <a:xfrm>
            <a:off x="2144924" y="1022365"/>
            <a:ext cx="7307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EDAD DE LAS PERSONAS QUE RESPONDIERON LA ENCUESTA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58" y="1524327"/>
            <a:ext cx="9150082" cy="45961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82517-1388-417B-A6CB-E4886E6020E5}"/>
              </a:ext>
            </a:extLst>
          </p:cNvPr>
          <p:cNvSpPr txBox="1"/>
          <p:nvPr/>
        </p:nvSpPr>
        <p:spPr>
          <a:xfrm>
            <a:off x="914400" y="1850065"/>
            <a:ext cx="21903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personas que respondieron  respondieron están en el margen de edad productiva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674</Words>
  <Application>Microsoft Office PowerPoint</Application>
  <PresentationFormat>Widescreen</PresentationFormat>
  <Paragraphs>69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RESULTADOS ENCUESTA SOBRE LAS NECESIDADES COMUNITARIAS DE LAS PERSONAS CON VIH Y POBLACION LGBTI</vt:lpstr>
      <vt:lpstr>  Área de Investigación </vt:lpstr>
      <vt:lpstr>  Organizaciones participantes</vt:lpstr>
      <vt:lpstr>DATOS GENERALES</vt:lpstr>
      <vt:lpstr>DATOS GENERALES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ENCUESTA SOBRE LAS NECESIDADES COMUNITARIAS DE LAS PERSONAS CON VIH Y POBLACION LGBTI</dc:title>
  <dc:creator>Administrator</dc:creator>
  <cp:lastModifiedBy>Administrator</cp:lastModifiedBy>
  <cp:revision>57</cp:revision>
  <dcterms:created xsi:type="dcterms:W3CDTF">2020-05-05T02:20:07Z</dcterms:created>
  <dcterms:modified xsi:type="dcterms:W3CDTF">2020-05-21T15:16:01Z</dcterms:modified>
</cp:coreProperties>
</file>