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265" r:id="rId5"/>
    <p:sldId id="296" r:id="rId6"/>
    <p:sldId id="294" r:id="rId7"/>
    <p:sldId id="295" r:id="rId8"/>
    <p:sldId id="290" r:id="rId9"/>
    <p:sldId id="288" r:id="rId10"/>
    <p:sldId id="289" r:id="rId11"/>
    <p:sldId id="291" r:id="rId12"/>
    <p:sldId id="293" r:id="rId13"/>
    <p:sldId id="297" r:id="rId14"/>
    <p:sldId id="286" r:id="rId15"/>
    <p:sldId id="298" r:id="rId16"/>
    <p:sldId id="299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19" autoAdjust="0"/>
  </p:normalViewPr>
  <p:slideViewPr>
    <p:cSldViewPr snapToGrid="0">
      <p:cViewPr varScale="1">
        <p:scale>
          <a:sx n="64" d="100"/>
          <a:sy n="64" d="100"/>
        </p:scale>
        <p:origin x="10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E5B1F-8548-4FA5-8ECE-FF697B8BDC8B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0F49C4-BE2A-4BB1-881A-D5DBC7667E1A}">
      <dgm:prSet custT="1"/>
      <dgm:spPr/>
      <dgm:t>
        <a:bodyPr/>
        <a:lstStyle/>
        <a:p>
          <a:pPr marL="0"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1300" b="1" kern="1200" dirty="0">
              <a:solidFill>
                <a:srgbClr val="757575"/>
              </a:solidFill>
              <a:latin typeface="Helvetica" panose="020B0604020202020204" pitchFamily="34" charset="0"/>
              <a:ea typeface="Calibri" panose="020F0502020204030204" pitchFamily="34" charset="0"/>
              <a:cs typeface="+mn-cs"/>
            </a:rPr>
            <a:t>Análisis de economías Plan Internacional, Propuesta de adquisición de EPP </a:t>
          </a:r>
        </a:p>
        <a:p>
          <a:pPr marL="0"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s-ES" sz="1300" kern="1200" dirty="0"/>
        </a:p>
        <a:p>
          <a:pPr marL="0"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1300" b="1" kern="1200" dirty="0">
              <a:solidFill>
                <a:srgbClr val="757575"/>
              </a:solidFill>
              <a:latin typeface="Helvetica" panose="020B0604020202020204" pitchFamily="34" charset="0"/>
              <a:ea typeface="Calibri" panose="020F0502020204030204" pitchFamily="34" charset="0"/>
              <a:cs typeface="+mn-cs"/>
            </a:rPr>
            <a:t>Análisis de economías MINSAL, Propuesta de adquisición de EPP para VIH,TB y Malaria </a:t>
          </a:r>
          <a:endParaRPr lang="en-US" sz="1300" b="1" kern="1200" dirty="0">
            <a:solidFill>
              <a:srgbClr val="757575"/>
            </a:solidFill>
            <a:latin typeface="Helvetica" panose="020B0604020202020204" pitchFamily="34" charset="0"/>
            <a:ea typeface="Calibri" panose="020F0502020204030204" pitchFamily="34" charset="0"/>
            <a:cs typeface="+mn-cs"/>
          </a:endParaRPr>
        </a:p>
      </dgm:t>
    </dgm:pt>
    <dgm:pt modelId="{938A8F79-6539-4D75-80F8-D245BBF23EB2}" type="parTrans" cxnId="{E21D1965-4238-40BD-8C23-F39BDB8AF9FF}">
      <dgm:prSet/>
      <dgm:spPr/>
      <dgm:t>
        <a:bodyPr/>
        <a:lstStyle/>
        <a:p>
          <a:endParaRPr lang="en-US"/>
        </a:p>
      </dgm:t>
    </dgm:pt>
    <dgm:pt modelId="{E6F5A85C-A7FD-4313-BD20-CCE392CD9E1F}" type="sibTrans" cxnId="{E21D1965-4238-40BD-8C23-F39BDB8AF9FF}">
      <dgm:prSet/>
      <dgm:spPr/>
      <dgm:t>
        <a:bodyPr/>
        <a:lstStyle/>
        <a:p>
          <a:endParaRPr lang="en-US"/>
        </a:p>
      </dgm:t>
    </dgm:pt>
    <dgm:pt modelId="{393C84A3-4571-4040-9493-0BA1AF30DA26}">
      <dgm:prSet/>
      <dgm:spPr/>
      <dgm:t>
        <a:bodyPr/>
        <a:lstStyle/>
        <a:p>
          <a:pPr>
            <a:defRPr b="1"/>
          </a:pPr>
          <a:r>
            <a:rPr lang="es-ES" dirty="0"/>
            <a:t>MAYO 27 2020</a:t>
          </a:r>
          <a:endParaRPr lang="en-US" dirty="0"/>
        </a:p>
      </dgm:t>
    </dgm:pt>
    <dgm:pt modelId="{3A4A9F0D-AEA3-4A1C-B17C-D8B078DF106A}" type="parTrans" cxnId="{B78F293F-BC11-49D3-BE1D-C504995D7961}">
      <dgm:prSet/>
      <dgm:spPr/>
      <dgm:t>
        <a:bodyPr/>
        <a:lstStyle/>
        <a:p>
          <a:endParaRPr lang="en-US"/>
        </a:p>
      </dgm:t>
    </dgm:pt>
    <dgm:pt modelId="{8C58886A-EDBF-4BFF-AE8D-8BBD9AD31068}" type="sibTrans" cxnId="{B78F293F-BC11-49D3-BE1D-C504995D7961}">
      <dgm:prSet/>
      <dgm:spPr/>
      <dgm:t>
        <a:bodyPr/>
        <a:lstStyle/>
        <a:p>
          <a:endParaRPr lang="en-US"/>
        </a:p>
      </dgm:t>
    </dgm:pt>
    <dgm:pt modelId="{09AB19DE-0A85-493B-8A0E-8AC56DC905F8}">
      <dgm:prSet custT="1"/>
      <dgm:spPr/>
      <dgm:t>
        <a:bodyPr/>
        <a:lstStyle/>
        <a:p>
          <a:r>
            <a:rPr lang="es-ES" sz="2400" dirty="0"/>
            <a:t>Envío Propuesta al FM</a:t>
          </a:r>
          <a:endParaRPr lang="en-US" sz="2400" dirty="0"/>
        </a:p>
      </dgm:t>
    </dgm:pt>
    <dgm:pt modelId="{4BB754D1-EDE1-4049-9435-D033F95709D0}" type="parTrans" cxnId="{7F0FCC7E-C51A-4B2D-B669-97CE74A0DED9}">
      <dgm:prSet/>
      <dgm:spPr/>
      <dgm:t>
        <a:bodyPr/>
        <a:lstStyle/>
        <a:p>
          <a:endParaRPr lang="en-US"/>
        </a:p>
      </dgm:t>
    </dgm:pt>
    <dgm:pt modelId="{8861651B-08AB-4BAF-AAF6-588C1FD8766A}" type="sibTrans" cxnId="{7F0FCC7E-C51A-4B2D-B669-97CE74A0DED9}">
      <dgm:prSet/>
      <dgm:spPr/>
      <dgm:t>
        <a:bodyPr/>
        <a:lstStyle/>
        <a:p>
          <a:endParaRPr lang="en-US"/>
        </a:p>
      </dgm:t>
    </dgm:pt>
    <dgm:pt modelId="{7FA9AB4A-92C1-41E8-8158-DD2B25D9113B}">
      <dgm:prSet custT="1"/>
      <dgm:spPr/>
      <dgm:t>
        <a:bodyPr/>
        <a:lstStyle/>
        <a:p>
          <a:pPr>
            <a:defRPr b="1"/>
          </a:pPr>
          <a:r>
            <a:rPr lang="es-ES" sz="1300" b="1" kern="1200" dirty="0">
              <a:solidFill>
                <a:srgbClr val="757575"/>
              </a:solidFill>
              <a:latin typeface="Helvetica" panose="020B0604020202020204" pitchFamily="34" charset="0"/>
              <a:ea typeface="Calibri" panose="020F0502020204030204" pitchFamily="34" charset="0"/>
              <a:cs typeface="+mn-cs"/>
            </a:rPr>
            <a:t>Equipo coordinador </a:t>
          </a:r>
          <a:r>
            <a:rPr lang="es-AR" sz="1300" b="1" kern="1200" dirty="0">
              <a:solidFill>
                <a:srgbClr val="757575"/>
              </a:solidFill>
              <a:latin typeface="Helvetica" panose="020B0604020202020204" pitchFamily="34" charset="0"/>
              <a:ea typeface="Calibri" panose="020F0502020204030204" pitchFamily="34" charset="0"/>
            </a:rPr>
            <a:t>Acceso al mecanismo de respuesta al COVID-19 (C19RM)</a:t>
          </a:r>
          <a:r>
            <a:rPr lang="es-ES" sz="1300" kern="1200" dirty="0"/>
            <a:t>  </a:t>
          </a:r>
          <a:r>
            <a:rPr lang="es-ES" sz="1300" b="1" kern="1200" dirty="0">
              <a:solidFill>
                <a:srgbClr val="757575"/>
              </a:solidFill>
              <a:latin typeface="Helvetica" panose="020B0604020202020204" pitchFamily="34" charset="0"/>
              <a:ea typeface="Calibri" panose="020F0502020204030204" pitchFamily="34" charset="0"/>
              <a:cs typeface="+mn-cs"/>
            </a:rPr>
            <a:t>trabaja en el análisis de la viabilidad de la propuesta</a:t>
          </a:r>
          <a:endParaRPr lang="en-US" sz="1300" b="1" kern="1200" dirty="0">
            <a:solidFill>
              <a:srgbClr val="757575"/>
            </a:solidFill>
            <a:latin typeface="Helvetica" panose="020B0604020202020204" pitchFamily="34" charset="0"/>
            <a:ea typeface="Calibri" panose="020F0502020204030204" pitchFamily="34" charset="0"/>
            <a:cs typeface="+mn-cs"/>
          </a:endParaRPr>
        </a:p>
      </dgm:t>
    </dgm:pt>
    <dgm:pt modelId="{38E7AEFA-EB50-4771-857F-576467B37145}" type="parTrans" cxnId="{85EB9F4D-461E-4ACB-A92D-BEED8E572647}">
      <dgm:prSet/>
      <dgm:spPr/>
      <dgm:t>
        <a:bodyPr/>
        <a:lstStyle/>
        <a:p>
          <a:endParaRPr lang="en-US"/>
        </a:p>
      </dgm:t>
    </dgm:pt>
    <dgm:pt modelId="{FB571C8D-8BC9-46B5-9DCF-FEB771A5C820}" type="sibTrans" cxnId="{85EB9F4D-461E-4ACB-A92D-BEED8E572647}">
      <dgm:prSet/>
      <dgm:spPr/>
      <dgm:t>
        <a:bodyPr/>
        <a:lstStyle/>
        <a:p>
          <a:endParaRPr lang="en-US"/>
        </a:p>
      </dgm:t>
    </dgm:pt>
    <dgm:pt modelId="{91598E38-7461-470A-91AA-325A90C2A6DA}">
      <dgm:prSet/>
      <dgm:spPr/>
      <dgm:t>
        <a:bodyPr/>
        <a:lstStyle/>
        <a:p>
          <a:endParaRPr lang="en-US" dirty="0"/>
        </a:p>
      </dgm:t>
    </dgm:pt>
    <dgm:pt modelId="{8982EE4A-6F3A-428C-8E76-02A30B39C05F}" type="parTrans" cxnId="{3BA4B7B9-0A7C-4EFC-8F39-59CD69864C97}">
      <dgm:prSet/>
      <dgm:spPr/>
      <dgm:t>
        <a:bodyPr/>
        <a:lstStyle/>
        <a:p>
          <a:endParaRPr lang="en-US"/>
        </a:p>
      </dgm:t>
    </dgm:pt>
    <dgm:pt modelId="{AEBFFADC-990D-480E-B682-B841BE19126D}" type="sibTrans" cxnId="{3BA4B7B9-0A7C-4EFC-8F39-59CD69864C97}">
      <dgm:prSet/>
      <dgm:spPr/>
      <dgm:t>
        <a:bodyPr/>
        <a:lstStyle/>
        <a:p>
          <a:endParaRPr lang="en-US"/>
        </a:p>
      </dgm:t>
    </dgm:pt>
    <dgm:pt modelId="{1D5E3AE0-BD99-479B-81A3-134CA1305B52}" type="pres">
      <dgm:prSet presAssocID="{95BE5B1F-8548-4FA5-8ECE-FF697B8BDC8B}" presName="root" presStyleCnt="0">
        <dgm:presLayoutVars>
          <dgm:chMax/>
          <dgm:chPref/>
          <dgm:animLvl val="lvl"/>
        </dgm:presLayoutVars>
      </dgm:prSet>
      <dgm:spPr/>
    </dgm:pt>
    <dgm:pt modelId="{CC03F19A-A782-4E5A-9625-093D1EDAA0BB}" type="pres">
      <dgm:prSet presAssocID="{95BE5B1F-8548-4FA5-8ECE-FF697B8BDC8B}" presName="divider" presStyleLbl="fgAcc1" presStyleIdx="0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DD1337DA-0D94-4BF8-B352-3B3EA06F55F0}" type="pres">
      <dgm:prSet presAssocID="{95BE5B1F-8548-4FA5-8ECE-FF697B8BDC8B}" presName="nodes" presStyleCnt="0">
        <dgm:presLayoutVars>
          <dgm:chMax/>
          <dgm:chPref/>
          <dgm:animLvl val="lvl"/>
        </dgm:presLayoutVars>
      </dgm:prSet>
      <dgm:spPr/>
    </dgm:pt>
    <dgm:pt modelId="{CC7DFD6A-E6EA-4CF4-8F68-FAC2ECC1CEF4}" type="pres">
      <dgm:prSet presAssocID="{300F49C4-BE2A-4BB1-881A-D5DBC7667E1A}" presName="composite" presStyleCnt="0"/>
      <dgm:spPr/>
    </dgm:pt>
    <dgm:pt modelId="{494641F7-8BC9-48D2-9AA5-7A81D0BC58CC}" type="pres">
      <dgm:prSet presAssocID="{300F49C4-BE2A-4BB1-881A-D5DBC7667E1A}" presName="ConnectorPoint" presStyleLbl="lnNode1" presStyleIdx="0" presStyleCnt="3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D1640F15-0085-468C-AB0F-6C668A67F0C4}" type="pres">
      <dgm:prSet presAssocID="{300F49C4-BE2A-4BB1-881A-D5DBC7667E1A}" presName="DropPinPlaceHolder" presStyleCnt="0"/>
      <dgm:spPr/>
    </dgm:pt>
    <dgm:pt modelId="{726970A4-7284-4267-A6F6-A1538EE3324B}" type="pres">
      <dgm:prSet presAssocID="{300F49C4-BE2A-4BB1-881A-D5DBC7667E1A}" presName="DropPin" presStyleLbl="alignNode1" presStyleIdx="0" presStyleCnt="3"/>
      <dgm:spPr/>
    </dgm:pt>
    <dgm:pt modelId="{221B6120-9C11-4476-A6EF-40DAD4C6CBEE}" type="pres">
      <dgm:prSet presAssocID="{300F49C4-BE2A-4BB1-881A-D5DBC7667E1A}" presName="Ellipse" presStyleLbl="fgAcc1" presStyleIdx="1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A915C37A-07D2-4EBF-AAF4-AEF81D197BD0}" type="pres">
      <dgm:prSet presAssocID="{300F49C4-BE2A-4BB1-881A-D5DBC7667E1A}" presName="L2TextContainer" presStyleLbl="revTx" presStyleIdx="0" presStyleCnt="6">
        <dgm:presLayoutVars>
          <dgm:bulletEnabled val="1"/>
        </dgm:presLayoutVars>
      </dgm:prSet>
      <dgm:spPr/>
    </dgm:pt>
    <dgm:pt modelId="{D1A21CF1-7412-4C33-BA2B-63B2AC9D0254}" type="pres">
      <dgm:prSet presAssocID="{300F49C4-BE2A-4BB1-881A-D5DBC7667E1A}" presName="L1TextContainer" presStyleLbl="revTx" presStyleIdx="1" presStyleCnt="6" custScaleY="257924">
        <dgm:presLayoutVars>
          <dgm:chMax val="1"/>
          <dgm:chPref val="1"/>
          <dgm:bulletEnabled val="1"/>
        </dgm:presLayoutVars>
      </dgm:prSet>
      <dgm:spPr/>
    </dgm:pt>
    <dgm:pt modelId="{B9F7B8A5-37B0-44AD-B38A-F1943CD36513}" type="pres">
      <dgm:prSet presAssocID="{300F49C4-BE2A-4BB1-881A-D5DBC7667E1A}" presName="ConnectLine" presStyleLbl="sibTrans1D1" presStyleIdx="0" presStyleCnt="3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3FE2530D-4849-4CCB-AF8B-0F32AF47112E}" type="pres">
      <dgm:prSet presAssocID="{300F49C4-BE2A-4BB1-881A-D5DBC7667E1A}" presName="EmptyPlaceHolder" presStyleCnt="0"/>
      <dgm:spPr/>
    </dgm:pt>
    <dgm:pt modelId="{ECA2FC4C-ADA8-4F2F-B9AC-3AC20025FDF0}" type="pres">
      <dgm:prSet presAssocID="{E6F5A85C-A7FD-4313-BD20-CCE392CD9E1F}" presName="spaceBetweenRectangles" presStyleCnt="0"/>
      <dgm:spPr/>
    </dgm:pt>
    <dgm:pt modelId="{C0D9AB06-9424-4F21-941D-B2FD6BC0B1F3}" type="pres">
      <dgm:prSet presAssocID="{393C84A3-4571-4040-9493-0BA1AF30DA26}" presName="composite" presStyleCnt="0"/>
      <dgm:spPr/>
    </dgm:pt>
    <dgm:pt modelId="{9E1F0F25-A574-46F8-B923-19F0E1C4BCD8}" type="pres">
      <dgm:prSet presAssocID="{393C84A3-4571-4040-9493-0BA1AF30DA26}" presName="ConnectorPoint" presStyleLbl="lnNode1" presStyleIdx="1" presStyleCnt="3"/>
      <dgm:spPr>
        <a:solidFill>
          <a:schemeClr val="accent2">
            <a:hueOff val="17677"/>
            <a:satOff val="-17244"/>
            <a:lumOff val="-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8703C32-8BBE-423C-8310-57DA8CF5661C}" type="pres">
      <dgm:prSet presAssocID="{393C84A3-4571-4040-9493-0BA1AF30DA26}" presName="DropPinPlaceHolder" presStyleCnt="0"/>
      <dgm:spPr/>
    </dgm:pt>
    <dgm:pt modelId="{028C7F30-E954-4858-8394-A254126D3936}" type="pres">
      <dgm:prSet presAssocID="{393C84A3-4571-4040-9493-0BA1AF30DA26}" presName="DropPin" presStyleLbl="alignNode1" presStyleIdx="1" presStyleCnt="3"/>
      <dgm:spPr/>
    </dgm:pt>
    <dgm:pt modelId="{2711D058-BAA7-47D4-A383-AC85BDB9C49A}" type="pres">
      <dgm:prSet presAssocID="{393C84A3-4571-4040-9493-0BA1AF30DA26}" presName="Ellipse" presStyleLbl="fgAcc1" presStyleIdx="2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3A41E69A-F56A-4583-B89C-B41BD4D77851}" type="pres">
      <dgm:prSet presAssocID="{393C84A3-4571-4040-9493-0BA1AF30DA26}" presName="L2TextContainer" presStyleLbl="revTx" presStyleIdx="2" presStyleCnt="6">
        <dgm:presLayoutVars>
          <dgm:bulletEnabled val="1"/>
        </dgm:presLayoutVars>
      </dgm:prSet>
      <dgm:spPr/>
    </dgm:pt>
    <dgm:pt modelId="{D47FC92B-725F-4F7A-A74D-33B323102A1B}" type="pres">
      <dgm:prSet presAssocID="{393C84A3-4571-4040-9493-0BA1AF30DA26}" presName="L1TextContainer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1E2ADF36-0ED9-4D0B-9DA8-76AB8AD57A13}" type="pres">
      <dgm:prSet presAssocID="{393C84A3-4571-4040-9493-0BA1AF30DA26}" presName="ConnectLine" presStyleLbl="sibTrans1D1" presStyleIdx="1" presStyleCnt="3"/>
      <dgm:spPr>
        <a:noFill/>
        <a:ln w="12700" cap="flat" cmpd="sng" algn="ctr">
          <a:solidFill>
            <a:schemeClr val="accent2">
              <a:hueOff val="17677"/>
              <a:satOff val="-17244"/>
              <a:lumOff val="-883"/>
              <a:alphaOff val="0"/>
            </a:schemeClr>
          </a:solidFill>
          <a:prstDash val="dash"/>
        </a:ln>
        <a:effectLst/>
      </dgm:spPr>
    </dgm:pt>
    <dgm:pt modelId="{B2EBC471-2C26-45FE-A994-06E152CC747D}" type="pres">
      <dgm:prSet presAssocID="{393C84A3-4571-4040-9493-0BA1AF30DA26}" presName="EmptyPlaceHolder" presStyleCnt="0"/>
      <dgm:spPr/>
    </dgm:pt>
    <dgm:pt modelId="{37249E8C-1550-4EB6-930E-D5E0E2376661}" type="pres">
      <dgm:prSet presAssocID="{8C58886A-EDBF-4BFF-AE8D-8BBD9AD31068}" presName="spaceBetweenRectangles" presStyleCnt="0"/>
      <dgm:spPr/>
    </dgm:pt>
    <dgm:pt modelId="{9D5F1A08-E877-4B58-96C8-2FD292B3B116}" type="pres">
      <dgm:prSet presAssocID="{7FA9AB4A-92C1-41E8-8158-DD2B25D9113B}" presName="composite" presStyleCnt="0"/>
      <dgm:spPr/>
    </dgm:pt>
    <dgm:pt modelId="{5351E25D-2D36-4E5D-928D-E3CB91C6F58C}" type="pres">
      <dgm:prSet presAssocID="{7FA9AB4A-92C1-41E8-8158-DD2B25D9113B}" presName="ConnectorPoint" presStyleLbl="lnNode1" presStyleIdx="2" presStyleCnt="3"/>
      <dgm:spPr>
        <a:solidFill>
          <a:schemeClr val="accent2">
            <a:hueOff val="35353"/>
            <a:satOff val="-34487"/>
            <a:lumOff val="-176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3EE79CC-B076-4852-B0FB-12271328E0F1}" type="pres">
      <dgm:prSet presAssocID="{7FA9AB4A-92C1-41E8-8158-DD2B25D9113B}" presName="DropPinPlaceHolder" presStyleCnt="0"/>
      <dgm:spPr/>
    </dgm:pt>
    <dgm:pt modelId="{36FB9A81-4B76-4345-B78F-BFC8502F0C48}" type="pres">
      <dgm:prSet presAssocID="{7FA9AB4A-92C1-41E8-8158-DD2B25D9113B}" presName="DropPin" presStyleLbl="alignNode1" presStyleIdx="2" presStyleCnt="3"/>
      <dgm:spPr/>
    </dgm:pt>
    <dgm:pt modelId="{54E9787F-D270-4F42-9D4D-33FB0CF6F31C}" type="pres">
      <dgm:prSet presAssocID="{7FA9AB4A-92C1-41E8-8158-DD2B25D9113B}" presName="Ellipse" presStyleLbl="fgAcc1" presStyleIdx="3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82BCA083-80C3-4058-9BD8-C46261DA9F8C}" type="pres">
      <dgm:prSet presAssocID="{7FA9AB4A-92C1-41E8-8158-DD2B25D9113B}" presName="L2TextContainer" presStyleLbl="revTx" presStyleIdx="4" presStyleCnt="6">
        <dgm:presLayoutVars>
          <dgm:bulletEnabled val="1"/>
        </dgm:presLayoutVars>
      </dgm:prSet>
      <dgm:spPr/>
    </dgm:pt>
    <dgm:pt modelId="{C964CC5F-AD31-46FE-B950-6FB1958FE6E6}" type="pres">
      <dgm:prSet presAssocID="{7FA9AB4A-92C1-41E8-8158-DD2B25D9113B}" presName="L1TextContainer" presStyleLbl="revTx" presStyleIdx="5" presStyleCnt="6" custScaleY="218781">
        <dgm:presLayoutVars>
          <dgm:chMax val="1"/>
          <dgm:chPref val="1"/>
          <dgm:bulletEnabled val="1"/>
        </dgm:presLayoutVars>
      </dgm:prSet>
      <dgm:spPr/>
    </dgm:pt>
    <dgm:pt modelId="{190034F2-01B6-4E29-94D7-2881B6E05652}" type="pres">
      <dgm:prSet presAssocID="{7FA9AB4A-92C1-41E8-8158-DD2B25D9113B}" presName="ConnectLine" presStyleLbl="sibTrans1D1" presStyleIdx="2" presStyleCnt="3"/>
      <dgm:spPr>
        <a:noFill/>
        <a:ln w="12700" cap="flat" cmpd="sng" algn="ctr">
          <a:solidFill>
            <a:schemeClr val="accent2">
              <a:hueOff val="35353"/>
              <a:satOff val="-34487"/>
              <a:lumOff val="-1766"/>
              <a:alphaOff val="0"/>
            </a:schemeClr>
          </a:solidFill>
          <a:prstDash val="dash"/>
        </a:ln>
        <a:effectLst/>
      </dgm:spPr>
    </dgm:pt>
    <dgm:pt modelId="{F29EE066-4B42-49B1-9BCF-2587B8F1C6E6}" type="pres">
      <dgm:prSet presAssocID="{7FA9AB4A-92C1-41E8-8158-DD2B25D9113B}" presName="EmptyPlaceHolder" presStyleCnt="0"/>
      <dgm:spPr/>
    </dgm:pt>
  </dgm:ptLst>
  <dgm:cxnLst>
    <dgm:cxn modelId="{7E6DC41C-C406-4951-B0EE-F3DC3A148906}" type="presOf" srcId="{91598E38-7461-470A-91AA-325A90C2A6DA}" destId="{82BCA083-80C3-4058-9BD8-C46261DA9F8C}" srcOrd="0" destOrd="0" presId="urn:microsoft.com/office/officeart/2017/3/layout/DropPinTimeline"/>
    <dgm:cxn modelId="{B78F293F-BC11-49D3-BE1D-C504995D7961}" srcId="{95BE5B1F-8548-4FA5-8ECE-FF697B8BDC8B}" destId="{393C84A3-4571-4040-9493-0BA1AF30DA26}" srcOrd="1" destOrd="0" parTransId="{3A4A9F0D-AEA3-4A1C-B17C-D8B078DF106A}" sibTransId="{8C58886A-EDBF-4BFF-AE8D-8BBD9AD31068}"/>
    <dgm:cxn modelId="{E21D1965-4238-40BD-8C23-F39BDB8AF9FF}" srcId="{95BE5B1F-8548-4FA5-8ECE-FF697B8BDC8B}" destId="{300F49C4-BE2A-4BB1-881A-D5DBC7667E1A}" srcOrd="0" destOrd="0" parTransId="{938A8F79-6539-4D75-80F8-D245BBF23EB2}" sibTransId="{E6F5A85C-A7FD-4313-BD20-CCE392CD9E1F}"/>
    <dgm:cxn modelId="{77F32C46-08D7-4179-AB20-76ADE90E9955}" type="presOf" srcId="{09AB19DE-0A85-493B-8A0E-8AC56DC905F8}" destId="{3A41E69A-F56A-4583-B89C-B41BD4D77851}" srcOrd="0" destOrd="0" presId="urn:microsoft.com/office/officeart/2017/3/layout/DropPinTimeline"/>
    <dgm:cxn modelId="{EFCBC94B-A84C-473E-9ADD-DF2E208B575B}" type="presOf" srcId="{300F49C4-BE2A-4BB1-881A-D5DBC7667E1A}" destId="{D1A21CF1-7412-4C33-BA2B-63B2AC9D0254}" srcOrd="0" destOrd="0" presId="urn:microsoft.com/office/officeart/2017/3/layout/DropPinTimeline"/>
    <dgm:cxn modelId="{85EB9F4D-461E-4ACB-A92D-BEED8E572647}" srcId="{95BE5B1F-8548-4FA5-8ECE-FF697B8BDC8B}" destId="{7FA9AB4A-92C1-41E8-8158-DD2B25D9113B}" srcOrd="2" destOrd="0" parTransId="{38E7AEFA-EB50-4771-857F-576467B37145}" sibTransId="{FB571C8D-8BC9-46B5-9DCF-FEB771A5C820}"/>
    <dgm:cxn modelId="{15C84875-DEB5-4AA7-9FE0-58B94B1E9A4C}" type="presOf" srcId="{95BE5B1F-8548-4FA5-8ECE-FF697B8BDC8B}" destId="{1D5E3AE0-BD99-479B-81A3-134CA1305B52}" srcOrd="0" destOrd="0" presId="urn:microsoft.com/office/officeart/2017/3/layout/DropPinTimeline"/>
    <dgm:cxn modelId="{7F0FCC7E-C51A-4B2D-B669-97CE74A0DED9}" srcId="{393C84A3-4571-4040-9493-0BA1AF30DA26}" destId="{09AB19DE-0A85-493B-8A0E-8AC56DC905F8}" srcOrd="0" destOrd="0" parTransId="{4BB754D1-EDE1-4049-9435-D033F95709D0}" sibTransId="{8861651B-08AB-4BAF-AAF6-588C1FD8766A}"/>
    <dgm:cxn modelId="{3BA4B7B9-0A7C-4EFC-8F39-59CD69864C97}" srcId="{7FA9AB4A-92C1-41E8-8158-DD2B25D9113B}" destId="{91598E38-7461-470A-91AA-325A90C2A6DA}" srcOrd="0" destOrd="0" parTransId="{8982EE4A-6F3A-428C-8E76-02A30B39C05F}" sibTransId="{AEBFFADC-990D-480E-B682-B841BE19126D}"/>
    <dgm:cxn modelId="{0F7696D2-16A3-458C-AEC5-1C9A3FD72B90}" type="presOf" srcId="{7FA9AB4A-92C1-41E8-8158-DD2B25D9113B}" destId="{C964CC5F-AD31-46FE-B950-6FB1958FE6E6}" srcOrd="0" destOrd="0" presId="urn:microsoft.com/office/officeart/2017/3/layout/DropPinTimeline"/>
    <dgm:cxn modelId="{AD4B60E6-8BD5-4CE2-9477-D025938DBC30}" type="presOf" srcId="{393C84A3-4571-4040-9493-0BA1AF30DA26}" destId="{D47FC92B-725F-4F7A-A74D-33B323102A1B}" srcOrd="0" destOrd="0" presId="urn:microsoft.com/office/officeart/2017/3/layout/DropPinTimeline"/>
    <dgm:cxn modelId="{EE851E75-ABA5-4542-9DE5-477C9F90CD59}" type="presParOf" srcId="{1D5E3AE0-BD99-479B-81A3-134CA1305B52}" destId="{CC03F19A-A782-4E5A-9625-093D1EDAA0BB}" srcOrd="0" destOrd="0" presId="urn:microsoft.com/office/officeart/2017/3/layout/DropPinTimeline"/>
    <dgm:cxn modelId="{619A31B0-1641-496B-9318-26F830B2356A}" type="presParOf" srcId="{1D5E3AE0-BD99-479B-81A3-134CA1305B52}" destId="{DD1337DA-0D94-4BF8-B352-3B3EA06F55F0}" srcOrd="1" destOrd="0" presId="urn:microsoft.com/office/officeart/2017/3/layout/DropPinTimeline"/>
    <dgm:cxn modelId="{38476840-29B6-4594-ACEE-E4DAE05F7DFD}" type="presParOf" srcId="{DD1337DA-0D94-4BF8-B352-3B3EA06F55F0}" destId="{CC7DFD6A-E6EA-4CF4-8F68-FAC2ECC1CEF4}" srcOrd="0" destOrd="0" presId="urn:microsoft.com/office/officeart/2017/3/layout/DropPinTimeline"/>
    <dgm:cxn modelId="{6921A719-15D4-41F9-B825-719D22205837}" type="presParOf" srcId="{CC7DFD6A-E6EA-4CF4-8F68-FAC2ECC1CEF4}" destId="{494641F7-8BC9-48D2-9AA5-7A81D0BC58CC}" srcOrd="0" destOrd="0" presId="urn:microsoft.com/office/officeart/2017/3/layout/DropPinTimeline"/>
    <dgm:cxn modelId="{61218692-39BB-4267-9581-229941608FDD}" type="presParOf" srcId="{CC7DFD6A-E6EA-4CF4-8F68-FAC2ECC1CEF4}" destId="{D1640F15-0085-468C-AB0F-6C668A67F0C4}" srcOrd="1" destOrd="0" presId="urn:microsoft.com/office/officeart/2017/3/layout/DropPinTimeline"/>
    <dgm:cxn modelId="{3FEC75D8-1599-4438-A235-2939BCD3662D}" type="presParOf" srcId="{D1640F15-0085-468C-AB0F-6C668A67F0C4}" destId="{726970A4-7284-4267-A6F6-A1538EE3324B}" srcOrd="0" destOrd="0" presId="urn:microsoft.com/office/officeart/2017/3/layout/DropPinTimeline"/>
    <dgm:cxn modelId="{69E6EEB9-42A5-4A7F-94C5-22077D21E5BB}" type="presParOf" srcId="{D1640F15-0085-468C-AB0F-6C668A67F0C4}" destId="{221B6120-9C11-4476-A6EF-40DAD4C6CBEE}" srcOrd="1" destOrd="0" presId="urn:microsoft.com/office/officeart/2017/3/layout/DropPinTimeline"/>
    <dgm:cxn modelId="{BEBAB139-EC31-4E2C-B997-3DF75CBE6D45}" type="presParOf" srcId="{CC7DFD6A-E6EA-4CF4-8F68-FAC2ECC1CEF4}" destId="{A915C37A-07D2-4EBF-AAF4-AEF81D197BD0}" srcOrd="2" destOrd="0" presId="urn:microsoft.com/office/officeart/2017/3/layout/DropPinTimeline"/>
    <dgm:cxn modelId="{F6A531D6-FFBC-4DA1-A584-6EB816F86C1C}" type="presParOf" srcId="{CC7DFD6A-E6EA-4CF4-8F68-FAC2ECC1CEF4}" destId="{D1A21CF1-7412-4C33-BA2B-63B2AC9D0254}" srcOrd="3" destOrd="0" presId="urn:microsoft.com/office/officeart/2017/3/layout/DropPinTimeline"/>
    <dgm:cxn modelId="{8E6AA830-9494-4752-B6F4-1604D062FAE3}" type="presParOf" srcId="{CC7DFD6A-E6EA-4CF4-8F68-FAC2ECC1CEF4}" destId="{B9F7B8A5-37B0-44AD-B38A-F1943CD36513}" srcOrd="4" destOrd="0" presId="urn:microsoft.com/office/officeart/2017/3/layout/DropPinTimeline"/>
    <dgm:cxn modelId="{7D63C9D3-16FF-44A8-A8C4-DFC75944E6D2}" type="presParOf" srcId="{CC7DFD6A-E6EA-4CF4-8F68-FAC2ECC1CEF4}" destId="{3FE2530D-4849-4CCB-AF8B-0F32AF47112E}" srcOrd="5" destOrd="0" presId="urn:microsoft.com/office/officeart/2017/3/layout/DropPinTimeline"/>
    <dgm:cxn modelId="{C66DC3A7-32EE-4FC9-B6D0-41B277FC7077}" type="presParOf" srcId="{DD1337DA-0D94-4BF8-B352-3B3EA06F55F0}" destId="{ECA2FC4C-ADA8-4F2F-B9AC-3AC20025FDF0}" srcOrd="1" destOrd="0" presId="urn:microsoft.com/office/officeart/2017/3/layout/DropPinTimeline"/>
    <dgm:cxn modelId="{4BDD8829-7DD3-4AFA-AFAA-C698213DFFF6}" type="presParOf" srcId="{DD1337DA-0D94-4BF8-B352-3B3EA06F55F0}" destId="{C0D9AB06-9424-4F21-941D-B2FD6BC0B1F3}" srcOrd="2" destOrd="0" presId="urn:microsoft.com/office/officeart/2017/3/layout/DropPinTimeline"/>
    <dgm:cxn modelId="{BCF567F1-CA22-47AF-BF00-31F9394B2C7B}" type="presParOf" srcId="{C0D9AB06-9424-4F21-941D-B2FD6BC0B1F3}" destId="{9E1F0F25-A574-46F8-B923-19F0E1C4BCD8}" srcOrd="0" destOrd="0" presId="urn:microsoft.com/office/officeart/2017/3/layout/DropPinTimeline"/>
    <dgm:cxn modelId="{7057CD71-615D-4CCC-BA6B-1CA220D3D0E3}" type="presParOf" srcId="{C0D9AB06-9424-4F21-941D-B2FD6BC0B1F3}" destId="{78703C32-8BBE-423C-8310-57DA8CF5661C}" srcOrd="1" destOrd="0" presId="urn:microsoft.com/office/officeart/2017/3/layout/DropPinTimeline"/>
    <dgm:cxn modelId="{DAD9357A-5F87-4AAE-A1BF-7EC9F6B227EB}" type="presParOf" srcId="{78703C32-8BBE-423C-8310-57DA8CF5661C}" destId="{028C7F30-E954-4858-8394-A254126D3936}" srcOrd="0" destOrd="0" presId="urn:microsoft.com/office/officeart/2017/3/layout/DropPinTimeline"/>
    <dgm:cxn modelId="{418E03D8-60D6-49CC-9911-DEA85132C967}" type="presParOf" srcId="{78703C32-8BBE-423C-8310-57DA8CF5661C}" destId="{2711D058-BAA7-47D4-A383-AC85BDB9C49A}" srcOrd="1" destOrd="0" presId="urn:microsoft.com/office/officeart/2017/3/layout/DropPinTimeline"/>
    <dgm:cxn modelId="{DAF64540-56A4-47CD-85E0-E98979ECEEAC}" type="presParOf" srcId="{C0D9AB06-9424-4F21-941D-B2FD6BC0B1F3}" destId="{3A41E69A-F56A-4583-B89C-B41BD4D77851}" srcOrd="2" destOrd="0" presId="urn:microsoft.com/office/officeart/2017/3/layout/DropPinTimeline"/>
    <dgm:cxn modelId="{D7DFEE64-D446-4681-B860-171A2EC6BF1F}" type="presParOf" srcId="{C0D9AB06-9424-4F21-941D-B2FD6BC0B1F3}" destId="{D47FC92B-725F-4F7A-A74D-33B323102A1B}" srcOrd="3" destOrd="0" presId="urn:microsoft.com/office/officeart/2017/3/layout/DropPinTimeline"/>
    <dgm:cxn modelId="{189A1EFD-1FED-42E1-96BC-2A1B717AEDCF}" type="presParOf" srcId="{C0D9AB06-9424-4F21-941D-B2FD6BC0B1F3}" destId="{1E2ADF36-0ED9-4D0B-9DA8-76AB8AD57A13}" srcOrd="4" destOrd="0" presId="urn:microsoft.com/office/officeart/2017/3/layout/DropPinTimeline"/>
    <dgm:cxn modelId="{BEABDC66-188A-4490-9C74-D53142898D5E}" type="presParOf" srcId="{C0D9AB06-9424-4F21-941D-B2FD6BC0B1F3}" destId="{B2EBC471-2C26-45FE-A994-06E152CC747D}" srcOrd="5" destOrd="0" presId="urn:microsoft.com/office/officeart/2017/3/layout/DropPinTimeline"/>
    <dgm:cxn modelId="{B5F69730-053E-4B06-A853-37CA83FDD0E0}" type="presParOf" srcId="{DD1337DA-0D94-4BF8-B352-3B3EA06F55F0}" destId="{37249E8C-1550-4EB6-930E-D5E0E2376661}" srcOrd="3" destOrd="0" presId="urn:microsoft.com/office/officeart/2017/3/layout/DropPinTimeline"/>
    <dgm:cxn modelId="{60005AFE-25F4-4CFC-AAB5-E1E68A8C4FDC}" type="presParOf" srcId="{DD1337DA-0D94-4BF8-B352-3B3EA06F55F0}" destId="{9D5F1A08-E877-4B58-96C8-2FD292B3B116}" srcOrd="4" destOrd="0" presId="urn:microsoft.com/office/officeart/2017/3/layout/DropPinTimeline"/>
    <dgm:cxn modelId="{F97670B6-A7F8-4D3A-9CF9-4D7AA233B205}" type="presParOf" srcId="{9D5F1A08-E877-4B58-96C8-2FD292B3B116}" destId="{5351E25D-2D36-4E5D-928D-E3CB91C6F58C}" srcOrd="0" destOrd="0" presId="urn:microsoft.com/office/officeart/2017/3/layout/DropPinTimeline"/>
    <dgm:cxn modelId="{E0F16534-40B6-4F20-8EDE-839FEC59A23E}" type="presParOf" srcId="{9D5F1A08-E877-4B58-96C8-2FD292B3B116}" destId="{73EE79CC-B076-4852-B0FB-12271328E0F1}" srcOrd="1" destOrd="0" presId="urn:microsoft.com/office/officeart/2017/3/layout/DropPinTimeline"/>
    <dgm:cxn modelId="{940A82C3-22A5-475D-BCEA-D2498170F439}" type="presParOf" srcId="{73EE79CC-B076-4852-B0FB-12271328E0F1}" destId="{36FB9A81-4B76-4345-B78F-BFC8502F0C48}" srcOrd="0" destOrd="0" presId="urn:microsoft.com/office/officeart/2017/3/layout/DropPinTimeline"/>
    <dgm:cxn modelId="{7754D8C8-F88C-44D7-B486-2874C8C31482}" type="presParOf" srcId="{73EE79CC-B076-4852-B0FB-12271328E0F1}" destId="{54E9787F-D270-4F42-9D4D-33FB0CF6F31C}" srcOrd="1" destOrd="0" presId="urn:microsoft.com/office/officeart/2017/3/layout/DropPinTimeline"/>
    <dgm:cxn modelId="{F25DADF1-F95D-4E29-8793-D7DF79400209}" type="presParOf" srcId="{9D5F1A08-E877-4B58-96C8-2FD292B3B116}" destId="{82BCA083-80C3-4058-9BD8-C46261DA9F8C}" srcOrd="2" destOrd="0" presId="urn:microsoft.com/office/officeart/2017/3/layout/DropPinTimeline"/>
    <dgm:cxn modelId="{690FAF62-084B-47D4-B78A-98EC4CB52DC7}" type="presParOf" srcId="{9D5F1A08-E877-4B58-96C8-2FD292B3B116}" destId="{C964CC5F-AD31-46FE-B950-6FB1958FE6E6}" srcOrd="3" destOrd="0" presId="urn:microsoft.com/office/officeart/2017/3/layout/DropPinTimeline"/>
    <dgm:cxn modelId="{C7CA1314-0236-4873-A8E6-809F622A5EAE}" type="presParOf" srcId="{9D5F1A08-E877-4B58-96C8-2FD292B3B116}" destId="{190034F2-01B6-4E29-94D7-2881B6E05652}" srcOrd="4" destOrd="0" presId="urn:microsoft.com/office/officeart/2017/3/layout/DropPinTimeline"/>
    <dgm:cxn modelId="{50AFCC46-5F6A-4913-B4AE-27A766370ADA}" type="presParOf" srcId="{9D5F1A08-E877-4B58-96C8-2FD292B3B116}" destId="{F29EE066-4B42-49B1-9BCF-2587B8F1C6E6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3F19A-A782-4E5A-9625-093D1EDAA0BB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970A4-7284-4267-A6F6-A1538EE3324B}">
      <dsp:nvSpPr>
        <dsp:cNvPr id="0" name=""/>
        <dsp:cNvSpPr/>
      </dsp:nvSpPr>
      <dsp:spPr>
        <a:xfrm rot="8100000">
          <a:off x="92381" y="1018042"/>
          <a:ext cx="414436" cy="414436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B6120-9C11-4476-A6EF-40DAD4C6CBEE}">
      <dsp:nvSpPr>
        <dsp:cNvPr id="0" name=""/>
        <dsp:cNvSpPr/>
      </dsp:nvSpPr>
      <dsp:spPr>
        <a:xfrm>
          <a:off x="138421" y="1064083"/>
          <a:ext cx="322356" cy="3223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5C37A-07D2-4EBF-AAF4-AEF81D197BD0}">
      <dsp:nvSpPr>
        <dsp:cNvPr id="0" name=""/>
        <dsp:cNvSpPr/>
      </dsp:nvSpPr>
      <dsp:spPr>
        <a:xfrm>
          <a:off x="592650" y="198516"/>
          <a:ext cx="2819433" cy="4313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A21CF1-7412-4C33-BA2B-63B2AC9D0254}">
      <dsp:nvSpPr>
        <dsp:cNvPr id="0" name=""/>
        <dsp:cNvSpPr/>
      </dsp:nvSpPr>
      <dsp:spPr>
        <a:xfrm>
          <a:off x="592650" y="467492"/>
          <a:ext cx="2819433" cy="1515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1300" b="1" kern="1200" dirty="0">
              <a:solidFill>
                <a:srgbClr val="757575"/>
              </a:solidFill>
              <a:latin typeface="Helvetica" panose="020B0604020202020204" pitchFamily="34" charset="0"/>
              <a:ea typeface="Calibri" panose="020F0502020204030204" pitchFamily="34" charset="0"/>
              <a:cs typeface="+mn-cs"/>
            </a:rPr>
            <a:t>Análisis de economías Plan Internacional, Propuesta de adquisición de EPP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s-ES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1300" b="1" kern="1200" dirty="0">
              <a:solidFill>
                <a:srgbClr val="757575"/>
              </a:solidFill>
              <a:latin typeface="Helvetica" panose="020B0604020202020204" pitchFamily="34" charset="0"/>
              <a:ea typeface="Calibri" panose="020F0502020204030204" pitchFamily="34" charset="0"/>
              <a:cs typeface="+mn-cs"/>
            </a:rPr>
            <a:t>Análisis de economías MINSAL, Propuesta de adquisición de EPP para VIH,TB y Malaria </a:t>
          </a:r>
          <a:endParaRPr lang="en-US" sz="1300" b="1" kern="1200" dirty="0">
            <a:solidFill>
              <a:srgbClr val="757575"/>
            </a:solidFill>
            <a:latin typeface="Helvetica" panose="020B0604020202020204" pitchFamily="34" charset="0"/>
            <a:ea typeface="Calibri" panose="020F0502020204030204" pitchFamily="34" charset="0"/>
            <a:cs typeface="+mn-cs"/>
          </a:endParaRPr>
        </a:p>
      </dsp:txBody>
      <dsp:txXfrm>
        <a:off x="592650" y="467492"/>
        <a:ext cx="2819433" cy="1515537"/>
      </dsp:txXfrm>
    </dsp:sp>
    <dsp:sp modelId="{B9F7B8A5-37B0-44AD-B38A-F1943CD36513}">
      <dsp:nvSpPr>
        <dsp:cNvPr id="0" name=""/>
        <dsp:cNvSpPr/>
      </dsp:nvSpPr>
      <dsp:spPr>
        <a:xfrm>
          <a:off x="299599" y="1519056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641F7-8BC9-48D2-9AA5-7A81D0BC58CC}">
      <dsp:nvSpPr>
        <dsp:cNvPr id="0" name=""/>
        <dsp:cNvSpPr/>
      </dsp:nvSpPr>
      <dsp:spPr>
        <a:xfrm>
          <a:off x="247594" y="3138547"/>
          <a:ext cx="105498" cy="1057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C7F30-E954-4858-8394-A254126D3936}">
      <dsp:nvSpPr>
        <dsp:cNvPr id="0" name=""/>
        <dsp:cNvSpPr/>
      </dsp:nvSpPr>
      <dsp:spPr>
        <a:xfrm rot="18900000">
          <a:off x="1781902" y="4583906"/>
          <a:ext cx="414436" cy="414436"/>
        </a:xfrm>
        <a:prstGeom prst="teardrop">
          <a:avLst>
            <a:gd name="adj" fmla="val 115000"/>
          </a:avLst>
        </a:prstGeom>
        <a:solidFill>
          <a:schemeClr val="accent2">
            <a:hueOff val="17677"/>
            <a:satOff val="-17244"/>
            <a:lumOff val="-883"/>
            <a:alphaOff val="0"/>
          </a:schemeClr>
        </a:solidFill>
        <a:ln w="15875" cap="flat" cmpd="sng" algn="ctr">
          <a:solidFill>
            <a:schemeClr val="accent2">
              <a:hueOff val="17677"/>
              <a:satOff val="-17244"/>
              <a:lumOff val="-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1D058-BAA7-47D4-A383-AC85BDB9C49A}">
      <dsp:nvSpPr>
        <dsp:cNvPr id="0" name=""/>
        <dsp:cNvSpPr/>
      </dsp:nvSpPr>
      <dsp:spPr>
        <a:xfrm>
          <a:off x="1827942" y="4629947"/>
          <a:ext cx="322356" cy="3223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1E69A-F56A-4583-B89C-B41BD4D77851}">
      <dsp:nvSpPr>
        <dsp:cNvPr id="0" name=""/>
        <dsp:cNvSpPr/>
      </dsp:nvSpPr>
      <dsp:spPr>
        <a:xfrm>
          <a:off x="2282171" y="2824956"/>
          <a:ext cx="2819433" cy="16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0" rIns="0" bIns="15240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Envío Propuesta al FM</a:t>
          </a:r>
          <a:endParaRPr lang="en-US" sz="2400" kern="1200" dirty="0"/>
        </a:p>
      </dsp:txBody>
      <dsp:txXfrm>
        <a:off x="2282171" y="2824956"/>
        <a:ext cx="2819433" cy="1672373"/>
      </dsp:txXfrm>
    </dsp:sp>
    <dsp:sp modelId="{D47FC92B-725F-4F7A-A74D-33B323102A1B}">
      <dsp:nvSpPr>
        <dsp:cNvPr id="0" name=""/>
        <dsp:cNvSpPr/>
      </dsp:nvSpPr>
      <dsp:spPr>
        <a:xfrm>
          <a:off x="2282171" y="4497329"/>
          <a:ext cx="2819433" cy="58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2000" kern="1200" dirty="0"/>
            <a:t>MAYO 27 2020</a:t>
          </a:r>
          <a:endParaRPr lang="en-US" sz="2000" kern="1200" dirty="0"/>
        </a:p>
      </dsp:txBody>
      <dsp:txXfrm>
        <a:off x="2282171" y="4497329"/>
        <a:ext cx="2819433" cy="587590"/>
      </dsp:txXfrm>
    </dsp:sp>
    <dsp:sp modelId="{1E2ADF36-0ED9-4D0B-9DA8-76AB8AD57A13}">
      <dsp:nvSpPr>
        <dsp:cNvPr id="0" name=""/>
        <dsp:cNvSpPr/>
      </dsp:nvSpPr>
      <dsp:spPr>
        <a:xfrm>
          <a:off x="1989120" y="2824956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17677"/>
              <a:satOff val="-17244"/>
              <a:lumOff val="-883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F0F25-A574-46F8-B923-19F0E1C4BCD8}">
      <dsp:nvSpPr>
        <dsp:cNvPr id="0" name=""/>
        <dsp:cNvSpPr/>
      </dsp:nvSpPr>
      <dsp:spPr>
        <a:xfrm>
          <a:off x="1937115" y="2772072"/>
          <a:ext cx="105498" cy="105766"/>
        </a:xfrm>
        <a:prstGeom prst="ellipse">
          <a:avLst/>
        </a:prstGeom>
        <a:solidFill>
          <a:schemeClr val="accent2">
            <a:hueOff val="17677"/>
            <a:satOff val="-17244"/>
            <a:lumOff val="-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B9A81-4B76-4345-B78F-BFC8502F0C48}">
      <dsp:nvSpPr>
        <dsp:cNvPr id="0" name=""/>
        <dsp:cNvSpPr/>
      </dsp:nvSpPr>
      <dsp:spPr>
        <a:xfrm rot="8100000">
          <a:off x="3471423" y="854388"/>
          <a:ext cx="414436" cy="414436"/>
        </a:xfrm>
        <a:prstGeom prst="teardrop">
          <a:avLst>
            <a:gd name="adj" fmla="val 115000"/>
          </a:avLst>
        </a:prstGeom>
        <a:solidFill>
          <a:schemeClr val="accent2">
            <a:hueOff val="35353"/>
            <a:satOff val="-34487"/>
            <a:lumOff val="-1766"/>
            <a:alphaOff val="0"/>
          </a:schemeClr>
        </a:solidFill>
        <a:ln w="15875" cap="flat" cmpd="sng" algn="ctr">
          <a:solidFill>
            <a:schemeClr val="accent2">
              <a:hueOff val="35353"/>
              <a:satOff val="-34487"/>
              <a:lumOff val="-17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9787F-D270-4F42-9D4D-33FB0CF6F31C}">
      <dsp:nvSpPr>
        <dsp:cNvPr id="0" name=""/>
        <dsp:cNvSpPr/>
      </dsp:nvSpPr>
      <dsp:spPr>
        <a:xfrm>
          <a:off x="3517463" y="900428"/>
          <a:ext cx="322356" cy="3223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CA083-80C3-4058-9BD8-C46261DA9F8C}">
      <dsp:nvSpPr>
        <dsp:cNvPr id="0" name=""/>
        <dsp:cNvSpPr/>
      </dsp:nvSpPr>
      <dsp:spPr>
        <a:xfrm>
          <a:off x="3971692" y="362170"/>
          <a:ext cx="2819433" cy="3658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3971692" y="362170"/>
        <a:ext cx="2819433" cy="3658836"/>
      </dsp:txXfrm>
    </dsp:sp>
    <dsp:sp modelId="{C964CC5F-AD31-46FE-B950-6FB1958FE6E6}">
      <dsp:nvSpPr>
        <dsp:cNvPr id="0" name=""/>
        <dsp:cNvSpPr/>
      </dsp:nvSpPr>
      <dsp:spPr>
        <a:xfrm>
          <a:off x="3971692" y="418838"/>
          <a:ext cx="2819433" cy="1285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1300" b="1" kern="1200" dirty="0">
              <a:solidFill>
                <a:srgbClr val="757575"/>
              </a:solidFill>
              <a:latin typeface="Helvetica" panose="020B0604020202020204" pitchFamily="34" charset="0"/>
              <a:ea typeface="Calibri" panose="020F0502020204030204" pitchFamily="34" charset="0"/>
              <a:cs typeface="+mn-cs"/>
            </a:rPr>
            <a:t>Equipo coordinador </a:t>
          </a:r>
          <a:r>
            <a:rPr lang="es-AR" sz="1300" b="1" kern="1200" dirty="0">
              <a:solidFill>
                <a:srgbClr val="757575"/>
              </a:solidFill>
              <a:latin typeface="Helvetica" panose="020B0604020202020204" pitchFamily="34" charset="0"/>
              <a:ea typeface="Calibri" panose="020F0502020204030204" pitchFamily="34" charset="0"/>
            </a:rPr>
            <a:t>Acceso al mecanismo de respuesta al COVID-19 (C19RM)</a:t>
          </a:r>
          <a:r>
            <a:rPr lang="es-ES" sz="1300" kern="1200" dirty="0"/>
            <a:t>  </a:t>
          </a:r>
          <a:r>
            <a:rPr lang="es-ES" sz="1300" b="1" kern="1200" dirty="0">
              <a:solidFill>
                <a:srgbClr val="757575"/>
              </a:solidFill>
              <a:latin typeface="Helvetica" panose="020B0604020202020204" pitchFamily="34" charset="0"/>
              <a:ea typeface="Calibri" panose="020F0502020204030204" pitchFamily="34" charset="0"/>
              <a:cs typeface="+mn-cs"/>
            </a:rPr>
            <a:t>trabaja en el análisis de la viabilidad de la propuesta</a:t>
          </a:r>
          <a:endParaRPr lang="en-US" sz="1300" b="1" kern="1200" dirty="0">
            <a:solidFill>
              <a:srgbClr val="757575"/>
            </a:solidFill>
            <a:latin typeface="Helvetica" panose="020B0604020202020204" pitchFamily="34" charset="0"/>
            <a:ea typeface="Calibri" panose="020F0502020204030204" pitchFamily="34" charset="0"/>
            <a:cs typeface="+mn-cs"/>
          </a:endParaRPr>
        </a:p>
      </dsp:txBody>
      <dsp:txXfrm>
        <a:off x="3971692" y="418838"/>
        <a:ext cx="2819433" cy="1285537"/>
      </dsp:txXfrm>
    </dsp:sp>
    <dsp:sp modelId="{190034F2-01B6-4E29-94D7-2881B6E05652}">
      <dsp:nvSpPr>
        <dsp:cNvPr id="0" name=""/>
        <dsp:cNvSpPr/>
      </dsp:nvSpPr>
      <dsp:spPr>
        <a:xfrm>
          <a:off x="3678641" y="1355402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35353"/>
              <a:satOff val="-34487"/>
              <a:lumOff val="-1766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1E25D-2D36-4E5D-928D-E3CB91C6F58C}">
      <dsp:nvSpPr>
        <dsp:cNvPr id="0" name=""/>
        <dsp:cNvSpPr/>
      </dsp:nvSpPr>
      <dsp:spPr>
        <a:xfrm>
          <a:off x="3626636" y="2974893"/>
          <a:ext cx="105498" cy="105766"/>
        </a:xfrm>
        <a:prstGeom prst="ellipse">
          <a:avLst/>
        </a:prstGeom>
        <a:solidFill>
          <a:schemeClr val="accent2">
            <a:hueOff val="35353"/>
            <a:satOff val="-34487"/>
            <a:lumOff val="-176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0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2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0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2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9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1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9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 fontScale="90000"/>
          </a:bodyPr>
          <a:lstStyle/>
          <a:p>
            <a:r>
              <a:rPr lang="en-US" altLang="en-US" sz="4400" dirty="0">
                <a:solidFill>
                  <a:srgbClr val="757575"/>
                </a:solidFill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n-US" altLang="en-US" sz="4400" dirty="0" err="1">
                <a:solidFill>
                  <a:srgbClr val="757575"/>
                </a:solidFill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mecanismo</a:t>
            </a:r>
            <a:r>
              <a:rPr lang="en-US" altLang="en-US" sz="4400" dirty="0">
                <a:solidFill>
                  <a:srgbClr val="757575"/>
                </a:solidFill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en-US" sz="4400" dirty="0" err="1">
                <a:solidFill>
                  <a:srgbClr val="757575"/>
                </a:solidFill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respuesta</a:t>
            </a:r>
            <a:r>
              <a:rPr lang="en-US" altLang="en-US" sz="4400" dirty="0">
                <a:solidFill>
                  <a:srgbClr val="757575"/>
                </a:solidFill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C19RM del FM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1600" dirty="0"/>
              <a:t>COMITÉ P</a:t>
            </a:r>
            <a:r>
              <a:rPr lang="en-US" sz="1600" dirty="0" err="1"/>
              <a:t>ropuesta</a:t>
            </a:r>
            <a:r>
              <a:rPr lang="en-US" sz="16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MCP-ES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03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A033DA-4E1E-4CC7-AE66-209841006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068" y="2373974"/>
            <a:ext cx="880712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</a:pPr>
            <a:endParaRPr kumimoji="0" lang="es-AR" altLang="en-US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anose="05050102010706020507" pitchFamily="18" charset="2"/>
              <a:buChar char=""/>
              <a:tabLst/>
            </a:pPr>
            <a:r>
              <a:rPr kumimoji="0" lang="es-AR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Los países pueden acceder al 5% de los ahorros y al 5% de la reprogramación de las subvenciones vigentes (asignación relativa al período 2017-2019).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anose="05050102010706020507" pitchFamily="18" charset="2"/>
              <a:buChar char=""/>
              <a:tabLst/>
            </a:pPr>
            <a:r>
              <a:rPr kumimoji="0" lang="es-AR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Los países podrían acceder, como máximo, al 10% de su asignación del período 2020-2022 a través del C19RM.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anose="05050102010706020507" pitchFamily="18" charset="2"/>
              <a:buChar char=""/>
              <a:tabLst/>
            </a:pPr>
            <a:r>
              <a:rPr kumimoji="0" lang="es-AR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Los países que ya tienen acceso al 5% de los ahorros y al 5% de la reprogramación de las subvenciones vigentes no pueden optar al financiamiento procedente del C19RM. 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AE303B-C94F-49B9-AAEE-98BE935652E9}"/>
              </a:ext>
            </a:extLst>
          </p:cNvPr>
          <p:cNvSpPr/>
          <p:nvPr/>
        </p:nvSpPr>
        <p:spPr>
          <a:xfrm>
            <a:off x="1453859" y="1067706"/>
            <a:ext cx="5919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757575"/>
                </a:solidFill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n-US" altLang="en-US" sz="2400" dirty="0" err="1">
                <a:solidFill>
                  <a:srgbClr val="757575"/>
                </a:solidFill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mecanismo</a:t>
            </a:r>
            <a:r>
              <a:rPr lang="en-US" altLang="en-US" sz="2400" dirty="0">
                <a:solidFill>
                  <a:srgbClr val="757575"/>
                </a:solidFill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en-US" sz="2400" dirty="0" err="1">
                <a:solidFill>
                  <a:srgbClr val="757575"/>
                </a:solidFill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respuesta</a:t>
            </a:r>
            <a:r>
              <a:rPr lang="en-US" altLang="en-US" sz="2400" dirty="0">
                <a:solidFill>
                  <a:srgbClr val="757575"/>
                </a:solidFill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C19RM: 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89608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422CB-EBC9-4703-870C-8981A495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s-ES" sz="3600" dirty="0">
                <a:solidFill>
                  <a:schemeClr val="bg1"/>
                </a:solidFill>
              </a:rPr>
              <a:t>RUTA DE TRABAJO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2" descr="SmartArt timeline">
            <a:extLst>
              <a:ext uri="{FF2B5EF4-FFF2-40B4-BE49-F238E27FC236}">
                <a16:creationId xmlns:a16="http://schemas.microsoft.com/office/drawing/2014/main" id="{4279E28C-3AD3-4230-B1D6-C039672D12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517496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2513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4DCD9B2-D552-47A6-9FE2-15D7E8159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37A1A-C934-4F98-8924-CDE6C948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7121" y="709971"/>
            <a:ext cx="3973039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OSC QUE TRABAJAN EN VIH y/o TB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E0A9EA-62FA-4F43-BEF6-7BBBB3F9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32349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25F7F-C10E-4478-90C0-93B61E638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7BE6815-8DC7-41AC-AF60-A3640B4C4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205151"/>
              </p:ext>
            </p:extLst>
          </p:nvPr>
        </p:nvGraphicFramePr>
        <p:xfrm>
          <a:off x="54508" y="56230"/>
          <a:ext cx="7722611" cy="6607737"/>
        </p:xfrm>
        <a:graphic>
          <a:graphicData uri="http://schemas.openxmlformats.org/drawingml/2006/table">
            <a:tbl>
              <a:tblPr firstRow="1" bandRow="1"/>
              <a:tblGrid>
                <a:gridCol w="4976945">
                  <a:extLst>
                    <a:ext uri="{9D8B030D-6E8A-4147-A177-3AD203B41FA5}">
                      <a16:colId xmlns:a16="http://schemas.microsoft.com/office/drawing/2014/main" val="4107297844"/>
                    </a:ext>
                  </a:extLst>
                </a:gridCol>
                <a:gridCol w="1221756">
                  <a:extLst>
                    <a:ext uri="{9D8B030D-6E8A-4147-A177-3AD203B41FA5}">
                      <a16:colId xmlns:a16="http://schemas.microsoft.com/office/drawing/2014/main" val="3190190503"/>
                    </a:ext>
                  </a:extLst>
                </a:gridCol>
                <a:gridCol w="595711">
                  <a:extLst>
                    <a:ext uri="{9D8B030D-6E8A-4147-A177-3AD203B41FA5}">
                      <a16:colId xmlns:a16="http://schemas.microsoft.com/office/drawing/2014/main" val="1324611454"/>
                    </a:ext>
                  </a:extLst>
                </a:gridCol>
                <a:gridCol w="928199">
                  <a:extLst>
                    <a:ext uri="{9D8B030D-6E8A-4147-A177-3AD203B41FA5}">
                      <a16:colId xmlns:a16="http://schemas.microsoft.com/office/drawing/2014/main" val="2264309603"/>
                    </a:ext>
                  </a:extLst>
                </a:gridCol>
              </a:tblGrid>
              <a:tr h="343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la OSC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en RRHH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Sedes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Respuesta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235305"/>
                  </a:ext>
                </a:extLst>
              </a:tr>
              <a:tr h="173220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Comunicando y capacitando a  mujeres trans 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160791"/>
                  </a:ext>
                </a:extLst>
              </a:tr>
              <a:tr h="173220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Centroamérica de Personas con  VIH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TB/VIH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002068"/>
                  </a:ext>
                </a:extLst>
              </a:tr>
              <a:tr h="173220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Asociacion Salvadoreña de Ayuda Humanitaria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286209"/>
                  </a:ext>
                </a:extLst>
              </a:tr>
              <a:tr h="173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Asociacion Demografica Salvadoreña Profamilia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265997"/>
                  </a:ext>
                </a:extLst>
              </a:tr>
              <a:tr h="173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Asociacion Salvadoreña de Diabetes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256374"/>
                  </a:ext>
                </a:extLst>
              </a:tr>
              <a:tr h="173220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Nacional de personas Positivas Vida Nueva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TB/VIH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969454"/>
                  </a:ext>
                </a:extLst>
              </a:tr>
              <a:tr h="173220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Esperanza para la Vida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149003"/>
                  </a:ext>
                </a:extLst>
              </a:tr>
              <a:tr h="343930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para la Organización y Educación Empresarial Femenina de El Salvador 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292943"/>
                  </a:ext>
                </a:extLst>
              </a:tr>
              <a:tr h="173220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Movimiento de Mujeres Angélica Quintanilla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126087"/>
                  </a:ext>
                </a:extLst>
              </a:tr>
              <a:tr h="343930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Salvadoreña para la Formación y Capacitación Integral Sostenible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TB/VIH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491226"/>
                  </a:ext>
                </a:extLst>
              </a:tr>
              <a:tr h="173220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Comité Contra El Sida, Cabañas, El Salvador.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142306"/>
                  </a:ext>
                </a:extLst>
              </a:tr>
              <a:tr h="173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Fraternidad sin fronteras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189992"/>
                  </a:ext>
                </a:extLst>
              </a:tr>
              <a:tr h="173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Asociacion de mujeres LIQUIDAMBAR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523614"/>
                  </a:ext>
                </a:extLst>
              </a:tr>
              <a:tr h="173220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de Trabajadoras del sexo de El Salvador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TB/VIH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37374"/>
                  </a:ext>
                </a:extLst>
              </a:tr>
              <a:tr h="206127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Comunidad Internacional de mujeres con VIH-SIDA Capitulo El Salvador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TB/VIH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627456"/>
                  </a:ext>
                </a:extLst>
              </a:tr>
              <a:tr h="173220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Salvadoreña promotora de la salud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014676"/>
                  </a:ext>
                </a:extLst>
              </a:tr>
              <a:tr h="173220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Nayarit Mujeres y Juventud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429362"/>
                  </a:ext>
                </a:extLst>
              </a:tr>
              <a:tr h="173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Seraphim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21757"/>
                  </a:ext>
                </a:extLst>
              </a:tr>
              <a:tr h="173220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Especializado de Profesionales de la Salud 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66319"/>
                  </a:ext>
                </a:extLst>
              </a:tr>
              <a:tr h="173220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Colectivo LGBTI estrellas del golfo La Unión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91648"/>
                  </a:ext>
                </a:extLst>
              </a:tr>
              <a:tr h="173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Fundasida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VIH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144301"/>
                  </a:ext>
                </a:extLst>
              </a:tr>
              <a:tr h="173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Cemujer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VIH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02053"/>
                  </a:ext>
                </a:extLst>
              </a:tr>
              <a:tr h="173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Vida Nueva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TB/VIH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929658"/>
                  </a:ext>
                </a:extLst>
              </a:tr>
              <a:tr h="173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Atlacatl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VIH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432327"/>
                  </a:ext>
                </a:extLst>
              </a:tr>
              <a:tr h="173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Amanecer positivo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VIH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881309"/>
                  </a:ext>
                </a:extLst>
              </a:tr>
              <a:tr h="173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ASAFOCAI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TB/VIH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183059"/>
                  </a:ext>
                </a:extLst>
              </a:tr>
              <a:tr h="173220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trabajadoras del Sexo las guerreras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VIH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659679"/>
                  </a:ext>
                </a:extLst>
              </a:tr>
              <a:tr h="173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OTS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TB/VIH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71252"/>
                  </a:ext>
                </a:extLst>
              </a:tr>
              <a:tr h="173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Buen amanecer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VIH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860878"/>
                  </a:ext>
                </a:extLst>
              </a:tr>
              <a:tr h="173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CONAMUS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VIH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937409"/>
                  </a:ext>
                </a:extLst>
              </a:tr>
              <a:tr h="173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REDCA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TB/VIH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487284"/>
                  </a:ext>
                </a:extLst>
              </a:tr>
              <a:tr h="173220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Comunidad internacional de mujeres con VIH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TB/VIH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835470"/>
                  </a:ext>
                </a:extLst>
              </a:tr>
              <a:tr h="173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Cristiana Renuevo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VIH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243153"/>
                  </a:ext>
                </a:extLst>
              </a:tr>
              <a:tr h="173220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SUPERIOR DE SALUD PUBLICA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90" marR="2690" marT="26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402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093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4DCD9B2-D552-47A6-9FE2-15D7E8159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37A1A-C934-4F98-8924-CDE6C948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7121" y="709971"/>
            <a:ext cx="3973039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OSC QUE TRABAJAN EN VIH y/o TB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E0A9EA-62FA-4F43-BEF6-7BBBB3F9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32349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25F7F-C10E-4478-90C0-93B61E638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082182E-A4F1-4939-B89C-61FC3EBB1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407483"/>
              </p:ext>
            </p:extLst>
          </p:nvPr>
        </p:nvGraphicFramePr>
        <p:xfrm>
          <a:off x="929450" y="2227370"/>
          <a:ext cx="5738848" cy="2761308"/>
        </p:xfrm>
        <a:graphic>
          <a:graphicData uri="http://schemas.openxmlformats.org/drawingml/2006/table">
            <a:tbl>
              <a:tblPr/>
              <a:tblGrid>
                <a:gridCol w="3592464">
                  <a:extLst>
                    <a:ext uri="{9D8B030D-6E8A-4147-A177-3AD203B41FA5}">
                      <a16:colId xmlns:a16="http://schemas.microsoft.com/office/drawing/2014/main" val="1098381285"/>
                    </a:ext>
                  </a:extLst>
                </a:gridCol>
                <a:gridCol w="1055002">
                  <a:extLst>
                    <a:ext uri="{9D8B030D-6E8A-4147-A177-3AD203B41FA5}">
                      <a16:colId xmlns:a16="http://schemas.microsoft.com/office/drawing/2014/main" val="231521131"/>
                    </a:ext>
                  </a:extLst>
                </a:gridCol>
                <a:gridCol w="545691">
                  <a:extLst>
                    <a:ext uri="{9D8B030D-6E8A-4147-A177-3AD203B41FA5}">
                      <a16:colId xmlns:a16="http://schemas.microsoft.com/office/drawing/2014/main" val="114276580"/>
                    </a:ext>
                  </a:extLst>
                </a:gridCol>
                <a:gridCol w="545691">
                  <a:extLst>
                    <a:ext uri="{9D8B030D-6E8A-4147-A177-3AD203B41FA5}">
                      <a16:colId xmlns:a16="http://schemas.microsoft.com/office/drawing/2014/main" val="1718779306"/>
                    </a:ext>
                  </a:extLst>
                </a:gridCol>
              </a:tblGrid>
              <a:tr h="609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la OSC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en RRHH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Respuesta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525787"/>
                  </a:ext>
                </a:extLst>
              </a:tr>
              <a:tr h="311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Asociacion Salvadoreña de Diabetes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368698"/>
                  </a:ext>
                </a:extLst>
              </a:tr>
              <a:tr h="6091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Nacional de personas Positivas Vida Nueva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TB/VIH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886326"/>
                  </a:ext>
                </a:extLst>
              </a:tr>
              <a:tr h="31124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Esperanza para la Vida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265817"/>
                  </a:ext>
                </a:extLst>
              </a:tr>
              <a:tr h="6091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Nacional de Promotores de Salud de El Salvador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1567816"/>
                  </a:ext>
                </a:extLst>
              </a:tr>
              <a:tr h="31124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 PARA PRESUPUESTACIÓN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726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235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9A6DF1-3F9B-4CC7-96EE-322657ECB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528600"/>
              </p:ext>
            </p:extLst>
          </p:nvPr>
        </p:nvGraphicFramePr>
        <p:xfrm>
          <a:off x="1008926" y="173620"/>
          <a:ext cx="10174147" cy="5798965"/>
        </p:xfrm>
        <a:graphic>
          <a:graphicData uri="http://schemas.openxmlformats.org/drawingml/2006/table">
            <a:tbl>
              <a:tblPr/>
              <a:tblGrid>
                <a:gridCol w="8881154">
                  <a:extLst>
                    <a:ext uri="{9D8B030D-6E8A-4147-A177-3AD203B41FA5}">
                      <a16:colId xmlns:a16="http://schemas.microsoft.com/office/drawing/2014/main" val="1724757301"/>
                    </a:ext>
                  </a:extLst>
                </a:gridCol>
                <a:gridCol w="1292993">
                  <a:extLst>
                    <a:ext uri="{9D8B030D-6E8A-4147-A177-3AD203B41FA5}">
                      <a16:colId xmlns:a16="http://schemas.microsoft.com/office/drawing/2014/main" val="1875433932"/>
                    </a:ext>
                  </a:extLst>
                </a:gridCol>
              </a:tblGrid>
              <a:tr h="274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Modulo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de FA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643657"/>
                  </a:ext>
                </a:extLst>
              </a:tr>
              <a:tr h="49762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Paquete EPP, 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Sanitizacion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 teletrabajo 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SSRs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 SR VIH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219,949.01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08879"/>
                  </a:ext>
                </a:extLst>
              </a:tr>
              <a:tr h="49762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PVVIH, kit bioseguridad (10,000 PVVIH)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135,000.00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392140"/>
                  </a:ext>
                </a:extLst>
              </a:tr>
              <a:tr h="49762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Modulos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mitigacion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impacto proyecto VIH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130,600.00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357084"/>
                  </a:ext>
                </a:extLst>
              </a:tr>
              <a:tr h="46937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Pruebas de COVID19 (750 pruebas para periodo de 3 meses)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40,470.00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819100"/>
                  </a:ext>
                </a:extLst>
              </a:tr>
              <a:tr h="49762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Pacientes de TB (1000 pacientes, kit de bioseguridad por 6 meses)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151,600.00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574714"/>
                  </a:ext>
                </a:extLst>
              </a:tr>
              <a:tr h="46937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colaboradores voluntarios malaria (aun pendiente)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60,000.00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299618"/>
                  </a:ext>
                </a:extLst>
              </a:tr>
              <a:tr h="46937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CSSP (en base 50% de la propuesta, 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ajusatada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costos de la propuesta)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42,060.01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67091"/>
                  </a:ext>
                </a:extLst>
              </a:tr>
              <a:tr h="49762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OSCs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TBy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VIH (10 RRHH por 15 organizaciones activamente trabajando en los 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programs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VIH y TB)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109,125.75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355156"/>
                  </a:ext>
                </a:extLst>
              </a:tr>
              <a:tr h="274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888,804.77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901959"/>
                  </a:ext>
                </a:extLst>
              </a:tr>
              <a:tr h="274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Techo</a:t>
                      </a:r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para </a:t>
                      </a:r>
                      <a:r>
                        <a:rPr lang="en-US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propuesta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892,860.00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216820"/>
                  </a:ext>
                </a:extLst>
              </a:tr>
              <a:tr h="549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Disponibilidad</a:t>
                      </a:r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fondos</a:t>
                      </a:r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adicionales</a:t>
                      </a:r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considerando</a:t>
                      </a:r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uso</a:t>
                      </a:r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de </a:t>
                      </a:r>
                      <a:r>
                        <a:rPr lang="en-US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fondos</a:t>
                      </a:r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para </a:t>
                      </a:r>
                      <a:r>
                        <a:rPr lang="en-US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reprogramacion</a:t>
                      </a:r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4,055.23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471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83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91AF08-4B4D-44EC-8B78-204E4D60FAE2}"/>
              </a:ext>
            </a:extLst>
          </p:cNvPr>
          <p:cNvSpPr/>
          <p:nvPr/>
        </p:nvSpPr>
        <p:spPr>
          <a:xfrm>
            <a:off x="1384090" y="625282"/>
            <a:ext cx="97835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rgbClr val="757575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Acceso al mecanismo de respuesta ante la COVID-19 (C19RM) del Fondo Mundial por un monto de 500 millones de USD</a:t>
            </a:r>
            <a:br>
              <a:rPr lang="es-AR" dirty="0">
                <a:solidFill>
                  <a:srgbClr val="757575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65BF25A-0562-47E9-BB36-D96ECEE3E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596" y="2204433"/>
            <a:ext cx="9783581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mecanismo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757575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respuesta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C19RM: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AR" altLang="en-US" sz="2400" b="0" i="0" u="none" strike="noStrike" cap="none" normalizeH="0" baseline="0" dirty="0">
              <a:ln>
                <a:noFill/>
              </a:ln>
              <a:solidFill>
                <a:srgbClr val="757575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AR" altLang="en-US" sz="24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Respaldará directamente las respuestas a la COVID-19 en los países, por ejemplo, a través de la adquisición de medios diagnósticos y equipo de protección personal, así como otros suministros para la respuesta de emergencia. Dichas respuestas deben ajustarse a las orientaciones técnicas de la Organización Mundial de la Salud (OMS) para la COVID-19 y los planes estratégicos de preparación y respuesta nacionales ante la COVID-19.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48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CAB380-E911-44AE-BCF3-4DE9B7AFC298}"/>
              </a:ext>
            </a:extLst>
          </p:cNvPr>
          <p:cNvSpPr/>
          <p:nvPr/>
        </p:nvSpPr>
        <p:spPr>
          <a:xfrm>
            <a:off x="949123" y="2242891"/>
            <a:ext cx="94565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AR" dirty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r>
              <a:rPr lang="es-AR" dirty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Los MCP han de presentar las solicitudes de financiamiento procedente del C19RM. </a:t>
            </a:r>
            <a:br>
              <a:rPr lang="es-AR" dirty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endParaRPr lang="es-AR" dirty="0">
              <a:solidFill>
                <a:srgbClr val="222222"/>
              </a:solidFill>
              <a:latin typeface="Helvetica" panose="020B0604020202020204" pitchFamily="34" charset="0"/>
              <a:ea typeface="Calibri" panose="020F0502020204030204" pitchFamily="34" charset="0"/>
            </a:endParaRPr>
          </a:p>
          <a:p>
            <a:r>
              <a:rPr lang="es-AR" dirty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La Secretaría irá aprobando solicitudes a través del C19RM de manera periódica. A fin de garantizar condiciones de igualdad entre los solicitantes, es posible que las aprobaciones se limiten a partes de las solicitudes, en lugar de aprobar su totalidad. </a:t>
            </a:r>
          </a:p>
          <a:p>
            <a:endParaRPr lang="es-AR" dirty="0">
              <a:solidFill>
                <a:srgbClr val="222222"/>
              </a:solidFill>
              <a:latin typeface="Helvetica" panose="020B0604020202020204" pitchFamily="34" charset="0"/>
              <a:ea typeface="Calibri" panose="020F0502020204030204" pitchFamily="34" charset="0"/>
            </a:endParaRPr>
          </a:p>
          <a:p>
            <a:r>
              <a:rPr lang="es-AR" dirty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Asimismo, es posible que las intervenciones incluidas en una misma solicitud se aprueben de manera escalonada, de manera que el financiamiento se proporcione a lo largo de diferentes fases del proceso. </a:t>
            </a:r>
          </a:p>
          <a:p>
            <a:endParaRPr lang="es-AR" dirty="0">
              <a:solidFill>
                <a:srgbClr val="222222"/>
              </a:solidFill>
              <a:latin typeface="Helvetica" panose="020B0604020202020204" pitchFamily="34" charset="0"/>
              <a:ea typeface="Calibri" panose="020F0502020204030204" pitchFamily="34" charset="0"/>
            </a:endParaRPr>
          </a:p>
          <a:p>
            <a:r>
              <a:rPr lang="es-AR" dirty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Todas las decisiones se comunicarán de manera transparente en el sitio web del Fondo Mundial.</a:t>
            </a:r>
            <a:br>
              <a:rPr lang="es-AR" dirty="0">
                <a:solidFill>
                  <a:srgbClr val="222222"/>
                </a:solidFill>
                <a:latin typeface="Helvetica" panose="020B060402020202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5A632D-7649-47E0-A848-43B1F69D223C}"/>
              </a:ext>
            </a:extLst>
          </p:cNvPr>
          <p:cNvSpPr/>
          <p:nvPr/>
        </p:nvSpPr>
        <p:spPr>
          <a:xfrm>
            <a:off x="1405870" y="1225376"/>
            <a:ext cx="3919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3200" dirty="0">
                <a:solidFill>
                  <a:srgbClr val="757575"/>
                </a:solidFill>
                <a:latin typeface="Helvetica" panose="020B0604020202020204" pitchFamily="34" charset="0"/>
              </a:rPr>
              <a:t>Toma de decisiones </a:t>
            </a:r>
            <a:endParaRPr lang="en-US" sz="3200" dirty="0">
              <a:solidFill>
                <a:srgbClr val="757575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10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738B1A-4661-4DDC-8D6C-7B3BC5739B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93" t="10910" r="4836" b="19548"/>
          <a:stretch/>
        </p:blipFill>
        <p:spPr>
          <a:xfrm>
            <a:off x="684550" y="1528996"/>
            <a:ext cx="10822899" cy="476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16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B4C61F-F582-4C9A-A5BE-A426FD85C1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2" t="12246" r="5696" b="4132"/>
          <a:stretch/>
        </p:blipFill>
        <p:spPr>
          <a:xfrm>
            <a:off x="759501" y="209862"/>
            <a:ext cx="10672997" cy="617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9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323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EF4F084-0F24-4565-AFB5-C9429DBF22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03" t="13534" r="9000" b="4157"/>
          <a:stretch/>
        </p:blipFill>
        <p:spPr>
          <a:xfrm>
            <a:off x="4934048" y="783289"/>
            <a:ext cx="6822083" cy="5760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151421-FF97-473B-8C01-37F45F6D349E}"/>
              </a:ext>
            </a:extLst>
          </p:cNvPr>
          <p:cNvSpPr txBox="1"/>
          <p:nvPr/>
        </p:nvSpPr>
        <p:spPr>
          <a:xfrm>
            <a:off x="435869" y="2022385"/>
            <a:ext cx="3773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DIRECTRICES DE  LA OMS EN COORDINACIÓN CON PNUD,ONUSIDA,UNICEF Y FONDO DE POBLACIÓN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55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03E916-DC22-448C-BA6A-D3657E1562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60" t="14628" r="6311" b="10363"/>
          <a:stretch/>
        </p:blipFill>
        <p:spPr>
          <a:xfrm>
            <a:off x="1019331" y="1004342"/>
            <a:ext cx="10403174" cy="514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57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0DD4A8-BC72-4796-B249-2559010CDC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1" t="10254" r="5451" b="4157"/>
          <a:stretch/>
        </p:blipFill>
        <p:spPr>
          <a:xfrm>
            <a:off x="494675" y="495570"/>
            <a:ext cx="10957810" cy="586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61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20B9E-32A6-40FB-A28D-2426C6BC9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CONSIDERACIONES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663D9-9CD8-4A93-99DB-AE1303FAE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1.Reprogramación fondos del Componente que lleva Plan Internacional</a:t>
            </a:r>
          </a:p>
          <a:p>
            <a:r>
              <a:rPr lang="es-ES" dirty="0"/>
              <a:t>2. Reprogramación fondos del Componente de Ministerio de Salud</a:t>
            </a:r>
          </a:p>
          <a:p>
            <a:pPr marL="1885950" indent="115888">
              <a:buFont typeface="Wingdings" panose="05000000000000000000" pitchFamily="2" charset="2"/>
              <a:buChar char="v"/>
            </a:pPr>
            <a:r>
              <a:rPr lang="es-ES" dirty="0"/>
              <a:t> VIH</a:t>
            </a:r>
          </a:p>
          <a:p>
            <a:pPr marL="1885950" indent="115888">
              <a:buFont typeface="Wingdings" panose="05000000000000000000" pitchFamily="2" charset="2"/>
              <a:buChar char="v"/>
            </a:pPr>
            <a:r>
              <a:rPr lang="es-ES" dirty="0"/>
              <a:t>TB</a:t>
            </a:r>
          </a:p>
          <a:p>
            <a:pPr marL="1885950" indent="115888">
              <a:buFont typeface="Wingdings" panose="05000000000000000000" pitchFamily="2" charset="2"/>
              <a:buChar char="v"/>
            </a:pPr>
            <a:r>
              <a:rPr lang="es-ES" dirty="0"/>
              <a:t>Malaria     </a:t>
            </a:r>
          </a:p>
          <a:p>
            <a:pPr marL="57150" indent="0">
              <a:buNone/>
            </a:pPr>
            <a:r>
              <a:rPr lang="es-ES" dirty="0"/>
              <a:t>3. </a:t>
            </a:r>
            <a:r>
              <a:rPr lang="en-US" sz="2000" dirty="0">
                <a:solidFill>
                  <a:srgbClr val="757575"/>
                </a:solidFill>
                <a:latin typeface="Helvetica" panose="020B0604020202020204" pitchFamily="34" charset="0"/>
              </a:rPr>
              <a:t>Fondos </a:t>
            </a:r>
            <a:r>
              <a:rPr lang="en-US" altLang="en-US" sz="2000" dirty="0">
                <a:solidFill>
                  <a:srgbClr val="757575"/>
                </a:solidFill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C19RM </a:t>
            </a:r>
            <a:r>
              <a:rPr lang="es-ES" dirty="0"/>
              <a:t>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48194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E499CE6-06FC-4D3E-8B56-30558CC9D1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586965-D4BF-4605-8C1C-5B8CCCAB77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6E351D-C19B-467F-A5C7-085C4CECACA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924</Words>
  <Application>Microsoft Office PowerPoint</Application>
  <PresentationFormat>Widescreen</PresentationFormat>
  <Paragraphs>224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Bookman Old Style</vt:lpstr>
      <vt:lpstr>Calibri</vt:lpstr>
      <vt:lpstr>Franklin Gothic Book</vt:lpstr>
      <vt:lpstr>Helvetica</vt:lpstr>
      <vt:lpstr>Symbol</vt:lpstr>
      <vt:lpstr>Wingdings</vt:lpstr>
      <vt:lpstr>1_RetrospectVTI</vt:lpstr>
      <vt:lpstr>El mecanismo de respuesta C19RM del FM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CONSIDERACIONES</vt:lpstr>
      <vt:lpstr>PowerPoint Presentation</vt:lpstr>
      <vt:lpstr>RUTA DE TRABAJO</vt:lpstr>
      <vt:lpstr>OSC QUE TRABAJAN EN VIH y/o TB</vt:lpstr>
      <vt:lpstr>OSC QUE TRABAJAN EN VIH y/o TB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2020-05-21T15:47:27Z</dcterms:created>
  <dcterms:modified xsi:type="dcterms:W3CDTF">2020-05-21T16:05:38Z</dcterms:modified>
</cp:coreProperties>
</file>