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</p:sldIdLst>
  <p:sldSz cx="12192000" cy="6858000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66"/>
    <a:srgbClr val="FFFF66"/>
    <a:srgbClr val="CC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78" d="100"/>
          <a:sy n="78" d="100"/>
        </p:scale>
        <p:origin x="456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7FA8893-CBDC-4EB3-92A2-E054EEA102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E460952A-BB02-4A1D-854C-7C7AAB2E77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A6C41393-FC52-4457-A620-C6E11A630C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1A932-C070-4726-83E3-2EE262719D7D}" type="datetimeFigureOut">
              <a:rPr lang="es-PE" smtClean="0"/>
              <a:t>09/04/2020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17E41295-34D9-4A87-855A-10B78094F7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6E804812-CA7A-4246-A55E-2121EAD393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4181A-A33C-4388-9208-AC86D28A9C3D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766901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B443466-911D-4FA0-9E1B-874D85C9F6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D81582BD-0E34-4E6F-B6DF-06D31AC2C6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95CDEF3C-5CA9-4906-8127-6D0F4167B5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1A932-C070-4726-83E3-2EE262719D7D}" type="datetimeFigureOut">
              <a:rPr lang="es-PE" smtClean="0"/>
              <a:t>09/04/2020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D2B3DE02-0FC3-4FF7-977F-6CD027B1A4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34160302-709B-4D3B-9F05-71A0B2134A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4181A-A33C-4388-9208-AC86D28A9C3D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630571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CB368608-2AC8-4862-AD04-511D1C4AF42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75D1B4BB-11E7-46B1-B7AC-F4DFEC95B5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A47B48AF-B196-46F4-979B-C393BBD6B2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1A932-C070-4726-83E3-2EE262719D7D}" type="datetimeFigureOut">
              <a:rPr lang="es-PE" smtClean="0"/>
              <a:t>09/04/2020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7C88E4D2-CDED-4F88-9BD4-C99CE69C2C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302F54A7-B108-4FE4-82F1-F9E1856D0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4181A-A33C-4388-9208-AC86D28A9C3D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070714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AE52C30-2D6A-4593-96C2-ED94A51D08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44CE8602-D522-451C-88E3-F771A5D6F2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821C6DBB-37E4-4C04-85A7-D5046565F4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1A932-C070-4726-83E3-2EE262719D7D}" type="datetimeFigureOut">
              <a:rPr lang="es-PE" smtClean="0"/>
              <a:t>09/04/2020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F614E9ED-8B85-47C8-B265-4C4C0DF36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C781D560-59B7-43B7-9440-87BCB568FD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4181A-A33C-4388-9208-AC86D28A9C3D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061948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AECDC4D-08CE-452A-820D-3458BD84A0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B076BC0B-F187-44B0-B01C-13D713F2EB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51011289-82A8-429E-B306-57C3AC9627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1A932-C070-4726-83E3-2EE262719D7D}" type="datetimeFigureOut">
              <a:rPr lang="es-PE" smtClean="0"/>
              <a:t>09/04/2020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0A8D25D5-1A82-4C10-B35F-14A173C9F7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7CAA18D9-2357-4A7E-8C74-DEB296AEEA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4181A-A33C-4388-9208-AC86D28A9C3D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0621509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4D68DD8-8A43-43C9-822D-96D82B76BB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B7E9855D-4768-4BA7-9240-F49FA2C29E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C91F60B7-2863-4FD1-803C-A23190EE95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DDA1105E-E959-41B0-80CF-F27F167205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1A932-C070-4726-83E3-2EE262719D7D}" type="datetimeFigureOut">
              <a:rPr lang="es-PE" smtClean="0"/>
              <a:t>09/04/2020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954F0AD1-6FC4-4D01-82D7-D3BB26FD9C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1F8E7672-02E9-47BF-AAD0-D02C8ED057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4181A-A33C-4388-9208-AC86D28A9C3D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259997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D0D5CCA-C704-4B0B-8950-C6B7BB8A9D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4A536744-C3F6-4425-8E0D-94516ACAB9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140106F6-324F-43DA-965C-385B11BBC5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xmlns="" id="{BAA1D908-B810-4E11-9DA8-7A8D6570BE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xmlns="" id="{8FDDF97C-F76B-4B68-BA9D-E17F5991B8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xmlns="" id="{C9E5F6C6-DD9F-43F8-AB4B-909D9A4571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1A932-C070-4726-83E3-2EE262719D7D}" type="datetimeFigureOut">
              <a:rPr lang="es-PE" smtClean="0"/>
              <a:t>09/04/2020</a:t>
            </a:fld>
            <a:endParaRPr lang="es-PE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xmlns="" id="{41D60253-2BB6-4396-9606-61A04FFA3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xmlns="" id="{31B85AC5-9B18-4F2B-815A-A4F16341FA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4181A-A33C-4388-9208-AC86D28A9C3D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769144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C924A82-FDC3-4974-84B7-95EECE985D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xmlns="" id="{8B7B4CF0-62CE-424F-A049-62B0D032DB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1A932-C070-4726-83E3-2EE262719D7D}" type="datetimeFigureOut">
              <a:rPr lang="es-PE" smtClean="0"/>
              <a:t>09/04/2020</a:t>
            </a:fld>
            <a:endParaRPr lang="es-PE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C21587B9-2A93-44D5-A231-4CBB0FEE2F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5952F455-9B2B-4052-BC8E-3F16554CC9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4181A-A33C-4388-9208-AC86D28A9C3D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179418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xmlns="" id="{0ED4E7DC-E90B-411E-8595-03AD0C62EB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1A932-C070-4726-83E3-2EE262719D7D}" type="datetimeFigureOut">
              <a:rPr lang="es-PE" smtClean="0"/>
              <a:t>09/04/2020</a:t>
            </a:fld>
            <a:endParaRPr lang="es-PE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xmlns="" id="{376D94E9-1DCA-4707-A70C-AE66F3C198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xmlns="" id="{F45EDE20-29AF-4687-892B-C300A7AB24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4181A-A33C-4388-9208-AC86D28A9C3D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955326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D5F2106-D461-4DC3-99A5-563CC85671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6BAD5827-D0E7-48BD-8321-68CCCBE5F0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5C0309C2-CFD0-467A-B22D-9E8F1EAE29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4C443FA6-71A6-4451-ABB2-76AE3327C9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1A932-C070-4726-83E3-2EE262719D7D}" type="datetimeFigureOut">
              <a:rPr lang="es-PE" smtClean="0"/>
              <a:t>09/04/2020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A8CFB4B6-E8F5-4B3B-92A0-677290A269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6F5FB15C-C317-4A8B-95E0-26DF563099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4181A-A33C-4388-9208-AC86D28A9C3D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421293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409C22F-C694-4AF0-99DA-654FD6F87E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xmlns="" id="{571A31A6-05A8-499A-B081-25B994D636E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CAAC6FED-5836-466B-9AE4-4FC1085AE1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30C83DBE-60F3-4068-ADA4-8DDDC99F27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1A932-C070-4726-83E3-2EE262719D7D}" type="datetimeFigureOut">
              <a:rPr lang="es-PE" smtClean="0"/>
              <a:t>09/04/2020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C00684EA-27AE-4BC5-A694-A73746F19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1C30A55F-735D-46BF-9A67-20FB53AF6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4181A-A33C-4388-9208-AC86D28A9C3D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998332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xmlns="" id="{924DDFD1-2A95-40AD-AC6F-6BE0BE233B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077560EE-79A5-42E0-9579-D1A0970F14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31EFAA43-E41F-4D9A-80F5-4BACC27719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91A932-C070-4726-83E3-2EE262719D7D}" type="datetimeFigureOut">
              <a:rPr lang="es-PE" smtClean="0"/>
              <a:t>09/04/2020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8DF002B4-39D6-400D-8C9C-5195B1D1EC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7C291997-7662-4E58-A16D-6543BB252C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74181A-A33C-4388-9208-AC86D28A9C3D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328777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6" descr="logo orasconhugris2">
            <a:extLst>
              <a:ext uri="{FF2B5EF4-FFF2-40B4-BE49-F238E27FC236}">
                <a16:creationId xmlns:a16="http://schemas.microsoft.com/office/drawing/2014/main" xmlns="" id="{2CD6425A-E806-4B33-8D7F-D62C1A1F24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412" y="200526"/>
            <a:ext cx="1490464" cy="1447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xmlns="" id="{BF755FFF-5746-4AA3-86F8-A836B0FEFB3C}"/>
              </a:ext>
            </a:extLst>
          </p:cNvPr>
          <p:cNvSpPr txBox="1"/>
          <p:nvPr/>
        </p:nvSpPr>
        <p:spPr>
          <a:xfrm>
            <a:off x="266944" y="1706513"/>
            <a:ext cx="21439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>
                <a:latin typeface="Arial" pitchFamily="34" charset="0"/>
                <a:cs typeface="Arial" pitchFamily="34" charset="0"/>
              </a:rPr>
              <a:t>ORAS-CONHU</a:t>
            </a:r>
            <a:endParaRPr lang="es-PE" sz="2000" dirty="0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xmlns="" id="{93614B82-EB82-49C9-A5E7-5ADF34454E3D}"/>
              </a:ext>
            </a:extLst>
          </p:cNvPr>
          <p:cNvSpPr txBox="1"/>
          <p:nvPr/>
        </p:nvSpPr>
        <p:spPr>
          <a:xfrm>
            <a:off x="2981766" y="1260236"/>
            <a:ext cx="19083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2400" b="1" dirty="0"/>
              <a:t> 9 Elegibles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xmlns="" id="{0C383EFE-25C0-4EA3-B2C8-BFB9EE24C476}"/>
              </a:ext>
            </a:extLst>
          </p:cNvPr>
          <p:cNvSpPr txBox="1"/>
          <p:nvPr/>
        </p:nvSpPr>
        <p:spPr>
          <a:xfrm>
            <a:off x="377176" y="2358247"/>
            <a:ext cx="191706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b="1" dirty="0"/>
              <a:t>Experiencia</a:t>
            </a:r>
            <a:r>
              <a:rPr lang="es-PE" dirty="0"/>
              <a:t> </a:t>
            </a:r>
          </a:p>
          <a:p>
            <a:pPr algn="ctr"/>
            <a:endParaRPr lang="es-PE" dirty="0"/>
          </a:p>
          <a:p>
            <a:pPr algn="ctr"/>
            <a:r>
              <a:rPr lang="es-PE" dirty="0"/>
              <a:t>PASAFRO</a:t>
            </a:r>
          </a:p>
          <a:p>
            <a:pPr algn="ctr"/>
            <a:endParaRPr lang="es-PE" dirty="0"/>
          </a:p>
          <a:p>
            <a:pPr algn="ctr"/>
            <a:r>
              <a:rPr lang="es-PE" dirty="0"/>
              <a:t>PAMAFRO</a:t>
            </a:r>
          </a:p>
          <a:p>
            <a:pPr algn="ctr"/>
            <a:endParaRPr lang="es-PE" dirty="0"/>
          </a:p>
          <a:p>
            <a:pPr algn="ctr"/>
            <a:r>
              <a:rPr lang="es-PE" dirty="0"/>
              <a:t>SALUD INTERCULTURAL</a:t>
            </a:r>
          </a:p>
          <a:p>
            <a:pPr algn="ctr"/>
            <a:endParaRPr lang="es-PE" dirty="0"/>
          </a:p>
          <a:p>
            <a:pPr algn="ctr"/>
            <a:r>
              <a:rPr lang="es-PE" dirty="0"/>
              <a:t>REDES LAB. TB</a:t>
            </a:r>
          </a:p>
          <a:p>
            <a:pPr algn="ctr"/>
            <a:endParaRPr lang="es-PE" dirty="0"/>
          </a:p>
          <a:p>
            <a:pPr algn="ctr"/>
            <a:r>
              <a:rPr lang="es-PE" dirty="0"/>
              <a:t>PLANES ANDINOS</a:t>
            </a:r>
          </a:p>
          <a:p>
            <a:pPr algn="ctr"/>
            <a:endParaRPr lang="es-PE" dirty="0"/>
          </a:p>
          <a:p>
            <a:pPr algn="ctr"/>
            <a:r>
              <a:rPr lang="es-PE" dirty="0"/>
              <a:t>VIGILANCIA EPIDEMIOLÓGICA</a:t>
            </a:r>
          </a:p>
          <a:p>
            <a:pPr algn="ctr"/>
            <a:endParaRPr lang="es-PE" dirty="0"/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xmlns="" id="{704279F0-77BD-415C-BDA1-B268CAC273AA}"/>
              </a:ext>
            </a:extLst>
          </p:cNvPr>
          <p:cNvSpPr txBox="1"/>
          <p:nvPr/>
        </p:nvSpPr>
        <p:spPr>
          <a:xfrm>
            <a:off x="2829038" y="1633747"/>
            <a:ext cx="1987825" cy="5021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PE" sz="2400" b="1" dirty="0"/>
              <a:t> Bolivia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PE" sz="2400" b="1" dirty="0"/>
              <a:t>El Salvador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PE" sz="2400" b="1" dirty="0"/>
              <a:t>Guatemala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PE" sz="2400" b="1" dirty="0"/>
              <a:t>Guyana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PE" sz="2400" b="1" dirty="0"/>
              <a:t>Haití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PE" sz="2400" b="1" dirty="0"/>
              <a:t>Honduras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PE" sz="2400" b="1" dirty="0"/>
              <a:t>Nicaragua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PE" sz="2400" b="1" dirty="0"/>
              <a:t>Perú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PE" sz="2400" b="1" dirty="0"/>
              <a:t>Surinam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xmlns="" id="{3A2FC78C-9F99-4938-BC63-190723772025}"/>
              </a:ext>
            </a:extLst>
          </p:cNvPr>
          <p:cNvSpPr txBox="1"/>
          <p:nvPr/>
        </p:nvSpPr>
        <p:spPr>
          <a:xfrm>
            <a:off x="9656792" y="1233826"/>
            <a:ext cx="21733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2400" b="1" dirty="0"/>
              <a:t>8 No elegibles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xmlns="" id="{CB9628D6-E018-4441-9A8D-CA25D1C01A03}"/>
              </a:ext>
            </a:extLst>
          </p:cNvPr>
          <p:cNvSpPr txBox="1"/>
          <p:nvPr/>
        </p:nvSpPr>
        <p:spPr>
          <a:xfrm>
            <a:off x="9641467" y="1592268"/>
            <a:ext cx="2173357" cy="48363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PE" sz="2400" b="1" dirty="0"/>
              <a:t>Argentina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PE" sz="2400" b="1" dirty="0"/>
              <a:t>Chile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PE" sz="2400" b="1" dirty="0"/>
              <a:t>Colombia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PE" sz="2400" b="1" dirty="0"/>
              <a:t>Ecuador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PE" sz="2400" b="1" dirty="0"/>
              <a:t>México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PE" sz="2400" b="1" dirty="0"/>
              <a:t>Paraguay</a:t>
            </a:r>
          </a:p>
          <a:p>
            <a:pPr>
              <a:lnSpc>
                <a:spcPct val="150000"/>
              </a:lnSpc>
            </a:pPr>
            <a:endParaRPr lang="es-PE" sz="800" b="1" dirty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s-PE" sz="2400" b="1" dirty="0"/>
              <a:t>República Dominicana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PE" sz="2400" b="1" dirty="0"/>
              <a:t>Venezuela</a:t>
            </a:r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xmlns="" id="{2DC6AB76-35C1-4985-9817-B41D68567799}"/>
              </a:ext>
            </a:extLst>
          </p:cNvPr>
          <p:cNvSpPr/>
          <p:nvPr/>
        </p:nvSpPr>
        <p:spPr>
          <a:xfrm>
            <a:off x="2815788" y="1151732"/>
            <a:ext cx="8999036" cy="557440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grpSp>
        <p:nvGrpSpPr>
          <p:cNvPr id="19" name="Grupo 18">
            <a:extLst>
              <a:ext uri="{FF2B5EF4-FFF2-40B4-BE49-F238E27FC236}">
                <a16:creationId xmlns:a16="http://schemas.microsoft.com/office/drawing/2014/main" xmlns="" id="{27EFECE4-5A9B-4CDC-85C3-1BF6B09DC7B1}"/>
              </a:ext>
            </a:extLst>
          </p:cNvPr>
          <p:cNvGrpSpPr/>
          <p:nvPr/>
        </p:nvGrpSpPr>
        <p:grpSpPr>
          <a:xfrm>
            <a:off x="2815788" y="131860"/>
            <a:ext cx="9580215" cy="941028"/>
            <a:chOff x="2478159" y="131860"/>
            <a:chExt cx="9580215" cy="941028"/>
          </a:xfrm>
        </p:grpSpPr>
        <p:sp>
          <p:nvSpPr>
            <p:cNvPr id="15" name="Rectángulo 14">
              <a:extLst>
                <a:ext uri="{FF2B5EF4-FFF2-40B4-BE49-F238E27FC236}">
                  <a16:creationId xmlns:a16="http://schemas.microsoft.com/office/drawing/2014/main" xmlns="" id="{2D4378D8-CE6C-4657-98EB-FE13CFC49586}"/>
                </a:ext>
              </a:extLst>
            </p:cNvPr>
            <p:cNvSpPr/>
            <p:nvPr/>
          </p:nvSpPr>
          <p:spPr>
            <a:xfrm>
              <a:off x="2478159" y="135516"/>
              <a:ext cx="8984971" cy="937372"/>
            </a:xfrm>
            <a:prstGeom prst="rect">
              <a:avLst/>
            </a:prstGeom>
            <a:solidFill>
              <a:srgbClr val="CCFF66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7" name="CuadroTexto 6">
              <a:extLst>
                <a:ext uri="{FF2B5EF4-FFF2-40B4-BE49-F238E27FC236}">
                  <a16:creationId xmlns:a16="http://schemas.microsoft.com/office/drawing/2014/main" xmlns="" id="{38C99249-A191-426F-9EF3-960ACE0D5327}"/>
                </a:ext>
              </a:extLst>
            </p:cNvPr>
            <p:cNvSpPr txBox="1"/>
            <p:nvPr/>
          </p:nvSpPr>
          <p:spPr>
            <a:xfrm>
              <a:off x="3935897" y="169733"/>
              <a:ext cx="812247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PE" sz="2400" b="1" dirty="0"/>
                <a:t>Fortalecimiento del diagnóstico de laboratorio de TB </a:t>
              </a:r>
            </a:p>
            <a:p>
              <a:pPr algn="ctr"/>
              <a:r>
                <a:rPr lang="es-PE" sz="2400" b="1" dirty="0"/>
                <a:t>en Las Américas</a:t>
              </a:r>
              <a:endParaRPr lang="es-PE" sz="2400" dirty="0"/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xmlns="" id="{AFA2072C-0140-41D8-AA0E-0B4BD05C4951}"/>
                </a:ext>
              </a:extLst>
            </p:cNvPr>
            <p:cNvSpPr/>
            <p:nvPr/>
          </p:nvSpPr>
          <p:spPr>
            <a:xfrm>
              <a:off x="2491409" y="131860"/>
              <a:ext cx="1987825" cy="937373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18" name="CuadroTexto 17">
              <a:extLst>
                <a:ext uri="{FF2B5EF4-FFF2-40B4-BE49-F238E27FC236}">
                  <a16:creationId xmlns:a16="http://schemas.microsoft.com/office/drawing/2014/main" xmlns="" id="{CA08A3E3-8AFF-4211-8632-61FAA41673C6}"/>
                </a:ext>
              </a:extLst>
            </p:cNvPr>
            <p:cNvSpPr txBox="1"/>
            <p:nvPr/>
          </p:nvSpPr>
          <p:spPr>
            <a:xfrm>
              <a:off x="2577548" y="141122"/>
              <a:ext cx="178904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PE" sz="4800" b="1" dirty="0" err="1">
                  <a:solidFill>
                    <a:srgbClr val="CCFF66"/>
                  </a:solidFill>
                </a:rPr>
                <a:t>TB.lab</a:t>
              </a:r>
              <a:endParaRPr lang="es-PE" sz="4800" b="1" dirty="0">
                <a:solidFill>
                  <a:srgbClr val="CCFF66"/>
                </a:solidFill>
              </a:endParaRPr>
            </a:p>
          </p:txBody>
        </p:sp>
      </p:grpSp>
      <p:grpSp>
        <p:nvGrpSpPr>
          <p:cNvPr id="21" name="Grupo 20">
            <a:extLst>
              <a:ext uri="{FF2B5EF4-FFF2-40B4-BE49-F238E27FC236}">
                <a16:creationId xmlns:a16="http://schemas.microsoft.com/office/drawing/2014/main" xmlns="" id="{8109DB68-1579-4E55-A92B-844C82C95013}"/>
              </a:ext>
            </a:extLst>
          </p:cNvPr>
          <p:cNvGrpSpPr/>
          <p:nvPr/>
        </p:nvGrpSpPr>
        <p:grpSpPr>
          <a:xfrm>
            <a:off x="5011867" y="1397687"/>
            <a:ext cx="4492487" cy="5030970"/>
            <a:chOff x="4293703" y="1410677"/>
            <a:chExt cx="4492487" cy="5030970"/>
          </a:xfrm>
        </p:grpSpPr>
        <p:pic>
          <p:nvPicPr>
            <p:cNvPr id="22" name="Picture 2" descr="List of Latin American and Caribbean countries by GDP (PPP ...">
              <a:extLst>
                <a:ext uri="{FF2B5EF4-FFF2-40B4-BE49-F238E27FC236}">
                  <a16:creationId xmlns:a16="http://schemas.microsoft.com/office/drawing/2014/main" xmlns="" id="{85998C81-C7A0-4166-B939-8DC1DD06875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93703" y="1410677"/>
              <a:ext cx="4492487" cy="503097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3" name="Rectángulo: esquinas redondeadas 22">
              <a:extLst>
                <a:ext uri="{FF2B5EF4-FFF2-40B4-BE49-F238E27FC236}">
                  <a16:creationId xmlns:a16="http://schemas.microsoft.com/office/drawing/2014/main" xmlns="" id="{B7499A64-6C58-4FDB-B4EC-A8B3D788CCC5}"/>
                </a:ext>
              </a:extLst>
            </p:cNvPr>
            <p:cNvSpPr/>
            <p:nvPr/>
          </p:nvSpPr>
          <p:spPr>
            <a:xfrm>
              <a:off x="4717774" y="4280452"/>
              <a:ext cx="1470991" cy="1908313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</p:grpSp>
    </p:spTree>
    <p:extLst>
      <p:ext uri="{BB962C8B-B14F-4D97-AF65-F5344CB8AC3E}">
        <p14:creationId xmlns:p14="http://schemas.microsoft.com/office/powerpoint/2010/main" val="26741033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xmlns="" id="{16C033F9-13A9-441D-A303-C5AA9AA99479}"/>
              </a:ext>
            </a:extLst>
          </p:cNvPr>
          <p:cNvSpPr txBox="1"/>
          <p:nvPr/>
        </p:nvSpPr>
        <p:spPr>
          <a:xfrm>
            <a:off x="168810" y="735007"/>
            <a:ext cx="11855702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2800" b="1" dirty="0">
                <a:solidFill>
                  <a:srgbClr val="00B050"/>
                </a:solidFill>
              </a:rPr>
              <a:t>META: </a:t>
            </a:r>
          </a:p>
          <a:p>
            <a:r>
              <a:rPr lang="es-PE" b="1" dirty="0"/>
              <a:t> </a:t>
            </a:r>
            <a:endParaRPr lang="es-PE" dirty="0"/>
          </a:p>
          <a:p>
            <a:pPr algn="just"/>
            <a:r>
              <a:rPr lang="es-PE" sz="2400" b="1" dirty="0">
                <a:solidFill>
                  <a:srgbClr val="7030A0"/>
                </a:solidFill>
              </a:rPr>
              <a:t>Contribuir a mejorar la calidad del diagnóstico de TB en las redes de laboratorio en Las Américas mediante el fortalecimiento de la capacidad instalada en la región.</a:t>
            </a:r>
          </a:p>
          <a:p>
            <a:r>
              <a:rPr lang="en-US" b="1" dirty="0"/>
              <a:t> </a:t>
            </a:r>
            <a:endParaRPr lang="es-PE" dirty="0"/>
          </a:p>
          <a:p>
            <a:r>
              <a:rPr lang="es-PE" sz="2400" b="1" dirty="0">
                <a:solidFill>
                  <a:schemeClr val="accent2">
                    <a:lumMod val="75000"/>
                  </a:schemeClr>
                </a:solidFill>
              </a:rPr>
              <a:t>OBJETIVOS:</a:t>
            </a:r>
          </a:p>
          <a:p>
            <a:r>
              <a:rPr lang="es-PE" b="1" dirty="0"/>
              <a:t> </a:t>
            </a:r>
            <a:endParaRPr lang="es-PE" dirty="0"/>
          </a:p>
          <a:p>
            <a:pPr lvl="0" algn="just"/>
            <a:r>
              <a:rPr lang="es-PE" sz="2400" b="1" dirty="0"/>
              <a:t>Consolidar los compromisos asumidos para la sostenibilidad del funcionamiento de los LSN y los LRN en la región.</a:t>
            </a:r>
          </a:p>
          <a:p>
            <a:r>
              <a:rPr lang="en-US" b="1" dirty="0"/>
              <a:t> </a:t>
            </a:r>
            <a:endParaRPr lang="es-PE" dirty="0"/>
          </a:p>
          <a:p>
            <a:pPr lvl="0" algn="just"/>
            <a:r>
              <a:rPr lang="es-PE" sz="2400" b="1" dirty="0"/>
              <a:t>Apoyar la adopción y operacionalización de recomendaciones internacionales en diagnóstico de TB y TB MDR en políticas nacionales, monitorear su implementación y optimizar la utilización de equipos de TB a nivel nacional y regional.</a:t>
            </a:r>
          </a:p>
          <a:p>
            <a:r>
              <a:rPr lang="en-US" dirty="0"/>
              <a:t> </a:t>
            </a:r>
            <a:endParaRPr lang="es-PE" dirty="0"/>
          </a:p>
          <a:p>
            <a:r>
              <a:rPr lang="en-US" b="1" dirty="0"/>
              <a:t> </a:t>
            </a:r>
            <a:r>
              <a:rPr lang="es-PE" sz="2400" b="1" dirty="0"/>
              <a:t>Contribuir al desarrollo, armonización e implementación de los sistemas de información en las redes de laboratorios nacionales y regionales de TB, con enfoque </a:t>
            </a:r>
            <a:r>
              <a:rPr lang="es-PE" sz="2400" b="1" dirty="0" err="1"/>
              <a:t>interprogramático</a:t>
            </a:r>
            <a:r>
              <a:rPr lang="es-PE" sz="2400" b="1" dirty="0"/>
              <a:t>.</a:t>
            </a:r>
          </a:p>
        </p:txBody>
      </p:sp>
      <p:pic>
        <p:nvPicPr>
          <p:cNvPr id="13" name="Imagen 12">
            <a:extLst>
              <a:ext uri="{FF2B5EF4-FFF2-40B4-BE49-F238E27FC236}">
                <a16:creationId xmlns:a16="http://schemas.microsoft.com/office/drawing/2014/main" xmlns="" id="{5FE8EDD8-0D09-470B-9C14-E3C7E47A63D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31" t="5134" r="3067" b="90720"/>
          <a:stretch/>
        </p:blipFill>
        <p:spPr>
          <a:xfrm>
            <a:off x="98470" y="154745"/>
            <a:ext cx="11954178" cy="289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58340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>
            <a:extLst>
              <a:ext uri="{FF2B5EF4-FFF2-40B4-BE49-F238E27FC236}">
                <a16:creationId xmlns:a16="http://schemas.microsoft.com/office/drawing/2014/main" xmlns="" id="{1DF7E32D-7DF8-4F14-A851-041DD10586FD}"/>
              </a:ext>
            </a:extLst>
          </p:cNvPr>
          <p:cNvSpPr/>
          <p:nvPr/>
        </p:nvSpPr>
        <p:spPr>
          <a:xfrm>
            <a:off x="9365" y="0"/>
            <a:ext cx="3043327" cy="6858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xmlns="" id="{1CCFB71D-0E54-4B26-91B7-80E4981187D0}"/>
              </a:ext>
            </a:extLst>
          </p:cNvPr>
          <p:cNvSpPr/>
          <p:nvPr/>
        </p:nvSpPr>
        <p:spPr>
          <a:xfrm>
            <a:off x="6260135" y="-1"/>
            <a:ext cx="2869808" cy="469359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xmlns="" id="{2D0AC634-11C4-44F1-94E8-24078A896ADC}"/>
              </a:ext>
            </a:extLst>
          </p:cNvPr>
          <p:cNvSpPr/>
          <p:nvPr/>
        </p:nvSpPr>
        <p:spPr>
          <a:xfrm>
            <a:off x="3052691" y="3400931"/>
            <a:ext cx="3052671" cy="345588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xmlns="" id="{D808E9E5-15B8-4E56-AF87-CD3C50EFCDC1}"/>
              </a:ext>
            </a:extLst>
          </p:cNvPr>
          <p:cNvSpPr txBox="1"/>
          <p:nvPr/>
        </p:nvSpPr>
        <p:spPr>
          <a:xfrm>
            <a:off x="0" y="113135"/>
            <a:ext cx="3052693" cy="655564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PE" b="1" dirty="0">
                <a:solidFill>
                  <a:srgbClr val="7030A0"/>
                </a:solidFill>
              </a:rPr>
              <a:t>MÓDULO I</a:t>
            </a:r>
          </a:p>
          <a:p>
            <a:pPr algn="ctr"/>
            <a:r>
              <a:rPr lang="es-PE" sz="1700" b="1" dirty="0">
                <a:solidFill>
                  <a:srgbClr val="7030A0"/>
                </a:solidFill>
              </a:rPr>
              <a:t>Atención y Prevención de TB</a:t>
            </a:r>
          </a:p>
          <a:p>
            <a:pPr marL="0" lvl="2" algn="ctr"/>
            <a:endParaRPr lang="es-CO" sz="1000" dirty="0"/>
          </a:p>
          <a:p>
            <a:pPr marL="0" lvl="2" algn="ctr"/>
            <a:r>
              <a:rPr lang="es-PE" sz="1400" b="1" dirty="0"/>
              <a:t>Atención y prevención de la TB</a:t>
            </a:r>
            <a:endParaRPr lang="es-CO" sz="1400" dirty="0"/>
          </a:p>
          <a:p>
            <a:pPr marL="0" lvl="2" algn="ctr"/>
            <a:endParaRPr lang="es-CO" sz="1000" dirty="0"/>
          </a:p>
          <a:p>
            <a:pPr marL="182563" lvl="0" indent="-182563">
              <a:buFont typeface="+mj-lt"/>
              <a:buAutoNum type="arabicPeriod"/>
            </a:pPr>
            <a:r>
              <a:rPr lang="es-PE" sz="1300" dirty="0"/>
              <a:t>Divulgar las recomendaciones internacionales de diagnóstico TB. </a:t>
            </a:r>
          </a:p>
          <a:p>
            <a:pPr marL="182563" lvl="0" indent="-182563">
              <a:buFont typeface="+mj-lt"/>
              <a:buAutoNum type="arabicPeriod"/>
            </a:pPr>
            <a:r>
              <a:rPr lang="es-PE" sz="1300" dirty="0"/>
              <a:t>Monitorear el cumplimiento de indicadores para fortalecimiento de </a:t>
            </a:r>
            <a:r>
              <a:rPr lang="es-PE" sz="1300" dirty="0" err="1"/>
              <a:t>lab</a:t>
            </a:r>
            <a:r>
              <a:rPr lang="es-PE" sz="1300" dirty="0"/>
              <a:t> TB y la implementación de las recomendaciones. </a:t>
            </a:r>
          </a:p>
          <a:p>
            <a:pPr marL="182563" lvl="0" indent="-182563">
              <a:buFont typeface="+mj-lt"/>
              <a:buAutoNum type="arabicPeriod"/>
            </a:pPr>
            <a:r>
              <a:rPr lang="es-PE" sz="1300" dirty="0"/>
              <a:t>Negociación conjunta de precios de insumos para pruebas rápidas y sistemas de conectividad, y seguimiento a las compras.</a:t>
            </a:r>
          </a:p>
          <a:p>
            <a:pPr marL="182563" lvl="0" indent="-182563">
              <a:buFont typeface="+mj-lt"/>
              <a:buAutoNum type="arabicPeriod"/>
            </a:pPr>
            <a:r>
              <a:rPr lang="es-PE" sz="1300" dirty="0"/>
              <a:t>Consolidar capacidades para mejorar la implementación y supervisión de aspectos programáticos y de </a:t>
            </a:r>
            <a:r>
              <a:rPr lang="es-PE" sz="1300" dirty="0" err="1"/>
              <a:t>lab</a:t>
            </a:r>
            <a:r>
              <a:rPr lang="es-PE" sz="1300" dirty="0"/>
              <a:t>. </a:t>
            </a:r>
          </a:p>
          <a:p>
            <a:pPr marL="182563" lvl="0" indent="-182563">
              <a:buFont typeface="+mj-lt"/>
              <a:buAutoNum type="arabicPeriod"/>
            </a:pPr>
            <a:r>
              <a:rPr lang="es-PE" sz="1300" dirty="0"/>
              <a:t>Actualización del estudio de estructura y funcionamiento de las 17 RNL. Análisis sobre sistemas de transporte de muestras y de capacidades diagnósticas de laboratorios periféricos de nivel local, definidos por los PNT</a:t>
            </a:r>
          </a:p>
          <a:p>
            <a:pPr marL="182563" lvl="0" indent="-182563">
              <a:buFont typeface="+mj-lt"/>
              <a:buAutoNum type="arabicPeriod"/>
            </a:pPr>
            <a:r>
              <a:rPr lang="es-PE" sz="1300" dirty="0"/>
              <a:t>Elaboración y discusión de propuesta de mejora de la capacidad resolutiva de los laboratorios de nivel local</a:t>
            </a:r>
          </a:p>
          <a:p>
            <a:pPr marL="182563" lvl="0" indent="-182563">
              <a:buFont typeface="+mj-lt"/>
              <a:buAutoNum type="arabicPeriod"/>
            </a:pPr>
            <a:r>
              <a:rPr lang="es-PE" sz="1300" dirty="0"/>
              <a:t>Curso de investigación operativa para personal de laboratorio de TB, con énfasis en calidad de información.</a:t>
            </a:r>
          </a:p>
          <a:p>
            <a:pPr marL="182563" indent="-182563">
              <a:buFont typeface="+mj-lt"/>
              <a:buAutoNum type="arabicPeriod"/>
            </a:pPr>
            <a:r>
              <a:rPr lang="es-PE" sz="1300" dirty="0"/>
              <a:t>Participación en el curso anual de Epidemiología de La Unión en LAC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xmlns="" id="{192C5DAE-B064-406E-8E97-F1E7D1606256}"/>
              </a:ext>
            </a:extLst>
          </p:cNvPr>
          <p:cNvSpPr txBox="1"/>
          <p:nvPr/>
        </p:nvSpPr>
        <p:spPr>
          <a:xfrm>
            <a:off x="3052693" y="0"/>
            <a:ext cx="3043307" cy="3400931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PE" b="1" dirty="0">
                <a:solidFill>
                  <a:srgbClr val="7030A0"/>
                </a:solidFill>
              </a:rPr>
              <a:t>MÓDULO II</a:t>
            </a:r>
          </a:p>
          <a:p>
            <a:pPr algn="ctr"/>
            <a:r>
              <a:rPr lang="es-PE" sz="1700" b="1" dirty="0">
                <a:solidFill>
                  <a:srgbClr val="7030A0"/>
                </a:solidFill>
              </a:rPr>
              <a:t>TB MDR</a:t>
            </a:r>
          </a:p>
          <a:p>
            <a:pPr algn="ctr"/>
            <a:r>
              <a:rPr lang="es-PE" sz="1400" b="1" dirty="0"/>
              <a:t>Atención y prevención de la TB</a:t>
            </a:r>
            <a:endParaRPr lang="es-CO" sz="1400" dirty="0"/>
          </a:p>
          <a:p>
            <a:endParaRPr lang="es-PE" sz="1000" dirty="0"/>
          </a:p>
          <a:p>
            <a:pPr marL="182563" lvl="0" indent="-182563">
              <a:buFont typeface="+mj-lt"/>
              <a:buAutoNum type="arabicPeriod" startAt="9"/>
            </a:pPr>
            <a:r>
              <a:rPr lang="es-PE" sz="1300" dirty="0"/>
              <a:t>Compra de reactivos para PSD  2L para los LSN y laboratorios que las realizan</a:t>
            </a:r>
          </a:p>
          <a:p>
            <a:pPr marL="182563" lvl="0" indent="-182563">
              <a:buFont typeface="+mj-lt"/>
              <a:buAutoNum type="arabicPeriod" startAt="9"/>
            </a:pPr>
            <a:r>
              <a:rPr lang="es-PE" sz="1300" dirty="0"/>
              <a:t>Capacitación en Curso de TB-DR de La UNION en LAC</a:t>
            </a:r>
          </a:p>
          <a:p>
            <a:pPr marL="182563" lvl="0" indent="-182563">
              <a:buFont typeface="+mj-lt"/>
              <a:buAutoNum type="arabicPeriod" startAt="9"/>
            </a:pPr>
            <a:r>
              <a:rPr lang="es-PE" sz="1300" dirty="0"/>
              <a:t>Taller de Nuevas Herramientas Diagnósticas (secuenciación, nuevas drogas de 2L y plataformas múltiples)</a:t>
            </a:r>
          </a:p>
          <a:p>
            <a:pPr marL="182563" lvl="0" indent="-182563">
              <a:buFont typeface="+mj-lt"/>
              <a:buAutoNum type="arabicPeriod" startAt="9"/>
            </a:pPr>
            <a:r>
              <a:rPr lang="es-PE" sz="1300" dirty="0"/>
              <a:t>Coordinador de red de laboratorios de TB de la subvención para asesoría en las intervenciones técnicas</a:t>
            </a:r>
          </a:p>
          <a:p>
            <a:pPr marL="182563" lvl="0" indent="-182563">
              <a:buFont typeface="+mj-lt"/>
              <a:buAutoNum type="arabicPeriod" startAt="9"/>
            </a:pPr>
            <a:r>
              <a:rPr lang="es-PE" sz="1300" dirty="0"/>
              <a:t>Coordinación operativa del SR OPS para ejecución de actividades técnicas</a:t>
            </a:r>
            <a:endParaRPr lang="es-PE" dirty="0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xmlns="" id="{F008499D-2B78-4973-9AC6-5FE1D9965A20}"/>
              </a:ext>
            </a:extLst>
          </p:cNvPr>
          <p:cNvSpPr txBox="1"/>
          <p:nvPr/>
        </p:nvSpPr>
        <p:spPr>
          <a:xfrm>
            <a:off x="3052689" y="3457070"/>
            <a:ext cx="2869809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b="1" dirty="0">
                <a:solidFill>
                  <a:srgbClr val="7030A0"/>
                </a:solidFill>
              </a:rPr>
              <a:t>MÓDULO III</a:t>
            </a:r>
          </a:p>
          <a:p>
            <a:pPr algn="ctr"/>
            <a:r>
              <a:rPr lang="es-PE" sz="1700" b="1" dirty="0">
                <a:solidFill>
                  <a:srgbClr val="7030A0"/>
                </a:solidFill>
              </a:rPr>
              <a:t>SSRS: sistemas de laboratorio</a:t>
            </a:r>
          </a:p>
          <a:p>
            <a:pPr algn="ctr"/>
            <a:endParaRPr lang="es-PE" sz="800" b="1" dirty="0">
              <a:solidFill>
                <a:srgbClr val="7030A0"/>
              </a:solidFill>
            </a:endParaRPr>
          </a:p>
          <a:p>
            <a:pPr algn="ctr"/>
            <a:r>
              <a:rPr lang="es-PE" sz="1400" b="1" dirty="0"/>
              <a:t>Estructuras de gestión y gobernanza de los laboratorios nacionales</a:t>
            </a:r>
          </a:p>
          <a:p>
            <a:pPr algn="ctr"/>
            <a:endParaRPr lang="es-PE" sz="1400" b="1" dirty="0"/>
          </a:p>
          <a:p>
            <a:pPr marL="342900" indent="-342900">
              <a:buFont typeface="+mj-lt"/>
              <a:buAutoNum type="arabicPeriod" startAt="14"/>
            </a:pPr>
            <a:r>
              <a:rPr lang="es-PE" sz="1300" dirty="0"/>
              <a:t>Consolidar la construcción de capacidades de gestión y de abogacía de los LSN y LRN para garantizar su autosostenibilidad a largo plazo </a:t>
            </a:r>
          </a:p>
          <a:p>
            <a:pPr marL="342900" indent="-342900">
              <a:buFont typeface="+mj-lt"/>
              <a:buAutoNum type="arabicPeriod" startAt="14"/>
            </a:pPr>
            <a:r>
              <a:rPr lang="es-PE" sz="1300" dirty="0"/>
              <a:t>Visita de la Red Supranacional de TB de OMS a los 3 LSN</a:t>
            </a:r>
          </a:p>
          <a:p>
            <a:pPr marL="342900" indent="-342900">
              <a:buFont typeface="+mj-lt"/>
              <a:buAutoNum type="arabicPeriod" startAt="14"/>
            </a:pPr>
            <a:r>
              <a:rPr lang="es-PE" sz="1300" dirty="0"/>
              <a:t>Participación de los LSN en las reuniones anuales del GLI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xmlns="" id="{F7148F62-AE7B-417F-A578-C75EBDD95426}"/>
              </a:ext>
            </a:extLst>
          </p:cNvPr>
          <p:cNvSpPr txBox="1"/>
          <p:nvPr/>
        </p:nvSpPr>
        <p:spPr>
          <a:xfrm>
            <a:off x="6062773" y="12680"/>
            <a:ext cx="3052693" cy="510909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PE" b="1" dirty="0">
                <a:solidFill>
                  <a:srgbClr val="7030A0"/>
                </a:solidFill>
              </a:rPr>
              <a:t>MÓDULO III</a:t>
            </a:r>
          </a:p>
          <a:p>
            <a:pPr algn="ctr"/>
            <a:r>
              <a:rPr lang="es-PE" sz="1700" b="1" dirty="0">
                <a:solidFill>
                  <a:srgbClr val="7030A0"/>
                </a:solidFill>
              </a:rPr>
              <a:t>SSRS: sistemas de laboratorio</a:t>
            </a:r>
          </a:p>
          <a:p>
            <a:pPr algn="ctr"/>
            <a:endParaRPr lang="es-PE" sz="800" b="1" dirty="0"/>
          </a:p>
          <a:p>
            <a:pPr algn="ctr"/>
            <a:r>
              <a:rPr lang="es-PE" sz="1400" b="1" dirty="0"/>
              <a:t>Sistemas de gestión de infraestructuras y equipos</a:t>
            </a:r>
          </a:p>
          <a:p>
            <a:pPr algn="ctr"/>
            <a:endParaRPr lang="es-PE" sz="800" b="1" dirty="0">
              <a:solidFill>
                <a:srgbClr val="7030A0"/>
              </a:solidFill>
            </a:endParaRPr>
          </a:p>
          <a:p>
            <a:pPr marL="342900" lvl="0" indent="-342900">
              <a:buFont typeface="+mj-lt"/>
              <a:buAutoNum type="arabicPeriod" startAt="17"/>
            </a:pPr>
            <a:r>
              <a:rPr lang="es-PE" sz="1300" dirty="0"/>
              <a:t>Formar un especialista para certificación de CSB en la región</a:t>
            </a:r>
          </a:p>
          <a:p>
            <a:pPr marL="342900" lvl="0" indent="-342900">
              <a:buFont typeface="+mj-lt"/>
              <a:buAutoNum type="arabicPeriod" startAt="17"/>
            </a:pPr>
            <a:r>
              <a:rPr lang="es-PE" sz="1300" dirty="0"/>
              <a:t>Certificar CSB en redes, según inventario y plan de trabajo presentado. </a:t>
            </a:r>
          </a:p>
          <a:p>
            <a:pPr marL="342900" lvl="0" indent="-342900">
              <a:buFont typeface="+mj-lt"/>
              <a:buAutoNum type="arabicPeriod" startAt="17"/>
            </a:pPr>
            <a:r>
              <a:rPr lang="es-PE" sz="1300" dirty="0"/>
              <a:t>Abogacía mediática para promover el desarrollo de capacidades de Conectividad en la región.</a:t>
            </a:r>
          </a:p>
          <a:p>
            <a:pPr marL="342900" lvl="0" indent="-342900">
              <a:buFont typeface="+mj-lt"/>
              <a:buAutoNum type="arabicPeriod" startAt="17"/>
            </a:pPr>
            <a:r>
              <a:rPr lang="es-PE" sz="1300" dirty="0"/>
              <a:t>Curso online de mantenimiento preventivo de equipos de laboratorio (participación de laboratorios de nivel regional y acompañamiento a los planes de mantenimiento preventivo y correctivo de equipos) </a:t>
            </a:r>
          </a:p>
          <a:p>
            <a:pPr marL="342900" indent="-342900">
              <a:buFont typeface="+mj-lt"/>
              <a:buAutoNum type="arabicPeriod" startAt="17"/>
            </a:pPr>
            <a:r>
              <a:rPr lang="es-PE" sz="1300" dirty="0"/>
              <a:t>Monitoreo continuo de la calidad de la información y su uso en los procesos de toma de decisiones y para abordar las brechas correspondientes</a:t>
            </a: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xmlns="" id="{B3F4B822-F6C8-4243-BEA8-8C649F0CB851}"/>
              </a:ext>
            </a:extLst>
          </p:cNvPr>
          <p:cNvSpPr/>
          <p:nvPr/>
        </p:nvSpPr>
        <p:spPr>
          <a:xfrm>
            <a:off x="6077247" y="4693592"/>
            <a:ext cx="3052693" cy="215172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xmlns="" id="{AA42BDFA-63FA-4267-832D-8C7B1D592E55}"/>
              </a:ext>
            </a:extLst>
          </p:cNvPr>
          <p:cNvSpPr txBox="1"/>
          <p:nvPr/>
        </p:nvSpPr>
        <p:spPr>
          <a:xfrm>
            <a:off x="6062772" y="4693592"/>
            <a:ext cx="3067169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b="1" dirty="0">
                <a:solidFill>
                  <a:srgbClr val="7030A0"/>
                </a:solidFill>
              </a:rPr>
              <a:t>MÓDULO III</a:t>
            </a:r>
          </a:p>
          <a:p>
            <a:pPr algn="ctr"/>
            <a:r>
              <a:rPr lang="es-PE" sz="1700" b="1" dirty="0">
                <a:solidFill>
                  <a:srgbClr val="7030A0"/>
                </a:solidFill>
              </a:rPr>
              <a:t>SSRS: sistemas de laboratorio</a:t>
            </a:r>
          </a:p>
          <a:p>
            <a:pPr algn="ctr"/>
            <a:endParaRPr lang="es-PE" sz="800" b="1" dirty="0"/>
          </a:p>
          <a:p>
            <a:pPr algn="ctr"/>
            <a:r>
              <a:rPr lang="es-PE" sz="1400" b="1" dirty="0"/>
              <a:t>Sistemas de gestión de la calidad y acreditación</a:t>
            </a:r>
          </a:p>
          <a:p>
            <a:pPr algn="ctr"/>
            <a:endParaRPr lang="es-PE" sz="800" b="1" dirty="0">
              <a:solidFill>
                <a:srgbClr val="7030A0"/>
              </a:solidFill>
            </a:endParaRPr>
          </a:p>
          <a:p>
            <a:pPr marL="342900" indent="-342900">
              <a:buFont typeface="+mj-lt"/>
              <a:buAutoNum type="arabicPeriod" startAt="22"/>
            </a:pPr>
            <a:r>
              <a:rPr lang="es-PE" sz="1300" dirty="0"/>
              <a:t>Desarrollo de portafolio hacia la acreditación de LSN y pruebas diagnósticas en LRN</a:t>
            </a:r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xmlns="" id="{4C247074-6E5B-4325-B30E-06AF823F854C}"/>
              </a:ext>
            </a:extLst>
          </p:cNvPr>
          <p:cNvSpPr/>
          <p:nvPr/>
        </p:nvSpPr>
        <p:spPr>
          <a:xfrm>
            <a:off x="9101398" y="0"/>
            <a:ext cx="3090600" cy="6845320"/>
          </a:xfrm>
          <a:prstGeom prst="rect">
            <a:avLst/>
          </a:prstGeom>
          <a:solidFill>
            <a:srgbClr val="CC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xmlns="" id="{BA830498-B926-4837-A23F-31301F4E67E9}"/>
              </a:ext>
            </a:extLst>
          </p:cNvPr>
          <p:cNvSpPr txBox="1"/>
          <p:nvPr/>
        </p:nvSpPr>
        <p:spPr>
          <a:xfrm>
            <a:off x="9092035" y="-1"/>
            <a:ext cx="3090600" cy="670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b="1" dirty="0">
                <a:solidFill>
                  <a:srgbClr val="7030A0"/>
                </a:solidFill>
              </a:rPr>
              <a:t>MÓDULO IV</a:t>
            </a:r>
          </a:p>
          <a:p>
            <a:pPr algn="ctr"/>
            <a:r>
              <a:rPr lang="es-PE" sz="1700" b="1" dirty="0">
                <a:solidFill>
                  <a:srgbClr val="7030A0"/>
                </a:solidFill>
              </a:rPr>
              <a:t>SSSR: Gobernanza </a:t>
            </a:r>
          </a:p>
          <a:p>
            <a:pPr algn="ctr"/>
            <a:r>
              <a:rPr lang="es-PE" sz="1700" b="1" dirty="0">
                <a:solidFill>
                  <a:srgbClr val="7030A0"/>
                </a:solidFill>
              </a:rPr>
              <a:t>y planificación del sector </a:t>
            </a:r>
          </a:p>
          <a:p>
            <a:pPr algn="ctr"/>
            <a:r>
              <a:rPr lang="es-PE" sz="1700" b="1" dirty="0">
                <a:solidFill>
                  <a:srgbClr val="7030A0"/>
                </a:solidFill>
              </a:rPr>
              <a:t>de la salud</a:t>
            </a:r>
          </a:p>
          <a:p>
            <a:pPr algn="ctr"/>
            <a:r>
              <a:rPr lang="es-PE" sz="1400" b="1" dirty="0"/>
              <a:t>Estrategias y financiamiento del sector nacional de la salud</a:t>
            </a:r>
            <a:endParaRPr lang="es-PE" sz="1400" b="1" dirty="0">
              <a:solidFill>
                <a:srgbClr val="7030A0"/>
              </a:solidFill>
            </a:endParaRPr>
          </a:p>
          <a:p>
            <a:pPr algn="ctr"/>
            <a:endParaRPr lang="es-PE" sz="800" b="1" dirty="0">
              <a:solidFill>
                <a:srgbClr val="7030A0"/>
              </a:solidFill>
            </a:endParaRPr>
          </a:p>
          <a:p>
            <a:pPr marL="342900" lvl="0" indent="-342900">
              <a:buFont typeface="+mj-lt"/>
              <a:buAutoNum type="arabicPeriod" startAt="22"/>
            </a:pPr>
            <a:r>
              <a:rPr lang="es-PE" sz="1300" dirty="0"/>
              <a:t>Construcción de alianzas con comunidades, gobiernos locales, regionales e instancias en las zonas de intervención, en articulación con los PNT, para fortalecimiento de las redes integrales de salud</a:t>
            </a:r>
          </a:p>
          <a:p>
            <a:pPr marL="342900" lvl="0" indent="-342900">
              <a:buFont typeface="+mj-lt"/>
              <a:buAutoNum type="arabicPeriod" startAt="22"/>
            </a:pPr>
            <a:r>
              <a:rPr lang="es-PE" sz="1300" dirty="0"/>
              <a:t>Monitoreo continuo de las actividades de los LSN y LRN para garantizar el cumplimiento de los compromisos de sostenibilidad y la implementación de acciones de mitigación ante incumplimiento. </a:t>
            </a:r>
          </a:p>
          <a:p>
            <a:pPr marL="342900" lvl="0" indent="-342900">
              <a:buFont typeface="+mj-lt"/>
              <a:buAutoNum type="arabicPeriod" startAt="22"/>
            </a:pPr>
            <a:r>
              <a:rPr lang="es-PE" sz="1300" dirty="0"/>
              <a:t>Consolidar la creación de capacidades para mejorar el análisis y el uso de la información en los procesos de toma de decisiones, Reunión anual de alto nivel para abogacía política.</a:t>
            </a:r>
          </a:p>
          <a:p>
            <a:pPr marL="342900" lvl="0" indent="-342900">
              <a:buFont typeface="+mj-lt"/>
              <a:buAutoNum type="arabicPeriod" startAt="22"/>
            </a:pPr>
            <a:r>
              <a:rPr lang="es-PE" sz="1300" dirty="0"/>
              <a:t>Diálogo regional con los puntos focales de los MCP en los países,  sociedad civil, academia, frente parlamentario de TB.</a:t>
            </a:r>
          </a:p>
          <a:p>
            <a:pPr marL="342900" lvl="0" indent="-342900">
              <a:buFont typeface="+mj-lt"/>
              <a:buAutoNum type="arabicPeriod" startAt="22"/>
            </a:pPr>
            <a:r>
              <a:rPr lang="es-PE" sz="1300" dirty="0"/>
              <a:t>Estrategia comunicacional local y regional con equipos de salud, para la abogacía y priorización del tema de TB como problema de salud pública.</a:t>
            </a:r>
          </a:p>
        </p:txBody>
      </p:sp>
    </p:spTree>
    <p:extLst>
      <p:ext uri="{BB962C8B-B14F-4D97-AF65-F5344CB8AC3E}">
        <p14:creationId xmlns:p14="http://schemas.microsoft.com/office/powerpoint/2010/main" val="305546595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1596</TotalTime>
  <Words>638</Words>
  <Application>Microsoft Office PowerPoint</Application>
  <PresentationFormat>Personalizado</PresentationFormat>
  <Paragraphs>105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HP</dc:creator>
  <cp:lastModifiedBy>Dra. Nila Heredia</cp:lastModifiedBy>
  <cp:revision>24</cp:revision>
  <dcterms:created xsi:type="dcterms:W3CDTF">2020-03-31T19:46:27Z</dcterms:created>
  <dcterms:modified xsi:type="dcterms:W3CDTF">2020-04-10T01:19:15Z</dcterms:modified>
</cp:coreProperties>
</file>