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2" r:id="rId5"/>
    <p:sldId id="259" r:id="rId6"/>
    <p:sldId id="263" r:id="rId7"/>
    <p:sldId id="261" r:id="rId8"/>
    <p:sldId id="266" r:id="rId9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2C44B-D48B-46DB-A7D1-DC8FB37D84D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SV"/>
        </a:p>
      </dgm:t>
    </dgm:pt>
    <dgm:pt modelId="{3FDEAF7D-3942-405B-94B4-4322499C1154}">
      <dgm:prSet phldrT="[Texto]"/>
      <dgm:spPr/>
      <dgm:t>
        <a:bodyPr/>
        <a:lstStyle/>
        <a:p>
          <a:r>
            <a:rPr lang="es-SV" dirty="0" smtClean="0"/>
            <a:t>El Plan Estratégico Nacional</a:t>
          </a:r>
          <a:endParaRPr lang="es-SV" dirty="0"/>
        </a:p>
      </dgm:t>
    </dgm:pt>
    <dgm:pt modelId="{376A15DA-7D33-44F4-B4EE-34F0AD00029B}" type="parTrans" cxnId="{AD203D85-B2FA-43E0-9DD2-5671D5EC6A7A}">
      <dgm:prSet/>
      <dgm:spPr/>
      <dgm:t>
        <a:bodyPr/>
        <a:lstStyle/>
        <a:p>
          <a:endParaRPr lang="es-SV"/>
        </a:p>
      </dgm:t>
    </dgm:pt>
    <dgm:pt modelId="{CDAF67B1-F241-4623-AF89-2613B4314F69}" type="sibTrans" cxnId="{AD203D85-B2FA-43E0-9DD2-5671D5EC6A7A}">
      <dgm:prSet/>
      <dgm:spPr/>
      <dgm:t>
        <a:bodyPr/>
        <a:lstStyle/>
        <a:p>
          <a:endParaRPr lang="es-SV"/>
        </a:p>
      </dgm:t>
    </dgm:pt>
    <dgm:pt modelId="{B05D94CB-6876-4ED4-A7F7-1F58D417E87A}">
      <dgm:prSet phldrT="[Texto]"/>
      <dgm:spPr/>
      <dgm:t>
        <a:bodyPr/>
        <a:lstStyle/>
        <a:p>
          <a:r>
            <a:rPr lang="es-SV" dirty="0" smtClean="0"/>
            <a:t>La(s) tabla(s) de brechas programáticas</a:t>
          </a:r>
          <a:endParaRPr lang="es-SV" dirty="0"/>
        </a:p>
      </dgm:t>
    </dgm:pt>
    <dgm:pt modelId="{5C7EA31F-6EF2-4430-9ED6-E8469AD0E6B5}" type="parTrans" cxnId="{3248069E-85AC-4700-978D-7DAC980272CF}">
      <dgm:prSet/>
      <dgm:spPr/>
      <dgm:t>
        <a:bodyPr/>
        <a:lstStyle/>
        <a:p>
          <a:endParaRPr lang="es-SV"/>
        </a:p>
      </dgm:t>
    </dgm:pt>
    <dgm:pt modelId="{56DA3FE1-8A87-4C46-8D41-7F926626BC6E}" type="sibTrans" cxnId="{3248069E-85AC-4700-978D-7DAC980272CF}">
      <dgm:prSet/>
      <dgm:spPr/>
      <dgm:t>
        <a:bodyPr/>
        <a:lstStyle/>
        <a:p>
          <a:endParaRPr lang="es-SV"/>
        </a:p>
      </dgm:t>
    </dgm:pt>
    <dgm:pt modelId="{DC06ED19-8198-472D-AA6C-CF747B63043D}">
      <dgm:prSet phldrT="[Texto]"/>
      <dgm:spPr/>
      <dgm:t>
        <a:bodyPr/>
        <a:lstStyle/>
        <a:p>
          <a:r>
            <a:rPr lang="es-SV" dirty="0" smtClean="0"/>
            <a:t>La(s) tabla(s) de panorama de financiamiento</a:t>
          </a:r>
          <a:endParaRPr lang="es-SV" dirty="0"/>
        </a:p>
      </dgm:t>
    </dgm:pt>
    <dgm:pt modelId="{3B667BD7-D2E0-44A2-ADCA-A556EE49BD35}" type="parTrans" cxnId="{0137E552-A01C-49AB-92EB-351931B30E45}">
      <dgm:prSet/>
      <dgm:spPr/>
      <dgm:t>
        <a:bodyPr/>
        <a:lstStyle/>
        <a:p>
          <a:endParaRPr lang="es-SV"/>
        </a:p>
      </dgm:t>
    </dgm:pt>
    <dgm:pt modelId="{C76838E3-9B54-4ABD-ABE5-064056654C2B}" type="sibTrans" cxnId="{0137E552-A01C-49AB-92EB-351931B30E45}">
      <dgm:prSet/>
      <dgm:spPr/>
      <dgm:t>
        <a:bodyPr/>
        <a:lstStyle/>
        <a:p>
          <a:endParaRPr lang="es-SV"/>
        </a:p>
      </dgm:t>
    </dgm:pt>
    <dgm:pt modelId="{FA59C60B-4802-419E-9D37-D6C22D80ED9D}">
      <dgm:prSet/>
      <dgm:spPr/>
      <dgm:t>
        <a:bodyPr/>
        <a:lstStyle/>
        <a:p>
          <a:r>
            <a:rPr lang="es-SV" dirty="0" smtClean="0"/>
            <a:t>El marco de desempeño</a:t>
          </a:r>
          <a:endParaRPr lang="es-SV" dirty="0"/>
        </a:p>
      </dgm:t>
    </dgm:pt>
    <dgm:pt modelId="{56E78533-B11A-4758-AEF2-BD4942E35337}" type="parTrans" cxnId="{ACDD4BC5-AF92-4030-AA52-80328E5E6FA8}">
      <dgm:prSet/>
      <dgm:spPr/>
      <dgm:t>
        <a:bodyPr/>
        <a:lstStyle/>
        <a:p>
          <a:endParaRPr lang="es-SV"/>
        </a:p>
      </dgm:t>
    </dgm:pt>
    <dgm:pt modelId="{7FFCC55E-FEF5-4624-8DDA-88B6D4BD34FB}" type="sibTrans" cxnId="{ACDD4BC5-AF92-4030-AA52-80328E5E6FA8}">
      <dgm:prSet/>
      <dgm:spPr/>
      <dgm:t>
        <a:bodyPr/>
        <a:lstStyle/>
        <a:p>
          <a:endParaRPr lang="es-SV"/>
        </a:p>
      </dgm:t>
    </dgm:pt>
    <dgm:pt modelId="{CA3ACCC8-8543-4397-901C-0A66A2F525B6}">
      <dgm:prSet/>
      <dgm:spPr/>
      <dgm:t>
        <a:bodyPr/>
        <a:lstStyle/>
        <a:p>
          <a:r>
            <a:rPr lang="es-SV" dirty="0" smtClean="0"/>
            <a:t>El presupuesto</a:t>
          </a:r>
          <a:endParaRPr lang="es-SV" dirty="0"/>
        </a:p>
      </dgm:t>
    </dgm:pt>
    <dgm:pt modelId="{849F45F5-EAF2-49FA-8E70-A004F98359EE}" type="parTrans" cxnId="{8395A26B-5E4E-4DAE-8D3B-35BCBF769A40}">
      <dgm:prSet/>
      <dgm:spPr/>
      <dgm:t>
        <a:bodyPr/>
        <a:lstStyle/>
        <a:p>
          <a:endParaRPr lang="es-SV"/>
        </a:p>
      </dgm:t>
    </dgm:pt>
    <dgm:pt modelId="{533F6809-865B-41E6-B7BD-251A2525E374}" type="sibTrans" cxnId="{8395A26B-5E4E-4DAE-8D3B-35BCBF769A40}">
      <dgm:prSet/>
      <dgm:spPr/>
      <dgm:t>
        <a:bodyPr/>
        <a:lstStyle/>
        <a:p>
          <a:endParaRPr lang="es-SV"/>
        </a:p>
      </dgm:t>
    </dgm:pt>
    <dgm:pt modelId="{F49988EA-CE9C-4F11-9763-3D34F955B131}">
      <dgm:prSet/>
      <dgm:spPr/>
      <dgm:t>
        <a:bodyPr/>
        <a:lstStyle/>
        <a:p>
          <a:r>
            <a:rPr lang="es-SV" dirty="0" smtClean="0"/>
            <a:t>La(s) tabla(s) de datos esenciales claves.</a:t>
          </a:r>
          <a:endParaRPr lang="es-SV" dirty="0"/>
        </a:p>
      </dgm:t>
    </dgm:pt>
    <dgm:pt modelId="{64C8AD8C-F384-4983-8C70-A5EDA6CC8E7A}" type="parTrans" cxnId="{AD348900-358A-473B-A705-9C901CD43300}">
      <dgm:prSet/>
      <dgm:spPr/>
      <dgm:t>
        <a:bodyPr/>
        <a:lstStyle/>
        <a:p>
          <a:endParaRPr lang="es-SV"/>
        </a:p>
      </dgm:t>
    </dgm:pt>
    <dgm:pt modelId="{5BC1ADCE-CFAB-4150-8F90-FB6CF71F4494}" type="sibTrans" cxnId="{AD348900-358A-473B-A705-9C901CD43300}">
      <dgm:prSet/>
      <dgm:spPr/>
      <dgm:t>
        <a:bodyPr/>
        <a:lstStyle/>
        <a:p>
          <a:endParaRPr lang="es-SV"/>
        </a:p>
      </dgm:t>
    </dgm:pt>
    <dgm:pt modelId="{75AF80B6-8E00-44A4-B1D5-319E837348DF}" type="pres">
      <dgm:prSet presAssocID="{09E2C44B-D48B-46DB-A7D1-DC8FB37D84D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SV"/>
        </a:p>
      </dgm:t>
    </dgm:pt>
    <dgm:pt modelId="{1474D75B-2E05-45A2-908A-13482A33C175}" type="pres">
      <dgm:prSet presAssocID="{09E2C44B-D48B-46DB-A7D1-DC8FB37D84D8}" presName="Name1" presStyleCnt="0"/>
      <dgm:spPr/>
    </dgm:pt>
    <dgm:pt modelId="{97EFA142-B023-44D8-932E-45D58DB09DCE}" type="pres">
      <dgm:prSet presAssocID="{09E2C44B-D48B-46DB-A7D1-DC8FB37D84D8}" presName="cycle" presStyleCnt="0"/>
      <dgm:spPr/>
    </dgm:pt>
    <dgm:pt modelId="{AC7B6F43-CF5F-4FAC-99E0-BE8F38E6D953}" type="pres">
      <dgm:prSet presAssocID="{09E2C44B-D48B-46DB-A7D1-DC8FB37D84D8}" presName="srcNode" presStyleLbl="node1" presStyleIdx="0" presStyleCnt="6"/>
      <dgm:spPr/>
    </dgm:pt>
    <dgm:pt modelId="{9F1B7FE8-D0EC-47D6-AAE4-22C9C945B6D6}" type="pres">
      <dgm:prSet presAssocID="{09E2C44B-D48B-46DB-A7D1-DC8FB37D84D8}" presName="conn" presStyleLbl="parChTrans1D2" presStyleIdx="0" presStyleCnt="1"/>
      <dgm:spPr/>
      <dgm:t>
        <a:bodyPr/>
        <a:lstStyle/>
        <a:p>
          <a:endParaRPr lang="es-SV"/>
        </a:p>
      </dgm:t>
    </dgm:pt>
    <dgm:pt modelId="{7C5ED067-2B5B-4170-AC18-5C31E5F75414}" type="pres">
      <dgm:prSet presAssocID="{09E2C44B-D48B-46DB-A7D1-DC8FB37D84D8}" presName="extraNode" presStyleLbl="node1" presStyleIdx="0" presStyleCnt="6"/>
      <dgm:spPr/>
    </dgm:pt>
    <dgm:pt modelId="{87AFF945-1178-44EC-8943-7F5F3E1325BB}" type="pres">
      <dgm:prSet presAssocID="{09E2C44B-D48B-46DB-A7D1-DC8FB37D84D8}" presName="dstNode" presStyleLbl="node1" presStyleIdx="0" presStyleCnt="6"/>
      <dgm:spPr/>
    </dgm:pt>
    <dgm:pt modelId="{573E32F1-8CBF-4C37-AF26-A46322FB54CD}" type="pres">
      <dgm:prSet presAssocID="{3FDEAF7D-3942-405B-94B4-4322499C115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07D6B13-3E14-4D49-9B43-31D4192EF5E1}" type="pres">
      <dgm:prSet presAssocID="{3FDEAF7D-3942-405B-94B4-4322499C1154}" presName="accent_1" presStyleCnt="0"/>
      <dgm:spPr/>
    </dgm:pt>
    <dgm:pt modelId="{0F0E8A36-AAF9-42A2-8467-0D6DE3A72FFC}" type="pres">
      <dgm:prSet presAssocID="{3FDEAF7D-3942-405B-94B4-4322499C1154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B7E7B4B-1BB0-4EB5-8CF5-FA449AE36E4A}" type="pres">
      <dgm:prSet presAssocID="{B05D94CB-6876-4ED4-A7F7-1F58D417E87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EBDBDB10-7616-4AFB-A883-6383478E4F12}" type="pres">
      <dgm:prSet presAssocID="{B05D94CB-6876-4ED4-A7F7-1F58D417E87A}" presName="accent_2" presStyleCnt="0"/>
      <dgm:spPr/>
    </dgm:pt>
    <dgm:pt modelId="{7F74BE7C-0D14-4C78-B8EC-3E4AD0310A4C}" type="pres">
      <dgm:prSet presAssocID="{B05D94CB-6876-4ED4-A7F7-1F58D417E87A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6A00FC3-7B92-4B98-91C2-C67F237B4A56}" type="pres">
      <dgm:prSet presAssocID="{DC06ED19-8198-472D-AA6C-CF747B63043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545D806-A8C9-40E0-B07D-344F97CD0E6D}" type="pres">
      <dgm:prSet presAssocID="{DC06ED19-8198-472D-AA6C-CF747B63043D}" presName="accent_3" presStyleCnt="0"/>
      <dgm:spPr/>
    </dgm:pt>
    <dgm:pt modelId="{EF457D31-5F9B-40C5-AC63-E00C9FEAD9D4}" type="pres">
      <dgm:prSet presAssocID="{DC06ED19-8198-472D-AA6C-CF747B63043D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EE76BC3-430D-4D82-8921-E3DBEB8C7EA9}" type="pres">
      <dgm:prSet presAssocID="{FA59C60B-4802-419E-9D37-D6C22D80ED9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E1837C00-02AF-4A38-B293-D1071A1C80F7}" type="pres">
      <dgm:prSet presAssocID="{FA59C60B-4802-419E-9D37-D6C22D80ED9D}" presName="accent_4" presStyleCnt="0"/>
      <dgm:spPr/>
    </dgm:pt>
    <dgm:pt modelId="{C84015DE-30F8-4A78-9096-7DABAE8EA205}" type="pres">
      <dgm:prSet presAssocID="{FA59C60B-4802-419E-9D37-D6C22D80ED9D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0BCE2B4-FDF8-4258-A7D4-FCA5378FB2DF}" type="pres">
      <dgm:prSet presAssocID="{CA3ACCC8-8543-4397-901C-0A66A2F525B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31D6573-CCC6-472A-A3F6-4438287DBF67}" type="pres">
      <dgm:prSet presAssocID="{CA3ACCC8-8543-4397-901C-0A66A2F525B6}" presName="accent_5" presStyleCnt="0"/>
      <dgm:spPr/>
    </dgm:pt>
    <dgm:pt modelId="{39E8E0EC-C2FD-43C5-98C5-BFD3A4852B87}" type="pres">
      <dgm:prSet presAssocID="{CA3ACCC8-8543-4397-901C-0A66A2F525B6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B1ACDA0-2046-46E9-914B-D09BC7747FE5}" type="pres">
      <dgm:prSet presAssocID="{F49988EA-CE9C-4F11-9763-3D34F955B13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2430745-83D5-4176-90F5-B5F3E04FE6F3}" type="pres">
      <dgm:prSet presAssocID="{F49988EA-CE9C-4F11-9763-3D34F955B131}" presName="accent_6" presStyleCnt="0"/>
      <dgm:spPr/>
    </dgm:pt>
    <dgm:pt modelId="{C479DBA2-9691-4DEF-A72C-994BC5934D3B}" type="pres">
      <dgm:prSet presAssocID="{F49988EA-CE9C-4F11-9763-3D34F955B131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469DFCC3-416A-4E63-969C-0996DA03A6BD}" type="presOf" srcId="{FA59C60B-4802-419E-9D37-D6C22D80ED9D}" destId="{5EE76BC3-430D-4D82-8921-E3DBEB8C7EA9}" srcOrd="0" destOrd="0" presId="urn:microsoft.com/office/officeart/2008/layout/VerticalCurvedList"/>
    <dgm:cxn modelId="{716C2093-7E23-4EDF-AAC6-4FE5E1A064D7}" type="presOf" srcId="{09E2C44B-D48B-46DB-A7D1-DC8FB37D84D8}" destId="{75AF80B6-8E00-44A4-B1D5-319E837348DF}" srcOrd="0" destOrd="0" presId="urn:microsoft.com/office/officeart/2008/layout/VerticalCurvedList"/>
    <dgm:cxn modelId="{879CA58C-8ACD-47F2-8A1B-CFBFED444324}" type="presOf" srcId="{CDAF67B1-F241-4623-AF89-2613B4314F69}" destId="{9F1B7FE8-D0EC-47D6-AAE4-22C9C945B6D6}" srcOrd="0" destOrd="0" presId="urn:microsoft.com/office/officeart/2008/layout/VerticalCurvedList"/>
    <dgm:cxn modelId="{3248069E-85AC-4700-978D-7DAC980272CF}" srcId="{09E2C44B-D48B-46DB-A7D1-DC8FB37D84D8}" destId="{B05D94CB-6876-4ED4-A7F7-1F58D417E87A}" srcOrd="1" destOrd="0" parTransId="{5C7EA31F-6EF2-4430-9ED6-E8469AD0E6B5}" sibTransId="{56DA3FE1-8A87-4C46-8D41-7F926626BC6E}"/>
    <dgm:cxn modelId="{43731BF8-748A-4E36-B4B9-9F5A29B7002F}" type="presOf" srcId="{DC06ED19-8198-472D-AA6C-CF747B63043D}" destId="{76A00FC3-7B92-4B98-91C2-C67F237B4A56}" srcOrd="0" destOrd="0" presId="urn:microsoft.com/office/officeart/2008/layout/VerticalCurvedList"/>
    <dgm:cxn modelId="{FEA20F32-EDD6-4D69-8FE0-B75C47AAD610}" type="presOf" srcId="{B05D94CB-6876-4ED4-A7F7-1F58D417E87A}" destId="{CB7E7B4B-1BB0-4EB5-8CF5-FA449AE36E4A}" srcOrd="0" destOrd="0" presId="urn:microsoft.com/office/officeart/2008/layout/VerticalCurvedList"/>
    <dgm:cxn modelId="{2BB9BABE-F433-4F55-BE80-43A6DA544A83}" type="presOf" srcId="{F49988EA-CE9C-4F11-9763-3D34F955B131}" destId="{5B1ACDA0-2046-46E9-914B-D09BC7747FE5}" srcOrd="0" destOrd="0" presId="urn:microsoft.com/office/officeart/2008/layout/VerticalCurvedList"/>
    <dgm:cxn modelId="{8395A26B-5E4E-4DAE-8D3B-35BCBF769A40}" srcId="{09E2C44B-D48B-46DB-A7D1-DC8FB37D84D8}" destId="{CA3ACCC8-8543-4397-901C-0A66A2F525B6}" srcOrd="4" destOrd="0" parTransId="{849F45F5-EAF2-49FA-8E70-A004F98359EE}" sibTransId="{533F6809-865B-41E6-B7BD-251A2525E374}"/>
    <dgm:cxn modelId="{5C2D6DF5-BB21-4712-A8B0-B72448F7F764}" type="presOf" srcId="{3FDEAF7D-3942-405B-94B4-4322499C1154}" destId="{573E32F1-8CBF-4C37-AF26-A46322FB54CD}" srcOrd="0" destOrd="0" presId="urn:microsoft.com/office/officeart/2008/layout/VerticalCurvedList"/>
    <dgm:cxn modelId="{AD203D85-B2FA-43E0-9DD2-5671D5EC6A7A}" srcId="{09E2C44B-D48B-46DB-A7D1-DC8FB37D84D8}" destId="{3FDEAF7D-3942-405B-94B4-4322499C1154}" srcOrd="0" destOrd="0" parTransId="{376A15DA-7D33-44F4-B4EE-34F0AD00029B}" sibTransId="{CDAF67B1-F241-4623-AF89-2613B4314F69}"/>
    <dgm:cxn modelId="{AD348900-358A-473B-A705-9C901CD43300}" srcId="{09E2C44B-D48B-46DB-A7D1-DC8FB37D84D8}" destId="{F49988EA-CE9C-4F11-9763-3D34F955B131}" srcOrd="5" destOrd="0" parTransId="{64C8AD8C-F384-4983-8C70-A5EDA6CC8E7A}" sibTransId="{5BC1ADCE-CFAB-4150-8F90-FB6CF71F4494}"/>
    <dgm:cxn modelId="{ACDD4BC5-AF92-4030-AA52-80328E5E6FA8}" srcId="{09E2C44B-D48B-46DB-A7D1-DC8FB37D84D8}" destId="{FA59C60B-4802-419E-9D37-D6C22D80ED9D}" srcOrd="3" destOrd="0" parTransId="{56E78533-B11A-4758-AEF2-BD4942E35337}" sibTransId="{7FFCC55E-FEF5-4624-8DDA-88B6D4BD34FB}"/>
    <dgm:cxn modelId="{622398AA-7E2A-4BD9-9BD7-D1F230EE6053}" type="presOf" srcId="{CA3ACCC8-8543-4397-901C-0A66A2F525B6}" destId="{70BCE2B4-FDF8-4258-A7D4-FCA5378FB2DF}" srcOrd="0" destOrd="0" presId="urn:microsoft.com/office/officeart/2008/layout/VerticalCurvedList"/>
    <dgm:cxn modelId="{0137E552-A01C-49AB-92EB-351931B30E45}" srcId="{09E2C44B-D48B-46DB-A7D1-DC8FB37D84D8}" destId="{DC06ED19-8198-472D-AA6C-CF747B63043D}" srcOrd="2" destOrd="0" parTransId="{3B667BD7-D2E0-44A2-ADCA-A556EE49BD35}" sibTransId="{C76838E3-9B54-4ABD-ABE5-064056654C2B}"/>
    <dgm:cxn modelId="{AB19A327-DC07-43EE-855A-B0A1F6C9A69B}" type="presParOf" srcId="{75AF80B6-8E00-44A4-B1D5-319E837348DF}" destId="{1474D75B-2E05-45A2-908A-13482A33C175}" srcOrd="0" destOrd="0" presId="urn:microsoft.com/office/officeart/2008/layout/VerticalCurvedList"/>
    <dgm:cxn modelId="{9D3901F8-F93C-44E9-907D-F3BDC9F9F64B}" type="presParOf" srcId="{1474D75B-2E05-45A2-908A-13482A33C175}" destId="{97EFA142-B023-44D8-932E-45D58DB09DCE}" srcOrd="0" destOrd="0" presId="urn:microsoft.com/office/officeart/2008/layout/VerticalCurvedList"/>
    <dgm:cxn modelId="{76066838-9DB6-47AA-A134-422ECAF36922}" type="presParOf" srcId="{97EFA142-B023-44D8-932E-45D58DB09DCE}" destId="{AC7B6F43-CF5F-4FAC-99E0-BE8F38E6D953}" srcOrd="0" destOrd="0" presId="urn:microsoft.com/office/officeart/2008/layout/VerticalCurvedList"/>
    <dgm:cxn modelId="{293F22E2-863C-4722-B69C-78B866C9786A}" type="presParOf" srcId="{97EFA142-B023-44D8-932E-45D58DB09DCE}" destId="{9F1B7FE8-D0EC-47D6-AAE4-22C9C945B6D6}" srcOrd="1" destOrd="0" presId="urn:microsoft.com/office/officeart/2008/layout/VerticalCurvedList"/>
    <dgm:cxn modelId="{14817343-BD0E-4ADE-B174-597419AFD384}" type="presParOf" srcId="{97EFA142-B023-44D8-932E-45D58DB09DCE}" destId="{7C5ED067-2B5B-4170-AC18-5C31E5F75414}" srcOrd="2" destOrd="0" presId="urn:microsoft.com/office/officeart/2008/layout/VerticalCurvedList"/>
    <dgm:cxn modelId="{5F3031ED-9F02-4C8D-BB6F-FCC3F18D03E0}" type="presParOf" srcId="{97EFA142-B023-44D8-932E-45D58DB09DCE}" destId="{87AFF945-1178-44EC-8943-7F5F3E1325BB}" srcOrd="3" destOrd="0" presId="urn:microsoft.com/office/officeart/2008/layout/VerticalCurvedList"/>
    <dgm:cxn modelId="{CA1AF7DA-110F-46F4-A81F-9397C8F5EBE8}" type="presParOf" srcId="{1474D75B-2E05-45A2-908A-13482A33C175}" destId="{573E32F1-8CBF-4C37-AF26-A46322FB54CD}" srcOrd="1" destOrd="0" presId="urn:microsoft.com/office/officeart/2008/layout/VerticalCurvedList"/>
    <dgm:cxn modelId="{62AA28CF-0B60-4886-81EB-295BE0482C2F}" type="presParOf" srcId="{1474D75B-2E05-45A2-908A-13482A33C175}" destId="{B07D6B13-3E14-4D49-9B43-31D4192EF5E1}" srcOrd="2" destOrd="0" presId="urn:microsoft.com/office/officeart/2008/layout/VerticalCurvedList"/>
    <dgm:cxn modelId="{94B84119-55B2-4396-BDA8-D1E63A0E498E}" type="presParOf" srcId="{B07D6B13-3E14-4D49-9B43-31D4192EF5E1}" destId="{0F0E8A36-AAF9-42A2-8467-0D6DE3A72FFC}" srcOrd="0" destOrd="0" presId="urn:microsoft.com/office/officeart/2008/layout/VerticalCurvedList"/>
    <dgm:cxn modelId="{FFC68B23-368B-4514-A240-12A7D370BD3C}" type="presParOf" srcId="{1474D75B-2E05-45A2-908A-13482A33C175}" destId="{CB7E7B4B-1BB0-4EB5-8CF5-FA449AE36E4A}" srcOrd="3" destOrd="0" presId="urn:microsoft.com/office/officeart/2008/layout/VerticalCurvedList"/>
    <dgm:cxn modelId="{24CBCCFF-05E3-47D7-8E93-49DD58615832}" type="presParOf" srcId="{1474D75B-2E05-45A2-908A-13482A33C175}" destId="{EBDBDB10-7616-4AFB-A883-6383478E4F12}" srcOrd="4" destOrd="0" presId="urn:microsoft.com/office/officeart/2008/layout/VerticalCurvedList"/>
    <dgm:cxn modelId="{BBEFD547-5CB9-4BB1-ACB9-567C5DA1FC1E}" type="presParOf" srcId="{EBDBDB10-7616-4AFB-A883-6383478E4F12}" destId="{7F74BE7C-0D14-4C78-B8EC-3E4AD0310A4C}" srcOrd="0" destOrd="0" presId="urn:microsoft.com/office/officeart/2008/layout/VerticalCurvedList"/>
    <dgm:cxn modelId="{81A8756A-AAC6-4977-961E-91534F42E4AE}" type="presParOf" srcId="{1474D75B-2E05-45A2-908A-13482A33C175}" destId="{76A00FC3-7B92-4B98-91C2-C67F237B4A56}" srcOrd="5" destOrd="0" presId="urn:microsoft.com/office/officeart/2008/layout/VerticalCurvedList"/>
    <dgm:cxn modelId="{CB2ED7A1-6B76-482A-99E9-6B1E82010E8E}" type="presParOf" srcId="{1474D75B-2E05-45A2-908A-13482A33C175}" destId="{2545D806-A8C9-40E0-B07D-344F97CD0E6D}" srcOrd="6" destOrd="0" presId="urn:microsoft.com/office/officeart/2008/layout/VerticalCurvedList"/>
    <dgm:cxn modelId="{F2C59499-1A04-486F-91C5-C4DF86298F0A}" type="presParOf" srcId="{2545D806-A8C9-40E0-B07D-344F97CD0E6D}" destId="{EF457D31-5F9B-40C5-AC63-E00C9FEAD9D4}" srcOrd="0" destOrd="0" presId="urn:microsoft.com/office/officeart/2008/layout/VerticalCurvedList"/>
    <dgm:cxn modelId="{8B9A74A2-D309-41EE-9344-B64F25ACA677}" type="presParOf" srcId="{1474D75B-2E05-45A2-908A-13482A33C175}" destId="{5EE76BC3-430D-4D82-8921-E3DBEB8C7EA9}" srcOrd="7" destOrd="0" presId="urn:microsoft.com/office/officeart/2008/layout/VerticalCurvedList"/>
    <dgm:cxn modelId="{F6ABDDC1-E278-4611-B221-18BC0445CCCD}" type="presParOf" srcId="{1474D75B-2E05-45A2-908A-13482A33C175}" destId="{E1837C00-02AF-4A38-B293-D1071A1C80F7}" srcOrd="8" destOrd="0" presId="urn:microsoft.com/office/officeart/2008/layout/VerticalCurvedList"/>
    <dgm:cxn modelId="{8C82CF45-CBB5-4C01-981C-5A219D8D02E1}" type="presParOf" srcId="{E1837C00-02AF-4A38-B293-D1071A1C80F7}" destId="{C84015DE-30F8-4A78-9096-7DABAE8EA205}" srcOrd="0" destOrd="0" presId="urn:microsoft.com/office/officeart/2008/layout/VerticalCurvedList"/>
    <dgm:cxn modelId="{91BA20E7-7A12-4E45-B53C-679C1F847B2A}" type="presParOf" srcId="{1474D75B-2E05-45A2-908A-13482A33C175}" destId="{70BCE2B4-FDF8-4258-A7D4-FCA5378FB2DF}" srcOrd="9" destOrd="0" presId="urn:microsoft.com/office/officeart/2008/layout/VerticalCurvedList"/>
    <dgm:cxn modelId="{B2A8551A-31B8-4DEA-AB3F-5AEB8ABE1D69}" type="presParOf" srcId="{1474D75B-2E05-45A2-908A-13482A33C175}" destId="{A31D6573-CCC6-472A-A3F6-4438287DBF67}" srcOrd="10" destOrd="0" presId="urn:microsoft.com/office/officeart/2008/layout/VerticalCurvedList"/>
    <dgm:cxn modelId="{BBFFCF59-0009-459B-8839-3FE7589CEBFB}" type="presParOf" srcId="{A31D6573-CCC6-472A-A3F6-4438287DBF67}" destId="{39E8E0EC-C2FD-43C5-98C5-BFD3A4852B87}" srcOrd="0" destOrd="0" presId="urn:microsoft.com/office/officeart/2008/layout/VerticalCurvedList"/>
    <dgm:cxn modelId="{2DE6A61E-643A-45C8-9444-368B65C8BFCA}" type="presParOf" srcId="{1474D75B-2E05-45A2-908A-13482A33C175}" destId="{5B1ACDA0-2046-46E9-914B-D09BC7747FE5}" srcOrd="11" destOrd="0" presId="urn:microsoft.com/office/officeart/2008/layout/VerticalCurvedList"/>
    <dgm:cxn modelId="{DF10433B-5903-4FCB-B6BD-79E72506AA35}" type="presParOf" srcId="{1474D75B-2E05-45A2-908A-13482A33C175}" destId="{A2430745-83D5-4176-90F5-B5F3E04FE6F3}" srcOrd="12" destOrd="0" presId="urn:microsoft.com/office/officeart/2008/layout/VerticalCurvedList"/>
    <dgm:cxn modelId="{DB7FB0F7-D57A-46A8-B139-6507953F3B37}" type="presParOf" srcId="{A2430745-83D5-4176-90F5-B5F3E04FE6F3}" destId="{C479DBA2-9691-4DEF-A72C-994BC5934D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B7FE8-D0EC-47D6-AAE4-22C9C945B6D6}">
      <dsp:nvSpPr>
        <dsp:cNvPr id="0" name=""/>
        <dsp:cNvSpPr/>
      </dsp:nvSpPr>
      <dsp:spPr>
        <a:xfrm>
          <a:off x="-6083667" y="-930825"/>
          <a:ext cx="7242034" cy="7242034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E32F1-8CBF-4C37-AF26-A46322FB54CD}">
      <dsp:nvSpPr>
        <dsp:cNvPr id="0" name=""/>
        <dsp:cNvSpPr/>
      </dsp:nvSpPr>
      <dsp:spPr>
        <a:xfrm>
          <a:off x="431392" y="283330"/>
          <a:ext cx="10223577" cy="5664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61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900" kern="1200" dirty="0" smtClean="0"/>
            <a:t>El Plan Estratégico Nacional</a:t>
          </a:r>
          <a:endParaRPr lang="es-SV" sz="2900" kern="1200" dirty="0"/>
        </a:p>
      </dsp:txBody>
      <dsp:txXfrm>
        <a:off x="431392" y="283330"/>
        <a:ext cx="10223577" cy="566446"/>
      </dsp:txXfrm>
    </dsp:sp>
    <dsp:sp modelId="{0F0E8A36-AAF9-42A2-8467-0D6DE3A72FFC}">
      <dsp:nvSpPr>
        <dsp:cNvPr id="0" name=""/>
        <dsp:cNvSpPr/>
      </dsp:nvSpPr>
      <dsp:spPr>
        <a:xfrm>
          <a:off x="77363" y="212525"/>
          <a:ext cx="708058" cy="7080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E7B4B-1BB0-4EB5-8CF5-FA449AE36E4A}">
      <dsp:nvSpPr>
        <dsp:cNvPr id="0" name=""/>
        <dsp:cNvSpPr/>
      </dsp:nvSpPr>
      <dsp:spPr>
        <a:xfrm>
          <a:off x="897333" y="1132893"/>
          <a:ext cx="9757636" cy="566446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61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900" kern="1200" dirty="0" smtClean="0"/>
            <a:t>La(s) tabla(s) de brechas programáticas</a:t>
          </a:r>
          <a:endParaRPr lang="es-SV" sz="2900" kern="1200" dirty="0"/>
        </a:p>
      </dsp:txBody>
      <dsp:txXfrm>
        <a:off x="897333" y="1132893"/>
        <a:ext cx="9757636" cy="566446"/>
      </dsp:txXfrm>
    </dsp:sp>
    <dsp:sp modelId="{7F74BE7C-0D14-4C78-B8EC-3E4AD0310A4C}">
      <dsp:nvSpPr>
        <dsp:cNvPr id="0" name=""/>
        <dsp:cNvSpPr/>
      </dsp:nvSpPr>
      <dsp:spPr>
        <a:xfrm>
          <a:off x="543304" y="1062087"/>
          <a:ext cx="708058" cy="70805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00FC3-7B92-4B98-91C2-C67F237B4A56}">
      <dsp:nvSpPr>
        <dsp:cNvPr id="0" name=""/>
        <dsp:cNvSpPr/>
      </dsp:nvSpPr>
      <dsp:spPr>
        <a:xfrm>
          <a:off x="1110397" y="1982455"/>
          <a:ext cx="9544573" cy="566446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61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900" kern="1200" dirty="0" smtClean="0"/>
            <a:t>La(s) tabla(s) de panorama de financiamiento</a:t>
          </a:r>
          <a:endParaRPr lang="es-SV" sz="2900" kern="1200" dirty="0"/>
        </a:p>
      </dsp:txBody>
      <dsp:txXfrm>
        <a:off x="1110397" y="1982455"/>
        <a:ext cx="9544573" cy="566446"/>
      </dsp:txXfrm>
    </dsp:sp>
    <dsp:sp modelId="{EF457D31-5F9B-40C5-AC63-E00C9FEAD9D4}">
      <dsp:nvSpPr>
        <dsp:cNvPr id="0" name=""/>
        <dsp:cNvSpPr/>
      </dsp:nvSpPr>
      <dsp:spPr>
        <a:xfrm>
          <a:off x="756367" y="1911650"/>
          <a:ext cx="708058" cy="70805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76BC3-430D-4D82-8921-E3DBEB8C7EA9}">
      <dsp:nvSpPr>
        <dsp:cNvPr id="0" name=""/>
        <dsp:cNvSpPr/>
      </dsp:nvSpPr>
      <dsp:spPr>
        <a:xfrm>
          <a:off x="1110397" y="2831480"/>
          <a:ext cx="9544573" cy="566446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61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900" kern="1200" dirty="0" smtClean="0"/>
            <a:t>El marco de desempeño</a:t>
          </a:r>
          <a:endParaRPr lang="es-SV" sz="2900" kern="1200" dirty="0"/>
        </a:p>
      </dsp:txBody>
      <dsp:txXfrm>
        <a:off x="1110397" y="2831480"/>
        <a:ext cx="9544573" cy="566446"/>
      </dsp:txXfrm>
    </dsp:sp>
    <dsp:sp modelId="{C84015DE-30F8-4A78-9096-7DABAE8EA205}">
      <dsp:nvSpPr>
        <dsp:cNvPr id="0" name=""/>
        <dsp:cNvSpPr/>
      </dsp:nvSpPr>
      <dsp:spPr>
        <a:xfrm>
          <a:off x="756367" y="2760674"/>
          <a:ext cx="708058" cy="70805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CE2B4-FDF8-4258-A7D4-FCA5378FB2DF}">
      <dsp:nvSpPr>
        <dsp:cNvPr id="0" name=""/>
        <dsp:cNvSpPr/>
      </dsp:nvSpPr>
      <dsp:spPr>
        <a:xfrm>
          <a:off x="897333" y="3681042"/>
          <a:ext cx="9757636" cy="566446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61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900" kern="1200" dirty="0" smtClean="0"/>
            <a:t>El presupuesto</a:t>
          </a:r>
          <a:endParaRPr lang="es-SV" sz="2900" kern="1200" dirty="0"/>
        </a:p>
      </dsp:txBody>
      <dsp:txXfrm>
        <a:off x="897333" y="3681042"/>
        <a:ext cx="9757636" cy="566446"/>
      </dsp:txXfrm>
    </dsp:sp>
    <dsp:sp modelId="{39E8E0EC-C2FD-43C5-98C5-BFD3A4852B87}">
      <dsp:nvSpPr>
        <dsp:cNvPr id="0" name=""/>
        <dsp:cNvSpPr/>
      </dsp:nvSpPr>
      <dsp:spPr>
        <a:xfrm>
          <a:off x="543304" y="3610236"/>
          <a:ext cx="708058" cy="70805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ACDA0-2046-46E9-914B-D09BC7747FE5}">
      <dsp:nvSpPr>
        <dsp:cNvPr id="0" name=""/>
        <dsp:cNvSpPr/>
      </dsp:nvSpPr>
      <dsp:spPr>
        <a:xfrm>
          <a:off x="431392" y="4530605"/>
          <a:ext cx="10223577" cy="56644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61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900" kern="1200" dirty="0" smtClean="0"/>
            <a:t>La(s) tabla(s) de datos esenciales claves.</a:t>
          </a:r>
          <a:endParaRPr lang="es-SV" sz="2900" kern="1200" dirty="0"/>
        </a:p>
      </dsp:txBody>
      <dsp:txXfrm>
        <a:off x="431392" y="4530605"/>
        <a:ext cx="10223577" cy="566446"/>
      </dsp:txXfrm>
    </dsp:sp>
    <dsp:sp modelId="{C479DBA2-9691-4DEF-A72C-994BC5934D3B}">
      <dsp:nvSpPr>
        <dsp:cNvPr id="0" name=""/>
        <dsp:cNvSpPr/>
      </dsp:nvSpPr>
      <dsp:spPr>
        <a:xfrm>
          <a:off x="77363" y="4459799"/>
          <a:ext cx="708058" cy="70805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F9F2-5C9B-4275-93F4-B8CFEEE2C010}" type="datetimeFigureOut">
              <a:rPr lang="es-SV" smtClean="0"/>
              <a:t>14/01/2020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F488-3A36-46AA-B50F-A491393E025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156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F9F2-5C9B-4275-93F4-B8CFEEE2C010}" type="datetimeFigureOut">
              <a:rPr lang="es-SV" smtClean="0"/>
              <a:t>14/01/2020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F488-3A36-46AA-B50F-A491393E025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6182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F9F2-5C9B-4275-93F4-B8CFEEE2C010}" type="datetimeFigureOut">
              <a:rPr lang="es-SV" smtClean="0"/>
              <a:t>14/01/2020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F488-3A36-46AA-B50F-A491393E025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2368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F9F2-5C9B-4275-93F4-B8CFEEE2C010}" type="datetimeFigureOut">
              <a:rPr lang="es-SV" smtClean="0"/>
              <a:t>14/01/2020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F488-3A36-46AA-B50F-A491393E025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9634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F9F2-5C9B-4275-93F4-B8CFEEE2C010}" type="datetimeFigureOut">
              <a:rPr lang="es-SV" smtClean="0"/>
              <a:t>14/01/2020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F488-3A36-46AA-B50F-A491393E025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136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F9F2-5C9B-4275-93F4-B8CFEEE2C010}" type="datetimeFigureOut">
              <a:rPr lang="es-SV" smtClean="0"/>
              <a:t>14/01/2020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F488-3A36-46AA-B50F-A491393E025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7138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F9F2-5C9B-4275-93F4-B8CFEEE2C010}" type="datetimeFigureOut">
              <a:rPr lang="es-SV" smtClean="0"/>
              <a:t>14/01/2020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F488-3A36-46AA-B50F-A491393E025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8523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F9F2-5C9B-4275-93F4-B8CFEEE2C010}" type="datetimeFigureOut">
              <a:rPr lang="es-SV" smtClean="0"/>
              <a:t>14/01/2020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F488-3A36-46AA-B50F-A491393E025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6785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F9F2-5C9B-4275-93F4-B8CFEEE2C010}" type="datetimeFigureOut">
              <a:rPr lang="es-SV" smtClean="0"/>
              <a:t>14/01/2020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F488-3A36-46AA-B50F-A491393E025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461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F9F2-5C9B-4275-93F4-B8CFEEE2C010}" type="datetimeFigureOut">
              <a:rPr lang="es-SV" smtClean="0"/>
              <a:t>14/01/2020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F488-3A36-46AA-B50F-A491393E025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8884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F9F2-5C9B-4275-93F4-B8CFEEE2C010}" type="datetimeFigureOut">
              <a:rPr lang="es-SV" smtClean="0"/>
              <a:t>14/01/2020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F488-3A36-46AA-B50F-A491393E025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292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AF9F2-5C9B-4275-93F4-B8CFEEE2C010}" type="datetimeFigureOut">
              <a:rPr lang="es-SV" smtClean="0"/>
              <a:t>14/01/2020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7F488-3A36-46AA-B50F-A491393E025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6018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8052" y="596348"/>
            <a:ext cx="11396870" cy="4757530"/>
          </a:xfrm>
        </p:spPr>
        <p:txBody>
          <a:bodyPr>
            <a:normAutofit/>
          </a:bodyPr>
          <a:lstStyle/>
          <a:p>
            <a:r>
              <a:rPr lang="es-SV" sz="80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El</a:t>
            </a:r>
            <a:r>
              <a:rPr lang="es-SV" sz="8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éxito es</a:t>
            </a:r>
            <a:br>
              <a:rPr lang="es-SV" sz="8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s-SV" sz="8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la suma de pequeños </a:t>
            </a:r>
            <a:br>
              <a:rPr lang="es-SV" sz="8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s-SV" sz="8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esfuerzos repetidos</a:t>
            </a:r>
            <a:br>
              <a:rPr lang="es-SV" sz="8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s-SV" sz="8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día tras día.</a:t>
            </a:r>
            <a:endParaRPr lang="es-SV" sz="8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166"/>
          </a:xfrm>
        </p:spPr>
        <p:txBody>
          <a:bodyPr/>
          <a:lstStyle/>
          <a:p>
            <a:r>
              <a:rPr lang="es-SV" b="1" dirty="0" smtClean="0"/>
              <a:t>Solicitudes de financiamiento</a:t>
            </a:r>
            <a:endParaRPr lang="es-SV" b="1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SV" b="1" dirty="0"/>
              <a:t>Las solicitudes de financiamiento deben prepararse mediante </a:t>
            </a:r>
          </a:p>
          <a:p>
            <a:r>
              <a:rPr lang="es-SV" dirty="0"/>
              <a:t>un </a:t>
            </a:r>
            <a:r>
              <a:rPr lang="es-SV" dirty="0" smtClean="0"/>
              <a:t>diálogo </a:t>
            </a:r>
            <a:r>
              <a:rPr lang="es-SV" dirty="0"/>
              <a:t>de país inclusivo</a:t>
            </a:r>
          </a:p>
          <a:p>
            <a:r>
              <a:rPr lang="es-SV" dirty="0"/>
              <a:t>Transparente</a:t>
            </a:r>
          </a:p>
          <a:p>
            <a:r>
              <a:rPr lang="es-SV" dirty="0"/>
              <a:t>Debe de haber amplia participación de múltiples partes interesadas incluyendo poblaciones claves y vulnerables.</a:t>
            </a:r>
          </a:p>
          <a:p>
            <a:endParaRPr lang="es-SV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SV" b="1" dirty="0"/>
              <a:t>Objetivos de la asignación:</a:t>
            </a:r>
          </a:p>
          <a:p>
            <a:pPr marL="0" indent="0">
              <a:buNone/>
            </a:pPr>
            <a:r>
              <a:rPr lang="es-SV" dirty="0"/>
              <a:t>La solicitud de financiamiento </a:t>
            </a:r>
            <a:r>
              <a:rPr lang="es-SV" dirty="0" smtClean="0"/>
              <a:t>presentada al Fondo debe estar:</a:t>
            </a:r>
          </a:p>
          <a:p>
            <a:r>
              <a:rPr lang="es-SV" dirty="0" smtClean="0"/>
              <a:t>En línea con las necesidades prioritarias del país</a:t>
            </a:r>
          </a:p>
          <a:p>
            <a:r>
              <a:rPr lang="es-SV" dirty="0" smtClean="0"/>
              <a:t>Prepararse siguiendo los Planes Estratégicos Nacionales </a:t>
            </a:r>
          </a:p>
          <a:p>
            <a:r>
              <a:rPr lang="es-SV" dirty="0" smtClean="0"/>
              <a:t>Revisiones de programas.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155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696" y="0"/>
            <a:ext cx="12193057" cy="68585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4000" b="1" dirty="0" smtClean="0"/>
              <a:t>Requerimientos de la nueva solicitud de financiamiento al Fondo </a:t>
            </a:r>
            <a:r>
              <a:rPr lang="es-SV" sz="4000" b="1" dirty="0"/>
              <a:t>M</a:t>
            </a:r>
            <a:r>
              <a:rPr lang="es-SV" sz="4000" b="1" dirty="0" smtClean="0"/>
              <a:t>undial.</a:t>
            </a:r>
            <a:endParaRPr lang="es-SV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SV" sz="2400" b="1" dirty="0" smtClean="0">
                <a:cs typeface="Times New Roman" panose="02020603050405020304" pitchFamily="18" charset="0"/>
              </a:rPr>
              <a:t>Es importante la consulta  del Plan Estratégico Nacional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SV" sz="2400" dirty="0" smtClean="0">
                <a:cs typeface="Times New Roman" panose="02020603050405020304" pitchFamily="18" charset="0"/>
              </a:rPr>
              <a:t>Esta solicitud  incluye las siguientes secciones: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SV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Sección 1 </a:t>
            </a:r>
            <a:r>
              <a:rPr lang="es-SV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  <a:r>
              <a:rPr lang="es-SV" sz="2400" dirty="0">
                <a:cs typeface="Times New Roman" panose="02020603050405020304" pitchFamily="18" charset="0"/>
              </a:rPr>
              <a:t> C</a:t>
            </a:r>
            <a:r>
              <a:rPr lang="es-SV" sz="2400" dirty="0" smtClean="0">
                <a:cs typeface="Times New Roman" panose="02020603050405020304" pitchFamily="18" charset="0"/>
              </a:rPr>
              <a:t>ontexto relacionado con la solicitud de financiamiento.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SV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Sección 2</a:t>
            </a:r>
            <a:r>
              <a:rPr lang="es-SV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  <a:r>
              <a:rPr lang="es-SV" sz="2400" dirty="0" smtClean="0">
                <a:cs typeface="Times New Roman" panose="02020603050405020304" pitchFamily="18" charset="0"/>
              </a:rPr>
              <a:t> Solicitud de financiamiento y priorización.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SV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Sección 3</a:t>
            </a:r>
            <a:r>
              <a:rPr lang="es-SV" sz="2400" dirty="0" smtClean="0">
                <a:cs typeface="Times New Roman" panose="02020603050405020304" pitchFamily="18" charset="0"/>
              </a:rPr>
              <a:t>:</a:t>
            </a:r>
            <a:r>
              <a:rPr lang="es-SV" sz="2400" dirty="0">
                <a:cs typeface="Times New Roman" panose="02020603050405020304" pitchFamily="18" charset="0"/>
              </a:rPr>
              <a:t> </a:t>
            </a:r>
            <a:r>
              <a:rPr lang="es-SV" sz="2400" dirty="0" smtClean="0">
                <a:cs typeface="Times New Roman" panose="02020603050405020304" pitchFamily="18" charset="0"/>
              </a:rPr>
              <a:t>Puesta en marcha para la implementación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SV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Sección 4:</a:t>
            </a:r>
            <a:r>
              <a:rPr lang="es-SV" sz="2400" dirty="0" smtClean="0">
                <a:cs typeface="Times New Roman" panose="02020603050405020304" pitchFamily="18" charset="0"/>
              </a:rPr>
              <a:t> Cofinanciamiento, sostenibilidad y transición.</a:t>
            </a:r>
          </a:p>
          <a:p>
            <a:pPr marL="0" indent="0">
              <a:lnSpc>
                <a:spcPct val="150000"/>
              </a:lnSpc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808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" y="-107352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3273287" cy="1964956"/>
          </a:xfrm>
        </p:spPr>
        <p:txBody>
          <a:bodyPr>
            <a:noAutofit/>
          </a:bodyPr>
          <a:lstStyle/>
          <a:p>
            <a:pPr marL="0" indent="0"/>
            <a:r>
              <a:rPr lang="es-S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S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S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Sección</a:t>
            </a:r>
            <a:r>
              <a:rPr lang="es-SV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s-S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S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contexto relacionado </a:t>
            </a:r>
            <a:br>
              <a:rPr lang="es-S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br>
              <a:rPr lang="es-S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solicitud de financiamiento.</a:t>
            </a:r>
            <a:br>
              <a:rPr lang="es-S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S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S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72278" y="2313335"/>
            <a:ext cx="2637183" cy="19538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Áreas claves </a:t>
            </a:r>
            <a:endParaRPr lang="es-SV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679221" y="795131"/>
            <a:ext cx="2443283" cy="13523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Áreas transversales </a:t>
            </a:r>
            <a:endParaRPr lang="es-SV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485323" y="4207727"/>
            <a:ext cx="2683984" cy="17112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Áreas especificas de las enfermedades</a:t>
            </a:r>
            <a:endParaRPr lang="es-SV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echa izquierda y arriba 10"/>
          <p:cNvSpPr/>
          <p:nvPr/>
        </p:nvSpPr>
        <p:spPr>
          <a:xfrm rot="3614276" flipH="1">
            <a:off x="2182816" y="2574511"/>
            <a:ext cx="2346690" cy="122387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Rectángulo 11"/>
          <p:cNvSpPr/>
          <p:nvPr/>
        </p:nvSpPr>
        <p:spPr>
          <a:xfrm>
            <a:off x="6745357" y="1"/>
            <a:ext cx="5115339" cy="41634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600" b="1" dirty="0" smtClean="0">
                <a:solidFill>
                  <a:schemeClr val="tx1"/>
                </a:solidFill>
              </a:rPr>
              <a:t>Panorama </a:t>
            </a:r>
            <a:r>
              <a:rPr lang="es-SV" sz="1600" b="1" dirty="0" err="1" smtClean="0">
                <a:solidFill>
                  <a:schemeClr val="tx1"/>
                </a:solidFill>
              </a:rPr>
              <a:t>gral</a:t>
            </a:r>
            <a:r>
              <a:rPr lang="es-SV" sz="1600" b="1" dirty="0" smtClean="0">
                <a:solidFill>
                  <a:schemeClr val="tx1"/>
                </a:solidFill>
              </a:rPr>
              <a:t>  del sistema de salud y estrategias del sector salud.</a:t>
            </a:r>
            <a:endParaRPr lang="es-SV" sz="1600" b="1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745356" y="571513"/>
            <a:ext cx="5115339" cy="3836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600" b="1" dirty="0" smtClean="0"/>
              <a:t>Respuestas y sistemas comunitarios</a:t>
            </a:r>
            <a:endParaRPr lang="es-SV" sz="1600" b="1" dirty="0"/>
          </a:p>
        </p:txBody>
      </p:sp>
      <p:sp>
        <p:nvSpPr>
          <p:cNvPr id="15" name="Rectángulo 14"/>
          <p:cNvSpPr/>
          <p:nvPr/>
        </p:nvSpPr>
        <p:spPr>
          <a:xfrm>
            <a:off x="6745357" y="1105798"/>
            <a:ext cx="5115338" cy="32406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600" b="1" dirty="0" smtClean="0">
                <a:solidFill>
                  <a:schemeClr val="tx1"/>
                </a:solidFill>
              </a:rPr>
              <a:t>Involucramiento del sector privado</a:t>
            </a:r>
            <a:endParaRPr lang="es-SV" sz="1600" b="1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745357" y="1595758"/>
            <a:ext cx="5115338" cy="5516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600" b="1" dirty="0" smtClean="0"/>
              <a:t>Obstáculos e inequidades : DH , acceso a  salud por género y edad, económicos, geográficos </a:t>
            </a:r>
            <a:endParaRPr lang="es-SV" sz="1600" b="1" dirty="0"/>
          </a:p>
        </p:txBody>
      </p:sp>
      <p:sp>
        <p:nvSpPr>
          <p:cNvPr id="17" name="Rectángulo 16"/>
          <p:cNvSpPr/>
          <p:nvPr/>
        </p:nvSpPr>
        <p:spPr>
          <a:xfrm>
            <a:off x="6745357" y="2313335"/>
            <a:ext cx="5115338" cy="5188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600" b="1" dirty="0" smtClean="0">
                <a:solidFill>
                  <a:schemeClr val="tx1"/>
                </a:solidFill>
              </a:rPr>
              <a:t>Función de los grupos comunitarios en el diseño e implementación de programas</a:t>
            </a:r>
            <a:r>
              <a:rPr lang="es-SV" b="1" dirty="0" smtClean="0">
                <a:solidFill>
                  <a:schemeClr val="tx1"/>
                </a:solidFill>
              </a:rPr>
              <a:t>.</a:t>
            </a:r>
            <a:endParaRPr lang="es-SV" b="1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745356" y="3307052"/>
            <a:ext cx="5115339" cy="3619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600" b="1" dirty="0" smtClean="0">
                <a:solidFill>
                  <a:schemeClr val="tx1"/>
                </a:solidFill>
              </a:rPr>
              <a:t>Partes interesadas de PEN , PO y perfil epidemiológico</a:t>
            </a:r>
            <a:r>
              <a:rPr lang="es-SV" sz="1600" dirty="0" smtClean="0"/>
              <a:t>.</a:t>
            </a:r>
            <a:endParaRPr lang="es-SV" sz="1600" dirty="0"/>
          </a:p>
        </p:txBody>
      </p:sp>
      <p:sp>
        <p:nvSpPr>
          <p:cNvPr id="20" name="Rectángulo 19"/>
          <p:cNvSpPr/>
          <p:nvPr/>
        </p:nvSpPr>
        <p:spPr>
          <a:xfrm>
            <a:off x="6745355" y="3845826"/>
            <a:ext cx="5115339" cy="3619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600" b="1" dirty="0" smtClean="0"/>
              <a:t>Análisis de poblaciones claves, vulnerables </a:t>
            </a:r>
            <a:endParaRPr lang="es-SV" sz="1600" b="1" dirty="0"/>
          </a:p>
        </p:txBody>
      </p:sp>
      <p:sp>
        <p:nvSpPr>
          <p:cNvPr id="21" name="Rectángulo 20"/>
          <p:cNvSpPr/>
          <p:nvPr/>
        </p:nvSpPr>
        <p:spPr>
          <a:xfrm>
            <a:off x="6745355" y="4320566"/>
            <a:ext cx="5115341" cy="362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600" b="1" dirty="0" smtClean="0">
                <a:solidFill>
                  <a:schemeClr val="tx1"/>
                </a:solidFill>
              </a:rPr>
              <a:t>Lecciones aprendidas de programas anteriores</a:t>
            </a:r>
            <a:endParaRPr lang="es-SV" sz="1600" b="1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745355" y="4795305"/>
            <a:ext cx="5115340" cy="388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600" b="1" dirty="0" smtClean="0"/>
              <a:t>Políticas y directrices  relativas a las enfermedades</a:t>
            </a:r>
            <a:endParaRPr lang="es-SV" sz="1600" b="1" dirty="0"/>
          </a:p>
        </p:txBody>
      </p:sp>
      <p:sp>
        <p:nvSpPr>
          <p:cNvPr id="23" name="Rectángulo 22"/>
          <p:cNvSpPr/>
          <p:nvPr/>
        </p:nvSpPr>
        <p:spPr>
          <a:xfrm>
            <a:off x="6745355" y="5331449"/>
            <a:ext cx="5115339" cy="3007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600" b="1" dirty="0" smtClean="0">
                <a:solidFill>
                  <a:schemeClr val="tx1"/>
                </a:solidFill>
              </a:rPr>
              <a:t>Resumen de presupuesto</a:t>
            </a:r>
            <a:endParaRPr lang="es-SV" sz="1600" b="1" dirty="0">
              <a:solidFill>
                <a:schemeClr val="tx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745355" y="5779540"/>
            <a:ext cx="5115340" cy="27211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600" b="1" dirty="0" smtClean="0"/>
              <a:t>Criterio de priorización del programa</a:t>
            </a:r>
            <a:endParaRPr lang="es-SV" sz="1600" b="1" dirty="0"/>
          </a:p>
        </p:txBody>
      </p:sp>
      <p:sp>
        <p:nvSpPr>
          <p:cNvPr id="25" name="Rectángulo 24"/>
          <p:cNvSpPr/>
          <p:nvPr/>
        </p:nvSpPr>
        <p:spPr>
          <a:xfrm>
            <a:off x="6745355" y="6171046"/>
            <a:ext cx="5115339" cy="3886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600" b="1" dirty="0" smtClean="0">
                <a:solidFill>
                  <a:schemeClr val="tx1"/>
                </a:solidFill>
              </a:rPr>
              <a:t>Plan de seguimiento e implementación </a:t>
            </a:r>
            <a:endParaRPr lang="es-SV" sz="1600" b="1" dirty="0">
              <a:solidFill>
                <a:schemeClr val="tx1"/>
              </a:solidFill>
            </a:endParaRPr>
          </a:p>
        </p:txBody>
      </p:sp>
      <p:cxnSp>
        <p:nvCxnSpPr>
          <p:cNvPr id="43" name="Conector recto de flecha 42"/>
          <p:cNvCxnSpPr/>
          <p:nvPr/>
        </p:nvCxnSpPr>
        <p:spPr>
          <a:xfrm flipV="1">
            <a:off x="5963478" y="238539"/>
            <a:ext cx="710814" cy="5161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 flipV="1">
            <a:off x="6183990" y="795131"/>
            <a:ext cx="490302" cy="159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 flipV="1">
            <a:off x="6190410" y="1285461"/>
            <a:ext cx="541232" cy="144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de flecha 3"/>
          <p:cNvCxnSpPr/>
          <p:nvPr/>
        </p:nvCxnSpPr>
        <p:spPr>
          <a:xfrm>
            <a:off x="6164876" y="1864109"/>
            <a:ext cx="5094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5963478" y="2147435"/>
            <a:ext cx="710814" cy="3307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V="1">
            <a:off x="6164876" y="3668955"/>
            <a:ext cx="509416" cy="5387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 flipV="1">
            <a:off x="6279627" y="4207728"/>
            <a:ext cx="394665" cy="3168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 flipV="1">
            <a:off x="6190410" y="4586444"/>
            <a:ext cx="483882" cy="265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 flipV="1">
            <a:off x="6279627" y="5128591"/>
            <a:ext cx="452015" cy="17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/>
          <p:nvPr/>
        </p:nvCxnSpPr>
        <p:spPr>
          <a:xfrm flipV="1">
            <a:off x="6279627" y="5477134"/>
            <a:ext cx="452015" cy="49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/>
          <p:nvPr/>
        </p:nvCxnSpPr>
        <p:spPr>
          <a:xfrm>
            <a:off x="6190410" y="5771652"/>
            <a:ext cx="483882" cy="1473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/>
          <p:nvPr/>
        </p:nvCxnSpPr>
        <p:spPr>
          <a:xfrm>
            <a:off x="6122504" y="5919018"/>
            <a:ext cx="551788" cy="4287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1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9269"/>
            <a:ext cx="11353800" cy="1510747"/>
          </a:xfrm>
        </p:spPr>
        <p:txBody>
          <a:bodyPr>
            <a:noAutofit/>
          </a:bodyPr>
          <a:lstStyle/>
          <a:p>
            <a:pPr marL="0" indent="0"/>
            <a:r>
              <a:rPr lang="es-SV" sz="3200" b="1" dirty="0">
                <a:solidFill>
                  <a:srgbClr val="002060"/>
                </a:solidFill>
              </a:rPr>
              <a:t>Sección 2</a:t>
            </a:r>
            <a:r>
              <a:rPr lang="es-SV" sz="3200" dirty="0"/>
              <a:t/>
            </a:r>
            <a:br>
              <a:rPr lang="es-SV" sz="3200" dirty="0"/>
            </a:br>
            <a:r>
              <a:rPr lang="es-SV" sz="3200" dirty="0"/>
              <a:t>solicitud de financiamiento y </a:t>
            </a:r>
            <a:r>
              <a:rPr lang="es-SV" sz="3200" dirty="0" smtClean="0"/>
              <a:t>priorización.</a:t>
            </a:r>
            <a:br>
              <a:rPr lang="es-SV" sz="3200" dirty="0" smtClean="0"/>
            </a:br>
            <a:r>
              <a:rPr lang="es-SV" sz="3200" dirty="0" smtClean="0"/>
              <a:t>Es necesario consultar: </a:t>
            </a:r>
            <a:r>
              <a:rPr lang="es-SV" sz="3200" dirty="0"/>
              <a:t/>
            </a:r>
            <a:br>
              <a:rPr lang="es-SV" sz="3200" dirty="0"/>
            </a:br>
            <a:endParaRPr lang="es-SV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624183"/>
              </p:ext>
            </p:extLst>
          </p:nvPr>
        </p:nvGraphicFramePr>
        <p:xfrm>
          <a:off x="622852" y="1378226"/>
          <a:ext cx="10730948" cy="538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01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b="1" dirty="0"/>
              <a:t>Sección3</a:t>
            </a:r>
            <a:br>
              <a:rPr lang="es-SV" sz="2800" b="1" dirty="0"/>
            </a:br>
            <a:r>
              <a:rPr lang="es-SV" sz="2800" b="1" dirty="0"/>
              <a:t>Puesta en marcha para la implementación</a:t>
            </a:r>
            <a:endParaRPr lang="es-SV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sz="2000" dirty="0"/>
              <a:t>Los arreglos de implementación propuestos van a garantizar que el programa se implemente de forma </a:t>
            </a:r>
            <a:r>
              <a:rPr lang="es-SV" sz="2000" dirty="0" smtClean="0"/>
              <a:t>eficiente.</a:t>
            </a:r>
          </a:p>
          <a:p>
            <a:r>
              <a:rPr lang="es-SV" sz="2000" dirty="0" smtClean="0"/>
              <a:t>Detalle la función que las organizaciones de la sociedad civil de base comunitaria van a desempeñar en el marco de los arreglos de implementación.</a:t>
            </a:r>
          </a:p>
          <a:p>
            <a:r>
              <a:rPr lang="es-SV" sz="2000" dirty="0" smtClean="0"/>
              <a:t>Principales riesgos que se identifican para la implementación que podrían tener efectos negativos en: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SV" sz="2000" dirty="0" smtClean="0"/>
              <a:t>La consecución de los objetivos del programa que apoya el Fondo Mundial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SV" sz="2000" dirty="0" smtClean="0"/>
              <a:t>El sistema de salud en general.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SV" sz="2000" dirty="0" smtClean="0"/>
              <a:t>Medidas que se tomarán para mitigar estos riesgos y responsabilidades.</a:t>
            </a: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25776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s-SV" dirty="0" smtClean="0"/>
              <a:t/>
            </a:r>
            <a:br>
              <a:rPr lang="es-SV" dirty="0" smtClean="0"/>
            </a:br>
            <a:r>
              <a:rPr lang="es-SV" dirty="0"/>
              <a:t/>
            </a:r>
            <a:br>
              <a:rPr lang="es-SV" dirty="0"/>
            </a:br>
            <a:r>
              <a:rPr lang="es-SV" dirty="0" smtClean="0">
                <a:latin typeface="+mn-lt"/>
              </a:rPr>
              <a:t>Sección </a:t>
            </a:r>
            <a:r>
              <a:rPr lang="es-SV" dirty="0">
                <a:latin typeface="+mn-lt"/>
              </a:rPr>
              <a:t>4</a:t>
            </a:r>
            <a:br>
              <a:rPr lang="es-SV" dirty="0">
                <a:latin typeface="+mn-lt"/>
              </a:rPr>
            </a:br>
            <a:r>
              <a:rPr lang="es-SV" dirty="0">
                <a:latin typeface="+mn-lt"/>
              </a:rPr>
              <a:t> cofinanciamiento, sostenibilidad y transición.</a:t>
            </a:r>
            <a:br>
              <a:rPr lang="es-SV" dirty="0">
                <a:latin typeface="+mn-lt"/>
              </a:rPr>
            </a:br>
            <a:r>
              <a:rPr lang="es-SV" dirty="0">
                <a:latin typeface="+mn-lt"/>
              </a:rPr>
              <a:t/>
            </a:r>
            <a:br>
              <a:rPr lang="es-SV" dirty="0">
                <a:latin typeface="+mn-lt"/>
              </a:rPr>
            </a:br>
            <a:endParaRPr lang="es-SV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s-SV" sz="2400" dirty="0" smtClean="0"/>
              <a:t>Se han cumplido los compromisos de cofinanciamiento durante el período de asignación vigente ?</a:t>
            </a:r>
          </a:p>
          <a:p>
            <a:pPr marL="514350" indent="-514350">
              <a:buAutoNum type="alphaLcParenR"/>
            </a:pPr>
            <a:r>
              <a:rPr lang="es-SV" sz="2400" dirty="0" smtClean="0"/>
              <a:t>los compromisos de cofinanciamiento del próximo período de asignación cumplen los requisitos mínimos para acceder a la totalidad del incentivo de cofinanciamiento?</a:t>
            </a:r>
          </a:p>
          <a:p>
            <a:pPr marL="514350" indent="-514350">
              <a:buAutoNum type="alphaLcParenR"/>
            </a:pPr>
            <a:r>
              <a:rPr lang="es-SV" sz="2400" dirty="0" smtClean="0"/>
              <a:t>Haga un resumen de las áreas programáticas que van a financiarse con los recursos domésticos de cofinanciamiento en el próximo periodo de asignación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SV" sz="2000" dirty="0" smtClean="0"/>
              <a:t>El financiamiento de los costos programáticos mas importantes de los programas nacionales                       para las enfermedades y/o del sistema de salud.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SV" sz="2000" dirty="0" smtClean="0"/>
              <a:t>La absorción programada con fondos domésticos de intervenciones actualmente cubiertas con la subvención del Fondo Mundial.</a:t>
            </a: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8002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sz="11200" dirty="0" smtClean="0"/>
              <a:t>     </a:t>
            </a:r>
            <a:r>
              <a:rPr lang="es-SV" sz="11200" b="1" dirty="0" smtClean="0">
                <a:solidFill>
                  <a:srgbClr val="C00000"/>
                </a:solidFill>
              </a:rPr>
              <a:t>GRACIAS</a:t>
            </a:r>
            <a:r>
              <a:rPr lang="es-SV" dirty="0" smtClean="0"/>
              <a:t> </a:t>
            </a:r>
            <a:endParaRPr lang="es-SV" dirty="0"/>
          </a:p>
        </p:txBody>
      </p:sp>
      <p:sp>
        <p:nvSpPr>
          <p:cNvPr id="6" name="Rectángulo 5"/>
          <p:cNvSpPr/>
          <p:nvPr/>
        </p:nvSpPr>
        <p:spPr>
          <a:xfrm>
            <a:off x="4654804" y="2967335"/>
            <a:ext cx="45157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SV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s-SV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1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456</Words>
  <Application>Microsoft Office PowerPoint</Application>
  <PresentationFormat>Panorámica</PresentationFormat>
  <Paragraphs>56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Times New Roman</vt:lpstr>
      <vt:lpstr>Wingdings</vt:lpstr>
      <vt:lpstr>Tema de Office</vt:lpstr>
      <vt:lpstr>El éxito es la suma de pequeños  esfuerzos repetidos día tras día.</vt:lpstr>
      <vt:lpstr>Solicitudes de financiamiento</vt:lpstr>
      <vt:lpstr>Requerimientos de la nueva solicitud de financiamiento al Fondo Mundial.</vt:lpstr>
      <vt:lpstr>  Sección 1  contexto relacionado  con  solicitud de financiamiento.  </vt:lpstr>
      <vt:lpstr>Sección 2 solicitud de financiamiento y priorización. Es necesario consultar:  </vt:lpstr>
      <vt:lpstr>Sección3 Puesta en marcha para la implementación</vt:lpstr>
      <vt:lpstr>  Sección 4  cofinanciamiento, sostenibilidad y transición.  </vt:lpstr>
      <vt:lpstr>     GRACIAS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éxito es la suma de pequeños  esfuerzos repetidos día tras día.</dc:title>
  <dc:creator>Peñate</dc:creator>
  <cp:lastModifiedBy>Peñate</cp:lastModifiedBy>
  <cp:revision>42</cp:revision>
  <dcterms:created xsi:type="dcterms:W3CDTF">2020-01-13T21:24:08Z</dcterms:created>
  <dcterms:modified xsi:type="dcterms:W3CDTF">2020-01-14T14:46:19Z</dcterms:modified>
</cp:coreProperties>
</file>