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ACA9A-35B2-4728-8B6A-FB8DF24B0D8C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DF7BBF89-705B-47A9-BCB1-5E33BB5ACC54}">
      <dgm:prSet phldrT="[Texto]"/>
      <dgm:spPr/>
      <dgm:t>
        <a:bodyPr/>
        <a:lstStyle/>
        <a:p>
          <a:r>
            <a:rPr lang="es-PA" dirty="0"/>
            <a:t>Compra de Medicamento</a:t>
          </a:r>
        </a:p>
      </dgm:t>
    </dgm:pt>
    <dgm:pt modelId="{BEFA4668-8CA6-41EC-92C4-6197672AE1A1}" type="parTrans" cxnId="{C5FC318C-AA3E-4159-863E-391EB6A03A93}">
      <dgm:prSet/>
      <dgm:spPr/>
      <dgm:t>
        <a:bodyPr/>
        <a:lstStyle/>
        <a:p>
          <a:endParaRPr lang="es-PA"/>
        </a:p>
      </dgm:t>
    </dgm:pt>
    <dgm:pt modelId="{F0C3AB27-BAD4-4BE5-9A40-D151E6C294CA}" type="sibTrans" cxnId="{C5FC318C-AA3E-4159-863E-391EB6A03A93}">
      <dgm:prSet/>
      <dgm:spPr/>
      <dgm:t>
        <a:bodyPr/>
        <a:lstStyle/>
        <a:p>
          <a:endParaRPr lang="es-PA"/>
        </a:p>
      </dgm:t>
    </dgm:pt>
    <dgm:pt modelId="{1C9A2D01-5E1A-4D7B-A20D-D8A3A0E3DF60}">
      <dgm:prSet phldrT="[Texto]"/>
      <dgm:spPr/>
      <dgm:t>
        <a:bodyPr/>
        <a:lstStyle/>
        <a:p>
          <a:r>
            <a:rPr lang="es-PA" dirty="0"/>
            <a:t>Fase 2</a:t>
          </a:r>
        </a:p>
      </dgm:t>
    </dgm:pt>
    <dgm:pt modelId="{9F22C36E-EB67-4E58-AA5F-138E6903E863}" type="parTrans" cxnId="{7A2A8F78-660D-4ED0-B291-76B9D672D943}">
      <dgm:prSet/>
      <dgm:spPr/>
      <dgm:t>
        <a:bodyPr/>
        <a:lstStyle/>
        <a:p>
          <a:endParaRPr lang="es-PA"/>
        </a:p>
      </dgm:t>
    </dgm:pt>
    <dgm:pt modelId="{0F8D0DE3-D2F0-4E89-B2ED-D12886A3E6D6}" type="sibTrans" cxnId="{7A2A8F78-660D-4ED0-B291-76B9D672D943}">
      <dgm:prSet/>
      <dgm:spPr/>
      <dgm:t>
        <a:bodyPr/>
        <a:lstStyle/>
        <a:p>
          <a:endParaRPr lang="es-PA"/>
        </a:p>
      </dgm:t>
    </dgm:pt>
    <dgm:pt modelId="{1B8477E4-6E3A-457F-B540-EF791823C6FC}">
      <dgm:prSet phldrT="[Texto]"/>
      <dgm:spPr/>
      <dgm:t>
        <a:bodyPr/>
        <a:lstStyle/>
        <a:p>
          <a:r>
            <a:rPr lang="es-PA" dirty="0"/>
            <a:t>Donación de Equipos de Protección</a:t>
          </a:r>
        </a:p>
      </dgm:t>
    </dgm:pt>
    <dgm:pt modelId="{41C755EE-A111-4902-A620-3FC900CF165C}" type="parTrans" cxnId="{DC851596-C2F4-49E7-AA77-261A20C7C897}">
      <dgm:prSet/>
      <dgm:spPr/>
      <dgm:t>
        <a:bodyPr/>
        <a:lstStyle/>
        <a:p>
          <a:endParaRPr lang="es-PA"/>
        </a:p>
      </dgm:t>
    </dgm:pt>
    <dgm:pt modelId="{E7463C17-DFD4-49CA-ABC8-029EA104E92F}" type="sibTrans" cxnId="{DC851596-C2F4-49E7-AA77-261A20C7C897}">
      <dgm:prSet/>
      <dgm:spPr/>
      <dgm:t>
        <a:bodyPr/>
        <a:lstStyle/>
        <a:p>
          <a:endParaRPr lang="es-PA"/>
        </a:p>
      </dgm:t>
    </dgm:pt>
    <dgm:pt modelId="{53A5F51C-02C3-4D18-815F-C0D270A06896}">
      <dgm:prSet phldrT="[Texto]"/>
      <dgm:spPr/>
      <dgm:t>
        <a:bodyPr/>
        <a:lstStyle/>
        <a:p>
          <a:r>
            <a:rPr lang="es-PA" dirty="0"/>
            <a:t>Fase 3</a:t>
          </a:r>
        </a:p>
      </dgm:t>
    </dgm:pt>
    <dgm:pt modelId="{91121411-B623-4D35-875A-F098CDAC5418}" type="parTrans" cxnId="{43420A97-68A8-43BC-A021-5AAAC7CF13DB}">
      <dgm:prSet/>
      <dgm:spPr/>
      <dgm:t>
        <a:bodyPr/>
        <a:lstStyle/>
        <a:p>
          <a:endParaRPr lang="es-PA"/>
        </a:p>
      </dgm:t>
    </dgm:pt>
    <dgm:pt modelId="{D26A8464-C296-4662-B892-D0608A518E60}" type="sibTrans" cxnId="{43420A97-68A8-43BC-A021-5AAAC7CF13DB}">
      <dgm:prSet/>
      <dgm:spPr/>
      <dgm:t>
        <a:bodyPr/>
        <a:lstStyle/>
        <a:p>
          <a:endParaRPr lang="es-PA"/>
        </a:p>
      </dgm:t>
    </dgm:pt>
    <dgm:pt modelId="{38D4568B-21B7-4702-9E06-4C7C15C622EB}">
      <dgm:prSet phldrT="[Texto]"/>
      <dgm:spPr/>
      <dgm:t>
        <a:bodyPr/>
        <a:lstStyle/>
        <a:p>
          <a:r>
            <a:rPr lang="es-PA" dirty="0"/>
            <a:t>Capacitaciones en Estándares Internacionales de Derechos Humanos y Reglas Mínimas para el Tratamiento de Reclusos</a:t>
          </a:r>
        </a:p>
      </dgm:t>
    </dgm:pt>
    <dgm:pt modelId="{7D28F93E-8309-45D4-9CD9-F710B64B7B0E}" type="parTrans" cxnId="{7D636377-58BD-486B-A750-163F975BBB8B}">
      <dgm:prSet/>
      <dgm:spPr/>
      <dgm:t>
        <a:bodyPr/>
        <a:lstStyle/>
        <a:p>
          <a:endParaRPr lang="es-PA"/>
        </a:p>
      </dgm:t>
    </dgm:pt>
    <dgm:pt modelId="{B7105C54-308D-471E-AA33-BAA2ECA8A68E}" type="sibTrans" cxnId="{7D636377-58BD-486B-A750-163F975BBB8B}">
      <dgm:prSet/>
      <dgm:spPr/>
      <dgm:t>
        <a:bodyPr/>
        <a:lstStyle/>
        <a:p>
          <a:endParaRPr lang="es-PA"/>
        </a:p>
      </dgm:t>
    </dgm:pt>
    <dgm:pt modelId="{22BA9D11-5AC5-4C4B-BE62-1DCF32B8ED50}">
      <dgm:prSet phldrT="[Texto]"/>
      <dgm:spPr/>
      <dgm:t>
        <a:bodyPr/>
        <a:lstStyle/>
        <a:p>
          <a:r>
            <a:rPr lang="es-PA" dirty="0"/>
            <a:t>Fase 1</a:t>
          </a:r>
        </a:p>
      </dgm:t>
    </dgm:pt>
    <dgm:pt modelId="{2ADE696C-52D8-45EA-8583-822D0D87D5A1}" type="sibTrans" cxnId="{E76B68CC-8128-4B65-9450-D2DCB104C3FF}">
      <dgm:prSet/>
      <dgm:spPr/>
      <dgm:t>
        <a:bodyPr/>
        <a:lstStyle/>
        <a:p>
          <a:endParaRPr lang="es-PA"/>
        </a:p>
      </dgm:t>
    </dgm:pt>
    <dgm:pt modelId="{86D7ED9E-41AC-4FE0-92DD-79AB11AC22D5}" type="parTrans" cxnId="{E76B68CC-8128-4B65-9450-D2DCB104C3FF}">
      <dgm:prSet/>
      <dgm:spPr/>
      <dgm:t>
        <a:bodyPr/>
        <a:lstStyle/>
        <a:p>
          <a:endParaRPr lang="es-PA"/>
        </a:p>
      </dgm:t>
    </dgm:pt>
    <dgm:pt modelId="{23538122-56F5-4F4F-AB73-E88E53487B83}" type="pres">
      <dgm:prSet presAssocID="{8C2ACA9A-35B2-4728-8B6A-FB8DF24B0D8C}" presName="linearFlow" presStyleCnt="0">
        <dgm:presLayoutVars>
          <dgm:dir/>
          <dgm:animLvl val="lvl"/>
          <dgm:resizeHandles val="exact"/>
        </dgm:presLayoutVars>
      </dgm:prSet>
      <dgm:spPr/>
    </dgm:pt>
    <dgm:pt modelId="{DFA3C5F1-CE8C-4338-B9EE-2B3DEF86EEF2}" type="pres">
      <dgm:prSet presAssocID="{22BA9D11-5AC5-4C4B-BE62-1DCF32B8ED50}" presName="composite" presStyleCnt="0"/>
      <dgm:spPr/>
    </dgm:pt>
    <dgm:pt modelId="{FA1EC4C4-3EDC-4F0F-9489-04FB49167011}" type="pres">
      <dgm:prSet presAssocID="{22BA9D11-5AC5-4C4B-BE62-1DCF32B8ED5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4AA572C-8E85-482C-9DC8-99191215F0F9}" type="pres">
      <dgm:prSet presAssocID="{22BA9D11-5AC5-4C4B-BE62-1DCF32B8ED50}" presName="descendantText" presStyleLbl="alignAcc1" presStyleIdx="0" presStyleCnt="3">
        <dgm:presLayoutVars>
          <dgm:bulletEnabled val="1"/>
        </dgm:presLayoutVars>
      </dgm:prSet>
      <dgm:spPr/>
    </dgm:pt>
    <dgm:pt modelId="{94E0BC07-996D-422C-842D-5D4C9A65BF7F}" type="pres">
      <dgm:prSet presAssocID="{2ADE696C-52D8-45EA-8583-822D0D87D5A1}" presName="sp" presStyleCnt="0"/>
      <dgm:spPr/>
    </dgm:pt>
    <dgm:pt modelId="{C1836069-BF0E-4699-B8C1-21FD5E203AB9}" type="pres">
      <dgm:prSet presAssocID="{1C9A2D01-5E1A-4D7B-A20D-D8A3A0E3DF60}" presName="composite" presStyleCnt="0"/>
      <dgm:spPr/>
    </dgm:pt>
    <dgm:pt modelId="{BB1FA791-1B20-410F-90B5-142F39EFFD82}" type="pres">
      <dgm:prSet presAssocID="{1C9A2D01-5E1A-4D7B-A20D-D8A3A0E3DF6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65AA7DA-F56E-43D1-BA58-0C27EECEA6B5}" type="pres">
      <dgm:prSet presAssocID="{1C9A2D01-5E1A-4D7B-A20D-D8A3A0E3DF60}" presName="descendantText" presStyleLbl="alignAcc1" presStyleIdx="1" presStyleCnt="3">
        <dgm:presLayoutVars>
          <dgm:bulletEnabled val="1"/>
        </dgm:presLayoutVars>
      </dgm:prSet>
      <dgm:spPr/>
    </dgm:pt>
    <dgm:pt modelId="{E5354674-B67D-4FE0-88AC-FB854C384785}" type="pres">
      <dgm:prSet presAssocID="{0F8D0DE3-D2F0-4E89-B2ED-D12886A3E6D6}" presName="sp" presStyleCnt="0"/>
      <dgm:spPr/>
    </dgm:pt>
    <dgm:pt modelId="{A68E4A9C-84E5-4301-99A5-19F6BC2DEB7C}" type="pres">
      <dgm:prSet presAssocID="{53A5F51C-02C3-4D18-815F-C0D270A06896}" presName="composite" presStyleCnt="0"/>
      <dgm:spPr/>
    </dgm:pt>
    <dgm:pt modelId="{0C462B3C-1107-4A33-AFED-9B174182D533}" type="pres">
      <dgm:prSet presAssocID="{53A5F51C-02C3-4D18-815F-C0D270A0689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1015B6-A5EC-47E0-B405-47F38D367DE6}" type="pres">
      <dgm:prSet presAssocID="{53A5F51C-02C3-4D18-815F-C0D270A0689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E2A200F-3627-4554-9301-6962BE90ADAD}" type="presOf" srcId="{1C9A2D01-5E1A-4D7B-A20D-D8A3A0E3DF60}" destId="{BB1FA791-1B20-410F-90B5-142F39EFFD82}" srcOrd="0" destOrd="0" presId="urn:microsoft.com/office/officeart/2005/8/layout/chevron2"/>
    <dgm:cxn modelId="{E8AAC850-0BFD-42E0-9979-ED32EE06A1D8}" type="presOf" srcId="{22BA9D11-5AC5-4C4B-BE62-1DCF32B8ED50}" destId="{FA1EC4C4-3EDC-4F0F-9489-04FB49167011}" srcOrd="0" destOrd="0" presId="urn:microsoft.com/office/officeart/2005/8/layout/chevron2"/>
    <dgm:cxn modelId="{7D636377-58BD-486B-A750-163F975BBB8B}" srcId="{53A5F51C-02C3-4D18-815F-C0D270A06896}" destId="{38D4568B-21B7-4702-9E06-4C7C15C622EB}" srcOrd="0" destOrd="0" parTransId="{7D28F93E-8309-45D4-9CD9-F710B64B7B0E}" sibTransId="{B7105C54-308D-471E-AA33-BAA2ECA8A68E}"/>
    <dgm:cxn modelId="{7A2A8F78-660D-4ED0-B291-76B9D672D943}" srcId="{8C2ACA9A-35B2-4728-8B6A-FB8DF24B0D8C}" destId="{1C9A2D01-5E1A-4D7B-A20D-D8A3A0E3DF60}" srcOrd="1" destOrd="0" parTransId="{9F22C36E-EB67-4E58-AA5F-138E6903E863}" sibTransId="{0F8D0DE3-D2F0-4E89-B2ED-D12886A3E6D6}"/>
    <dgm:cxn modelId="{C5FC318C-AA3E-4159-863E-391EB6A03A93}" srcId="{22BA9D11-5AC5-4C4B-BE62-1DCF32B8ED50}" destId="{DF7BBF89-705B-47A9-BCB1-5E33BB5ACC54}" srcOrd="0" destOrd="0" parTransId="{BEFA4668-8CA6-41EC-92C4-6197672AE1A1}" sibTransId="{F0C3AB27-BAD4-4BE5-9A40-D151E6C294CA}"/>
    <dgm:cxn modelId="{DC851596-C2F4-49E7-AA77-261A20C7C897}" srcId="{1C9A2D01-5E1A-4D7B-A20D-D8A3A0E3DF60}" destId="{1B8477E4-6E3A-457F-B540-EF791823C6FC}" srcOrd="0" destOrd="0" parTransId="{41C755EE-A111-4902-A620-3FC900CF165C}" sibTransId="{E7463C17-DFD4-49CA-ABC8-029EA104E92F}"/>
    <dgm:cxn modelId="{43420A97-68A8-43BC-A021-5AAAC7CF13DB}" srcId="{8C2ACA9A-35B2-4728-8B6A-FB8DF24B0D8C}" destId="{53A5F51C-02C3-4D18-815F-C0D270A06896}" srcOrd="2" destOrd="0" parTransId="{91121411-B623-4D35-875A-F098CDAC5418}" sibTransId="{D26A8464-C296-4662-B892-D0608A518E60}"/>
    <dgm:cxn modelId="{5DA64BA0-D119-4492-AEAC-E1939B77C674}" type="presOf" srcId="{8C2ACA9A-35B2-4728-8B6A-FB8DF24B0D8C}" destId="{23538122-56F5-4F4F-AB73-E88E53487B83}" srcOrd="0" destOrd="0" presId="urn:microsoft.com/office/officeart/2005/8/layout/chevron2"/>
    <dgm:cxn modelId="{4CA547C8-E5B0-4A27-8077-03EF9A392781}" type="presOf" srcId="{38D4568B-21B7-4702-9E06-4C7C15C622EB}" destId="{9D1015B6-A5EC-47E0-B405-47F38D367DE6}" srcOrd="0" destOrd="0" presId="urn:microsoft.com/office/officeart/2005/8/layout/chevron2"/>
    <dgm:cxn modelId="{E76B68CC-8128-4B65-9450-D2DCB104C3FF}" srcId="{8C2ACA9A-35B2-4728-8B6A-FB8DF24B0D8C}" destId="{22BA9D11-5AC5-4C4B-BE62-1DCF32B8ED50}" srcOrd="0" destOrd="0" parTransId="{86D7ED9E-41AC-4FE0-92DD-79AB11AC22D5}" sibTransId="{2ADE696C-52D8-45EA-8583-822D0D87D5A1}"/>
    <dgm:cxn modelId="{579387CD-C26B-4BB9-8423-C853072B8CD2}" type="presOf" srcId="{1B8477E4-6E3A-457F-B540-EF791823C6FC}" destId="{F65AA7DA-F56E-43D1-BA58-0C27EECEA6B5}" srcOrd="0" destOrd="0" presId="urn:microsoft.com/office/officeart/2005/8/layout/chevron2"/>
    <dgm:cxn modelId="{464FF7F7-5410-416E-8F0A-3A85574D6CF7}" type="presOf" srcId="{53A5F51C-02C3-4D18-815F-C0D270A06896}" destId="{0C462B3C-1107-4A33-AFED-9B174182D533}" srcOrd="0" destOrd="0" presId="urn:microsoft.com/office/officeart/2005/8/layout/chevron2"/>
    <dgm:cxn modelId="{860E78F8-D13C-40EF-9592-5CAFC6425F1F}" type="presOf" srcId="{DF7BBF89-705B-47A9-BCB1-5E33BB5ACC54}" destId="{24AA572C-8E85-482C-9DC8-99191215F0F9}" srcOrd="0" destOrd="0" presId="urn:microsoft.com/office/officeart/2005/8/layout/chevron2"/>
    <dgm:cxn modelId="{C3423D6A-DC16-41FE-BD39-96E6F42BB287}" type="presParOf" srcId="{23538122-56F5-4F4F-AB73-E88E53487B83}" destId="{DFA3C5F1-CE8C-4338-B9EE-2B3DEF86EEF2}" srcOrd="0" destOrd="0" presId="urn:microsoft.com/office/officeart/2005/8/layout/chevron2"/>
    <dgm:cxn modelId="{23E49B39-30D3-4822-A31A-1E005FE6A854}" type="presParOf" srcId="{DFA3C5F1-CE8C-4338-B9EE-2B3DEF86EEF2}" destId="{FA1EC4C4-3EDC-4F0F-9489-04FB49167011}" srcOrd="0" destOrd="0" presId="urn:microsoft.com/office/officeart/2005/8/layout/chevron2"/>
    <dgm:cxn modelId="{76B46341-0024-4797-AF33-B985A4E7EC17}" type="presParOf" srcId="{DFA3C5F1-CE8C-4338-B9EE-2B3DEF86EEF2}" destId="{24AA572C-8E85-482C-9DC8-99191215F0F9}" srcOrd="1" destOrd="0" presId="urn:microsoft.com/office/officeart/2005/8/layout/chevron2"/>
    <dgm:cxn modelId="{482F925C-5D60-49D8-AC0C-0CF8CFF67B11}" type="presParOf" srcId="{23538122-56F5-4F4F-AB73-E88E53487B83}" destId="{94E0BC07-996D-422C-842D-5D4C9A65BF7F}" srcOrd="1" destOrd="0" presId="urn:microsoft.com/office/officeart/2005/8/layout/chevron2"/>
    <dgm:cxn modelId="{918749F0-35FD-461B-8A0C-ECA1399A6596}" type="presParOf" srcId="{23538122-56F5-4F4F-AB73-E88E53487B83}" destId="{C1836069-BF0E-4699-B8C1-21FD5E203AB9}" srcOrd="2" destOrd="0" presId="urn:microsoft.com/office/officeart/2005/8/layout/chevron2"/>
    <dgm:cxn modelId="{509794BC-81A0-4AFF-8CD0-A7AF2345827D}" type="presParOf" srcId="{C1836069-BF0E-4699-B8C1-21FD5E203AB9}" destId="{BB1FA791-1B20-410F-90B5-142F39EFFD82}" srcOrd="0" destOrd="0" presId="urn:microsoft.com/office/officeart/2005/8/layout/chevron2"/>
    <dgm:cxn modelId="{9FB19DA1-6B31-41B8-9A50-E66594445634}" type="presParOf" srcId="{C1836069-BF0E-4699-B8C1-21FD5E203AB9}" destId="{F65AA7DA-F56E-43D1-BA58-0C27EECEA6B5}" srcOrd="1" destOrd="0" presId="urn:microsoft.com/office/officeart/2005/8/layout/chevron2"/>
    <dgm:cxn modelId="{09062F23-425F-4B08-B1B0-A48784A87E30}" type="presParOf" srcId="{23538122-56F5-4F4F-AB73-E88E53487B83}" destId="{E5354674-B67D-4FE0-88AC-FB854C384785}" srcOrd="3" destOrd="0" presId="urn:microsoft.com/office/officeart/2005/8/layout/chevron2"/>
    <dgm:cxn modelId="{C742D827-7D34-4EFE-B0E6-55D5BB7E4E36}" type="presParOf" srcId="{23538122-56F5-4F4F-AB73-E88E53487B83}" destId="{A68E4A9C-84E5-4301-99A5-19F6BC2DEB7C}" srcOrd="4" destOrd="0" presId="urn:microsoft.com/office/officeart/2005/8/layout/chevron2"/>
    <dgm:cxn modelId="{90ACF724-40E3-4E56-A445-36423B294F9C}" type="presParOf" srcId="{A68E4A9C-84E5-4301-99A5-19F6BC2DEB7C}" destId="{0C462B3C-1107-4A33-AFED-9B174182D533}" srcOrd="0" destOrd="0" presId="urn:microsoft.com/office/officeart/2005/8/layout/chevron2"/>
    <dgm:cxn modelId="{5425D784-C193-4DC7-B136-6F312D519AF1}" type="presParOf" srcId="{A68E4A9C-84E5-4301-99A5-19F6BC2DEB7C}" destId="{9D1015B6-A5EC-47E0-B405-47F38D367D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EC4C4-3EDC-4F0F-9489-04FB49167011}">
      <dsp:nvSpPr>
        <dsp:cNvPr id="0" name=""/>
        <dsp:cNvSpPr/>
      </dsp:nvSpPr>
      <dsp:spPr>
        <a:xfrm rot="5400000">
          <a:off x="-200015" y="201613"/>
          <a:ext cx="1333439" cy="9334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600" kern="1200" dirty="0"/>
            <a:t>Fase 1</a:t>
          </a:r>
        </a:p>
      </dsp:txBody>
      <dsp:txXfrm rot="-5400000">
        <a:off x="2" y="468301"/>
        <a:ext cx="933407" cy="400032"/>
      </dsp:txXfrm>
    </dsp:sp>
    <dsp:sp modelId="{24AA572C-8E85-482C-9DC8-99191215F0F9}">
      <dsp:nvSpPr>
        <dsp:cNvPr id="0" name=""/>
        <dsp:cNvSpPr/>
      </dsp:nvSpPr>
      <dsp:spPr>
        <a:xfrm rot="5400000">
          <a:off x="5291135" y="-4356130"/>
          <a:ext cx="866735" cy="9582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2600" kern="1200" dirty="0"/>
            <a:t>Compra de Medicamento</a:t>
          </a:r>
        </a:p>
      </dsp:txBody>
      <dsp:txXfrm rot="-5400000">
        <a:off x="933407" y="43909"/>
        <a:ext cx="9539881" cy="782113"/>
      </dsp:txXfrm>
    </dsp:sp>
    <dsp:sp modelId="{BB1FA791-1B20-410F-90B5-142F39EFFD82}">
      <dsp:nvSpPr>
        <dsp:cNvPr id="0" name=""/>
        <dsp:cNvSpPr/>
      </dsp:nvSpPr>
      <dsp:spPr>
        <a:xfrm rot="5400000">
          <a:off x="-200015" y="1337050"/>
          <a:ext cx="1333439" cy="9334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600" kern="1200" dirty="0"/>
            <a:t>Fase 2</a:t>
          </a:r>
        </a:p>
      </dsp:txBody>
      <dsp:txXfrm rot="-5400000">
        <a:off x="2" y="1603738"/>
        <a:ext cx="933407" cy="400032"/>
      </dsp:txXfrm>
    </dsp:sp>
    <dsp:sp modelId="{F65AA7DA-F56E-43D1-BA58-0C27EECEA6B5}">
      <dsp:nvSpPr>
        <dsp:cNvPr id="0" name=""/>
        <dsp:cNvSpPr/>
      </dsp:nvSpPr>
      <dsp:spPr>
        <a:xfrm rot="5400000">
          <a:off x="5291135" y="-3220693"/>
          <a:ext cx="866735" cy="9582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2600" kern="1200" dirty="0"/>
            <a:t>Donación de Equipos de Protección</a:t>
          </a:r>
        </a:p>
      </dsp:txBody>
      <dsp:txXfrm rot="-5400000">
        <a:off x="933407" y="1179346"/>
        <a:ext cx="9539881" cy="782113"/>
      </dsp:txXfrm>
    </dsp:sp>
    <dsp:sp modelId="{0C462B3C-1107-4A33-AFED-9B174182D533}">
      <dsp:nvSpPr>
        <dsp:cNvPr id="0" name=""/>
        <dsp:cNvSpPr/>
      </dsp:nvSpPr>
      <dsp:spPr>
        <a:xfrm rot="5400000">
          <a:off x="-200015" y="2472487"/>
          <a:ext cx="1333439" cy="9334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600" kern="1200" dirty="0"/>
            <a:t>Fase 3</a:t>
          </a:r>
        </a:p>
      </dsp:txBody>
      <dsp:txXfrm rot="-5400000">
        <a:off x="2" y="2739175"/>
        <a:ext cx="933407" cy="400032"/>
      </dsp:txXfrm>
    </dsp:sp>
    <dsp:sp modelId="{9D1015B6-A5EC-47E0-B405-47F38D367DE6}">
      <dsp:nvSpPr>
        <dsp:cNvPr id="0" name=""/>
        <dsp:cNvSpPr/>
      </dsp:nvSpPr>
      <dsp:spPr>
        <a:xfrm rot="5400000">
          <a:off x="5291135" y="-2085256"/>
          <a:ext cx="866735" cy="95821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2600" kern="1200" dirty="0"/>
            <a:t>Capacitaciones en Estándares Internacionales de Derechos Humanos y Reglas Mínimas para el Tratamiento de Reclusos</a:t>
          </a:r>
        </a:p>
      </dsp:txBody>
      <dsp:txXfrm rot="-5400000">
        <a:off x="933407" y="2314783"/>
        <a:ext cx="9539881" cy="782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B98FE-4D55-4B10-B60B-03730831B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63098A-FB0D-42F6-A006-FCF5180A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485A5-6960-4FF6-8DE3-F8591681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410FC-DF73-4D5D-B5EE-EE727AFC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1D58A-7440-4638-B96F-98673A8B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  <p:pic>
        <p:nvPicPr>
          <p:cNvPr id="10" name="Picture 2" descr="Horizontal Card Template">
            <a:extLst>
              <a:ext uri="{FF2B5EF4-FFF2-40B4-BE49-F238E27FC236}">
                <a16:creationId xmlns:a16="http://schemas.microsoft.com/office/drawing/2014/main" id="{AEDFA2C1-F5C4-46A6-B7CE-206C36A41B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2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37C1D-1FBA-4AF9-AC95-7CD7F2FE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A47921-2D0D-4FA7-8797-23F9DF573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ED3C66-741E-4D87-9404-F57D6503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CB4E95-1D7A-430C-83C6-2214AB2B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6761-A899-4D52-A268-D9A50EB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6063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029755-0A78-4F74-815C-669B4A743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2F8450-DC8B-4034-AF39-38E28655A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DFE634-E7EF-4299-AC25-F334AAFC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CB8E4-CFA1-465C-A3C3-37F7BA3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8A597-6444-4399-8426-C5521A2C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4147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8A471-315F-4A1C-8AB8-4F61C12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9CBD23-53EF-4009-A44D-38180B0C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ECE8D-951B-41A5-9565-7E879370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ACCA1C-F079-4563-B147-AF1C4636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20D89-F60F-440C-8BD7-A37D6482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6085D08-038B-4B83-86D7-C9E124407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07" y="5622854"/>
            <a:ext cx="2536793" cy="10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nel de Revision Mundial acerca del futuro del ONUSIDA – Consulta ...">
            <a:extLst>
              <a:ext uri="{FF2B5EF4-FFF2-40B4-BE49-F238E27FC236}">
                <a16:creationId xmlns:a16="http://schemas.microsoft.com/office/drawing/2014/main" id="{570FDEFA-2E12-437C-81DF-8E4E1CAB5C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0" y="5626114"/>
            <a:ext cx="2192783" cy="12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92ACBD1-6346-44BD-B8A6-B854334C84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30" y="1806443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7C3F8C-1AB2-44EF-AEA5-25CFC12B7AB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60" y="5831019"/>
            <a:ext cx="2536792" cy="691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1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F2115-1F09-456E-A7F7-25E91739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CBA14D-9EE5-44EA-82D2-7980E5B2F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AC6B6-A0ED-43AD-B7DD-378A03FF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9E24AB-A130-4BCA-8AA8-61249766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186818-D0F6-41C8-B12E-F75C54B7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1943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D371D-D585-4FD2-AAC4-48D2C8E0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F3536-4F34-4BC7-9F4D-2FA4E73B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1404C0-3E47-48E8-AE3C-A243EAA9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43371E-BA9E-4403-BA49-9F70F1C8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A73077-9362-4B41-AAE4-CBE05059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F7551B-1EDD-4E3A-9A93-4D0897BB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1064EB6-FF7F-4CA8-BBA2-B71A1711A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07" y="5622854"/>
            <a:ext cx="2536793" cy="10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nel de Revision Mundial acerca del futuro del ONUSIDA – Consulta ...">
            <a:extLst>
              <a:ext uri="{FF2B5EF4-FFF2-40B4-BE49-F238E27FC236}">
                <a16:creationId xmlns:a16="http://schemas.microsoft.com/office/drawing/2014/main" id="{AE329F8C-801C-4BC1-9FFA-F264E165A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0" y="5626114"/>
            <a:ext cx="2192783" cy="12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6652844-5A5C-4FD1-963E-BE288F000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30" y="1806443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C7D682-5A4F-413D-B522-71EE9A54E4A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60" y="5831019"/>
            <a:ext cx="2536792" cy="691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0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E3405-5EBA-4F75-9D02-720470FB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5291C7-B923-4009-ABDF-B4F420EC0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9E5C97-C556-461F-8C32-AEC72B330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7BCFDC-FCE8-466E-9668-3134D9244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BFA4B5-1C57-45A2-8BF2-EEF880821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C21B00-B78B-4D70-949D-8F8D1699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4C509A-1442-4A5C-A87A-B649C3B1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421B93-BCE8-426D-B285-41BF77AB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658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D6464-83FA-48FA-BB1F-A141BC8E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066BA4-F229-4D7D-A01D-3382C08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05E8DE-3B47-4C87-86C0-E91FDB74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E7FCA3-01F1-488C-BB07-DFD6CDE0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9643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074C74-D5AB-495C-914A-9D58B53E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A7D919-F627-498E-BCE8-BBFD3E8B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5771F6-E875-4DFD-BF4B-A580B079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0651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9CD4-7CE9-426C-86F6-F44DCB5E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9FBA11-EBBF-49A9-A959-38076886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13F039-F8DD-40E6-B7BE-2138F98A1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85F777-C4A5-4977-B0FB-FB9BB33E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DAD1B4-EBC9-4FAE-AA37-4B0D94F2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03A53B-5B5E-4E7B-A093-551A8CB1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1504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33586-85F0-4838-8FF6-F48994BB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44BD70-2ED8-4057-A54E-D112AA763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23A11F-3B5D-4317-B4C1-3188DD45D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A3E299-CF67-43F7-B61C-EFEF2B14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D6A848-C7C0-4B08-82F5-FCB431FA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2DA66D-5543-4E57-B01F-5B827CC5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5280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3969A8-4913-4E98-8E29-0F9A39F5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6F0A7C-0DA9-4135-AE9C-6BF0313A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D3C7B-0C59-48F7-92CB-934B95F5F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0DFEE-27D2-4E31-A069-EB39D49EA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EFDDC-4871-4ED4-9B6C-0C3C4A34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2824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F50E6-570E-418B-9553-9EE2F19C2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42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Proteger la vida de las poblaciones vulnerables en el contexto de la crisis COVID-19</a:t>
            </a:r>
            <a:br>
              <a:rPr lang="es-MX" b="1" dirty="0">
                <a:solidFill>
                  <a:schemeClr val="bg1"/>
                </a:solidFill>
              </a:rPr>
            </a:br>
            <a:r>
              <a:rPr lang="es-MX" b="1" dirty="0">
                <a:solidFill>
                  <a:schemeClr val="bg1"/>
                </a:solidFill>
              </a:rPr>
              <a:t>UNODC y ONUSIDA 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6C9C0-2F09-423C-8D4D-A2242BEED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3575"/>
            <a:ext cx="9144000" cy="47281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Fondo de Respuesta y Recuperación COVID-19 de la ONU</a:t>
            </a:r>
            <a:endParaRPr lang="es-MX" dirty="0">
              <a:solidFill>
                <a:schemeClr val="bg1"/>
              </a:solidFill>
            </a:endParaRPr>
          </a:p>
          <a:p>
            <a:endParaRPr lang="es-P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6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902B0-ECC2-43B2-8971-B48811B2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PA" sz="3600"/>
              <a:t>Descripción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5B17B3-34DD-4C39-B0CE-DE1562E9B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6" b="13755"/>
          <a:stretch/>
        </p:blipFill>
        <p:spPr bwMode="auto">
          <a:xfrm>
            <a:off x="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7F2D9-28EA-43B0-B944-D564C8F4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619500"/>
            <a:ext cx="7485413" cy="2452687"/>
          </a:xfrm>
        </p:spPr>
        <p:txBody>
          <a:bodyPr anchor="ctr">
            <a:normAutofit/>
          </a:bodyPr>
          <a:lstStyle/>
          <a:p>
            <a:pPr algn="just"/>
            <a:r>
              <a:rPr lang="es-PA" sz="2400" dirty="0"/>
              <a:t>El objetivo del proyecto es brindar una respuesta a COVID19 enfocándose en la población más vulnerable con respecto a su salud y reducir a los pacientes en los centros de salud. </a:t>
            </a:r>
          </a:p>
        </p:txBody>
      </p:sp>
    </p:spTree>
    <p:extLst>
      <p:ext uri="{BB962C8B-B14F-4D97-AF65-F5344CB8AC3E}">
        <p14:creationId xmlns:p14="http://schemas.microsoft.com/office/powerpoint/2010/main" val="155827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84D32-F513-4B05-BFA8-CAE3C185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 Específicos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6BBF0B-CBEB-4ADB-A1DD-F55128EFF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PA" dirty="0"/>
              <a:t> </a:t>
            </a:r>
            <a:r>
              <a:rPr lang="es-CO" dirty="0"/>
              <a:t>La actual propuesta tiene como propósito apoyar el diseño e implementación del plan de contingencia del COVID-19 en centros penales, para fortalecer el diagnóstico temprano de COVID-19 y las pruebas de seguimiento para tuberculosis, así como medidas de bioseguridad para el personal de centros penales, de las personas con VIH, Tuberculosis y población LGBTI privadas de libertad y mitigar así, el impacto del COVID 19 para reducir riesgos de contagio y propagación del virus.</a:t>
            </a:r>
            <a:endParaRPr lang="en-US" dirty="0"/>
          </a:p>
          <a:p>
            <a:r>
              <a:rPr lang="es-CO" dirty="0"/>
              <a:t>En su implementación, esta propuesta dará cumplimiento a las regulaciones y lineamientos establecidos por el Gobierno de El Salvador y de la Organización Mundial de la Salud para combatir el COVID-19, así como, a la aplicación de las Reglas de Mandela y de Reglas de Bangkok </a:t>
            </a:r>
            <a:endParaRPr lang="en-US" dirty="0"/>
          </a:p>
          <a:p>
            <a:r>
              <a:rPr lang="es-CO" dirty="0"/>
              <a:t>Constituyen los estándares mínimos universalmente reconocidos para la gestión de los centros penitenciarios y el tratamiento de las personas privadas de libertad, y han tenido un inmenso valor e influencia en el desarrollo de leyes, políticas y prácticas penitenciarias en los Estados Miembros en todo el mundo.</a:t>
            </a:r>
            <a:endParaRPr lang="en-US" dirty="0"/>
          </a:p>
          <a:p>
            <a:r>
              <a:rPr lang="es-CO" dirty="0"/>
              <a:t>Reglas de las Naciones Unidas para el tratamiento de las reclusas y medidas no privativas de la libertad para las mujeres delincuentes.</a:t>
            </a:r>
            <a:endParaRPr lang="en-US" dirty="0"/>
          </a:p>
          <a:p>
            <a:pPr algn="just"/>
            <a:endParaRPr lang="es-PA" dirty="0"/>
          </a:p>
          <a:p>
            <a:pPr algn="just"/>
            <a:r>
              <a:rPr lang="es-PA" dirty="0"/>
              <a:t> Prevención y gestión de COVID19 en las cárceles.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7427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780B9-7853-43F1-AA17-9A692161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PA" sz="3600"/>
              <a:t>Resultado</a:t>
            </a:r>
          </a:p>
        </p:txBody>
      </p:sp>
      <p:pic>
        <p:nvPicPr>
          <p:cNvPr id="4098" name="Picture 2" descr="Imagen">
            <a:extLst>
              <a:ext uri="{FF2B5EF4-FFF2-40B4-BE49-F238E27FC236}">
                <a16:creationId xmlns:a16="http://schemas.microsoft.com/office/drawing/2014/main" id="{D42ABF54-8531-40CD-8C09-4645DB885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5" b="24781"/>
          <a:stretch/>
        </p:blipFill>
        <p:spPr bwMode="auto">
          <a:xfrm>
            <a:off x="20" y="-1196030"/>
            <a:ext cx="12191980" cy="411068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F9FD8-6F37-408D-A9D0-0E5DF5B0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786" y="2805344"/>
            <a:ext cx="7847609" cy="2874067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es-PA" sz="2400" dirty="0"/>
              <a:t>Mitigar el impacto de COVID 19 y reducir los riesgos de contagio y propagación del virus para el personal penitenciario, las personas privadas de libertad, con enfermedades crónicas e infecciosas (VIH y tuberculosis) y las poblaciones LGBTI privadas de libertad mediante la protección y promoción de medidas sanitarias contra COVID -19, especialmente los derechos de las personas privadas de libertad con necesidades especiales, para que sean tratados de acuerdo con sus necesidades de salud.</a:t>
            </a:r>
          </a:p>
        </p:txBody>
      </p:sp>
    </p:spTree>
    <p:extLst>
      <p:ext uri="{BB962C8B-B14F-4D97-AF65-F5344CB8AC3E}">
        <p14:creationId xmlns:p14="http://schemas.microsoft.com/office/powerpoint/2010/main" val="86896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BB031-00BB-4756-A646-06014C98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Población objetivo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ACB960B-DDDC-4652-9597-CDDC1D7F5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34401"/>
              </p:ext>
            </p:extLst>
          </p:nvPr>
        </p:nvGraphicFramePr>
        <p:xfrm>
          <a:off x="923924" y="1690688"/>
          <a:ext cx="10201275" cy="36749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61534">
                  <a:extLst>
                    <a:ext uri="{9D8B030D-6E8A-4147-A177-3AD203B41FA5}">
                      <a16:colId xmlns:a16="http://schemas.microsoft.com/office/drawing/2014/main" val="2498055262"/>
                    </a:ext>
                  </a:extLst>
                </a:gridCol>
                <a:gridCol w="1798278">
                  <a:extLst>
                    <a:ext uri="{9D8B030D-6E8A-4147-A177-3AD203B41FA5}">
                      <a16:colId xmlns:a16="http://schemas.microsoft.com/office/drawing/2014/main" val="3620870546"/>
                    </a:ext>
                  </a:extLst>
                </a:gridCol>
                <a:gridCol w="2454819">
                  <a:extLst>
                    <a:ext uri="{9D8B030D-6E8A-4147-A177-3AD203B41FA5}">
                      <a16:colId xmlns:a16="http://schemas.microsoft.com/office/drawing/2014/main" val="514125180"/>
                    </a:ext>
                  </a:extLst>
                </a:gridCol>
                <a:gridCol w="1686644">
                  <a:extLst>
                    <a:ext uri="{9D8B030D-6E8A-4147-A177-3AD203B41FA5}">
                      <a16:colId xmlns:a16="http://schemas.microsoft.com/office/drawing/2014/main" val="389636320"/>
                    </a:ext>
                  </a:extLst>
                </a:gridCol>
              </a:tblGrid>
              <a:tr h="830570"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Hombres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Mujeres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8457247"/>
                  </a:ext>
                </a:extLst>
              </a:tr>
              <a:tr h="1430586"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Personas en prisiones</a:t>
                      </a:r>
                    </a:p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s-MX" sz="2400" dirty="0">
                        <a:effectLst/>
                      </a:endParaRPr>
                    </a:p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(incluye 600 personas con VIH y tuberculosis, Población LGBTI)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34,391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6667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2,934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6858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37,325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6327911"/>
                  </a:ext>
                </a:extLst>
              </a:tr>
              <a:tr h="1413839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Los oficiales encargados de garantizar su custodia segura y humana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650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6667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254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6858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904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7315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33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AF9D4-B0B6-4E79-BAFB-310A9BD6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¿Cómo lo logramos?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381C64F-ECDE-409F-A74D-26A4B0826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639641"/>
              </p:ext>
            </p:extLst>
          </p:nvPr>
        </p:nvGraphicFramePr>
        <p:xfrm>
          <a:off x="838200" y="1825625"/>
          <a:ext cx="10515600" cy="360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40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20312-5A37-4E97-83C7-0177D50E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PA" sz="3600"/>
              <a:t>Duración del Proyecto 	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1587802-C58D-47C5-8F19-8837B8277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1" b="1263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F21B7-2B3E-4E05-84D9-26968896B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710613"/>
            <a:ext cx="7485413" cy="2452687"/>
          </a:xfrm>
        </p:spPr>
        <p:txBody>
          <a:bodyPr anchor="ctr">
            <a:normAutofit/>
          </a:bodyPr>
          <a:lstStyle/>
          <a:p>
            <a:r>
              <a:rPr lang="es-PA" sz="3200" dirty="0"/>
              <a:t>Fecha de inicio: Junio 2020</a:t>
            </a:r>
          </a:p>
          <a:p>
            <a:r>
              <a:rPr lang="es-PA" sz="3200" dirty="0"/>
              <a:t>Fecha de Finalización: Diciembre 2020</a:t>
            </a:r>
          </a:p>
        </p:txBody>
      </p:sp>
    </p:spTree>
    <p:extLst>
      <p:ext uri="{BB962C8B-B14F-4D97-AF65-F5344CB8AC3E}">
        <p14:creationId xmlns:p14="http://schemas.microsoft.com/office/powerpoint/2010/main" val="168405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540B1-32EA-4AFF-A93C-394B7D4B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/>
              <a:t>Contactos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38E604-ADB9-4C0E-AA95-9D9C31082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2662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/>
              <a:t>Mónica Mendoza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Jefe de Oficina País</a:t>
            </a:r>
          </a:p>
          <a:p>
            <a:pPr marL="0" indent="0" algn="ctr">
              <a:buNone/>
            </a:pPr>
            <a:r>
              <a:rPr lang="es-MX" dirty="0"/>
              <a:t>Oficina de las Naciones Unidas contra la Droga y el Delito (UNODC)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Monica.mendoza@un.org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B66CC9-726F-4146-899A-A87F7A73B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2662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dirty="0"/>
              <a:t>Celina Martínez</a:t>
            </a:r>
          </a:p>
          <a:p>
            <a:pPr marL="0" indent="0" algn="ctr">
              <a:buNone/>
            </a:pPr>
            <a:endParaRPr lang="es-PA" dirty="0"/>
          </a:p>
          <a:p>
            <a:pPr marL="0" indent="0" algn="ctr">
              <a:buNone/>
            </a:pPr>
            <a:r>
              <a:rPr lang="es-PA" dirty="0"/>
              <a:t>Directora de País</a:t>
            </a:r>
          </a:p>
          <a:p>
            <a:pPr marL="0" indent="0" algn="ctr">
              <a:buNone/>
            </a:pPr>
            <a:r>
              <a:rPr lang="es-MX" dirty="0"/>
              <a:t>Programa Conjunto de las Naciones Unidas sobre el VIH/Sida (</a:t>
            </a:r>
            <a:r>
              <a:rPr lang="es-MX" b="1" dirty="0"/>
              <a:t>ONUSIDA</a:t>
            </a:r>
            <a:r>
              <a:rPr lang="es-MX" dirty="0"/>
              <a:t>)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MirandaCe@unaids.org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PA" dirty="0"/>
          </a:p>
          <a:p>
            <a:pPr marL="0" indent="0" algn="ctr">
              <a:buNone/>
            </a:pPr>
            <a:endParaRPr lang="es-PA" dirty="0"/>
          </a:p>
          <a:p>
            <a:pPr marL="0" indent="0" algn="ctr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51852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496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Proteger la vida de las poblaciones vulnerables en el contexto de la crisis COVID-19 UNODC y ONUSIDA </vt:lpstr>
      <vt:lpstr>Descripción </vt:lpstr>
      <vt:lpstr> Específicos</vt:lpstr>
      <vt:lpstr>Resultado</vt:lpstr>
      <vt:lpstr>Población objetivo </vt:lpstr>
      <vt:lpstr>¿Cómo lo logramos? </vt:lpstr>
      <vt:lpstr>Duración del Proyecto  </vt:lpstr>
      <vt:lpstr>Contactos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 la vida de las poblaciones vulnerables en el contexto de la crisis COVID-19 UNODC y ONUSIDA</dc:title>
  <dc:creator>Marta Rodriguez</dc:creator>
  <cp:lastModifiedBy>MARTINEZ DE MIRANDA, Celina</cp:lastModifiedBy>
  <cp:revision>5</cp:revision>
  <dcterms:created xsi:type="dcterms:W3CDTF">2020-06-16T19:41:19Z</dcterms:created>
  <dcterms:modified xsi:type="dcterms:W3CDTF">2020-06-25T14:46:00Z</dcterms:modified>
</cp:coreProperties>
</file>