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4" r:id="rId8"/>
    <p:sldId id="265" r:id="rId9"/>
    <p:sldId id="262" r:id="rId10"/>
    <p:sldId id="266" r:id="rId11"/>
    <p:sldId id="268" r:id="rId12"/>
    <p:sldId id="269" r:id="rId13"/>
  </p:sldIdLst>
  <p:sldSz cx="12192000" cy="6858000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20" autoAdjust="0"/>
    <p:restoredTop sz="94660"/>
  </p:normalViewPr>
  <p:slideViewPr>
    <p:cSldViewPr snapToGrid="0">
      <p:cViewPr varScale="1">
        <p:scale>
          <a:sx n="54" d="100"/>
          <a:sy n="54" d="100"/>
        </p:scale>
        <p:origin x="8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76A8B55-3E67-448B-8901-158296D3A8E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4D81B19-5DBA-491A-8B71-F7C7048129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51C3A4-2808-4FE7-A949-40188325C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6CC8BA-4F79-4226-9518-DB924ACD5C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470B5BE-6FAF-4CF7-BE1F-1AE2CA1A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39765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1446B4C-5F96-41B8-9A30-BE502EBC38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E90D4C38-0E57-4D4C-866F-F006D89748F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A88A961-E949-4E20-8203-1F9494E05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278DBF-C844-48B1-9917-298B97E520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034C2D-96ED-4F69-A2AB-C639A521C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47247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C6E05B48-D487-4EAC-9AD8-32E4189558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420E5F13-F9F2-4847-9A8F-8FB1C7A8D4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186E16-EC69-4D5D-B5C1-4682FE012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2849AA-AA7D-4782-983C-6B08745A8E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CD6651B-C248-4305-96C7-C2D9BAC42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5738699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52CB23A-4E05-4EFA-8188-F2864E9D77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F2455C3-5279-4EF3-9F58-22D9B86D3F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B2F7A88-237E-4107-B641-4DF8F116FA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04CBEF9-3D60-4CD6-9CCD-436CBF215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06C07-9D3E-491A-BCD3-C8C8C56BB5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63256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C4F2F7C-B83A-46F2-BB93-C1DCC0A7A5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3B1E588-16C5-4C7F-BBC6-4E773AD204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0F3CFDA-32D9-4C36-A3CE-78519A521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FD4C6D2-B355-4567-8CC4-4DD2450AF7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A1E92B08-52CC-46F3-A17D-D70A7B91AF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30970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77475A4-702F-4FB0-BBE4-DA95742961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36643DE-9835-43D3-B13F-70B75F02AF4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47E8F4C-CF80-47FE-95EC-2C2DAC8E6E6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07A60DC-9C12-4B0A-989A-56C8F9926C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26AF15A-17FA-484C-8A18-ABB967314E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29D122BF-7366-42E7-A3A9-B9EEDFCEB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854988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26D98D3-6B8A-448D-90D4-C5124A182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533B66F-CA22-4DB9-9532-28B5EF126B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F0AD596-B98C-4FEF-8534-E89386E5460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BD140FB7-6B6A-4DB4-ABAA-9BFF4E739C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E547E53-09D2-49BD-B116-3B35EC12F0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21F4F64-E6CB-4F47-B600-25706B1EF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EB6D0F20-7209-4B94-88FC-E85C85C057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14A66F6B-D9BE-41DE-936F-C061CD3A2F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985814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2FE5E4F-A002-46B3-B79F-1D9857DA72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8C0CF42-D8BD-4629-91BF-E07B8A82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59DC4293-8452-4AB3-B960-B6D16F2BDD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4417F8E-CD46-4881-91C8-5AE6A82870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4616019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8EC14F98-5DBC-4905-89BE-35BAD23457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7BF04E6C-AA27-4A63-9579-EE6DF021C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B9817A54-3F1B-46A4-A7D6-1D04499DD3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7512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0B5536-8351-4224-8B2D-7AE5897523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6FDE68C6-F0AD-4002-A643-FE45BD4A4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D993990-FB5C-40A7-9AD2-ADDDDC8F08D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216D73B-3F8E-451E-AA8C-4BFBA43815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017DBA1-AA43-43DB-A4DD-4B0AE658C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F623136-3A56-4619-8C7F-6760D3DF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16447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AE0F0C8-F672-4EDB-A8BD-0B030DEA6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2BBC0015-08B1-42C9-9448-183BB2756F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2F04F972-8569-4166-B693-2FBB73FFE8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D54CC8E-129C-46BC-8772-611B85EE7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C5E12290-07BD-4E2F-BB9F-384D809D2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AB5711C-7B7E-4CB3-B0F8-C227DBBFBF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991183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EAF6B3A9-6124-4FB6-A4EA-1210F67514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SV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BA2B940-78FE-4D0F-8366-421F799901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SV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C916B9C-72E2-4D75-8BED-1F70B5E9EC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83F195-041B-4DFE-9326-79E75AD9F4BA}" type="datetimeFigureOut">
              <a:rPr lang="es-SV" smtClean="0"/>
              <a:t>5/6/2020</a:t>
            </a:fld>
            <a:endParaRPr lang="es-SV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48B6326-6AD8-40B4-B039-736B2D8B7CE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0A12DFC-BFAE-4F41-9886-EB9FB91D9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D91DD0-7776-42FA-A400-D94635034983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874226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8AA4DC-0B8D-4459-8448-BE1CB9D17AC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Informe Auditoría Corte de Cuentas 2019</a:t>
            </a:r>
            <a:endParaRPr lang="es-SV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467A4E6-65A4-4624-B805-CF1DE16871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779197"/>
            <a:ext cx="9144000" cy="1655762"/>
          </a:xfrm>
        </p:spPr>
        <p:txBody>
          <a:bodyPr/>
          <a:lstStyle/>
          <a:p>
            <a:r>
              <a:rPr lang="es-ES" dirty="0"/>
              <a:t>5 de junio de 2020</a:t>
            </a:r>
            <a:endParaRPr lang="es-SV" dirty="0"/>
          </a:p>
        </p:txBody>
      </p:sp>
    </p:spTree>
    <p:extLst>
      <p:ext uri="{BB962C8B-B14F-4D97-AF65-F5344CB8AC3E}">
        <p14:creationId xmlns:p14="http://schemas.microsoft.com/office/powerpoint/2010/main" val="3614463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>
            <a:noAutofit/>
          </a:bodyPr>
          <a:lstStyle/>
          <a:p>
            <a:r>
              <a:rPr lang="es-SV" sz="3600" b="1" dirty="0"/>
              <a:t>Hallazgo No.9</a:t>
            </a:r>
            <a:br>
              <a:rPr lang="es-SV" sz="3600" b="1" dirty="0"/>
            </a:br>
            <a:r>
              <a:rPr lang="es-ES" sz="3600" b="1" dirty="0"/>
              <a:t>TRANSFERENCIA DE FONDOS SIN EVIDENCIA DE USO Y LIQUIDACION</a:t>
            </a:r>
            <a:endParaRPr lang="es-SV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ECDA21EC-B507-4B01-B439-FEEC201D3D9A}"/>
              </a:ext>
            </a:extLst>
          </p:cNvPr>
          <p:cNvSpPr/>
          <p:nvPr/>
        </p:nvSpPr>
        <p:spPr>
          <a:xfrm>
            <a:off x="605642" y="1900051"/>
            <a:ext cx="1113905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500" b="1" dirty="0">
                <a:latin typeface="Arial" panose="020B0604020202020204" pitchFamily="34" charset="0"/>
              </a:rPr>
              <a:t>COMENTARIOS DE LOS AUDITORES</a:t>
            </a:r>
          </a:p>
          <a:p>
            <a:r>
              <a:rPr lang="es-ES" sz="2500" dirty="0">
                <a:latin typeface="Arial" panose="020B0604020202020204" pitchFamily="34" charset="0"/>
              </a:rPr>
              <a:t>Después de haber realizado el análisis respectivo a los comentarios, concluimos que la observación no es superada, debido a que la deficiencia identificada corresponde a que la Coordinación del Programa Nacional IST-VIH y la Coordinación del Área Financiera de Fondos Externos, no cuentan con el informe de liquidación que identifique claramente en qué invirtió Plan Internacional Inc., los desembolsos realizados por medio de Cheque, </a:t>
            </a:r>
            <a:r>
              <a:rPr lang="es-SV" sz="2500" dirty="0">
                <a:latin typeface="Arial" panose="020B0604020202020204" pitchFamily="34" charset="0"/>
              </a:rPr>
              <a:t>según detalle:</a:t>
            </a:r>
          </a:p>
          <a:p>
            <a:r>
              <a:rPr lang="pt-BR" sz="2500" b="1" dirty="0">
                <a:latin typeface="Arial" panose="020B0604020202020204" pitchFamily="34" charset="0"/>
              </a:rPr>
              <a:t>Trimestre 2019 Número de Cheque Monto</a:t>
            </a:r>
          </a:p>
          <a:p>
            <a:r>
              <a:rPr lang="es-SV" sz="2500" dirty="0">
                <a:latin typeface="Arial" panose="020B0604020202020204" pitchFamily="34" charset="0"/>
              </a:rPr>
              <a:t>Trimestre 1/2019 9100118 $621,917</a:t>
            </a:r>
          </a:p>
          <a:p>
            <a:r>
              <a:rPr lang="es-SV" sz="2500" dirty="0">
                <a:latin typeface="Arial" panose="020B0604020202020204" pitchFamily="34" charset="0"/>
              </a:rPr>
              <a:t>Trimestre 2/2019 9100185 $498,670</a:t>
            </a:r>
          </a:p>
        </p:txBody>
      </p:sp>
    </p:spTree>
    <p:extLst>
      <p:ext uri="{BB962C8B-B14F-4D97-AF65-F5344CB8AC3E}">
        <p14:creationId xmlns:p14="http://schemas.microsoft.com/office/powerpoint/2010/main" val="377218803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976787"/>
          </a:xfrm>
        </p:spPr>
        <p:txBody>
          <a:bodyPr>
            <a:noAutofit/>
          </a:bodyPr>
          <a:lstStyle/>
          <a:p>
            <a:r>
              <a:rPr lang="es-ES" sz="3600" b="1" dirty="0"/>
              <a:t>RECOMENDACIONES DE AUDITORÍA</a:t>
            </a:r>
            <a:endParaRPr lang="es-SV" sz="3600" b="1" dirty="0"/>
          </a:p>
        </p:txBody>
      </p:sp>
      <p:sp>
        <p:nvSpPr>
          <p:cNvPr id="4" name="Rectángulo 3">
            <a:extLst>
              <a:ext uri="{FF2B5EF4-FFF2-40B4-BE49-F238E27FC236}">
                <a16:creationId xmlns:a16="http://schemas.microsoft.com/office/drawing/2014/main" id="{11049716-DEA5-44BC-8497-B2203F83BBD8}"/>
              </a:ext>
            </a:extLst>
          </p:cNvPr>
          <p:cNvSpPr/>
          <p:nvPr/>
        </p:nvSpPr>
        <p:spPr>
          <a:xfrm>
            <a:off x="838199" y="997527"/>
            <a:ext cx="11250881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</a:rPr>
              <a:t>Recomendación No. 1</a:t>
            </a:r>
          </a:p>
          <a:p>
            <a:endParaRPr lang="es-SV" sz="2000" dirty="0">
              <a:latin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</a:rPr>
              <a:t>Recomendamos al señor Ministro de Salud que ordene a la Coordinadora del Programa</a:t>
            </a:r>
          </a:p>
          <a:p>
            <a:r>
              <a:rPr lang="es-ES" sz="2000" dirty="0">
                <a:latin typeface="Arial" panose="020B0604020202020204" pitchFamily="34" charset="0"/>
              </a:rPr>
              <a:t>Nacional IST-VIH/SIDA del Ministerio de Salud (MINSAL) establecer mecanismos para la</a:t>
            </a:r>
          </a:p>
          <a:p>
            <a:r>
              <a:rPr lang="es-ES" sz="2000" dirty="0">
                <a:latin typeface="Arial" panose="020B0604020202020204" pitchFamily="34" charset="0"/>
              </a:rPr>
              <a:t>contratación de telefonía móvil que contribuya al desarrollo del programa y que su</a:t>
            </a:r>
          </a:p>
          <a:p>
            <a:r>
              <a:rPr lang="es-ES" sz="2000" dirty="0">
                <a:latin typeface="Arial" panose="020B0604020202020204" pitchFamily="34" charset="0"/>
              </a:rPr>
              <a:t>distribución sea en clínicas y personal relacionado con las actividades del programa de</a:t>
            </a:r>
          </a:p>
          <a:p>
            <a:r>
              <a:rPr lang="es-SV" sz="2000" dirty="0">
                <a:latin typeface="Arial" panose="020B0604020202020204" pitchFamily="34" charset="0"/>
              </a:rPr>
              <a:t>ITS-VIH/SIDA.</a:t>
            </a:r>
          </a:p>
          <a:p>
            <a:endParaRPr lang="es-SV" sz="2000" dirty="0">
              <a:latin typeface="Arial" panose="020B0604020202020204" pitchFamily="34" charset="0"/>
            </a:endParaRPr>
          </a:p>
          <a:p>
            <a:r>
              <a:rPr lang="es-SV" sz="2000" b="1" dirty="0">
                <a:latin typeface="Arial" panose="020B0604020202020204" pitchFamily="34" charset="0"/>
              </a:rPr>
              <a:t>Recomendación No.2}</a:t>
            </a:r>
          </a:p>
          <a:p>
            <a:r>
              <a:rPr lang="es-ES" sz="2000" dirty="0">
                <a:latin typeface="Arial" panose="020B0604020202020204" pitchFamily="34" charset="0"/>
              </a:rPr>
              <a:t>Recomendamos al señor Ministro de Salud que ordene a la Coordinación del Programa</a:t>
            </a:r>
          </a:p>
          <a:p>
            <a:r>
              <a:rPr lang="es-ES" sz="2000" dirty="0">
                <a:latin typeface="Arial" panose="020B0604020202020204" pitchFamily="34" charset="0"/>
              </a:rPr>
              <a:t>Nacional IST-VIH/SIDA del Ministerio de Salud (MINSAL) establecer controles para la</a:t>
            </a:r>
          </a:p>
          <a:p>
            <a:r>
              <a:rPr lang="es-ES" sz="2000" dirty="0">
                <a:latin typeface="Arial" panose="020B0604020202020204" pitchFamily="34" charset="0"/>
              </a:rPr>
              <a:t>adquisición de promocionales y que éstos conlleven un valor agregado para desarrollar</a:t>
            </a:r>
          </a:p>
          <a:p>
            <a:r>
              <a:rPr lang="es-ES" sz="2000" dirty="0">
                <a:latin typeface="Arial" panose="020B0604020202020204" pitchFamily="34" charset="0"/>
              </a:rPr>
              <a:t>los objetivos del programa; así como establecer mecanismos de distribución al personal</a:t>
            </a:r>
          </a:p>
          <a:p>
            <a:r>
              <a:rPr lang="es-ES" sz="2000" dirty="0">
                <a:latin typeface="Arial" panose="020B0604020202020204" pitchFamily="34" charset="0"/>
              </a:rPr>
              <a:t>que desarrolle actividades de monitoreo y evaluación de campo.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63339243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976787"/>
          </a:xfrm>
        </p:spPr>
        <p:txBody>
          <a:bodyPr>
            <a:noAutofit/>
          </a:bodyPr>
          <a:lstStyle/>
          <a:p>
            <a:r>
              <a:rPr lang="es-ES" sz="3600" b="1" dirty="0"/>
              <a:t>RECOMENDACIONES DE AUDITORÍA</a:t>
            </a:r>
            <a:endParaRPr lang="es-SV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8E1C68AB-A6F0-443C-8B97-7E15BD6A87BA}"/>
              </a:ext>
            </a:extLst>
          </p:cNvPr>
          <p:cNvSpPr/>
          <p:nvPr/>
        </p:nvSpPr>
        <p:spPr>
          <a:xfrm>
            <a:off x="838199" y="1318162"/>
            <a:ext cx="11132127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</a:rPr>
              <a:t>Recomendación No.3</a:t>
            </a:r>
          </a:p>
          <a:p>
            <a:r>
              <a:rPr lang="es-ES" sz="2000" dirty="0">
                <a:latin typeface="Arial" panose="020B0604020202020204" pitchFamily="34" charset="0"/>
              </a:rPr>
              <a:t>Recomendamos al señor Ministro de Salud que ordene a la Coordinación del Programa</a:t>
            </a:r>
          </a:p>
          <a:p>
            <a:r>
              <a:rPr lang="es-ES" sz="2000" dirty="0">
                <a:latin typeface="Arial" panose="020B0604020202020204" pitchFamily="34" charset="0"/>
              </a:rPr>
              <a:t>Nacional IST-VIH/SIDA del Ministerio de Salud (MINSAL) establecer controles que</a:t>
            </a:r>
          </a:p>
          <a:p>
            <a:r>
              <a:rPr lang="es-ES" sz="2000" dirty="0">
                <a:latin typeface="Arial" panose="020B0604020202020204" pitchFamily="34" charset="0"/>
              </a:rPr>
              <a:t>permitan comprobar la participación o asistencia del personal a capacitar, documentando</a:t>
            </a:r>
          </a:p>
          <a:p>
            <a:r>
              <a:rPr lang="es-ES" sz="2000" dirty="0">
                <a:latin typeface="Arial" panose="020B0604020202020204" pitchFamily="34" charset="0"/>
              </a:rPr>
              <a:t>la hora de entrada y de salida de cada participante a eventos de capacitación; por otra</a:t>
            </a:r>
          </a:p>
          <a:p>
            <a:r>
              <a:rPr lang="es-ES" sz="2000" dirty="0">
                <a:latin typeface="Arial" panose="020B0604020202020204" pitchFamily="34" charset="0"/>
              </a:rPr>
              <a:t>parte, que los administradores de contrato, verifiquen el cumplimiento de las cláusulas</a:t>
            </a:r>
          </a:p>
          <a:p>
            <a:r>
              <a:rPr lang="es-SV" sz="2000" dirty="0">
                <a:latin typeface="Arial" panose="020B0604020202020204" pitchFamily="34" charset="0"/>
              </a:rPr>
              <a:t>del contrato.</a:t>
            </a:r>
          </a:p>
          <a:p>
            <a:r>
              <a:rPr lang="es-SV" sz="2000" b="1" dirty="0">
                <a:latin typeface="Arial" panose="020B0604020202020204" pitchFamily="34" charset="0"/>
              </a:rPr>
              <a:t>Recomendación No. 4</a:t>
            </a:r>
          </a:p>
          <a:p>
            <a:r>
              <a:rPr lang="es-ES" sz="2000" dirty="0">
                <a:latin typeface="Arial" panose="020B0604020202020204" pitchFamily="34" charset="0"/>
              </a:rPr>
              <a:t>Recomendamos al señor Ministro de Salud que ordene a la Coordinación del Programa</a:t>
            </a:r>
          </a:p>
          <a:p>
            <a:r>
              <a:rPr lang="es-ES" sz="2000" dirty="0">
                <a:latin typeface="Arial" panose="020B0604020202020204" pitchFamily="34" charset="0"/>
              </a:rPr>
              <a:t>Nacional IST-VIH/SIDA y a la Coordinación del Área Financiera de Fondos Externos del</a:t>
            </a:r>
          </a:p>
          <a:p>
            <a:r>
              <a:rPr lang="es-SV" sz="2000" dirty="0">
                <a:latin typeface="Arial" panose="020B0604020202020204" pitchFamily="34" charset="0"/>
              </a:rPr>
              <a:t>Programa Nacional ITS/VIH/SIDA del Ministerio de Salud (MINSAL) establecer controles</a:t>
            </a:r>
          </a:p>
          <a:p>
            <a:r>
              <a:rPr lang="es-ES" sz="2000" dirty="0">
                <a:latin typeface="Arial" panose="020B0604020202020204" pitchFamily="34" charset="0"/>
              </a:rPr>
              <a:t>para la liquidación de los desembolsos realizados en cada trimestre por la Unidad de</a:t>
            </a:r>
          </a:p>
          <a:p>
            <a:r>
              <a:rPr lang="es-ES" sz="2000" dirty="0">
                <a:latin typeface="Arial" panose="020B0604020202020204" pitchFamily="34" charset="0"/>
              </a:rPr>
              <a:t>Fondos Externos y que se identifique claramente en qué fueron invertidos dichos fondos</a:t>
            </a:r>
          </a:p>
          <a:p>
            <a:r>
              <a:rPr lang="es-ES" sz="2000" dirty="0">
                <a:latin typeface="Arial" panose="020B0604020202020204" pitchFamily="34" charset="0"/>
              </a:rPr>
              <a:t>por parte del Sub Receptor (SR) </a:t>
            </a:r>
            <a:r>
              <a:rPr lang="es-ES" sz="2800" b="1" dirty="0">
                <a:solidFill>
                  <a:srgbClr val="FF0000"/>
                </a:solidFill>
                <a:latin typeface="Arial" panose="020B0604020202020204" pitchFamily="34" charset="0"/>
              </a:rPr>
              <a:t>y no realizar traslados de fondos al SR mientras no haya liquidado en su totalidad la transferencia anterior</a:t>
            </a:r>
            <a:r>
              <a:rPr lang="es-ES" sz="2000" dirty="0">
                <a:latin typeface="Arial" panose="020B0604020202020204" pitchFamily="34" charset="0"/>
              </a:rPr>
              <a:t>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9528363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6C6031-D912-4567-824F-152502BE3E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4.1 Informe sobre los Estados Financieros</a:t>
            </a:r>
            <a:br>
              <a:rPr lang="es-ES" dirty="0"/>
            </a:br>
            <a:endParaRPr lang="es-SV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2DB94E-711B-4924-8C73-A1189489C9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s-ES" dirty="0"/>
              <a:t>En nuestra opinión, el Estado de Situación Financiera, Estado de Rendimiento</a:t>
            </a:r>
          </a:p>
          <a:p>
            <a:pPr marL="0" indent="0">
              <a:buNone/>
            </a:pPr>
            <a:r>
              <a:rPr lang="es-ES" dirty="0"/>
              <a:t>Económico, Estado de Flujo de Fondos y el Estado de Ejecución Presupuestaria al</a:t>
            </a:r>
          </a:p>
          <a:p>
            <a:pPr marL="0" indent="0">
              <a:buNone/>
            </a:pPr>
            <a:r>
              <a:rPr lang="es-ES" dirty="0"/>
              <a:t>Programa Apoyo a la Estrategia de lucha contra el VIH/SIDA en El Salvador, Financiado</a:t>
            </a:r>
          </a:p>
          <a:p>
            <a:pPr marL="0" indent="0">
              <a:buNone/>
            </a:pPr>
            <a:r>
              <a:rPr lang="es-ES" dirty="0"/>
              <a:t>con el Fondo Mundial (FM) y Contrapartida de Fondos GOES, ejecutado por el Ministerio</a:t>
            </a:r>
          </a:p>
          <a:p>
            <a:pPr marL="0" indent="0">
              <a:buNone/>
            </a:pPr>
            <a:r>
              <a:rPr lang="es-ES" dirty="0"/>
              <a:t>de Salud, por el período del 1 de enero al 31 de diciembre de 2019, presentan opinión</a:t>
            </a:r>
          </a:p>
          <a:p>
            <a:pPr marL="0" indent="0">
              <a:buNone/>
            </a:pPr>
            <a:r>
              <a:rPr lang="es-ES" dirty="0"/>
              <a:t>modificada, por el aspecto siguiente:</a:t>
            </a:r>
          </a:p>
          <a:p>
            <a:pPr marL="0" indent="0">
              <a:buNone/>
            </a:pPr>
            <a:endParaRPr lang="es-ES" dirty="0"/>
          </a:p>
          <a:p>
            <a:r>
              <a:rPr lang="es-ES" dirty="0"/>
              <a:t>1. Inconsistencia en cifras presentadas en los Estados Financieros al 31 de diciembre de</a:t>
            </a:r>
          </a:p>
          <a:p>
            <a:pPr marL="0" indent="0">
              <a:buNone/>
            </a:pPr>
            <a:r>
              <a:rPr lang="es-SV" dirty="0"/>
              <a:t>    2019.</a:t>
            </a:r>
          </a:p>
          <a:p>
            <a:pPr marL="0" indent="0">
              <a:buNone/>
            </a:pPr>
            <a:r>
              <a:rPr lang="es-ES" b="1" dirty="0"/>
              <a:t>4.2 Informe sobre el Sistema</a:t>
            </a:r>
          </a:p>
          <a:p>
            <a:r>
              <a:rPr lang="es-ES" dirty="0"/>
              <a:t>Los resultados de nuestras pruebas de auditoría no revelaron ningún aspecto importante</a:t>
            </a:r>
          </a:p>
          <a:p>
            <a:pPr marL="0" indent="0">
              <a:buNone/>
            </a:pPr>
            <a:r>
              <a:rPr lang="es-SV" dirty="0"/>
              <a:t>    de control interno que pueda ser reportado.</a:t>
            </a:r>
          </a:p>
        </p:txBody>
      </p:sp>
    </p:spTree>
    <p:extLst>
      <p:ext uri="{BB962C8B-B14F-4D97-AF65-F5344CB8AC3E}">
        <p14:creationId xmlns:p14="http://schemas.microsoft.com/office/powerpoint/2010/main" val="14022758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DB22CA-ADE1-4D8A-9C74-F2AD83634E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0532"/>
          </a:xfrm>
        </p:spPr>
        <p:txBody>
          <a:bodyPr/>
          <a:lstStyle/>
          <a:p>
            <a:r>
              <a:rPr lang="es-ES" dirty="0"/>
              <a:t>4.3 Informe sobre Cumplimiento Legal</a:t>
            </a:r>
            <a:endParaRPr lang="es-SV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27A06364-4182-4538-BD31-0D5EDD3ECDA7}"/>
              </a:ext>
            </a:extLst>
          </p:cNvPr>
          <p:cNvSpPr/>
          <p:nvPr/>
        </p:nvSpPr>
        <p:spPr>
          <a:xfrm>
            <a:off x="558140" y="1168339"/>
            <a:ext cx="11400311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</a:rPr>
              <a:t>Los resultados de nuestras pruebas de cumplimiento revelaron las siguientes instancias</a:t>
            </a:r>
          </a:p>
          <a:p>
            <a:r>
              <a:rPr lang="es-ES" sz="2000" dirty="0">
                <a:latin typeface="Arial" panose="020B0604020202020204" pitchFamily="34" charset="0"/>
              </a:rPr>
              <a:t>significativas de incumplimiento</a:t>
            </a:r>
            <a:r>
              <a:rPr lang="es-ES" sz="2000" u="sng" dirty="0">
                <a:highlight>
                  <a:srgbClr val="FFFF00"/>
                </a:highlight>
                <a:latin typeface="Arial" panose="020B0604020202020204" pitchFamily="34" charset="0"/>
              </a:rPr>
              <a:t>, las cuales no tienen efecto en los Estados Financieros</a:t>
            </a:r>
          </a:p>
          <a:p>
            <a:r>
              <a:rPr lang="es-SV" sz="2000" dirty="0">
                <a:latin typeface="Arial" panose="020B0604020202020204" pitchFamily="34" charset="0"/>
              </a:rPr>
              <a:t>del período antes mencionado así:</a:t>
            </a:r>
          </a:p>
          <a:p>
            <a:r>
              <a:rPr lang="es-ES" sz="2000" dirty="0">
                <a:latin typeface="Arial" panose="020B0604020202020204" pitchFamily="34" charset="0"/>
              </a:rPr>
              <a:t>1. Uso inadecuado de recursos provenientes del Fondo Global en la contratación de</a:t>
            </a:r>
          </a:p>
          <a:p>
            <a:r>
              <a:rPr lang="es-SV" sz="2000" dirty="0">
                <a:latin typeface="Arial" panose="020B0604020202020204" pitchFamily="34" charset="0"/>
              </a:rPr>
              <a:t>    telefonía móvil.</a:t>
            </a:r>
          </a:p>
          <a:p>
            <a:r>
              <a:rPr lang="es-ES" sz="2000" dirty="0">
                <a:latin typeface="Arial" panose="020B0604020202020204" pitchFamily="34" charset="0"/>
              </a:rPr>
              <a:t>2. Uso inadecuado de recursos provenientes del Fondo Global en la compra de artículos</a:t>
            </a:r>
          </a:p>
          <a:p>
            <a:r>
              <a:rPr lang="es-SV" sz="2000" dirty="0">
                <a:latin typeface="Arial" panose="020B0604020202020204" pitchFamily="34" charset="0"/>
              </a:rPr>
              <a:t>    promocionales.</a:t>
            </a:r>
          </a:p>
          <a:p>
            <a:r>
              <a:rPr lang="es-ES" sz="2000" dirty="0">
                <a:latin typeface="Arial" panose="020B0604020202020204" pitchFamily="34" charset="0"/>
              </a:rPr>
              <a:t>3. Incumplimiento de participantes en Diplomado en atención de VIH con enfoque de</a:t>
            </a:r>
          </a:p>
          <a:p>
            <a:r>
              <a:rPr lang="es-SV" sz="2000" dirty="0">
                <a:latin typeface="Arial" panose="020B0604020202020204" pitchFamily="34" charset="0"/>
              </a:rPr>
              <a:t>    prevención combinada.</a:t>
            </a:r>
          </a:p>
          <a:p>
            <a:r>
              <a:rPr lang="es-ES" sz="2000" dirty="0">
                <a:latin typeface="Arial" panose="020B0604020202020204" pitchFamily="34" charset="0"/>
              </a:rPr>
              <a:t>4. Notificación inoportuna a los Administradores de Contrato por parte del Jefe de la</a:t>
            </a:r>
          </a:p>
          <a:p>
            <a:r>
              <a:rPr lang="es-ES" sz="2000" dirty="0">
                <a:latin typeface="Arial" panose="020B0604020202020204" pitchFamily="34" charset="0"/>
              </a:rPr>
              <a:t>    Unidad de Adquisiciones y Contrataciones Institucional (UACI).</a:t>
            </a:r>
          </a:p>
          <a:p>
            <a:r>
              <a:rPr lang="es-ES" sz="2000" dirty="0">
                <a:latin typeface="Arial" panose="020B0604020202020204" pitchFamily="34" charset="0"/>
              </a:rPr>
              <a:t>5. Falta de información por parte del Administrador de contrato a la Unidad de</a:t>
            </a:r>
          </a:p>
          <a:p>
            <a:r>
              <a:rPr lang="es-ES" sz="2000" dirty="0">
                <a:latin typeface="Arial" panose="020B0604020202020204" pitchFamily="34" charset="0"/>
              </a:rPr>
              <a:t>    Adquisiciones y Contrataciones Institucional (UACI)</a:t>
            </a:r>
          </a:p>
          <a:p>
            <a:r>
              <a:rPr lang="es-ES" sz="2000" dirty="0">
                <a:latin typeface="Arial" panose="020B0604020202020204" pitchFamily="34" charset="0"/>
              </a:rPr>
              <a:t>6. Registros contables no cuentan con la documentación de soporte necesaria.</a:t>
            </a:r>
          </a:p>
          <a:p>
            <a:r>
              <a:rPr lang="es-ES" sz="2000" dirty="0">
                <a:latin typeface="Arial" panose="020B0604020202020204" pitchFamily="34" charset="0"/>
              </a:rPr>
              <a:t>7</a:t>
            </a:r>
            <a:r>
              <a:rPr lang="es-ES" sz="2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. Deficiencia en documentación que respalda la liquidación de fondos del Sub receptor.</a:t>
            </a:r>
          </a:p>
          <a:p>
            <a:r>
              <a:rPr lang="es-ES" sz="2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8. Baja Ejecución del Presupuesto de Programa.</a:t>
            </a:r>
          </a:p>
          <a:p>
            <a:r>
              <a:rPr lang="es-ES" sz="2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</a:rPr>
              <a:t>9. Transferencia de fondos sin el respectivo informe que respalda su liquidación</a:t>
            </a:r>
            <a:endParaRPr lang="es-SV" sz="2000" b="1" dirty="0">
              <a:solidFill>
                <a:srgbClr val="FF0000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9021151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144003" cy="1325563"/>
          </a:xfrm>
        </p:spPr>
        <p:txBody>
          <a:bodyPr>
            <a:noAutofit/>
          </a:bodyPr>
          <a:lstStyle/>
          <a:p>
            <a:r>
              <a:rPr lang="es-ES" sz="2800" b="1" dirty="0"/>
              <a:t>Hallazgo No. 7</a:t>
            </a:r>
            <a:br>
              <a:rPr lang="es-ES" sz="2800" b="1" dirty="0"/>
            </a:br>
            <a:r>
              <a:rPr lang="es-ES" sz="2800" b="1" dirty="0"/>
              <a:t>DEFICIENCIAS EN DOCUMENTACION QUE RESPALDA LA LIQUIDACION DEL SUBRECEPTOR.</a:t>
            </a:r>
            <a:endParaRPr lang="es-SV" sz="28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7C0DB62-BD89-4957-992D-86757B9B0476}"/>
              </a:ext>
            </a:extLst>
          </p:cNvPr>
          <p:cNvSpPr/>
          <p:nvPr/>
        </p:nvSpPr>
        <p:spPr>
          <a:xfrm>
            <a:off x="712520" y="1935678"/>
            <a:ext cx="11144003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</a:rPr>
              <a:t>COMENTARIOS DE LOS AUDITORES</a:t>
            </a:r>
          </a:p>
          <a:p>
            <a:r>
              <a:rPr lang="es-ES" sz="2000" dirty="0">
                <a:latin typeface="Arial" panose="020B0604020202020204" pitchFamily="34" charset="0"/>
              </a:rPr>
              <a:t>Después de analizar los comentarios expresados la observación se mantiene, de acuerdo</a:t>
            </a:r>
          </a:p>
          <a:p>
            <a:r>
              <a:rPr lang="es-SV" sz="2000" dirty="0">
                <a:latin typeface="Arial" panose="020B0604020202020204" pitchFamily="34" charset="0"/>
              </a:rPr>
              <a:t>a lo siguiente:</a:t>
            </a:r>
          </a:p>
          <a:p>
            <a:r>
              <a:rPr lang="es-ES" sz="2000" dirty="0">
                <a:latin typeface="Arial" panose="020B0604020202020204" pitchFamily="34" charset="0"/>
              </a:rPr>
              <a:t>a) De acuerdo al convenio entre el Fondo Mundial y el Ministerio de Salud es exenta esta</a:t>
            </a:r>
          </a:p>
          <a:p>
            <a:r>
              <a:rPr lang="es-ES" sz="2000" dirty="0">
                <a:latin typeface="Arial" panose="020B0604020202020204" pitchFamily="34" charset="0"/>
              </a:rPr>
              <a:t>subvención, pero los proveedores de los bienes y servicios no, por lo tanto, para dar</a:t>
            </a:r>
          </a:p>
          <a:p>
            <a:r>
              <a:rPr lang="es-ES" sz="2000" dirty="0">
                <a:latin typeface="Arial" panose="020B0604020202020204" pitchFamily="34" charset="0"/>
              </a:rPr>
              <a:t>como válido un gasto debe el Sub receptor y los Sub </a:t>
            </a:r>
            <a:r>
              <a:rPr lang="es-ES" sz="2000" dirty="0" err="1">
                <a:latin typeface="Arial" panose="020B0604020202020204" pitchFamily="34" charset="0"/>
              </a:rPr>
              <a:t>sub</a:t>
            </a:r>
            <a:r>
              <a:rPr lang="es-ES" sz="2000" dirty="0">
                <a:latin typeface="Arial" panose="020B0604020202020204" pitchFamily="34" charset="0"/>
              </a:rPr>
              <a:t> receptores emitir el</a:t>
            </a:r>
          </a:p>
          <a:p>
            <a:r>
              <a:rPr lang="es-ES" sz="2000" dirty="0">
                <a:latin typeface="Arial" panose="020B0604020202020204" pitchFamily="34" charset="0"/>
              </a:rPr>
              <a:t>comprobante de retención al prestador del servicio para enterar lo retenido al</a:t>
            </a:r>
          </a:p>
          <a:p>
            <a:r>
              <a:rPr lang="es-ES" sz="2000" dirty="0">
                <a:latin typeface="Arial" panose="020B0604020202020204" pitchFamily="34" charset="0"/>
              </a:rPr>
              <a:t>Ministerio de Hacienda y así dar cumplimiento al Código Tributario de El Salvador.</a:t>
            </a:r>
          </a:p>
          <a:p>
            <a:r>
              <a:rPr lang="es-ES" sz="2000" dirty="0">
                <a:latin typeface="Arial" panose="020B0604020202020204" pitchFamily="34" charset="0"/>
              </a:rPr>
              <a:t>b) Por control interno deben las facturas indicar el nombre de la Subvención SLV-H-MOH</a:t>
            </a:r>
          </a:p>
          <a:p>
            <a:r>
              <a:rPr lang="es-ES" sz="2000" dirty="0">
                <a:latin typeface="Arial" panose="020B0604020202020204" pitchFamily="34" charset="0"/>
              </a:rPr>
              <a:t>de lo contrario este gasto no debe validarse como elegible, debido a que los sub</a:t>
            </a:r>
          </a:p>
          <a:p>
            <a:r>
              <a:rPr lang="es-ES" sz="2000" dirty="0">
                <a:latin typeface="Arial" panose="020B0604020202020204" pitchFamily="34" charset="0"/>
              </a:rPr>
              <a:t>subreceptores pueden presentar facturas en concepto de liquidación y éstas no</a:t>
            </a:r>
          </a:p>
          <a:p>
            <a:r>
              <a:rPr lang="es-SV" sz="2000" dirty="0">
                <a:latin typeface="Arial" panose="020B0604020202020204" pitchFamily="34" charset="0"/>
              </a:rPr>
              <a:t>correspondan a gastos relacionados a esta subvención.</a:t>
            </a:r>
            <a:endParaRPr lang="es-SV" sz="2000" dirty="0"/>
          </a:p>
        </p:txBody>
      </p:sp>
    </p:spTree>
    <p:extLst>
      <p:ext uri="{BB962C8B-B14F-4D97-AF65-F5344CB8AC3E}">
        <p14:creationId xmlns:p14="http://schemas.microsoft.com/office/powerpoint/2010/main" val="1962609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7754" y="210746"/>
            <a:ext cx="11144003" cy="1325563"/>
          </a:xfrm>
        </p:spPr>
        <p:txBody>
          <a:bodyPr>
            <a:noAutofit/>
          </a:bodyPr>
          <a:lstStyle/>
          <a:p>
            <a:r>
              <a:rPr lang="es-ES" sz="2800" b="1" dirty="0"/>
              <a:t>Hallazgo No. 7</a:t>
            </a:r>
            <a:br>
              <a:rPr lang="es-ES" sz="2800" b="1" dirty="0"/>
            </a:br>
            <a:r>
              <a:rPr lang="es-ES" sz="2800" b="1" dirty="0"/>
              <a:t>DEFICIENCIAS EN DOCUMENTACION QUE RESPALDA LA LIQUIDACION DEL SUBRECEPTOR.</a:t>
            </a:r>
            <a:endParaRPr lang="es-SV" sz="28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97C0DB62-BD89-4957-992D-86757B9B0476}"/>
              </a:ext>
            </a:extLst>
          </p:cNvPr>
          <p:cNvSpPr/>
          <p:nvPr/>
        </p:nvSpPr>
        <p:spPr>
          <a:xfrm>
            <a:off x="737754" y="1533465"/>
            <a:ext cx="11144003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000" b="1" dirty="0">
                <a:latin typeface="Arial" panose="020B0604020202020204" pitchFamily="34" charset="0"/>
              </a:rPr>
              <a:t>COMENTARIOS DE LOS AUDITORES</a:t>
            </a:r>
            <a:br>
              <a:rPr lang="es-SV" sz="2000" b="1" dirty="0">
                <a:latin typeface="Arial" panose="020B0604020202020204" pitchFamily="34" charset="0"/>
              </a:rPr>
            </a:br>
            <a:endParaRPr lang="es-SV" sz="2000" b="1" dirty="0">
              <a:latin typeface="Arial" panose="020B0604020202020204" pitchFamily="34" charset="0"/>
            </a:endParaRPr>
          </a:p>
          <a:p>
            <a:r>
              <a:rPr lang="es-ES" sz="2000" dirty="0">
                <a:latin typeface="Arial" panose="020B0604020202020204" pitchFamily="34" charset="0"/>
              </a:rPr>
              <a:t>c) Para este desembolso según nota del Sub receptor Plan Internacional al Sub</a:t>
            </a:r>
          </a:p>
          <a:p>
            <a:r>
              <a:rPr lang="es-ES" sz="2000" dirty="0">
                <a:latin typeface="Arial" panose="020B0604020202020204" pitchFamily="34" charset="0"/>
              </a:rPr>
              <a:t>subreceptor Asociación Visión Propositiva y Positiva, manifiesta la preocupación por</a:t>
            </a:r>
          </a:p>
          <a:p>
            <a:r>
              <a:rPr lang="es-ES" sz="2000" dirty="0">
                <a:latin typeface="Arial" panose="020B0604020202020204" pitchFamily="34" charset="0"/>
              </a:rPr>
              <a:t>los desembolsos anteriores de los cuales este sub subreceptor priorizó otras acciones</a:t>
            </a:r>
          </a:p>
          <a:p>
            <a:r>
              <a:rPr lang="es-ES" sz="2000" dirty="0">
                <a:latin typeface="Arial" panose="020B0604020202020204" pitchFamily="34" charset="0"/>
              </a:rPr>
              <a:t>y dejó de cubrir obligaciones sociales para las cuales habían entregado esos</a:t>
            </a:r>
          </a:p>
          <a:p>
            <a:r>
              <a:rPr lang="es-ES" sz="2000" dirty="0">
                <a:latin typeface="Arial" panose="020B0604020202020204" pitchFamily="34" charset="0"/>
              </a:rPr>
              <a:t>desembolsos (pago de ISSS, AFP específicamente) de acuerdo a lo que establece el</a:t>
            </a:r>
          </a:p>
          <a:p>
            <a:r>
              <a:rPr lang="es-ES" sz="2000" dirty="0">
                <a:latin typeface="Arial" panose="020B0604020202020204" pitchFamily="34" charset="0"/>
              </a:rPr>
              <a:t>Convenio entre ellos y a pesar de los incumplimientos identificados continúan</a:t>
            </a:r>
          </a:p>
          <a:p>
            <a:r>
              <a:rPr lang="es-SV" sz="2000" dirty="0">
                <a:latin typeface="Arial" panose="020B0604020202020204" pitchFamily="34" charset="0"/>
              </a:rPr>
              <a:t>entregando desembolsos a este Sub subreceptor.</a:t>
            </a:r>
          </a:p>
          <a:p>
            <a:r>
              <a:rPr lang="es-ES" sz="2000" dirty="0">
                <a:latin typeface="Arial" panose="020B0604020202020204" pitchFamily="34" charset="0"/>
              </a:rPr>
              <a:t>d) En ambos cheques lo único que presentan como soporte es un recibo en el cual no</a:t>
            </a:r>
          </a:p>
          <a:p>
            <a:r>
              <a:rPr lang="es-ES" sz="2000" dirty="0">
                <a:latin typeface="Arial" panose="020B0604020202020204" pitchFamily="34" charset="0"/>
              </a:rPr>
              <a:t>demuestran el detalle de la utilización de dichos fondos, incumpliendo lo que</a:t>
            </a:r>
          </a:p>
          <a:p>
            <a:r>
              <a:rPr lang="es-ES" sz="2000" dirty="0">
                <a:latin typeface="Arial" panose="020B0604020202020204" pitchFamily="34" charset="0"/>
              </a:rPr>
              <a:t>establece el Convenio de Subvención, ya que deben liquidar los fondos ejecutados</a:t>
            </a:r>
          </a:p>
          <a:p>
            <a:r>
              <a:rPr lang="es-ES" sz="2000" dirty="0">
                <a:latin typeface="Arial" panose="020B0604020202020204" pitchFamily="34" charset="0"/>
              </a:rPr>
              <a:t>con facturas originales y documentos de soporte como planillas de asistencia, actas</a:t>
            </a:r>
          </a:p>
          <a:p>
            <a:r>
              <a:rPr lang="es-ES" sz="2000" dirty="0">
                <a:latin typeface="Arial" panose="020B0604020202020204" pitchFamily="34" charset="0"/>
              </a:rPr>
              <a:t>de aceptación del servicio, informes técnicos, planillas de salarios, actas de recepción</a:t>
            </a:r>
          </a:p>
          <a:p>
            <a:r>
              <a:rPr lang="es-ES" sz="2000" dirty="0">
                <a:latin typeface="Arial" panose="020B0604020202020204" pitchFamily="34" charset="0"/>
              </a:rPr>
              <a:t>de bienes u otros documentos que transparenten los procesos para los cuales han</a:t>
            </a:r>
          </a:p>
          <a:p>
            <a:r>
              <a:rPr lang="es-ES" sz="2000" dirty="0">
                <a:latin typeface="Arial" panose="020B0604020202020204" pitchFamily="34" charset="0"/>
              </a:rPr>
              <a:t>sido utilizados los fondos de esta subvención.</a:t>
            </a:r>
          </a:p>
          <a:p>
            <a:endParaRPr lang="es-SV" sz="2000" b="1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1958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>
            <a:noAutofit/>
          </a:bodyPr>
          <a:lstStyle/>
          <a:p>
            <a:r>
              <a:rPr lang="es-ES" sz="3600" b="1" dirty="0"/>
              <a:t>Hallazgo No.8</a:t>
            </a:r>
            <a:br>
              <a:rPr lang="es-ES" sz="3600" b="1" dirty="0"/>
            </a:br>
            <a:r>
              <a:rPr lang="es-ES" sz="3600" b="1" dirty="0"/>
              <a:t>BAJA EJECUCION DEL PRESUPUESTO DE PROGRAMA.</a:t>
            </a:r>
            <a:endParaRPr lang="es-SV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6E0F2DB-3D74-47D5-9BF0-CEA581E24E1A}"/>
              </a:ext>
            </a:extLst>
          </p:cNvPr>
          <p:cNvSpPr/>
          <p:nvPr/>
        </p:nvSpPr>
        <p:spPr>
          <a:xfrm>
            <a:off x="427511" y="2090172"/>
            <a:ext cx="1166156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000" dirty="0">
                <a:latin typeface="Arial" panose="020B0604020202020204" pitchFamily="34" charset="0"/>
              </a:rPr>
              <a:t>Comprobamos que al 31 de diciembre de 2019 del “Programa Apoyo a la Estrategia de</a:t>
            </a:r>
          </a:p>
          <a:p>
            <a:r>
              <a:rPr lang="es-ES" sz="2000" dirty="0">
                <a:latin typeface="Arial" panose="020B0604020202020204" pitchFamily="34" charset="0"/>
              </a:rPr>
              <a:t>Lucha contra el VIH/SIDA en El Salvador, financiado con el Fondo Mundial (FM) y</a:t>
            </a:r>
          </a:p>
          <a:p>
            <a:r>
              <a:rPr lang="es-SV" sz="2000" dirty="0">
                <a:latin typeface="Arial" panose="020B0604020202020204" pitchFamily="34" charset="0"/>
              </a:rPr>
              <a:t>contrapartida GOES”, ejecutado por el Ministerio de Salud (MINSAL), únicamente se</a:t>
            </a:r>
          </a:p>
          <a:p>
            <a:r>
              <a:rPr lang="es-ES" sz="2000" dirty="0">
                <a:latin typeface="Arial" panose="020B0604020202020204" pitchFamily="34" charset="0"/>
              </a:rPr>
              <a:t>ejecutó en un 48% del presupuesto aprobado, tal como se detalla en el cuadro: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F1805DF-B45F-4384-8199-A090009A9F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2677" y="3586349"/>
            <a:ext cx="10956963" cy="28975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99547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>
            <a:noAutofit/>
          </a:bodyPr>
          <a:lstStyle/>
          <a:p>
            <a:r>
              <a:rPr lang="es-ES" sz="3600" b="1" dirty="0"/>
              <a:t>Hallazgo No.8</a:t>
            </a:r>
            <a:br>
              <a:rPr lang="es-ES" sz="3600" b="1" dirty="0"/>
            </a:br>
            <a:r>
              <a:rPr lang="es-ES" sz="3600" b="1" dirty="0"/>
              <a:t>BAJA EJECUCION DEL PRESUPUESTO DE PROGRAMA.</a:t>
            </a:r>
            <a:endParaRPr lang="es-SV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CCC81E3-1270-4305-AEAB-A045EA033D01}"/>
              </a:ext>
            </a:extLst>
          </p:cNvPr>
          <p:cNvSpPr/>
          <p:nvPr/>
        </p:nvSpPr>
        <p:spPr>
          <a:xfrm>
            <a:off x="372093" y="1583810"/>
            <a:ext cx="11447813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800" b="1" dirty="0">
                <a:latin typeface="Arial" panose="020B0604020202020204" pitchFamily="34" charset="0"/>
              </a:rPr>
              <a:t>COMENTARIOS DE LOS AUDITORES</a:t>
            </a:r>
          </a:p>
          <a:p>
            <a:r>
              <a:rPr lang="es-ES" sz="2800" dirty="0">
                <a:latin typeface="Arial" panose="020B0604020202020204" pitchFamily="34" charset="0"/>
              </a:rPr>
              <a:t>Después del análisis efectuado a la documentación y comentarios presentados por la Administración, la observación se mantiene, debido a las siguientes razones:</a:t>
            </a:r>
          </a:p>
          <a:p>
            <a:endParaRPr lang="es-ES" sz="2800" dirty="0">
              <a:latin typeface="Arial" panose="020B0604020202020204" pitchFamily="34" charset="0"/>
            </a:endParaRPr>
          </a:p>
          <a:p>
            <a:r>
              <a:rPr lang="es-ES" sz="2800" dirty="0">
                <a:latin typeface="Arial" panose="020B0604020202020204" pitchFamily="34" charset="0"/>
              </a:rPr>
              <a:t>2. En cuanto a Plan Internacional, Inc. como Sub Receptor (SR), del monto de</a:t>
            </a:r>
          </a:p>
          <a:p>
            <a:r>
              <a:rPr lang="es-ES" sz="2800" dirty="0">
                <a:latin typeface="Arial" panose="020B0604020202020204" pitchFamily="34" charset="0"/>
              </a:rPr>
              <a:t>$160,470.96 que presentan en concepto de compromisos financieros por $35,232.32 y obligaciones financieras por $125,238.64, es el mismo caso que no fue provisionado y tampoco está reflejado en el Estado de Situación Financiera al 31 de diciembre de </a:t>
            </a:r>
            <a:r>
              <a:rPr lang="es-SV" sz="2800" dirty="0">
                <a:latin typeface="Arial" panose="020B0604020202020204" pitchFamily="34" charset="0"/>
              </a:rPr>
              <a:t>2019.</a:t>
            </a:r>
            <a:endParaRPr lang="es-SV" sz="2800" dirty="0"/>
          </a:p>
        </p:txBody>
      </p:sp>
    </p:spTree>
    <p:extLst>
      <p:ext uri="{BB962C8B-B14F-4D97-AF65-F5344CB8AC3E}">
        <p14:creationId xmlns:p14="http://schemas.microsoft.com/office/powerpoint/2010/main" val="12582430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>
            <a:noAutofit/>
          </a:bodyPr>
          <a:lstStyle/>
          <a:p>
            <a:r>
              <a:rPr lang="es-ES" sz="3600" b="1" dirty="0"/>
              <a:t>Hallazgo No.8</a:t>
            </a:r>
            <a:br>
              <a:rPr lang="es-ES" sz="3600" b="1" dirty="0"/>
            </a:br>
            <a:r>
              <a:rPr lang="es-ES" sz="3600" b="1" dirty="0"/>
              <a:t>BAJA EJECUCION DEL PRESUPUESTO DE PROGRAMA.</a:t>
            </a:r>
            <a:endParaRPr lang="es-SV" sz="3600" b="1" dirty="0"/>
          </a:p>
        </p:txBody>
      </p:sp>
      <p:sp>
        <p:nvSpPr>
          <p:cNvPr id="3" name="Rectángulo 2">
            <a:extLst>
              <a:ext uri="{FF2B5EF4-FFF2-40B4-BE49-F238E27FC236}">
                <a16:creationId xmlns:a16="http://schemas.microsoft.com/office/drawing/2014/main" id="{CCCC81E3-1270-4305-AEAB-A045EA033D01}"/>
              </a:ext>
            </a:extLst>
          </p:cNvPr>
          <p:cNvSpPr/>
          <p:nvPr/>
        </p:nvSpPr>
        <p:spPr>
          <a:xfrm>
            <a:off x="372093" y="1583810"/>
            <a:ext cx="11447813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SV" sz="2800" b="1" dirty="0">
                <a:latin typeface="Arial" panose="020B0604020202020204" pitchFamily="34" charset="0"/>
              </a:rPr>
              <a:t>COMENTARIOS DE LOS AUDITORES:</a:t>
            </a:r>
          </a:p>
          <a:p>
            <a:r>
              <a:rPr lang="es-ES" sz="2400" dirty="0"/>
              <a:t>3. En cuanto a la ejecución financiera por parte del sub receptor Plan internacional, Inc.</a:t>
            </a:r>
          </a:p>
          <a:p>
            <a:r>
              <a:rPr lang="es-ES" sz="2400" dirty="0"/>
              <a:t>(SR), manifiestan y confirman que los resultados a la fecha obedecen a que ellos hasta</a:t>
            </a:r>
          </a:p>
          <a:p>
            <a:r>
              <a:rPr lang="es-ES" sz="2400" dirty="0"/>
              <a:t>el año 2018 fungieron como Receptor Principal ante el Fondo Mundial e</a:t>
            </a:r>
          </a:p>
          <a:p>
            <a:r>
              <a:rPr lang="es-ES" sz="2400" dirty="0"/>
              <a:t>implementaron un </a:t>
            </a:r>
            <a:r>
              <a:rPr lang="es-ES" sz="2400" dirty="0" err="1"/>
              <a:t>PIan</a:t>
            </a:r>
            <a:r>
              <a:rPr lang="es-ES" sz="2400" dirty="0"/>
              <a:t> de cierre el cual finalizó el mes de junio 2019 y durante el</a:t>
            </a:r>
          </a:p>
          <a:p>
            <a:r>
              <a:rPr lang="es-ES" sz="2400" dirty="0"/>
              <a:t>período de construcción del presupuesto para esta subvención SLV-H-MOH 2019-</a:t>
            </a:r>
          </a:p>
          <a:p>
            <a:r>
              <a:rPr lang="es-ES" sz="2400" dirty="0"/>
              <a:t>2021, se incluyó la implementación de actividades a partir del 1 de enero de 2019 tanto</a:t>
            </a:r>
          </a:p>
          <a:p>
            <a:r>
              <a:rPr lang="es-ES" sz="2400" dirty="0"/>
              <a:t>para el Sub Receptor Plan Internacional y los sub subreceptores que este contrató;</a:t>
            </a:r>
          </a:p>
          <a:p>
            <a:r>
              <a:rPr lang="es-ES" sz="2400" dirty="0"/>
              <a:t>sin embargo, los desembolsos fueron entregados a partir de enero de 2019, así como</a:t>
            </a:r>
          </a:p>
          <a:p>
            <a:r>
              <a:rPr lang="es-ES" sz="2400" dirty="0"/>
              <a:t>el convenio firmado entre el MINSAL y Plan Internacional, Inc., la fecha de vigencia</a:t>
            </a:r>
          </a:p>
          <a:p>
            <a:r>
              <a:rPr lang="es-ES" sz="2400" dirty="0"/>
              <a:t>fue a partir de enero de 2019, </a:t>
            </a:r>
            <a:r>
              <a:rPr lang="es-ES" sz="2400" b="1" dirty="0">
                <a:solidFill>
                  <a:srgbClr val="FF0000"/>
                </a:solidFill>
              </a:rPr>
              <a:t>con esto confirman el incumplimiento por parte del sub</a:t>
            </a:r>
          </a:p>
          <a:p>
            <a:r>
              <a:rPr lang="es-ES" sz="2400" b="1" dirty="0">
                <a:solidFill>
                  <a:srgbClr val="FF0000"/>
                </a:solidFill>
              </a:rPr>
              <a:t>receptor en darle cumplimiento al convenio, generando baja ejecución del presupuesto</a:t>
            </a:r>
          </a:p>
          <a:p>
            <a:r>
              <a:rPr lang="es-SV" sz="2400" b="1" dirty="0">
                <a:solidFill>
                  <a:srgbClr val="FF0000"/>
                </a:solidFill>
              </a:rPr>
              <a:t>por parte de éste.</a:t>
            </a:r>
            <a:endParaRPr lang="es-SV" sz="2400" b="1" dirty="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35891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1D0CA82-7E2E-4520-BD64-E35C291540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58247"/>
            <a:ext cx="10515600" cy="1325563"/>
          </a:xfrm>
        </p:spPr>
        <p:txBody>
          <a:bodyPr>
            <a:noAutofit/>
          </a:bodyPr>
          <a:lstStyle/>
          <a:p>
            <a:r>
              <a:rPr lang="es-SV" sz="3600" b="1" dirty="0"/>
              <a:t>Hallazgo No.9</a:t>
            </a:r>
            <a:br>
              <a:rPr lang="es-SV" sz="3600" b="1" dirty="0"/>
            </a:br>
            <a:r>
              <a:rPr lang="es-ES" sz="3600" b="1" dirty="0"/>
              <a:t>TRANSFERENCIA DE FONDOS SIN EVIDENCIA DE USO Y LIQUIDACION</a:t>
            </a:r>
            <a:endParaRPr lang="es-SV" sz="3600" b="1" dirty="0"/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3AC3C62D-23A5-4B4F-8F4E-F4D97626B7B1}"/>
              </a:ext>
            </a:extLst>
          </p:cNvPr>
          <p:cNvSpPr/>
          <p:nvPr/>
        </p:nvSpPr>
        <p:spPr>
          <a:xfrm>
            <a:off x="838200" y="1963820"/>
            <a:ext cx="1079961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800" dirty="0">
                <a:latin typeface="Arial" panose="020B0604020202020204" pitchFamily="34" charset="0"/>
              </a:rPr>
              <a:t>Comprobamos que las transferencias realizadas por el Ministerio de Salud a Plan Internacional Inc. El Salvador, por medio de cheque N°9100118 de fecha 31 de enero de 2019 por la cantidad de US $ 621,917.00, según registro contable N°1047 y el cheque N°9100185 de fecha 26 de junio de 2019, por la </a:t>
            </a:r>
            <a:r>
              <a:rPr lang="es-ES" sz="2800" dirty="0" err="1">
                <a:latin typeface="Arial" panose="020B0604020202020204" pitchFamily="34" charset="0"/>
              </a:rPr>
              <a:t>cant</a:t>
            </a:r>
            <a:r>
              <a:rPr lang="es-ES" sz="2800" dirty="0">
                <a:latin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</a:rPr>
              <a:t>idad</a:t>
            </a:r>
            <a:r>
              <a:rPr lang="es-ES" sz="2800" dirty="0">
                <a:latin typeface="Arial" panose="020B0604020202020204" pitchFamily="34" charset="0"/>
              </a:rPr>
              <a:t> de US $498,670.00, según registro contable N°106104, que fueron presentadas y tomadas en la muestra para ser examinadas, no cuentan con evidencia de su uso y liquidación.</a:t>
            </a:r>
          </a:p>
        </p:txBody>
      </p:sp>
    </p:spTree>
    <p:extLst>
      <p:ext uri="{BB962C8B-B14F-4D97-AF65-F5344CB8AC3E}">
        <p14:creationId xmlns:p14="http://schemas.microsoft.com/office/powerpoint/2010/main" val="385442964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1597</Words>
  <Application>Microsoft Office PowerPoint</Application>
  <PresentationFormat>Panorámica</PresentationFormat>
  <Paragraphs>125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Tema de Office</vt:lpstr>
      <vt:lpstr>Informe Auditoría Corte de Cuentas 2019</vt:lpstr>
      <vt:lpstr>4.1 Informe sobre los Estados Financieros </vt:lpstr>
      <vt:lpstr>4.3 Informe sobre Cumplimiento Legal</vt:lpstr>
      <vt:lpstr>Hallazgo No. 7 DEFICIENCIAS EN DOCUMENTACION QUE RESPALDA LA LIQUIDACION DEL SUBRECEPTOR.</vt:lpstr>
      <vt:lpstr>Hallazgo No. 7 DEFICIENCIAS EN DOCUMENTACION QUE RESPALDA LA LIQUIDACION DEL SUBRECEPTOR.</vt:lpstr>
      <vt:lpstr>Hallazgo No.8 BAJA EJECUCION DEL PRESUPUESTO DE PROGRAMA.</vt:lpstr>
      <vt:lpstr>Hallazgo No.8 BAJA EJECUCION DEL PRESUPUESTO DE PROGRAMA.</vt:lpstr>
      <vt:lpstr>Hallazgo No.8 BAJA EJECUCION DEL PRESUPUESTO DE PROGRAMA.</vt:lpstr>
      <vt:lpstr>Hallazgo No.9 TRANSFERENCIA DE FONDOS SIN EVIDENCIA DE USO Y LIQUIDACION</vt:lpstr>
      <vt:lpstr>Hallazgo No.9 TRANSFERENCIA DE FONDOS SIN EVIDENCIA DE USO Y LIQUIDACION</vt:lpstr>
      <vt:lpstr>RECOMENDACIONES DE AUDITORÍA</vt:lpstr>
      <vt:lpstr>RECOMENDACIONES DE AUDITORÍA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Informe Auditoría Corte de Cuentas 2019</dc:title>
  <dc:creator>soporte dtic</dc:creator>
  <cp:lastModifiedBy>soporte dtic</cp:lastModifiedBy>
  <cp:revision>5</cp:revision>
  <dcterms:created xsi:type="dcterms:W3CDTF">2020-06-05T14:26:58Z</dcterms:created>
  <dcterms:modified xsi:type="dcterms:W3CDTF">2020-06-05T15:00:00Z</dcterms:modified>
</cp:coreProperties>
</file>