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9" r:id="rId5"/>
    <p:sldId id="267" r:id="rId6"/>
    <p:sldId id="268" r:id="rId7"/>
    <p:sldId id="269" r:id="rId8"/>
    <p:sldId id="270" r:id="rId9"/>
    <p:sldId id="264" r:id="rId10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AB98FE-4D55-4B10-B60B-03730831B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63098A-FB0D-42F6-A006-FCF5180A2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A485A5-6960-4FF6-8DE3-F85916810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00B-0A4F-4264-A704-1915B3A63DD3}" type="datetimeFigureOut">
              <a:rPr lang="es-PA" smtClean="0"/>
              <a:t>06/25/2020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D410FC-DF73-4D5D-B5EE-EE727AFCD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51D58A-7440-4638-B96F-98673A8B0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7CAC-00BB-47E6-A98A-5ED599F37625}" type="slidenum">
              <a:rPr lang="es-PA" smtClean="0"/>
              <a:t>‹#›</a:t>
            </a:fld>
            <a:endParaRPr lang="es-PA"/>
          </a:p>
        </p:txBody>
      </p:sp>
      <p:pic>
        <p:nvPicPr>
          <p:cNvPr id="10" name="Picture 2" descr="Horizontal Card Template">
            <a:extLst>
              <a:ext uri="{FF2B5EF4-FFF2-40B4-BE49-F238E27FC236}">
                <a16:creationId xmlns:a16="http://schemas.microsoft.com/office/drawing/2014/main" id="{AEDFA2C1-F5C4-46A6-B7CE-206C36A41B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42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37C1D-1FBA-4AF9-AC95-7CD7F2FE8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A47921-2D0D-4FA7-8797-23F9DF573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ED3C66-741E-4D87-9404-F57D6503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00B-0A4F-4264-A704-1915B3A63DD3}" type="datetimeFigureOut">
              <a:rPr lang="es-PA" smtClean="0"/>
              <a:t>06/25/2020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CB4E95-1D7A-430C-83C6-2214AB2B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76761-A899-4D52-A268-D9A50EBA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7CAC-00BB-47E6-A98A-5ED599F37625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6063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F029755-0A78-4F74-815C-669B4A743E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2F8450-DC8B-4034-AF39-38E28655A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DFE634-E7EF-4299-AC25-F334AAFC5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00B-0A4F-4264-A704-1915B3A63DD3}" type="datetimeFigureOut">
              <a:rPr lang="es-PA" smtClean="0"/>
              <a:t>06/25/2020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ACB8E4-CFA1-465C-A3C3-37F7BA34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98A597-6444-4399-8426-C5521A2C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7CAC-00BB-47E6-A98A-5ED599F37625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4147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D8A471-315F-4A1C-8AB8-4F61C126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9CBD23-53EF-4009-A44D-38180B0CD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ECE8D-951B-41A5-9565-7E879370A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00B-0A4F-4264-A704-1915B3A63DD3}" type="datetimeFigureOut">
              <a:rPr lang="es-PA" smtClean="0"/>
              <a:t>06/25/2020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ACCA1C-F079-4563-B147-AF1C46361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F20D89-F60F-440C-8BD7-A37D64821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7CAC-00BB-47E6-A98A-5ED599F37625}" type="slidenum">
              <a:rPr lang="es-PA" smtClean="0"/>
              <a:t>‹#›</a:t>
            </a:fld>
            <a:endParaRPr lang="es-PA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6085D08-038B-4B83-86D7-C9E1244077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007" y="5622854"/>
            <a:ext cx="2536793" cy="10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nel de Revision Mundial acerca del futuro del ONUSIDA – Consulta ...">
            <a:extLst>
              <a:ext uri="{FF2B5EF4-FFF2-40B4-BE49-F238E27FC236}">
                <a16:creationId xmlns:a16="http://schemas.microsoft.com/office/drawing/2014/main" id="{570FDEFA-2E12-437C-81DF-8E4E1CAB5C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70" y="5626114"/>
            <a:ext cx="2192783" cy="121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292ACBD1-6346-44BD-B8A6-B854334C84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2130" y="1806443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17C3F8C-1AB2-44EF-AEA5-25CFC12B7ABB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860" y="5831019"/>
            <a:ext cx="2536792" cy="691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810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2F2115-1F09-456E-A7F7-25E917399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CBA14D-9EE5-44EA-82D2-7980E5B2F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1AC6B6-A0ED-43AD-B7DD-378A03FF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00B-0A4F-4264-A704-1915B3A63DD3}" type="datetimeFigureOut">
              <a:rPr lang="es-PA" smtClean="0"/>
              <a:t>06/25/2020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9E24AB-A130-4BCA-8AA8-612497665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186818-D0F6-41C8-B12E-F75C54B71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7CAC-00BB-47E6-A98A-5ED599F37625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1943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D371D-D585-4FD2-AAC4-48D2C8E08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4F3536-4F34-4BC7-9F4D-2FA4E73B4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1404C0-3E47-48E8-AE3C-A243EAA9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43371E-BA9E-4403-BA49-9F70F1C8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00B-0A4F-4264-A704-1915B3A63DD3}" type="datetimeFigureOut">
              <a:rPr lang="es-PA" smtClean="0"/>
              <a:t>06/25/2020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A73077-9362-4B41-AAE4-CBE05059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F7551B-1EDD-4E3A-9A93-4D0897BB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7CAC-00BB-47E6-A98A-5ED599F37625}" type="slidenum">
              <a:rPr lang="es-PA" smtClean="0"/>
              <a:t>‹#›</a:t>
            </a:fld>
            <a:endParaRPr lang="es-PA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1064EB6-FF7F-4CA8-BBA2-B71A1711A1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007" y="5622854"/>
            <a:ext cx="2536793" cy="10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anel de Revision Mundial acerca del futuro del ONUSIDA – Consulta ...">
            <a:extLst>
              <a:ext uri="{FF2B5EF4-FFF2-40B4-BE49-F238E27FC236}">
                <a16:creationId xmlns:a16="http://schemas.microsoft.com/office/drawing/2014/main" id="{AE329F8C-801C-4BC1-9FFA-F264E165AD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70" y="5626114"/>
            <a:ext cx="2192783" cy="121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6652844-5A5C-4FD1-963E-BE288F0000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2130" y="1806443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1C7D682-5A4F-413D-B522-71EE9A54E4A2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860" y="5831019"/>
            <a:ext cx="2536792" cy="691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201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E3405-5EBA-4F75-9D02-720470FBD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5291C7-B923-4009-ABDF-B4F420EC0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9E5C97-C556-461F-8C32-AEC72B330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D7BCFDC-FCE8-466E-9668-3134D9244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BFA4B5-1C57-45A2-8BF2-EEF8808212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FC21B00-B78B-4D70-949D-8F8D16995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00B-0A4F-4264-A704-1915B3A63DD3}" type="datetimeFigureOut">
              <a:rPr lang="es-PA" smtClean="0"/>
              <a:t>06/25/2020</a:t>
            </a:fld>
            <a:endParaRPr lang="es-PA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4C509A-1442-4A5C-A87A-B649C3B1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5421B93-BCE8-426D-B285-41BF77AB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7CAC-00BB-47E6-A98A-5ED599F37625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6586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D6464-83FA-48FA-BB1F-A141BC8E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066BA4-F229-4D7D-A01D-3382C084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00B-0A4F-4264-A704-1915B3A63DD3}" type="datetimeFigureOut">
              <a:rPr lang="es-PA" smtClean="0"/>
              <a:t>06/25/2020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05E8DE-3B47-4C87-86C0-E91FDB74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0E7FCA3-01F1-488C-BB07-DFD6CDE0C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7CAC-00BB-47E6-A98A-5ED599F37625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96434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074C74-D5AB-495C-914A-9D58B53EE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00B-0A4F-4264-A704-1915B3A63DD3}" type="datetimeFigureOut">
              <a:rPr lang="es-PA" smtClean="0"/>
              <a:t>06/25/2020</a:t>
            </a:fld>
            <a:endParaRPr lang="es-PA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A7D919-F627-498E-BCE8-BBFD3E8B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5771F6-E875-4DFD-BF4B-A580B079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7CAC-00BB-47E6-A98A-5ED599F37625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0651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99CD4-7CE9-426C-86F6-F44DCB5E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9FBA11-EBBF-49A9-A959-380768864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13F039-F8DD-40E6-B7BE-2138F98A1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85F777-C4A5-4977-B0FB-FB9BB33E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00B-0A4F-4264-A704-1915B3A63DD3}" type="datetimeFigureOut">
              <a:rPr lang="es-PA" smtClean="0"/>
              <a:t>06/25/2020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DAD1B4-EBC9-4FAE-AA37-4B0D94F28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03A53B-5B5E-4E7B-A093-551A8CB1D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7CAC-00BB-47E6-A98A-5ED599F37625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1504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33586-85F0-4838-8FF6-F48994BB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44BD70-2ED8-4057-A54E-D112AA763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23A11F-3B5D-4317-B4C1-3188DD45D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A3E299-CF67-43F7-B61C-EFEF2B144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800B-0A4F-4264-A704-1915B3A63DD3}" type="datetimeFigureOut">
              <a:rPr lang="es-PA" smtClean="0"/>
              <a:t>06/25/2020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D6A848-C7C0-4B08-82F5-FCB431FA8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2DA66D-5543-4E57-B01F-5B827CC58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7CAC-00BB-47E6-A98A-5ED599F37625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5280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D3969A8-4913-4E98-8E29-0F9A39F5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6F0A7C-0DA9-4135-AE9C-6BF0313AB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ED3C7B-0C59-48F7-92CB-934B95F5F4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1800B-0A4F-4264-A704-1915B3A63DD3}" type="datetimeFigureOut">
              <a:rPr lang="es-PA" smtClean="0"/>
              <a:t>06/25/2020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60DFEE-27D2-4E31-A069-EB39D49EA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3EFDDC-4871-4ED4-9B6C-0C3C4A344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27CAC-00BB-47E6-A98A-5ED599F37625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2824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F50E6-570E-418B-9553-9EE2F19C2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4204"/>
            <a:ext cx="9144000" cy="2387600"/>
          </a:xfrm>
        </p:spPr>
        <p:txBody>
          <a:bodyPr>
            <a:no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Proteger la vida de las poblaciones vulnerables en el contexto de la crisis COVID-19</a:t>
            </a:r>
            <a:br>
              <a:rPr lang="es-MX" sz="4000" b="1" dirty="0">
                <a:solidFill>
                  <a:schemeClr val="bg1"/>
                </a:solidFill>
              </a:rPr>
            </a:br>
            <a:r>
              <a:rPr lang="es-ES" sz="4000" b="1" dirty="0">
                <a:solidFill>
                  <a:schemeClr val="bg1"/>
                </a:solidFill>
              </a:rPr>
              <a:t>MED-EXPRESS</a:t>
            </a:r>
            <a:br>
              <a:rPr lang="es-MX" sz="4000" b="1" dirty="0">
                <a:solidFill>
                  <a:schemeClr val="bg1"/>
                </a:solidFill>
              </a:rPr>
            </a:br>
            <a:r>
              <a:rPr lang="es-MX" sz="4000" b="1" dirty="0">
                <a:solidFill>
                  <a:schemeClr val="bg1"/>
                </a:solidFill>
              </a:rPr>
              <a:t>PNUD,UNFPA,ONU MUJERES ONUSIDA </a:t>
            </a:r>
            <a:endParaRPr lang="es-MX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B6C9C0-2F09-423C-8D4D-A2242BEED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3575"/>
            <a:ext cx="9144000" cy="472812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Fondo de Respuesta y Recuperación COVID-19 de la ONU</a:t>
            </a:r>
            <a:endParaRPr lang="es-MX" dirty="0">
              <a:solidFill>
                <a:schemeClr val="bg1"/>
              </a:solidFill>
            </a:endParaRPr>
          </a:p>
          <a:p>
            <a:endParaRPr lang="es-P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6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D8194F4-F25B-4FB0-95A4-9A9E015A2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6" b="13755"/>
          <a:stretch/>
        </p:blipFill>
        <p:spPr bwMode="auto">
          <a:xfrm>
            <a:off x="0" y="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25B171E2-4737-4342-9550-B6B470783228}"/>
              </a:ext>
            </a:extLst>
          </p:cNvPr>
          <p:cNvSpPr txBox="1">
            <a:spLocks/>
          </p:cNvSpPr>
          <p:nvPr/>
        </p:nvSpPr>
        <p:spPr>
          <a:xfrm>
            <a:off x="481013" y="3752849"/>
            <a:ext cx="3290887" cy="24526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A" sz="3600"/>
              <a:t>Descripción </a:t>
            </a:r>
            <a:endParaRPr lang="es-PA" sz="36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A8F38497-A75E-4FDF-8537-AA88D8F44230}"/>
              </a:ext>
            </a:extLst>
          </p:cNvPr>
          <p:cNvSpPr txBox="1">
            <a:spLocks/>
          </p:cNvSpPr>
          <p:nvPr/>
        </p:nvSpPr>
        <p:spPr>
          <a:xfrm>
            <a:off x="4225574" y="3619500"/>
            <a:ext cx="7485413" cy="2452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1800" dirty="0"/>
              <a:t>Entrega domiciliar de medicamentos a pacientes de cualquier edad con enfermedades crónicas no transmisibles con recetas repetitivas, emitidas en hospitales de referencia de las Farmacias Especializadas y que sean de las siguientes especialidades: Nefrología, Cardiología, Neurología, Endocrinología y Medicina Interna. Mujeres embarazadas reciben sus suplementos alimentarios y acido fólico y pacientes  con VIH reciben su tratamiento. 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B90B3E-274B-4C04-820D-2697412AB2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572" t="69004" r="26547" b="17233"/>
          <a:stretch/>
        </p:blipFill>
        <p:spPr>
          <a:xfrm>
            <a:off x="9564914" y="5733821"/>
            <a:ext cx="1814286" cy="9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26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5185413-9A3E-4C4A-8AED-552914EB614A}"/>
              </a:ext>
            </a:extLst>
          </p:cNvPr>
          <p:cNvSpPr txBox="1">
            <a:spLocks/>
          </p:cNvSpPr>
          <p:nvPr/>
        </p:nvSpPr>
        <p:spPr>
          <a:xfrm>
            <a:off x="643467" y="640080"/>
            <a:ext cx="3096427" cy="5613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Objetivos Específicos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01167F5C-B0F0-48FA-A075-7F4F7F51B190}"/>
              </a:ext>
            </a:extLst>
          </p:cNvPr>
          <p:cNvSpPr txBox="1">
            <a:spLocks/>
          </p:cNvSpPr>
          <p:nvPr/>
        </p:nvSpPr>
        <p:spPr>
          <a:xfrm>
            <a:off x="4699818" y="1274331"/>
            <a:ext cx="6848715" cy="2484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err="1"/>
              <a:t>Disminuir</a:t>
            </a:r>
            <a:r>
              <a:rPr lang="en-US" sz="2400" dirty="0"/>
              <a:t> la </a:t>
            </a:r>
            <a:r>
              <a:rPr lang="en-US" sz="2400" dirty="0" err="1"/>
              <a:t>afluencia</a:t>
            </a:r>
            <a:r>
              <a:rPr lang="en-US" sz="2400" dirty="0"/>
              <a:t> de </a:t>
            </a:r>
            <a:r>
              <a:rPr lang="en-US" sz="2400" dirty="0" err="1"/>
              <a:t>pacientes</a:t>
            </a:r>
            <a:r>
              <a:rPr lang="en-US" sz="2400" dirty="0"/>
              <a:t> en los </a:t>
            </a:r>
            <a:r>
              <a:rPr lang="en-US" sz="2400" dirty="0" err="1"/>
              <a:t>establecimientos</a:t>
            </a:r>
            <a:r>
              <a:rPr lang="en-US" sz="2400" dirty="0"/>
              <a:t> de </a:t>
            </a:r>
            <a:r>
              <a:rPr lang="en-US" sz="2400" dirty="0" err="1"/>
              <a:t>salud</a:t>
            </a:r>
            <a:r>
              <a:rPr lang="en-US" sz="2400" dirty="0"/>
              <a:t> en el </a:t>
            </a:r>
            <a:r>
              <a:rPr lang="en-US" sz="2400" dirty="0" err="1"/>
              <a:t>contexto</a:t>
            </a:r>
            <a:r>
              <a:rPr lang="en-US" sz="2400" dirty="0"/>
              <a:t> de la </a:t>
            </a:r>
            <a:r>
              <a:rPr lang="en-US" sz="2400" dirty="0" err="1"/>
              <a:t>pandemia</a:t>
            </a:r>
            <a:r>
              <a:rPr lang="en-US" sz="2400" dirty="0"/>
              <a:t>, </a:t>
            </a:r>
            <a:r>
              <a:rPr lang="en-US" sz="2400" dirty="0" err="1"/>
              <a:t>manteniendo</a:t>
            </a:r>
            <a:r>
              <a:rPr lang="en-US" sz="2400" dirty="0"/>
              <a:t> </a:t>
            </a:r>
            <a:r>
              <a:rPr lang="en-US" sz="2400" dirty="0" err="1"/>
              <a:t>acceso</a:t>
            </a:r>
            <a:r>
              <a:rPr lang="en-US" sz="2400" dirty="0"/>
              <a:t> a </a:t>
            </a:r>
            <a:r>
              <a:rPr lang="en-US" sz="2400" dirty="0" err="1"/>
              <a:t>tratamiento</a:t>
            </a:r>
            <a:r>
              <a:rPr lang="en-US" sz="2400" dirty="0"/>
              <a:t> a </a:t>
            </a:r>
            <a:r>
              <a:rPr lang="en-US" sz="2400" dirty="0" err="1"/>
              <a:t>través</a:t>
            </a:r>
            <a:r>
              <a:rPr lang="en-US" sz="2400" dirty="0"/>
              <a:t> de </a:t>
            </a:r>
            <a:r>
              <a:rPr lang="en-US" sz="2400" dirty="0" err="1"/>
              <a:t>entrega</a:t>
            </a:r>
            <a:r>
              <a:rPr lang="en-US" sz="2400" dirty="0"/>
              <a:t> </a:t>
            </a:r>
            <a:r>
              <a:rPr lang="en-US" sz="2400" dirty="0" err="1"/>
              <a:t>domiciliar</a:t>
            </a:r>
            <a:r>
              <a:rPr lang="en-US" sz="2400" dirty="0"/>
              <a:t> de </a:t>
            </a:r>
            <a:r>
              <a:rPr lang="en-US" sz="2400" dirty="0" err="1"/>
              <a:t>medicamentos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n-US" sz="2400" dirty="0" err="1"/>
              <a:t>Realizar</a:t>
            </a:r>
            <a:r>
              <a:rPr lang="en-US" sz="2400" dirty="0"/>
              <a:t> </a:t>
            </a:r>
            <a:r>
              <a:rPr lang="en-US" sz="2400" dirty="0" err="1"/>
              <a:t>entrega</a:t>
            </a:r>
            <a:r>
              <a:rPr lang="en-US" sz="2400" dirty="0"/>
              <a:t> </a:t>
            </a:r>
            <a:r>
              <a:rPr lang="en-US" sz="2400" dirty="0" err="1"/>
              <a:t>domiciliar</a:t>
            </a:r>
            <a:r>
              <a:rPr lang="en-US" sz="2400" dirty="0"/>
              <a:t>  a </a:t>
            </a:r>
            <a:r>
              <a:rPr lang="en-US" sz="2400" dirty="0" err="1"/>
              <a:t>través</a:t>
            </a:r>
            <a:r>
              <a:rPr lang="en-US" sz="2400" dirty="0"/>
              <a:t> de </a:t>
            </a:r>
            <a:r>
              <a:rPr lang="en-US" sz="2400" dirty="0" err="1"/>
              <a:t>Correos</a:t>
            </a:r>
            <a:r>
              <a:rPr lang="en-US" sz="2400" dirty="0"/>
              <a:t> de El Salvador</a:t>
            </a:r>
          </a:p>
          <a:p>
            <a:pPr marL="0" algn="just"/>
            <a:endParaRPr lang="en-US" sz="2400" dirty="0"/>
          </a:p>
          <a:p>
            <a:pPr marL="0" algn="just"/>
            <a:r>
              <a:rPr lang="en-US" sz="2400" dirty="0"/>
              <a:t> </a:t>
            </a:r>
            <a:r>
              <a:rPr lang="en-US" sz="2400" dirty="0" err="1"/>
              <a:t>Entrega</a:t>
            </a:r>
            <a:r>
              <a:rPr lang="en-US" sz="2400" dirty="0"/>
              <a:t> de un Kit de </a:t>
            </a:r>
            <a:r>
              <a:rPr lang="en-US" sz="2400" dirty="0" err="1"/>
              <a:t>higiene</a:t>
            </a:r>
            <a:r>
              <a:rPr lang="en-US" sz="2400" dirty="0"/>
              <a:t> y </a:t>
            </a:r>
            <a:r>
              <a:rPr lang="en-US" sz="2400" dirty="0" err="1"/>
              <a:t>cuidado</a:t>
            </a:r>
            <a:r>
              <a:rPr lang="en-US" sz="2400" dirty="0"/>
              <a:t> personal.</a:t>
            </a:r>
          </a:p>
          <a:p>
            <a:pPr algn="just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C5DBBD-BEF1-44F2-A3CA-67C10422EB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72" t="69004" r="26547" b="17233"/>
          <a:stretch/>
        </p:blipFill>
        <p:spPr>
          <a:xfrm>
            <a:off x="5594135" y="4071731"/>
            <a:ext cx="4783068" cy="248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1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B780B9-7853-43F1-AA17-9A6921619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s-PA" sz="4000"/>
              <a:t>Resultado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F9FD8-6F37-408D-A9D0-0E5DF5B0D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PA" sz="2400" dirty="0"/>
              <a:t>Mitigar el impacto de COVID 19 y reducir los riesgos de contagio y propagación del virus para las personas usuarias de tratamientos para enfermedades crónicas, para que no suspendan sus tratamientos  de acuerdo con sus necesidades de salud.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n">
            <a:extLst>
              <a:ext uri="{FF2B5EF4-FFF2-40B4-BE49-F238E27FC236}">
                <a16:creationId xmlns:a16="http://schemas.microsoft.com/office/drawing/2014/main" id="{D42ABF54-8531-40CD-8C09-4645DB885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 r="4" b="4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963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B780B9-7853-43F1-AA17-9A6921619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 fontScale="90000"/>
          </a:bodyPr>
          <a:lstStyle/>
          <a:p>
            <a:r>
              <a:rPr lang="es-SV" sz="4000" b="1" dirty="0"/>
              <a:t>A que  </a:t>
            </a:r>
            <a:r>
              <a:rPr lang="es-SV" sz="4000" b="1" dirty="0" err="1"/>
              <a:t>dara</a:t>
            </a:r>
            <a:r>
              <a:rPr lang="es-SV" sz="4000" b="1" dirty="0"/>
              <a:t> respuesta</a:t>
            </a:r>
            <a:br>
              <a:rPr lang="en-US" sz="4000" dirty="0"/>
            </a:br>
            <a:endParaRPr lang="es-PA" sz="40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F9FD8-6F37-408D-A9D0-0E5DF5B0D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dirty="0"/>
              <a:t>De acuerdo a información del MINSAL, existe una población de pacientes con enfermedades cronicas con recetas repetitivas, emitidas en hospitales de referencia de las Farmacias Especializadas Ubicados en los departamentos: San Salvador, San Miguel y Santa Ana</a:t>
            </a:r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SA aprueba 28 medicamentos para prevenir y tratar enfermedades ...">
            <a:extLst>
              <a:ext uri="{FF2B5EF4-FFF2-40B4-BE49-F238E27FC236}">
                <a16:creationId xmlns:a16="http://schemas.microsoft.com/office/drawing/2014/main" id="{02B9AA58-69B3-49DC-83DF-54EC35A94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552" y="856180"/>
            <a:ext cx="5893729" cy="496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16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D665CA6-B575-49DA-80D7-14DC6594D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844294"/>
              </p:ext>
            </p:extLst>
          </p:nvPr>
        </p:nvGraphicFramePr>
        <p:xfrm>
          <a:off x="643467" y="1728243"/>
          <a:ext cx="10905068" cy="3401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0069">
                  <a:extLst>
                    <a:ext uri="{9D8B030D-6E8A-4147-A177-3AD203B41FA5}">
                      <a16:colId xmlns:a16="http://schemas.microsoft.com/office/drawing/2014/main" val="3646773354"/>
                    </a:ext>
                  </a:extLst>
                </a:gridCol>
                <a:gridCol w="1991598">
                  <a:extLst>
                    <a:ext uri="{9D8B030D-6E8A-4147-A177-3AD203B41FA5}">
                      <a16:colId xmlns:a16="http://schemas.microsoft.com/office/drawing/2014/main" val="583961397"/>
                    </a:ext>
                  </a:extLst>
                </a:gridCol>
                <a:gridCol w="2859692">
                  <a:extLst>
                    <a:ext uri="{9D8B030D-6E8A-4147-A177-3AD203B41FA5}">
                      <a16:colId xmlns:a16="http://schemas.microsoft.com/office/drawing/2014/main" val="1705215845"/>
                    </a:ext>
                  </a:extLst>
                </a:gridCol>
                <a:gridCol w="1703709">
                  <a:extLst>
                    <a:ext uri="{9D8B030D-6E8A-4147-A177-3AD203B41FA5}">
                      <a16:colId xmlns:a16="http://schemas.microsoft.com/office/drawing/2014/main" val="4199369315"/>
                    </a:ext>
                  </a:extLst>
                </a:gridCol>
              </a:tblGrid>
              <a:tr h="5102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Enfermedad/tratamiento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9446" marR="1594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Hombres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9446" marR="159446" marT="0" marB="0"/>
                </a:tc>
                <a:tc>
                  <a:txBody>
                    <a:bodyPr/>
                    <a:lstStyle/>
                    <a:p>
                      <a:pPr marL="0" marR="0" indent="44958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Mujeres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9446" marR="1594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TOTAL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9446" marR="159446" marT="0" marB="0"/>
                </a:tc>
                <a:extLst>
                  <a:ext uri="{0D108BD9-81ED-4DB2-BD59-A6C34878D82A}">
                    <a16:rowId xmlns:a16="http://schemas.microsoft.com/office/drawing/2014/main" val="3407499340"/>
                  </a:ext>
                </a:extLst>
              </a:tr>
              <a:tr h="5102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enfermedades crónicos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9446" marR="1594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8632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9446" marR="1594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20418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9446" marR="1594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29,050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9446" marR="159446" marT="0" marB="0"/>
                </a:tc>
                <a:extLst>
                  <a:ext uri="{0D108BD9-81ED-4DB2-BD59-A6C34878D82A}">
                    <a16:rowId xmlns:a16="http://schemas.microsoft.com/office/drawing/2014/main" val="4267160922"/>
                  </a:ext>
                </a:extLst>
              </a:tr>
              <a:tr h="5102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Mujeres embarazadas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9446" marR="1594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9446" marR="1594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8,600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9446" marR="1594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8,600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9446" marR="159446" marT="0" marB="0"/>
                </a:tc>
                <a:extLst>
                  <a:ext uri="{0D108BD9-81ED-4DB2-BD59-A6C34878D82A}">
                    <a16:rowId xmlns:a16="http://schemas.microsoft.com/office/drawing/2014/main" val="1039040887"/>
                  </a:ext>
                </a:extLst>
              </a:tr>
              <a:tr h="9354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mujeres usuarias de métodos anticonceptivos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9446" marR="1594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9446" marR="1594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3000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9446" marR="1594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3000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9446" marR="159446" marT="0" marB="0"/>
                </a:tc>
                <a:extLst>
                  <a:ext uri="{0D108BD9-81ED-4DB2-BD59-A6C34878D82A}">
                    <a16:rowId xmlns:a16="http://schemas.microsoft.com/office/drawing/2014/main" val="3801940635"/>
                  </a:ext>
                </a:extLst>
              </a:tr>
              <a:tr h="9354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Personas viviendo con VIH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9446" marR="1594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9446" marR="1594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9446" marR="15944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</a:rPr>
                        <a:t>1000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9446" marR="159446" marT="0" marB="0"/>
                </a:tc>
                <a:extLst>
                  <a:ext uri="{0D108BD9-81ED-4DB2-BD59-A6C34878D82A}">
                    <a16:rowId xmlns:a16="http://schemas.microsoft.com/office/drawing/2014/main" val="103561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592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7F1EC86-05CD-421E-9C5E-96A99D55EE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268595"/>
              </p:ext>
            </p:extLst>
          </p:nvPr>
        </p:nvGraphicFramePr>
        <p:xfrm>
          <a:off x="643467" y="1120781"/>
          <a:ext cx="10905067" cy="4616439"/>
        </p:xfrm>
        <a:graphic>
          <a:graphicData uri="http://schemas.openxmlformats.org/drawingml/2006/table">
            <a:tbl>
              <a:tblPr firstRow="1" firstCol="1" bandRow="1"/>
              <a:tblGrid>
                <a:gridCol w="6819297">
                  <a:extLst>
                    <a:ext uri="{9D8B030D-6E8A-4147-A177-3AD203B41FA5}">
                      <a16:colId xmlns:a16="http://schemas.microsoft.com/office/drawing/2014/main" val="3550313779"/>
                    </a:ext>
                  </a:extLst>
                </a:gridCol>
                <a:gridCol w="4085770">
                  <a:extLst>
                    <a:ext uri="{9D8B030D-6E8A-4147-A177-3AD203B41FA5}">
                      <a16:colId xmlns:a16="http://schemas.microsoft.com/office/drawing/2014/main" val="3804378961"/>
                    </a:ext>
                  </a:extLst>
                </a:gridCol>
              </a:tblGrid>
              <a:tr h="53737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Descripción</a:t>
                      </a:r>
                      <a:endParaRPr lang="es-E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945" marR="160945" marT="223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Monto  (US$)</a:t>
                      </a:r>
                      <a:endParaRPr lang="es-E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945" marR="160945" marT="223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836031"/>
                  </a:ext>
                </a:extLst>
              </a:tr>
              <a:tr h="1824937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Med-Express </a:t>
                      </a:r>
                      <a:endParaRPr lang="es-E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E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Suministros de Higiene y Cuidado Personal, insumos 3 farmacias especializadas</a:t>
                      </a:r>
                      <a:endParaRPr lang="es-E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945" marR="160945" marT="223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200,000</a:t>
                      </a:r>
                      <a:endParaRPr lang="es-E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945" marR="160945" marT="223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318956"/>
                  </a:ext>
                </a:extLst>
              </a:tr>
              <a:tr h="2254124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Suministros de  equipo de protección personal </a:t>
                      </a:r>
                      <a:endParaRPr lang="es-E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primera línea/para personas puedan atender personas vulnerables (sobre la población de los proyectos</a:t>
                      </a:r>
                      <a:endParaRPr lang="es-ES" sz="4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945" marR="160945" marT="223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100,000</a:t>
                      </a:r>
                      <a:endParaRPr lang="es-ES" sz="4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945" marR="160945" marT="2235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427210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7518E412-93DD-422E-A898-A988F0122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72" t="69004" r="26547" b="17233"/>
          <a:stretch/>
        </p:blipFill>
        <p:spPr>
          <a:xfrm>
            <a:off x="9515159" y="5884635"/>
            <a:ext cx="1814286" cy="9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07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82B9C0C-C1C1-4B9D-A861-974072616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1" b="12631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FC62D17C-E0FD-41D4-81E8-4BA255766D08}"/>
              </a:ext>
            </a:extLst>
          </p:cNvPr>
          <p:cNvSpPr txBox="1">
            <a:spLocks/>
          </p:cNvSpPr>
          <p:nvPr/>
        </p:nvSpPr>
        <p:spPr>
          <a:xfrm>
            <a:off x="481013" y="3752849"/>
            <a:ext cx="3290887" cy="24526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A" sz="3600"/>
              <a:t>Duración del Proyecto 	</a:t>
            </a:r>
            <a:endParaRPr lang="es-PA" sz="36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2D08A2B-E7E8-4748-8CBF-397AAE48BD57}"/>
              </a:ext>
            </a:extLst>
          </p:cNvPr>
          <p:cNvSpPr txBox="1">
            <a:spLocks/>
          </p:cNvSpPr>
          <p:nvPr/>
        </p:nvSpPr>
        <p:spPr>
          <a:xfrm>
            <a:off x="4225574" y="3710613"/>
            <a:ext cx="7485413" cy="2452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A" sz="3200"/>
              <a:t>Fecha de inicio: Junio 2020</a:t>
            </a:r>
          </a:p>
          <a:p>
            <a:r>
              <a:rPr lang="es-PA" sz="3200"/>
              <a:t>Fecha de Finalización: Diciembre 2020</a:t>
            </a:r>
            <a:endParaRPr lang="es-PA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23B2C0-B730-4BA2-B4B4-689E9BAB49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572" t="69004" r="26547" b="17233"/>
          <a:stretch/>
        </p:blipFill>
        <p:spPr>
          <a:xfrm>
            <a:off x="9477829" y="5635316"/>
            <a:ext cx="2351314" cy="12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4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5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17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ight Triangle 1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C48F55-9CA8-4FAD-B741-58B34E12FA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72" t="69004" r="26547" b="17233"/>
          <a:stretch/>
        </p:blipFill>
        <p:spPr>
          <a:xfrm>
            <a:off x="962163" y="1393146"/>
            <a:ext cx="7746709" cy="403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527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325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Proteger la vida de las poblaciones vulnerables en el contexto de la crisis COVID-19 MED-EXPRESS PNUD,UNFPA,ONU MUJERES ONUSIDA </vt:lpstr>
      <vt:lpstr>PowerPoint Presentation</vt:lpstr>
      <vt:lpstr>PowerPoint Presentation</vt:lpstr>
      <vt:lpstr>Resultado</vt:lpstr>
      <vt:lpstr>A que  dara respuesta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Proteger la vida de las poblaciones vulnerables en el contexto de la crisis COVID-19 MED-EXPRESS PNUD,UNFPA,ONU MUJERES ONUSIDA </dc:title>
  <dc:creator>MARTINEZ DE MIRANDA, Celina</dc:creator>
  <cp:lastModifiedBy>MARTINEZ DE MIRANDA, Celina</cp:lastModifiedBy>
  <cp:revision>1</cp:revision>
  <dcterms:created xsi:type="dcterms:W3CDTF">2020-06-25T15:10:30Z</dcterms:created>
  <dcterms:modified xsi:type="dcterms:W3CDTF">2020-06-25T15:12:25Z</dcterms:modified>
</cp:coreProperties>
</file>