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75" r:id="rId2"/>
    <p:sldId id="393" r:id="rId3"/>
    <p:sldId id="383" r:id="rId4"/>
    <p:sldId id="392" r:id="rId5"/>
    <p:sldId id="398" r:id="rId6"/>
    <p:sldId id="399" r:id="rId7"/>
    <p:sldId id="400" r:id="rId8"/>
    <p:sldId id="401" r:id="rId9"/>
    <p:sldId id="402" r:id="rId10"/>
    <p:sldId id="403" r:id="rId11"/>
    <p:sldId id="404" r:id="rId12"/>
    <p:sldId id="405" r:id="rId13"/>
    <p:sldId id="366" r:id="rId1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esenia Segovia" initials="YS" lastIdx="19" clrIdx="0">
    <p:extLst>
      <p:ext uri="{19B8F6BF-5375-455C-9EA6-DF929625EA0E}">
        <p15:presenceInfo xmlns:p15="http://schemas.microsoft.com/office/powerpoint/2012/main" userId="S-1-5-21-3535016857-1483001787-2476811386-12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9D2"/>
    <a:srgbClr val="FDFDFD"/>
    <a:srgbClr val="0056B8"/>
    <a:srgbClr val="467FAD"/>
    <a:srgbClr val="FFE621"/>
    <a:srgbClr val="00843D"/>
    <a:srgbClr val="D9D9D6"/>
    <a:srgbClr val="EF008C"/>
    <a:srgbClr val="0072CE"/>
    <a:srgbClr val="243C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845" autoAdjust="0"/>
  </p:normalViewPr>
  <p:slideViewPr>
    <p:cSldViewPr snapToGrid="0">
      <p:cViewPr>
        <p:scale>
          <a:sx n="60" d="100"/>
          <a:sy n="60" d="100"/>
        </p:scale>
        <p:origin x="10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25E1A-5E0B-4785-80E3-779B7C21BF22}" type="datetimeFigureOut">
              <a:rPr lang="es-ES" smtClean="0"/>
              <a:t>22/06/2020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44B1A-61C6-4939-8831-AA1BEEC0D8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548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E3812-F05F-47F7-B639-263CFA3FA3EF}" type="datetimeFigureOut">
              <a:rPr lang="es-SV" smtClean="0"/>
              <a:t>22/6/2020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78A14-A4D0-4E76-ADC7-D96DC5E4D40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20750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78A14-A4D0-4E76-ADC7-D96DC5E4D401}" type="slidenum">
              <a:rPr lang="es-SV" smtClean="0"/>
              <a:t>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78289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78A14-A4D0-4E76-ADC7-D96DC5E4D401}" type="slidenum">
              <a:rPr lang="es-SV" smtClean="0"/>
              <a:t>5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46049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78A14-A4D0-4E76-ADC7-D96DC5E4D401}" type="slidenum">
              <a:rPr lang="es-SV" smtClean="0"/>
              <a:t>6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15150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78A14-A4D0-4E76-ADC7-D96DC5E4D401}" type="slidenum">
              <a:rPr lang="es-SV" smtClean="0"/>
              <a:t>7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27424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78A14-A4D0-4E76-ADC7-D96DC5E4D401}" type="slidenum">
              <a:rPr lang="es-SV" smtClean="0"/>
              <a:t>8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96711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78A14-A4D0-4E76-ADC7-D96DC5E4D401}" type="slidenum">
              <a:rPr lang="es-SV" smtClean="0"/>
              <a:t>9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49393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78A14-A4D0-4E76-ADC7-D96DC5E4D401}" type="slidenum">
              <a:rPr lang="es-SV" smtClean="0"/>
              <a:t>10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61569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78A14-A4D0-4E76-ADC7-D96DC5E4D401}" type="slidenum">
              <a:rPr lang="es-SV" smtClean="0"/>
              <a:t>11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31901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78A14-A4D0-4E76-ADC7-D96DC5E4D401}" type="slidenum">
              <a:rPr lang="es-SV" smtClean="0"/>
              <a:t>12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53361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Veneer" panose="02000806000000000000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9B82-DD43-4F1A-BFA0-76723C9AFCCF}" type="datetimeFigureOut">
              <a:rPr lang="es-MX" smtClean="0"/>
              <a:t>22/06/2020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C90A-FDF7-49F6-A5AC-B6A9D0DE27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253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9B82-DD43-4F1A-BFA0-76723C9AFCCF}" type="datetimeFigureOut">
              <a:rPr lang="es-MX" smtClean="0"/>
              <a:t>22/06/2020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C90A-FDF7-49F6-A5AC-B6A9D0DE27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6849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9B82-DD43-4F1A-BFA0-76723C9AFCCF}" type="datetimeFigureOut">
              <a:rPr lang="es-MX" smtClean="0"/>
              <a:t>22/06/2020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C90A-FDF7-49F6-A5AC-B6A9D0DE27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179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9B82-DD43-4F1A-BFA0-76723C9AFCCF}" type="datetimeFigureOut">
              <a:rPr lang="es-MX" smtClean="0"/>
              <a:t>22/06/2020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C90A-FDF7-49F6-A5AC-B6A9D0DE27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1799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9B82-DD43-4F1A-BFA0-76723C9AFCCF}" type="datetimeFigureOut">
              <a:rPr lang="es-MX" smtClean="0"/>
              <a:t>22/06/2020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C90A-FDF7-49F6-A5AC-B6A9D0DE27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1724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9B82-DD43-4F1A-BFA0-76723C9AFCCF}" type="datetimeFigureOut">
              <a:rPr lang="es-MX" smtClean="0"/>
              <a:t>22/06/2020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C90A-FDF7-49F6-A5AC-B6A9D0DE27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4140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9B82-DD43-4F1A-BFA0-76723C9AFCCF}" type="datetimeFigureOut">
              <a:rPr lang="es-MX" smtClean="0"/>
              <a:t>22/06/2020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C90A-FDF7-49F6-A5AC-B6A9D0DE27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857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9B82-DD43-4F1A-BFA0-76723C9AFCCF}" type="datetimeFigureOut">
              <a:rPr lang="es-MX" smtClean="0"/>
              <a:t>22/06/2020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C90A-FDF7-49F6-A5AC-B6A9D0DE27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1360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9B82-DD43-4F1A-BFA0-76723C9AFCCF}" type="datetimeFigureOut">
              <a:rPr lang="es-MX" smtClean="0"/>
              <a:t>22/06/2020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C90A-FDF7-49F6-A5AC-B6A9D0DE27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9914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9B82-DD43-4F1A-BFA0-76723C9AFCCF}" type="datetimeFigureOut">
              <a:rPr lang="es-MX" smtClean="0"/>
              <a:t>22/06/2020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C90A-FDF7-49F6-A5AC-B6A9D0DE27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4408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9B82-DD43-4F1A-BFA0-76723C9AFCCF}" type="datetimeFigureOut">
              <a:rPr lang="es-MX" smtClean="0"/>
              <a:t>22/06/2020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C90A-FDF7-49F6-A5AC-B6A9D0DE27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8681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89B82-DD43-4F1A-BFA0-76723C9AFCCF}" type="datetimeFigureOut">
              <a:rPr lang="es-MX" smtClean="0"/>
              <a:t>22/06/2020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CC90A-FDF7-49F6-A5AC-B6A9D0DE27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1740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neer" panose="02000806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5CB1805-9A1C-4D0B-B774-CDF28B30B3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" t="7840" r="-66" b="7840"/>
          <a:stretch/>
        </p:blipFill>
        <p:spPr>
          <a:xfrm>
            <a:off x="-1" y="0"/>
            <a:ext cx="12200021" cy="6858000"/>
          </a:xfrm>
          <a:prstGeom prst="rect">
            <a:avLst/>
          </a:prstGeom>
        </p:spPr>
      </p:pic>
      <p:pic>
        <p:nvPicPr>
          <p:cNvPr id="12" name="Picture 2" descr="C:\Users\agiolitti.SVPLAN\Documents\Trabajo\COMUNICACIONES\Lineamiento Corporativo PlanBIIAG\Plan\2015\Flag\Flag Sin Fondo\Flag Mediana (Para resaltar una palabra con 6-9 letras)\Flag Celes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45" y="5348830"/>
            <a:ext cx="5211877" cy="100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2 Subtítulo"/>
          <p:cNvSpPr txBox="1">
            <a:spLocks/>
          </p:cNvSpPr>
          <p:nvPr/>
        </p:nvSpPr>
        <p:spPr>
          <a:xfrm>
            <a:off x="434945" y="5514951"/>
            <a:ext cx="7412805" cy="20215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s-SV" sz="6000" dirty="0">
                <a:solidFill>
                  <a:schemeClr val="bg1"/>
                </a:solidFill>
                <a:latin typeface="Veneer"/>
              </a:rPr>
              <a:t>Propuesta digital</a:t>
            </a:r>
            <a:endParaRPr lang="es-SV" sz="6000" dirty="0">
              <a:solidFill>
                <a:schemeClr val="bg1"/>
              </a:solidFill>
              <a:latin typeface="Veneer" pitchFamily="50" charset="0"/>
            </a:endParaRPr>
          </a:p>
        </p:txBody>
      </p:sp>
      <p:pic>
        <p:nvPicPr>
          <p:cNvPr id="15" name="Picture 2" descr="C:\Users\agiolitti\Desktop\PI_Logo_CMYK_blu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85" y="507038"/>
            <a:ext cx="2118441" cy="81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94989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9424" y="102564"/>
            <a:ext cx="5387079" cy="814925"/>
          </a:xfrm>
        </p:spPr>
        <p:txBody>
          <a:bodyPr>
            <a:noAutofit/>
          </a:bodyPr>
          <a:lstStyle/>
          <a:p>
            <a:r>
              <a:rPr lang="es-SV" sz="2800" b="1" dirty="0">
                <a:solidFill>
                  <a:srgbClr val="1C70B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Publicidad Digital</a:t>
            </a:r>
            <a:endParaRPr lang="es-SV" sz="2800" dirty="0">
              <a:solidFill>
                <a:srgbClr val="1C70B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D5668E-BEB5-47B4-807B-E48BEB7D4D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02" y="6154212"/>
            <a:ext cx="1582996" cy="60122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2A82792-0799-4C97-84B1-31AB03A4DF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4" y="2433072"/>
            <a:ext cx="1102778" cy="1102778"/>
          </a:xfrm>
          <a:prstGeom prst="rect">
            <a:avLst/>
          </a:prstGeom>
        </p:spPr>
      </p:pic>
      <p:graphicFrame>
        <p:nvGraphicFramePr>
          <p:cNvPr id="9" name="Tabla 4">
            <a:extLst>
              <a:ext uri="{FF2B5EF4-FFF2-40B4-BE49-F238E27FC236}">
                <a16:creationId xmlns:a16="http://schemas.microsoft.com/office/drawing/2014/main" id="{D8BA0EE1-1586-4586-87B0-728EF90E5B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178250"/>
              </p:ext>
            </p:extLst>
          </p:nvPr>
        </p:nvGraphicFramePr>
        <p:xfrm>
          <a:off x="2396041" y="1519973"/>
          <a:ext cx="8950461" cy="3818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317">
                  <a:extLst>
                    <a:ext uri="{9D8B030D-6E8A-4147-A177-3AD203B41FA5}">
                      <a16:colId xmlns:a16="http://schemas.microsoft.com/office/drawing/2014/main" val="2337092309"/>
                    </a:ext>
                  </a:extLst>
                </a:gridCol>
                <a:gridCol w="4590886">
                  <a:extLst>
                    <a:ext uri="{9D8B030D-6E8A-4147-A177-3AD203B41FA5}">
                      <a16:colId xmlns:a16="http://schemas.microsoft.com/office/drawing/2014/main" val="1962879645"/>
                    </a:ext>
                  </a:extLst>
                </a:gridCol>
                <a:gridCol w="2809258">
                  <a:extLst>
                    <a:ext uri="{9D8B030D-6E8A-4147-A177-3AD203B41FA5}">
                      <a16:colId xmlns:a16="http://schemas.microsoft.com/office/drawing/2014/main" val="3319234225"/>
                    </a:ext>
                  </a:extLst>
                </a:gridCol>
              </a:tblGrid>
              <a:tr h="342567">
                <a:tc>
                  <a:txBody>
                    <a:bodyPr/>
                    <a:lstStyle/>
                    <a:p>
                      <a:pPr algn="ctr"/>
                      <a:r>
                        <a:rPr lang="es-SV" sz="1600" dirty="0"/>
                        <a:t>Objetivo / Medio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600" dirty="0"/>
                        <a:t>FACEBOOK/INSTAGRAM (Según organización)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sz="1600" dirty="0"/>
                        <a:t>GOOGLE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043441"/>
                  </a:ext>
                </a:extLst>
              </a:tr>
              <a:tr h="1182559">
                <a:tc>
                  <a:txBody>
                    <a:bodyPr/>
                    <a:lstStyle/>
                    <a:p>
                      <a:pPr algn="ctr"/>
                      <a:r>
                        <a:rPr lang="es-SV" dirty="0"/>
                        <a:t>OBJETIVO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Reconocimiento de marca: </a:t>
                      </a:r>
                      <a:r>
                        <a:rPr lang="es-SV" sz="1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“Muestra anuncios a las personas que tengan más probabilidades de prestarles atención a fin de aumentar el reconocimiento general de tu marca”</a:t>
                      </a:r>
                      <a:endParaRPr lang="es-SV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SV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Display: </a:t>
                      </a:r>
                      <a:r>
                        <a:rPr lang="es-MX" sz="1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“La Red de Display de Google es una recopilación de sitios web, aplicaciones, ubicaciones de YouTube y Gmail, donde los anunciantes pueden crear conciencia en una nueva audiencia gracias a una variedad de formatos de anuncios diferentes.”</a:t>
                      </a:r>
                      <a:endParaRPr lang="es-SV" sz="14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7092957"/>
                  </a:ext>
                </a:extLst>
              </a:tr>
              <a:tr h="1379653">
                <a:tc>
                  <a:txBody>
                    <a:bodyPr/>
                    <a:lstStyle/>
                    <a:p>
                      <a:pPr algn="ctr"/>
                      <a:r>
                        <a:rPr lang="es-SV" dirty="0"/>
                        <a:t>OBJETIVO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Alcance: </a:t>
                      </a:r>
                      <a:r>
                        <a:rPr lang="es-SV" sz="1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“Muestra anuncios a la mayor cantidad de personas de tu público sin pasarte de tu presupuesto. También puedes optar por llegar únicamente a personas que se encuentren cerca de las ubicaciones de la empresa.”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Search</a:t>
                      </a:r>
                      <a:r>
                        <a:rPr lang="es-SV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s-SV" sz="1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“Son los anuncios que se exhiben en los resultados de búsqueda para ciertas palabras clave”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6902803"/>
                  </a:ext>
                </a:extLst>
              </a:tr>
            </a:tbl>
          </a:graphicData>
        </a:graphic>
      </p:graphicFrame>
      <p:sp>
        <p:nvSpPr>
          <p:cNvPr id="10" name="Título 1">
            <a:extLst>
              <a:ext uri="{FF2B5EF4-FFF2-40B4-BE49-F238E27FC236}">
                <a16:creationId xmlns:a16="http://schemas.microsoft.com/office/drawing/2014/main" id="{619C9B70-CF8E-4184-BEC6-243FA59A45C3}"/>
              </a:ext>
            </a:extLst>
          </p:cNvPr>
          <p:cNvSpPr txBox="1">
            <a:spLocks/>
          </p:cNvSpPr>
          <p:nvPr/>
        </p:nvSpPr>
        <p:spPr>
          <a:xfrm>
            <a:off x="6472578" y="5746749"/>
            <a:ext cx="8102924" cy="814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neer" panose="02000806000000000000" pitchFamily="50" charset="0"/>
                <a:ea typeface="+mj-ea"/>
                <a:cs typeface="+mj-cs"/>
              </a:defRPr>
            </a:lvl1pPr>
          </a:lstStyle>
          <a:p>
            <a:r>
              <a:rPr lang="es-SV" sz="2000" b="1" dirty="0">
                <a:solidFill>
                  <a:srgbClr val="1C70B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Budget: $2000 mensuales/ $24,000 anuales</a:t>
            </a:r>
            <a:endParaRPr lang="es-SV" sz="2000" dirty="0">
              <a:solidFill>
                <a:srgbClr val="1C70B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63209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0590" y="536911"/>
            <a:ext cx="6321576" cy="814925"/>
          </a:xfrm>
        </p:spPr>
        <p:txBody>
          <a:bodyPr>
            <a:noAutofit/>
          </a:bodyPr>
          <a:lstStyle/>
          <a:p>
            <a:r>
              <a:rPr lang="es-SV" sz="2800" b="1" dirty="0" err="1">
                <a:solidFill>
                  <a:srgbClr val="1C70B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Onepage</a:t>
            </a:r>
            <a:r>
              <a:rPr lang="es-SV" sz="2800" b="1" dirty="0">
                <a:solidFill>
                  <a:srgbClr val="1C70B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+ Hosting + </a:t>
            </a:r>
            <a:r>
              <a:rPr lang="es-SV" sz="2800" b="1" dirty="0" err="1">
                <a:solidFill>
                  <a:srgbClr val="1C70B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ssl</a:t>
            </a:r>
            <a:r>
              <a:rPr lang="es-SV" sz="2800" b="1" dirty="0">
                <a:solidFill>
                  <a:srgbClr val="1C70B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(2 años)</a:t>
            </a:r>
            <a:endParaRPr lang="es-SV" sz="2800" dirty="0">
              <a:solidFill>
                <a:srgbClr val="1C70B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D5668E-BEB5-47B4-807B-E48BEB7D4D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02" y="6154212"/>
            <a:ext cx="1582996" cy="601224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619C9B70-CF8E-4184-BEC6-243FA59A45C3}"/>
              </a:ext>
            </a:extLst>
          </p:cNvPr>
          <p:cNvSpPr txBox="1">
            <a:spLocks/>
          </p:cNvSpPr>
          <p:nvPr/>
        </p:nvSpPr>
        <p:spPr>
          <a:xfrm>
            <a:off x="5984692" y="5746749"/>
            <a:ext cx="6056306" cy="814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neer" panose="02000806000000000000" pitchFamily="50" charset="0"/>
                <a:ea typeface="+mj-ea"/>
                <a:cs typeface="+mj-cs"/>
              </a:defRPr>
            </a:lvl1pPr>
          </a:lstStyle>
          <a:p>
            <a:r>
              <a:rPr lang="es-SV" sz="2000" b="1" dirty="0">
                <a:solidFill>
                  <a:srgbClr val="1C70B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Budget: $1,400 mensuales/ $1,400 una sola vez</a:t>
            </a:r>
            <a:endParaRPr lang="es-SV" sz="2000" dirty="0">
              <a:solidFill>
                <a:srgbClr val="1C70B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E126467-A19C-4255-9AB8-05BAD160D37E}"/>
              </a:ext>
            </a:extLst>
          </p:cNvPr>
          <p:cNvSpPr/>
          <p:nvPr/>
        </p:nvSpPr>
        <p:spPr>
          <a:xfrm>
            <a:off x="3417388" y="2613392"/>
            <a:ext cx="75237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>
                <a:solidFill>
                  <a:srgbClr val="7AB9D2"/>
                </a:solidFill>
              </a:rPr>
              <a:t>Información puntual de cada población clave y que redirija a cada medio digital, según interés. Además información especializada de toda la sombrilla de VIH y/o otros temas de interés post COVID. La </a:t>
            </a:r>
            <a:r>
              <a:rPr lang="es-MX" sz="2000" dirty="0" err="1">
                <a:solidFill>
                  <a:srgbClr val="7AB9D2"/>
                </a:solidFill>
              </a:rPr>
              <a:t>Onepage</a:t>
            </a:r>
            <a:r>
              <a:rPr lang="es-MX" sz="2000" dirty="0">
                <a:solidFill>
                  <a:srgbClr val="7AB9D2"/>
                </a:solidFill>
              </a:rPr>
              <a:t> nos permitirá tener concentrada los grupos claves y que cada apartado redirija a los medios digitales especializados (organizaciones socias). </a:t>
            </a:r>
            <a:endParaRPr lang="es-SV" sz="2000" dirty="0">
              <a:solidFill>
                <a:srgbClr val="7AB9D2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42993C5-691D-4439-A490-A185A2CE76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70" y="2736767"/>
            <a:ext cx="1507841" cy="150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6795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0590" y="536911"/>
            <a:ext cx="6321576" cy="814925"/>
          </a:xfrm>
        </p:spPr>
        <p:txBody>
          <a:bodyPr>
            <a:noAutofit/>
          </a:bodyPr>
          <a:lstStyle/>
          <a:p>
            <a:r>
              <a:rPr lang="es-SV" sz="2800" b="1" dirty="0" err="1">
                <a:solidFill>
                  <a:srgbClr val="1C70B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Sumary</a:t>
            </a:r>
            <a:endParaRPr lang="es-SV" sz="2800" dirty="0">
              <a:solidFill>
                <a:srgbClr val="1C70B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D5668E-BEB5-47B4-807B-E48BEB7D4D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02" y="6154212"/>
            <a:ext cx="1582996" cy="601224"/>
          </a:xfrm>
          <a:prstGeom prst="rect">
            <a:avLst/>
          </a:prstGeom>
        </p:spPr>
      </p:pic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5D49B4AA-29C5-4C97-87A5-60223D245E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174315"/>
              </p:ext>
            </p:extLst>
          </p:nvPr>
        </p:nvGraphicFramePr>
        <p:xfrm>
          <a:off x="2400969" y="1054983"/>
          <a:ext cx="8128000" cy="503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334041673"/>
                    </a:ext>
                  </a:extLst>
                </a:gridCol>
                <a:gridCol w="2096168">
                  <a:extLst>
                    <a:ext uri="{9D8B030D-6E8A-4147-A177-3AD203B41FA5}">
                      <a16:colId xmlns:a16="http://schemas.microsoft.com/office/drawing/2014/main" val="155242060"/>
                    </a:ext>
                  </a:extLst>
                </a:gridCol>
                <a:gridCol w="1967832">
                  <a:extLst>
                    <a:ext uri="{9D8B030D-6E8A-4147-A177-3AD203B41FA5}">
                      <a16:colId xmlns:a16="http://schemas.microsoft.com/office/drawing/2014/main" val="388353772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60479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SV" dirty="0"/>
                        <a:t>ACCIONES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/>
                        <a:t>Budget Mensual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/>
                        <a:t>Budget Anual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644889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s-SV" b="1" dirty="0"/>
                        <a:t>EQUIPO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/>
                        <a:t>Ciber educador Senior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/>
                        <a:t>$700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/>
                        <a:t>$8,400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297579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dirty="0"/>
                        <a:t>Ciber educador Junior</a:t>
                      </a:r>
                    </a:p>
                    <a:p>
                      <a:pPr algn="ctr"/>
                      <a:endParaRPr lang="es-SV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/>
                        <a:t>$550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/>
                        <a:t>$6,600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298326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dirty="0"/>
                        <a:t>Diseñador gráfico</a:t>
                      </a:r>
                    </a:p>
                    <a:p>
                      <a:pPr algn="ctr"/>
                      <a:endParaRPr lang="es-SV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/>
                        <a:t>$650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/>
                        <a:t>$7,800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4384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SV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PAUTA DIGITAL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/>
                        <a:t>Promoción Facebook, Instagram y Google (total todas las organizaciones)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/>
                        <a:t>$2,000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/>
                        <a:t>$24,000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7755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SV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ONEPAGE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 err="1"/>
                        <a:t>Onepage</a:t>
                      </a:r>
                      <a:r>
                        <a:rPr lang="es-SV" dirty="0"/>
                        <a:t> + Hosting + </a:t>
                      </a:r>
                      <a:r>
                        <a:rPr lang="es-SV" dirty="0" err="1"/>
                        <a:t>ssl</a:t>
                      </a:r>
                      <a:r>
                        <a:rPr lang="es-SV" dirty="0"/>
                        <a:t> (2 años)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/>
                        <a:t>$1,400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714310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SV" b="1" dirty="0"/>
                        <a:t>TOTAL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b="1" dirty="0"/>
                        <a:t>$3,900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b="1" dirty="0"/>
                        <a:t>$48,200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6694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11427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D04DF037-C7E2-450B-806F-F33D2CF21F2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133" y="2091186"/>
            <a:ext cx="7045734" cy="267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65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417833F-165D-4B42-909E-3D6DDEA302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9" name="7 Rectángulo"/>
          <p:cNvSpPr/>
          <p:nvPr/>
        </p:nvSpPr>
        <p:spPr>
          <a:xfrm>
            <a:off x="-2467" y="0"/>
            <a:ext cx="12192000" cy="6858000"/>
          </a:xfrm>
          <a:prstGeom prst="rect">
            <a:avLst/>
          </a:prstGeom>
          <a:solidFill>
            <a:srgbClr val="5FC2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pic>
        <p:nvPicPr>
          <p:cNvPr id="11" name="Picture 2" descr="C:\Users\agiolitti.SVPLAN\Documents\Trabajo\COMUNICACIONES\Lineamiento Corporativo PlanBIIAG\Plan\2015\Flag\Flag Sin Fondo\Flag Mediana (Para resaltar una palabra con 6-9 letras)\Flag Azu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76" y="4742186"/>
            <a:ext cx="3191249" cy="112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3 Título"/>
          <p:cNvSpPr>
            <a:spLocks noGrp="1"/>
          </p:cNvSpPr>
          <p:nvPr>
            <p:ph type="title"/>
          </p:nvPr>
        </p:nvSpPr>
        <p:spPr>
          <a:xfrm>
            <a:off x="633776" y="4863156"/>
            <a:ext cx="3191249" cy="87852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6600" dirty="0">
                <a:solidFill>
                  <a:schemeClr val="bg1"/>
                </a:solidFill>
              </a:rPr>
              <a:t>Objetivos</a:t>
            </a:r>
            <a:endParaRPr lang="es-SV" sz="6600" dirty="0">
              <a:solidFill>
                <a:srgbClr val="2070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1431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2879" y="637022"/>
            <a:ext cx="4738842" cy="814925"/>
          </a:xfrm>
        </p:spPr>
        <p:txBody>
          <a:bodyPr>
            <a:noAutofit/>
          </a:bodyPr>
          <a:lstStyle/>
          <a:p>
            <a:r>
              <a:rPr lang="es-SV" sz="2800" b="1" dirty="0">
                <a:solidFill>
                  <a:srgbClr val="1C70B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Objetivo General</a:t>
            </a:r>
            <a:endParaRPr lang="es-SV" sz="2800" dirty="0">
              <a:solidFill>
                <a:srgbClr val="1C70B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D5668E-BEB5-47B4-807B-E48BEB7D4D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02" y="6154212"/>
            <a:ext cx="1582996" cy="60122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093882" y="1587088"/>
            <a:ext cx="910889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dirty="0"/>
              <a:t>Crear una estrategia de comunicación digital capaz de generar nichos específicos de comunidades, según poblaciones clave, para la transmisión de mensajes, seguimientos e interacción.</a:t>
            </a:r>
            <a:endParaRPr lang="es-SV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7AB9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rgbClr val="7AB9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7AB9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1A3C9F0A-E7BF-4F81-AB22-1BA66E00E0E1}"/>
              </a:ext>
            </a:extLst>
          </p:cNvPr>
          <p:cNvSpPr txBox="1">
            <a:spLocks/>
          </p:cNvSpPr>
          <p:nvPr/>
        </p:nvSpPr>
        <p:spPr>
          <a:xfrm>
            <a:off x="692879" y="2832217"/>
            <a:ext cx="4738842" cy="814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neer" panose="02000806000000000000" pitchFamily="50" charset="0"/>
                <a:ea typeface="+mj-ea"/>
                <a:cs typeface="+mj-cs"/>
              </a:defRPr>
            </a:lvl1pPr>
          </a:lstStyle>
          <a:p>
            <a:r>
              <a:rPr lang="es-SV" sz="2800" b="1" dirty="0">
                <a:solidFill>
                  <a:srgbClr val="1C70B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Objetivos específicos</a:t>
            </a:r>
            <a:endParaRPr lang="es-SV" sz="2800" dirty="0">
              <a:solidFill>
                <a:srgbClr val="1C70B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95FCC8A-4C18-4C66-8123-61A8166FAB9A}"/>
              </a:ext>
            </a:extLst>
          </p:cNvPr>
          <p:cNvSpPr/>
          <p:nvPr/>
        </p:nvSpPr>
        <p:spPr>
          <a:xfrm>
            <a:off x="1093883" y="3788137"/>
            <a:ext cx="91088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dirty="0"/>
              <a:t>•Establecer lineamientos a grandes rasgos sobre el recurso humano necesario para el manejo de las plataformas digitales. </a:t>
            </a:r>
          </a:p>
          <a:p>
            <a:pPr lvl="0"/>
            <a:r>
              <a:rPr lang="es-MX" dirty="0"/>
              <a:t>•Brindar mensajes a poblaciones clave, según sus propias necesidades. </a:t>
            </a:r>
          </a:p>
          <a:p>
            <a:pPr lvl="0"/>
            <a:r>
              <a:rPr lang="es-MX" dirty="0"/>
              <a:t>•Capacitar sobre el manejo de Internet y redes sociales a cada una de las organizaciones socias.</a:t>
            </a:r>
          </a:p>
          <a:p>
            <a:pPr lvl="0"/>
            <a:r>
              <a:rPr lang="es-MX" dirty="0"/>
              <a:t>•Crear estrategias digitales basadas en comunicación de nicho para llegar a poblaciones clave. </a:t>
            </a:r>
          </a:p>
          <a:p>
            <a:pPr marL="96838" lvl="0" indent="-96838">
              <a:buFont typeface="Arial" panose="020B0604020202020204" pitchFamily="34" charset="0"/>
              <a:buChar char="•"/>
            </a:pPr>
            <a:r>
              <a:rPr lang="es-MX" dirty="0"/>
              <a:t> Intervenir a posibles usuarios clave a través de medios digitales y/o contactos generados previamente con las organizaciones socias.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7AB9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rgbClr val="7AB9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7AB9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51618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1806" y="171771"/>
            <a:ext cx="5387079" cy="814925"/>
          </a:xfrm>
        </p:spPr>
        <p:txBody>
          <a:bodyPr>
            <a:noAutofit/>
          </a:bodyPr>
          <a:lstStyle/>
          <a:p>
            <a:r>
              <a:rPr lang="es-SV" sz="2800" b="1" dirty="0">
                <a:solidFill>
                  <a:srgbClr val="1C70B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¿Qué incluye la estrategia?</a:t>
            </a:r>
            <a:endParaRPr lang="es-SV" sz="2800" dirty="0">
              <a:solidFill>
                <a:srgbClr val="1C70B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D5668E-BEB5-47B4-807B-E48BEB7D4D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02" y="6154212"/>
            <a:ext cx="1582996" cy="60122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72045" y="743635"/>
            <a:ext cx="38949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7AB9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ECOSISTEMA DIGITAL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E11215B-62B7-4E8D-B9C1-4A592E2F49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017" y="2854490"/>
            <a:ext cx="1889964" cy="188996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AD7B3DB-E2F2-44DD-AAA3-DEC237B82B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377" y="1797807"/>
            <a:ext cx="980633" cy="98063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17C3C5C-37BD-4995-9491-D29ADC3B19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83" y="2748406"/>
            <a:ext cx="980633" cy="98063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DEB631F-CFE6-4080-AA31-9E4DC88A39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908" y="3750758"/>
            <a:ext cx="1171074" cy="117107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4F11712-CA07-44CA-B7B7-E89130A107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117" y="1296239"/>
            <a:ext cx="980633" cy="98063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23C9F54-90B3-4E8A-8558-01FB3840ED9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750" y="1754052"/>
            <a:ext cx="1171074" cy="117107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BAC398A-2B2C-438E-832F-9750E2F489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838" y="3729039"/>
            <a:ext cx="980633" cy="98063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15E296D2-46B7-4727-93E5-D194719FE2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797" y="4893540"/>
            <a:ext cx="1171074" cy="117107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AEFBF9AF-CFA6-4D81-9E44-39CE08A761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835" y="5561761"/>
            <a:ext cx="980633" cy="980633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20E604A-D827-4CD5-BB4B-9C7E821462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205" y="5362788"/>
            <a:ext cx="1171074" cy="1171074"/>
          </a:xfrm>
          <a:prstGeom prst="rect">
            <a:avLst/>
          </a:prstGeom>
        </p:spPr>
      </p:pic>
      <p:sp>
        <p:nvSpPr>
          <p:cNvPr id="20" name="Arco 19">
            <a:extLst>
              <a:ext uri="{FF2B5EF4-FFF2-40B4-BE49-F238E27FC236}">
                <a16:creationId xmlns:a16="http://schemas.microsoft.com/office/drawing/2014/main" id="{7839BF91-45D1-4DAE-AE41-D177840C016B}"/>
              </a:ext>
            </a:extLst>
          </p:cNvPr>
          <p:cNvSpPr/>
          <p:nvPr/>
        </p:nvSpPr>
        <p:spPr>
          <a:xfrm rot="8554044">
            <a:off x="6202334" y="2187035"/>
            <a:ext cx="1799111" cy="1708251"/>
          </a:xfrm>
          <a:prstGeom prst="arc">
            <a:avLst>
              <a:gd name="adj1" fmla="val 12757255"/>
              <a:gd name="adj2" fmla="val 17930872"/>
            </a:avLst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1" name="Arco 20">
            <a:extLst>
              <a:ext uri="{FF2B5EF4-FFF2-40B4-BE49-F238E27FC236}">
                <a16:creationId xmlns:a16="http://schemas.microsoft.com/office/drawing/2014/main" id="{24FB7E8D-AA9B-4B94-860E-39487485EE47}"/>
              </a:ext>
            </a:extLst>
          </p:cNvPr>
          <p:cNvSpPr/>
          <p:nvPr/>
        </p:nvSpPr>
        <p:spPr>
          <a:xfrm rot="18707862">
            <a:off x="5789367" y="1618139"/>
            <a:ext cx="1799111" cy="1707668"/>
          </a:xfrm>
          <a:prstGeom prst="arc">
            <a:avLst>
              <a:gd name="adj1" fmla="val 12757255"/>
              <a:gd name="adj2" fmla="val 1793087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2" name="Arco 21">
            <a:extLst>
              <a:ext uri="{FF2B5EF4-FFF2-40B4-BE49-F238E27FC236}">
                <a16:creationId xmlns:a16="http://schemas.microsoft.com/office/drawing/2014/main" id="{14F55514-40BB-4A63-BFAD-FF8071232F30}"/>
              </a:ext>
            </a:extLst>
          </p:cNvPr>
          <p:cNvSpPr/>
          <p:nvPr/>
        </p:nvSpPr>
        <p:spPr>
          <a:xfrm rot="308143">
            <a:off x="6878651" y="4016368"/>
            <a:ext cx="1799111" cy="1715861"/>
          </a:xfrm>
          <a:prstGeom prst="arc">
            <a:avLst>
              <a:gd name="adj1" fmla="val 12757255"/>
              <a:gd name="adj2" fmla="val 1793087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3" name="Arco 22">
            <a:extLst>
              <a:ext uri="{FF2B5EF4-FFF2-40B4-BE49-F238E27FC236}">
                <a16:creationId xmlns:a16="http://schemas.microsoft.com/office/drawing/2014/main" id="{B64A2A5A-CB48-4598-8FDF-3970C094CB64}"/>
              </a:ext>
            </a:extLst>
          </p:cNvPr>
          <p:cNvSpPr/>
          <p:nvPr/>
        </p:nvSpPr>
        <p:spPr>
          <a:xfrm rot="5699026">
            <a:off x="5433369" y="4575636"/>
            <a:ext cx="1799111" cy="1715861"/>
          </a:xfrm>
          <a:prstGeom prst="arc">
            <a:avLst>
              <a:gd name="adj1" fmla="val 12757255"/>
              <a:gd name="adj2" fmla="val 1793087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4" name="Arco 23">
            <a:extLst>
              <a:ext uri="{FF2B5EF4-FFF2-40B4-BE49-F238E27FC236}">
                <a16:creationId xmlns:a16="http://schemas.microsoft.com/office/drawing/2014/main" id="{29C6CDAD-2373-4737-A9FD-F54BABC0626D}"/>
              </a:ext>
            </a:extLst>
          </p:cNvPr>
          <p:cNvSpPr/>
          <p:nvPr/>
        </p:nvSpPr>
        <p:spPr>
          <a:xfrm rot="11312635">
            <a:off x="3688016" y="3158379"/>
            <a:ext cx="1799111" cy="1715861"/>
          </a:xfrm>
          <a:prstGeom prst="arc">
            <a:avLst>
              <a:gd name="adj1" fmla="val 12757255"/>
              <a:gd name="adj2" fmla="val 1793087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5" name="Arco 24">
            <a:extLst>
              <a:ext uri="{FF2B5EF4-FFF2-40B4-BE49-F238E27FC236}">
                <a16:creationId xmlns:a16="http://schemas.microsoft.com/office/drawing/2014/main" id="{910CE196-18BC-46D2-9FEF-1B952A4BE0CB}"/>
              </a:ext>
            </a:extLst>
          </p:cNvPr>
          <p:cNvSpPr/>
          <p:nvPr/>
        </p:nvSpPr>
        <p:spPr>
          <a:xfrm rot="2915718">
            <a:off x="3513744" y="1976040"/>
            <a:ext cx="1799111" cy="1708251"/>
          </a:xfrm>
          <a:prstGeom prst="arc">
            <a:avLst>
              <a:gd name="adj1" fmla="val 12757255"/>
              <a:gd name="adj2" fmla="val 17930872"/>
            </a:avLst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6" name="Arco 25">
            <a:extLst>
              <a:ext uri="{FF2B5EF4-FFF2-40B4-BE49-F238E27FC236}">
                <a16:creationId xmlns:a16="http://schemas.microsoft.com/office/drawing/2014/main" id="{05FEF833-0CD8-4056-94FB-A00534E4EAD3}"/>
              </a:ext>
            </a:extLst>
          </p:cNvPr>
          <p:cNvSpPr/>
          <p:nvPr/>
        </p:nvSpPr>
        <p:spPr>
          <a:xfrm rot="20477037">
            <a:off x="4799763" y="4817796"/>
            <a:ext cx="1799111" cy="1708251"/>
          </a:xfrm>
          <a:prstGeom prst="arc">
            <a:avLst>
              <a:gd name="adj1" fmla="val 12757255"/>
              <a:gd name="adj2" fmla="val 17930872"/>
            </a:avLst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7" name="Arco 26">
            <a:extLst>
              <a:ext uri="{FF2B5EF4-FFF2-40B4-BE49-F238E27FC236}">
                <a16:creationId xmlns:a16="http://schemas.microsoft.com/office/drawing/2014/main" id="{E97420F7-41FD-44BA-971A-6208B07E719C}"/>
              </a:ext>
            </a:extLst>
          </p:cNvPr>
          <p:cNvSpPr/>
          <p:nvPr/>
        </p:nvSpPr>
        <p:spPr>
          <a:xfrm rot="13077567">
            <a:off x="6839109" y="3398199"/>
            <a:ext cx="1799111" cy="1708251"/>
          </a:xfrm>
          <a:prstGeom prst="arc">
            <a:avLst>
              <a:gd name="adj1" fmla="val 12757255"/>
              <a:gd name="adj2" fmla="val 17930872"/>
            </a:avLst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8" name="Arco 27">
            <a:extLst>
              <a:ext uri="{FF2B5EF4-FFF2-40B4-BE49-F238E27FC236}">
                <a16:creationId xmlns:a16="http://schemas.microsoft.com/office/drawing/2014/main" id="{CB19DA8D-57BB-4674-8C58-0D35866233F9}"/>
              </a:ext>
            </a:extLst>
          </p:cNvPr>
          <p:cNvSpPr/>
          <p:nvPr/>
        </p:nvSpPr>
        <p:spPr>
          <a:xfrm rot="11350596">
            <a:off x="1639676" y="1317218"/>
            <a:ext cx="5254612" cy="2102722"/>
          </a:xfrm>
          <a:prstGeom prst="arc">
            <a:avLst>
              <a:gd name="adj1" fmla="val 13676131"/>
              <a:gd name="adj2" fmla="val 17097900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47A922D2-B8D7-4640-B08E-28315CB1318F}"/>
              </a:ext>
            </a:extLst>
          </p:cNvPr>
          <p:cNvSpPr/>
          <p:nvPr/>
        </p:nvSpPr>
        <p:spPr>
          <a:xfrm>
            <a:off x="1503261" y="2183834"/>
            <a:ext cx="12198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7AB9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HSH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05AB99DE-CDF5-41F2-9B4D-E7022A64285E}"/>
              </a:ext>
            </a:extLst>
          </p:cNvPr>
          <p:cNvSpPr/>
          <p:nvPr/>
        </p:nvSpPr>
        <p:spPr>
          <a:xfrm>
            <a:off x="7531056" y="1009523"/>
            <a:ext cx="12198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7AB9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MTS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5459447D-E1A0-4C97-A24C-68D146E1BD1A}"/>
              </a:ext>
            </a:extLst>
          </p:cNvPr>
          <p:cNvSpPr/>
          <p:nvPr/>
        </p:nvSpPr>
        <p:spPr>
          <a:xfrm>
            <a:off x="1733998" y="5782793"/>
            <a:ext cx="35559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7AB9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</a:t>
            </a:r>
          </a:p>
          <a:p>
            <a:pPr algn="ctr"/>
            <a:r>
              <a:rPr lang="en-GB" b="1" dirty="0">
                <a:solidFill>
                  <a:srgbClr val="7AB9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VIVIENDO CON VIH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9C6056F5-E593-4809-9716-AC4905244CBA}"/>
              </a:ext>
            </a:extLst>
          </p:cNvPr>
          <p:cNvSpPr/>
          <p:nvPr/>
        </p:nvSpPr>
        <p:spPr>
          <a:xfrm>
            <a:off x="9191092" y="4536853"/>
            <a:ext cx="25879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7AB9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MTRANS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6C92074-6181-47D7-9B58-B46B04B1E4F8}"/>
              </a:ext>
            </a:extLst>
          </p:cNvPr>
          <p:cNvSpPr/>
          <p:nvPr/>
        </p:nvSpPr>
        <p:spPr>
          <a:xfrm>
            <a:off x="7086477" y="6131658"/>
            <a:ext cx="50134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SV" dirty="0">
                <a:solidFill>
                  <a:srgbClr val="7AB9D2"/>
                </a:solidFill>
              </a:rPr>
              <a:t>Cada organización representada cuenta con sus medios digitales, según alcance de público.  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9233F067-244D-4B84-A67B-0E2D6A22624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40" y="3911491"/>
            <a:ext cx="1102778" cy="1102778"/>
          </a:xfrm>
          <a:prstGeom prst="rect">
            <a:avLst/>
          </a:prstGeom>
        </p:spPr>
      </p:pic>
      <p:sp>
        <p:nvSpPr>
          <p:cNvPr id="34" name="Rectángulo 33">
            <a:extLst>
              <a:ext uri="{FF2B5EF4-FFF2-40B4-BE49-F238E27FC236}">
                <a16:creationId xmlns:a16="http://schemas.microsoft.com/office/drawing/2014/main" id="{FD26F2EA-197A-43C9-B7D7-33BB8953AA20}"/>
              </a:ext>
            </a:extLst>
          </p:cNvPr>
          <p:cNvSpPr/>
          <p:nvPr/>
        </p:nvSpPr>
        <p:spPr>
          <a:xfrm>
            <a:off x="-649704" y="5152367"/>
            <a:ext cx="35559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7AB9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PUBLICIDAD</a:t>
            </a:r>
          </a:p>
        </p:txBody>
      </p:sp>
    </p:spTree>
    <p:extLst>
      <p:ext uri="{BB962C8B-B14F-4D97-AF65-F5344CB8AC3E}">
        <p14:creationId xmlns:p14="http://schemas.microsoft.com/office/powerpoint/2010/main" val="11359279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0141" y="391322"/>
            <a:ext cx="5387079" cy="814925"/>
          </a:xfrm>
        </p:spPr>
        <p:txBody>
          <a:bodyPr>
            <a:noAutofit/>
          </a:bodyPr>
          <a:lstStyle/>
          <a:p>
            <a:r>
              <a:rPr lang="es-SV" sz="2800" b="1" dirty="0">
                <a:solidFill>
                  <a:srgbClr val="1C70B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Equipo de trabajo</a:t>
            </a:r>
            <a:endParaRPr lang="es-SV" sz="2800" dirty="0">
              <a:solidFill>
                <a:srgbClr val="1C70B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D5668E-BEB5-47B4-807B-E48BEB7D4D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02" y="6154212"/>
            <a:ext cx="1582996" cy="60122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86099A92-0E4D-4E8A-B408-79F0DEBE30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70" y="2874099"/>
            <a:ext cx="1109801" cy="1109801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25BE7DBA-A942-4DB5-B88C-0F8B58439F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236" y="2883327"/>
            <a:ext cx="1156539" cy="1156539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5E7B9975-8953-4F14-92AE-B4C820296B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829" y="2981441"/>
            <a:ext cx="1062436" cy="1062436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C1701F77-B54E-439E-9F1C-EC946AFA5A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650" y="2969885"/>
            <a:ext cx="1062436" cy="1062436"/>
          </a:xfrm>
          <a:prstGeom prst="rect">
            <a:avLst/>
          </a:prstGeom>
        </p:spPr>
      </p:pic>
      <p:sp>
        <p:nvSpPr>
          <p:cNvPr id="41" name="Rectángulo 40">
            <a:extLst>
              <a:ext uri="{FF2B5EF4-FFF2-40B4-BE49-F238E27FC236}">
                <a16:creationId xmlns:a16="http://schemas.microsoft.com/office/drawing/2014/main" id="{85D27E05-CA22-40E5-AA76-22B601C8EC71}"/>
              </a:ext>
            </a:extLst>
          </p:cNvPr>
          <p:cNvSpPr/>
          <p:nvPr/>
        </p:nvSpPr>
        <p:spPr>
          <a:xfrm>
            <a:off x="2973662" y="2056903"/>
            <a:ext cx="13553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 err="1">
                <a:solidFill>
                  <a:srgbClr val="7AB9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Ciber</a:t>
            </a:r>
            <a:r>
              <a:rPr lang="en-GB" sz="1400" b="1" dirty="0">
                <a:solidFill>
                  <a:srgbClr val="7AB9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7AB9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Educador</a:t>
            </a:r>
            <a:r>
              <a:rPr lang="en-GB" sz="1400" b="1" dirty="0">
                <a:solidFill>
                  <a:srgbClr val="7AB9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/a Senior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6275EB7D-B0D1-4D86-9A18-BD89ED961876}"/>
              </a:ext>
            </a:extLst>
          </p:cNvPr>
          <p:cNvSpPr/>
          <p:nvPr/>
        </p:nvSpPr>
        <p:spPr>
          <a:xfrm>
            <a:off x="5492268" y="1987851"/>
            <a:ext cx="13553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 err="1">
                <a:solidFill>
                  <a:srgbClr val="7AB9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Ciber</a:t>
            </a:r>
            <a:r>
              <a:rPr lang="en-GB" sz="1400" b="1" dirty="0">
                <a:solidFill>
                  <a:srgbClr val="7AB9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7AB9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Educador</a:t>
            </a:r>
            <a:r>
              <a:rPr lang="en-GB" sz="1400" b="1" dirty="0">
                <a:solidFill>
                  <a:srgbClr val="7AB9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/a Junior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B03BDB71-96A0-4521-B0DD-220C933380EF}"/>
              </a:ext>
            </a:extLst>
          </p:cNvPr>
          <p:cNvSpPr/>
          <p:nvPr/>
        </p:nvSpPr>
        <p:spPr>
          <a:xfrm>
            <a:off x="4102662" y="2168503"/>
            <a:ext cx="14731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 err="1">
                <a:solidFill>
                  <a:srgbClr val="7AB9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Diseñad@r</a:t>
            </a:r>
            <a:r>
              <a:rPr lang="en-GB" sz="1400" b="1" dirty="0">
                <a:solidFill>
                  <a:srgbClr val="7AB9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7AB9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gráfico</a:t>
            </a:r>
            <a:endParaRPr lang="en-GB" sz="1400" b="1" dirty="0">
              <a:solidFill>
                <a:srgbClr val="7AB9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5012B80F-6D45-478F-B34C-201D4BC769E4}"/>
              </a:ext>
            </a:extLst>
          </p:cNvPr>
          <p:cNvSpPr/>
          <p:nvPr/>
        </p:nvSpPr>
        <p:spPr>
          <a:xfrm>
            <a:off x="499478" y="2215168"/>
            <a:ext cx="1710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 err="1">
                <a:solidFill>
                  <a:srgbClr val="7AB9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Coordinación</a:t>
            </a:r>
            <a:endParaRPr lang="en-GB" sz="1400" b="1" dirty="0">
              <a:solidFill>
                <a:srgbClr val="7AB9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Arco 44">
            <a:extLst>
              <a:ext uri="{FF2B5EF4-FFF2-40B4-BE49-F238E27FC236}">
                <a16:creationId xmlns:a16="http://schemas.microsoft.com/office/drawing/2014/main" id="{AE609D6B-3CE4-4325-B184-BD6922426C0E}"/>
              </a:ext>
            </a:extLst>
          </p:cNvPr>
          <p:cNvSpPr/>
          <p:nvPr/>
        </p:nvSpPr>
        <p:spPr>
          <a:xfrm rot="11178440">
            <a:off x="4850698" y="2867640"/>
            <a:ext cx="1799111" cy="1707668"/>
          </a:xfrm>
          <a:prstGeom prst="arc">
            <a:avLst>
              <a:gd name="adj1" fmla="val 12757255"/>
              <a:gd name="adj2" fmla="val 19585261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46" name="Arco 45">
            <a:extLst>
              <a:ext uri="{FF2B5EF4-FFF2-40B4-BE49-F238E27FC236}">
                <a16:creationId xmlns:a16="http://schemas.microsoft.com/office/drawing/2014/main" id="{DC315F91-F267-4FF0-B634-FC581B0012D8}"/>
              </a:ext>
            </a:extLst>
          </p:cNvPr>
          <p:cNvSpPr/>
          <p:nvPr/>
        </p:nvSpPr>
        <p:spPr>
          <a:xfrm rot="10285994">
            <a:off x="3097647" y="2898451"/>
            <a:ext cx="1799111" cy="1708251"/>
          </a:xfrm>
          <a:prstGeom prst="arc">
            <a:avLst>
              <a:gd name="adj1" fmla="val 12757255"/>
              <a:gd name="adj2" fmla="val 19650532"/>
            </a:avLst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958DB7A8-541A-4FFC-B8E6-E5F9BF3437E0}"/>
              </a:ext>
            </a:extLst>
          </p:cNvPr>
          <p:cNvSpPr/>
          <p:nvPr/>
        </p:nvSpPr>
        <p:spPr>
          <a:xfrm>
            <a:off x="2606785" y="5282477"/>
            <a:ext cx="83739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dirty="0">
                <a:solidFill>
                  <a:srgbClr val="7AB9D2"/>
                </a:solidFill>
              </a:rPr>
              <a:t>Se pretende generar un trabajo en equipo, en donde los ciber educadores se coordinen con diseño gráfico para la creación de mensajes, contenido y otros en cada uno de los medios digitales indicados en el ecosistema digital. Además del trabajo en conjunto con las organizaciones socias. </a:t>
            </a:r>
          </a:p>
        </p:txBody>
      </p:sp>
      <p:sp>
        <p:nvSpPr>
          <p:cNvPr id="48" name="Abrir llave 47">
            <a:extLst>
              <a:ext uri="{FF2B5EF4-FFF2-40B4-BE49-F238E27FC236}">
                <a16:creationId xmlns:a16="http://schemas.microsoft.com/office/drawing/2014/main" id="{AD5D94DE-5E69-4B11-B33D-6868FD6545F3}"/>
              </a:ext>
            </a:extLst>
          </p:cNvPr>
          <p:cNvSpPr/>
          <p:nvPr/>
        </p:nvSpPr>
        <p:spPr>
          <a:xfrm>
            <a:off x="2480216" y="1845838"/>
            <a:ext cx="493446" cy="29026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49" name="Abrir llave 48">
            <a:extLst>
              <a:ext uri="{FF2B5EF4-FFF2-40B4-BE49-F238E27FC236}">
                <a16:creationId xmlns:a16="http://schemas.microsoft.com/office/drawing/2014/main" id="{EE3EB06A-03C1-450D-BA88-A6533457FB83}"/>
              </a:ext>
            </a:extLst>
          </p:cNvPr>
          <p:cNvSpPr/>
          <p:nvPr/>
        </p:nvSpPr>
        <p:spPr>
          <a:xfrm rot="10800000">
            <a:off x="7110964" y="1845838"/>
            <a:ext cx="493446" cy="29026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76BB0874-89AA-4F07-AE0D-81129D71E35C}"/>
              </a:ext>
            </a:extLst>
          </p:cNvPr>
          <p:cNvSpPr/>
          <p:nvPr/>
        </p:nvSpPr>
        <p:spPr>
          <a:xfrm>
            <a:off x="8445145" y="2014614"/>
            <a:ext cx="23086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 err="1">
                <a:solidFill>
                  <a:srgbClr val="7AB9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Organizaciones</a:t>
            </a:r>
            <a:r>
              <a:rPr lang="en-GB" sz="1400" b="1" dirty="0">
                <a:solidFill>
                  <a:srgbClr val="7AB9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7AB9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socias</a:t>
            </a:r>
            <a:endParaRPr lang="en-GB" sz="1400" b="1" dirty="0">
              <a:solidFill>
                <a:srgbClr val="7AB9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AutoShape 2">
            <a:extLst>
              <a:ext uri="{FF2B5EF4-FFF2-40B4-BE49-F238E27FC236}">
                <a16:creationId xmlns:a16="http://schemas.microsoft.com/office/drawing/2014/main" id="{D1D2B1F1-3AC7-4861-A7BE-4D8CCC6A61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pic>
        <p:nvPicPr>
          <p:cNvPr id="56" name="Imagen 55">
            <a:extLst>
              <a:ext uri="{FF2B5EF4-FFF2-40B4-BE49-F238E27FC236}">
                <a16:creationId xmlns:a16="http://schemas.microsoft.com/office/drawing/2014/main" id="{FCB8A5A1-2530-41FA-80B4-BF237B6765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499" y="2643608"/>
            <a:ext cx="1875583" cy="187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3476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0056" y="341202"/>
            <a:ext cx="5387079" cy="814925"/>
          </a:xfrm>
        </p:spPr>
        <p:txBody>
          <a:bodyPr>
            <a:noAutofit/>
          </a:bodyPr>
          <a:lstStyle/>
          <a:p>
            <a:r>
              <a:rPr lang="es-SV" sz="2800" b="1" dirty="0">
                <a:solidFill>
                  <a:srgbClr val="1C70B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Detalle</a:t>
            </a:r>
            <a:endParaRPr lang="es-SV" sz="2800" dirty="0">
              <a:solidFill>
                <a:srgbClr val="1C70B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D5668E-BEB5-47B4-807B-E48BEB7D4D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02" y="6154212"/>
            <a:ext cx="1582996" cy="601224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5E7B9975-8953-4F14-92AE-B4C820296B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56" y="2918601"/>
            <a:ext cx="1473137" cy="1473137"/>
          </a:xfrm>
          <a:prstGeom prst="rect">
            <a:avLst/>
          </a:prstGeom>
        </p:spPr>
      </p:pic>
      <p:sp>
        <p:nvSpPr>
          <p:cNvPr id="41" name="Rectángulo 40">
            <a:extLst>
              <a:ext uri="{FF2B5EF4-FFF2-40B4-BE49-F238E27FC236}">
                <a16:creationId xmlns:a16="http://schemas.microsoft.com/office/drawing/2014/main" id="{85D27E05-CA22-40E5-AA76-22B601C8EC71}"/>
              </a:ext>
            </a:extLst>
          </p:cNvPr>
          <p:cNvSpPr/>
          <p:nvPr/>
        </p:nvSpPr>
        <p:spPr>
          <a:xfrm>
            <a:off x="568965" y="1926048"/>
            <a:ext cx="13553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 err="1">
                <a:solidFill>
                  <a:srgbClr val="7AB9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Ciber</a:t>
            </a:r>
            <a:r>
              <a:rPr lang="en-GB" sz="1600" b="1" dirty="0">
                <a:solidFill>
                  <a:srgbClr val="7AB9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7AB9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Educador</a:t>
            </a:r>
            <a:r>
              <a:rPr lang="en-GB" sz="1600" b="1" dirty="0">
                <a:solidFill>
                  <a:srgbClr val="7AB9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/a Senior</a:t>
            </a:r>
            <a:endParaRPr lang="en-GB" sz="3600" b="1" dirty="0">
              <a:solidFill>
                <a:srgbClr val="7AB9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19FD91D-D783-4213-9691-31F2F08B93FE}"/>
              </a:ext>
            </a:extLst>
          </p:cNvPr>
          <p:cNvSpPr/>
          <p:nvPr/>
        </p:nvSpPr>
        <p:spPr>
          <a:xfrm>
            <a:off x="2500208" y="798784"/>
            <a:ext cx="8753859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SV" sz="1600" dirty="0">
                <a:solidFill>
                  <a:srgbClr val="7AB9D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Creación de contenido diario especializado con respecto a los lineamientos comunicaciones de la población clave a la que manejará, según necesidades (entre ellos mensajes de prevención post </a:t>
            </a:r>
            <a:r>
              <a:rPr lang="es-SV" sz="1600" dirty="0" err="1">
                <a:solidFill>
                  <a:srgbClr val="7AB9D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Covid</a:t>
            </a:r>
            <a:r>
              <a:rPr lang="es-SV" sz="1600" dirty="0">
                <a:solidFill>
                  <a:srgbClr val="7AB9D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VIH etc.)</a:t>
            </a:r>
            <a:endParaRPr lang="es-SV" sz="1600" dirty="0">
              <a:solidFill>
                <a:srgbClr val="7AB9D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SV" sz="1600" dirty="0">
                <a:solidFill>
                  <a:srgbClr val="7AB9D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 encargaría de cuentas 2 cuentas grandes: </a:t>
            </a:r>
            <a:r>
              <a:rPr lang="es-SV" sz="1600" b="1" dirty="0">
                <a:solidFill>
                  <a:srgbClr val="7AB9D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HSH</a:t>
            </a:r>
            <a:r>
              <a:rPr lang="es-SV" sz="1600" dirty="0">
                <a:solidFill>
                  <a:srgbClr val="7AB9D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(Facebook, Instagram, WhatsApp) y </a:t>
            </a:r>
            <a:r>
              <a:rPr lang="es-SV" sz="1600" b="1" dirty="0">
                <a:solidFill>
                  <a:srgbClr val="7AB9D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MTS</a:t>
            </a:r>
            <a:r>
              <a:rPr lang="es-SV" sz="1600" dirty="0">
                <a:solidFill>
                  <a:srgbClr val="7AB9D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(Facebook y WhatsApp). </a:t>
            </a:r>
            <a:endParaRPr lang="es-SV" sz="1600" dirty="0">
              <a:solidFill>
                <a:srgbClr val="7AB9D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SV" sz="1600" dirty="0">
                <a:solidFill>
                  <a:srgbClr val="7AB9D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Publicación y actualización de contenido en los medios digitales que corresponden. </a:t>
            </a:r>
            <a:endParaRPr lang="es-SV" sz="1600" dirty="0">
              <a:solidFill>
                <a:srgbClr val="7AB9D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SV" sz="1600" dirty="0">
                <a:solidFill>
                  <a:srgbClr val="7AB9D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Implementación de estrategia digital. </a:t>
            </a:r>
            <a:endParaRPr lang="es-SV" sz="1600" dirty="0">
              <a:solidFill>
                <a:srgbClr val="7AB9D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SV" sz="1600" dirty="0">
                <a:solidFill>
                  <a:srgbClr val="7AB9D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Búsqueda e intervención de usuarios/as de poblaciones clave por medio de contactos trabajados con la asociación.</a:t>
            </a:r>
            <a:endParaRPr lang="es-SV" sz="1600" dirty="0">
              <a:solidFill>
                <a:srgbClr val="7AB9D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SV" sz="1600" dirty="0">
                <a:solidFill>
                  <a:srgbClr val="7AB9D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Trabajo en conjunto con el diseñador gráfico para verificar el contenido a colgar en los diferentes medios. </a:t>
            </a:r>
            <a:endParaRPr lang="es-SV" sz="1600" dirty="0">
              <a:solidFill>
                <a:srgbClr val="7AB9D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SV" sz="1600" dirty="0">
                <a:solidFill>
                  <a:srgbClr val="7AB9D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Reuniones periódicas para seguimiento con la o las organizaciones correspondientes.</a:t>
            </a:r>
            <a:endParaRPr lang="es-SV" sz="1600" dirty="0">
              <a:solidFill>
                <a:srgbClr val="7AB9D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SV" sz="1600" dirty="0">
                <a:solidFill>
                  <a:srgbClr val="7AB9D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Seguimiento y monitoreo de usuarias/os intervenidos. </a:t>
            </a:r>
            <a:endParaRPr lang="es-SV" sz="1600" dirty="0">
              <a:solidFill>
                <a:srgbClr val="7AB9D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SV" sz="1600" dirty="0">
                <a:solidFill>
                  <a:srgbClr val="7AB9D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Actualización de página web, respecto a contenido relevante o de temporada según corresponda. </a:t>
            </a:r>
            <a:endParaRPr lang="es-SV" sz="1600" dirty="0">
              <a:solidFill>
                <a:srgbClr val="7AB9D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SV" sz="1600" dirty="0">
                <a:solidFill>
                  <a:srgbClr val="7AB9D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Creación de campañas y actividades mensuales en conjunto con la organización</a:t>
            </a:r>
            <a:endParaRPr lang="es-SV" sz="1600" dirty="0">
              <a:solidFill>
                <a:srgbClr val="7AB9D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SV" sz="1600" dirty="0">
                <a:solidFill>
                  <a:srgbClr val="7AB9D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Capacitaciones mensuales a las organizaciones socias para darle continuidad al desarrollo institucional de la misma. </a:t>
            </a:r>
            <a:endParaRPr lang="es-SV" sz="1600" dirty="0">
              <a:solidFill>
                <a:srgbClr val="7AB9D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SV" sz="1600" dirty="0">
                <a:solidFill>
                  <a:srgbClr val="7AB9D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Soporte y apoyo en otras acciones solicitadas, como creación y/o conceptualización de afiches, </a:t>
            </a:r>
            <a:r>
              <a:rPr lang="es-SV" sz="1600" dirty="0" err="1">
                <a:solidFill>
                  <a:srgbClr val="7AB9D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flyers</a:t>
            </a:r>
            <a:r>
              <a:rPr lang="es-SV" sz="1600" dirty="0">
                <a:solidFill>
                  <a:srgbClr val="7AB9D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etc. </a:t>
            </a:r>
            <a:endParaRPr lang="es-SV" sz="1600" dirty="0">
              <a:solidFill>
                <a:srgbClr val="7AB9D2"/>
              </a:solidFill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FB849BA0-ADB4-44EA-B9E6-7FF43431F343}"/>
              </a:ext>
            </a:extLst>
          </p:cNvPr>
          <p:cNvSpPr txBox="1">
            <a:spLocks/>
          </p:cNvSpPr>
          <p:nvPr/>
        </p:nvSpPr>
        <p:spPr>
          <a:xfrm>
            <a:off x="6965899" y="5746749"/>
            <a:ext cx="8102924" cy="814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neer" panose="02000806000000000000" pitchFamily="50" charset="0"/>
                <a:ea typeface="+mj-ea"/>
                <a:cs typeface="+mj-cs"/>
              </a:defRPr>
            </a:lvl1pPr>
          </a:lstStyle>
          <a:p>
            <a:r>
              <a:rPr lang="es-SV" sz="2000" b="1" dirty="0">
                <a:solidFill>
                  <a:srgbClr val="1C70B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Budget: $700 mensuales/ $8,400 anuales</a:t>
            </a:r>
            <a:endParaRPr lang="es-SV" sz="2000" dirty="0">
              <a:solidFill>
                <a:srgbClr val="1C70B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67685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0056" y="341202"/>
            <a:ext cx="5387079" cy="814925"/>
          </a:xfrm>
        </p:spPr>
        <p:txBody>
          <a:bodyPr>
            <a:noAutofit/>
          </a:bodyPr>
          <a:lstStyle/>
          <a:p>
            <a:r>
              <a:rPr lang="es-SV" sz="2800" b="1" dirty="0">
                <a:solidFill>
                  <a:srgbClr val="1C70B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Detalle</a:t>
            </a:r>
            <a:endParaRPr lang="es-SV" sz="2800" dirty="0">
              <a:solidFill>
                <a:srgbClr val="1C70B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D5668E-BEB5-47B4-807B-E48BEB7D4D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02" y="6154212"/>
            <a:ext cx="1582996" cy="601224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019FD91D-D783-4213-9691-31F2F08B93FE}"/>
              </a:ext>
            </a:extLst>
          </p:cNvPr>
          <p:cNvSpPr/>
          <p:nvPr/>
        </p:nvSpPr>
        <p:spPr>
          <a:xfrm>
            <a:off x="2500208" y="798784"/>
            <a:ext cx="8753859" cy="4639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SV" sz="1600" dirty="0">
                <a:solidFill>
                  <a:srgbClr val="7AB9D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Creación de contenido diario especializado con respecto a los lineamientos comunicaciones de la población clave a la que manejará, según necesidades (entre ellos mensajes de prevención post </a:t>
            </a:r>
            <a:r>
              <a:rPr lang="es-SV" sz="1600" dirty="0" err="1">
                <a:solidFill>
                  <a:srgbClr val="7AB9D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Covid</a:t>
            </a:r>
            <a:r>
              <a:rPr lang="es-SV" sz="1600" dirty="0">
                <a:solidFill>
                  <a:srgbClr val="7AB9D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VIH etc.)</a:t>
            </a:r>
            <a:endParaRPr lang="es-SV" sz="2000" dirty="0">
              <a:solidFill>
                <a:srgbClr val="7AB9D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SV" sz="1600" dirty="0">
                <a:solidFill>
                  <a:srgbClr val="7AB9D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 encargaría de cuentas 2 cuentas pequeñas: </a:t>
            </a:r>
            <a:r>
              <a:rPr lang="es-SV" sz="1600" b="1" dirty="0">
                <a:solidFill>
                  <a:srgbClr val="7AB9D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Personas viviendo con VIH </a:t>
            </a:r>
            <a:r>
              <a:rPr lang="es-SV" sz="1600" dirty="0">
                <a:solidFill>
                  <a:srgbClr val="7AB9D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(FB y WhatsApp) y </a:t>
            </a:r>
            <a:r>
              <a:rPr lang="es-SV" sz="1600" b="1" dirty="0">
                <a:solidFill>
                  <a:srgbClr val="7AB9D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MTRANS </a:t>
            </a:r>
            <a:r>
              <a:rPr lang="es-SV" sz="1600" dirty="0">
                <a:solidFill>
                  <a:srgbClr val="7AB9D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(FB y WhatsApp)</a:t>
            </a:r>
            <a:endParaRPr lang="es-SV" sz="2000" dirty="0">
              <a:solidFill>
                <a:srgbClr val="7AB9D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SV" sz="1600" dirty="0">
                <a:solidFill>
                  <a:srgbClr val="7AB9D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Publicación y actualización de contenido en los medios digitales que corresponden. </a:t>
            </a:r>
            <a:endParaRPr lang="es-SV" sz="2000" dirty="0">
              <a:solidFill>
                <a:srgbClr val="7AB9D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SV" sz="1600" dirty="0">
                <a:solidFill>
                  <a:srgbClr val="7AB9D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Implementación de estrategia digital. </a:t>
            </a:r>
            <a:endParaRPr lang="es-SV" sz="2000" dirty="0">
              <a:solidFill>
                <a:srgbClr val="7AB9D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SV" sz="1600" dirty="0">
                <a:solidFill>
                  <a:srgbClr val="7AB9D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Búsqueda e intervención de usuarios/as de poblaciones clave por medio de contactos trabajados con la asociación.</a:t>
            </a:r>
            <a:endParaRPr lang="es-SV" sz="2000" dirty="0">
              <a:solidFill>
                <a:srgbClr val="7AB9D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SV" sz="1600" dirty="0">
                <a:solidFill>
                  <a:srgbClr val="7AB9D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Trabajo en conjunto con el diseñador gráfico para verificar el contenido a colgar en los diferentes medios. </a:t>
            </a:r>
            <a:endParaRPr lang="es-SV" sz="2000" dirty="0">
              <a:solidFill>
                <a:srgbClr val="7AB9D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SV" sz="1600" dirty="0">
                <a:solidFill>
                  <a:srgbClr val="7AB9D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Reuniones periódicas para seguimiento con la o las organizaciones correspondientes.</a:t>
            </a:r>
            <a:endParaRPr lang="es-SV" sz="2000" dirty="0">
              <a:solidFill>
                <a:srgbClr val="7AB9D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SV" sz="1600" dirty="0">
                <a:solidFill>
                  <a:srgbClr val="7AB9D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Seguimiento y monitoreo de usuarias/os intervenidos. </a:t>
            </a:r>
            <a:endParaRPr lang="es-SV" sz="2000" dirty="0">
              <a:solidFill>
                <a:srgbClr val="7AB9D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SV" sz="1600" dirty="0">
                <a:solidFill>
                  <a:srgbClr val="7AB9D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Creación de campañas y actividades mensuales en conjunto con la organización (con mayor supervisión).</a:t>
            </a:r>
            <a:endParaRPr lang="es-SV" sz="2000" dirty="0">
              <a:solidFill>
                <a:srgbClr val="7AB9D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SV" sz="1600" dirty="0">
                <a:solidFill>
                  <a:srgbClr val="7AB9D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Capacitaciones mensuales a las organizaciones socias para darle continuidad al desarrollo institucional de la misma.</a:t>
            </a:r>
            <a:endParaRPr lang="es-SV" sz="1600" dirty="0">
              <a:solidFill>
                <a:srgbClr val="7AB9D2"/>
              </a:solidFill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FB849BA0-ADB4-44EA-B9E6-7FF43431F343}"/>
              </a:ext>
            </a:extLst>
          </p:cNvPr>
          <p:cNvSpPr txBox="1">
            <a:spLocks/>
          </p:cNvSpPr>
          <p:nvPr/>
        </p:nvSpPr>
        <p:spPr>
          <a:xfrm>
            <a:off x="6965899" y="5746749"/>
            <a:ext cx="8102924" cy="814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neer" panose="02000806000000000000" pitchFamily="50" charset="0"/>
                <a:ea typeface="+mj-ea"/>
                <a:cs typeface="+mj-cs"/>
              </a:defRPr>
            </a:lvl1pPr>
          </a:lstStyle>
          <a:p>
            <a:r>
              <a:rPr lang="es-SV" sz="2000" b="1" dirty="0">
                <a:solidFill>
                  <a:srgbClr val="1C70B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Budget: $550 mensuales/ $6,600 anuales</a:t>
            </a:r>
            <a:endParaRPr lang="es-SV" sz="2000" dirty="0">
              <a:solidFill>
                <a:srgbClr val="1C70B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BEFA9E4-E632-432C-AAE1-DE4CBA0C41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94" y="2816728"/>
            <a:ext cx="1544294" cy="1544294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FC726D5F-BEB4-4A18-8EA1-6F1B4C931F62}"/>
              </a:ext>
            </a:extLst>
          </p:cNvPr>
          <p:cNvSpPr/>
          <p:nvPr/>
        </p:nvSpPr>
        <p:spPr>
          <a:xfrm>
            <a:off x="577459" y="1907342"/>
            <a:ext cx="13553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 err="1">
                <a:solidFill>
                  <a:srgbClr val="7AB9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Ciber</a:t>
            </a:r>
            <a:r>
              <a:rPr lang="en-GB" sz="1600" b="1" dirty="0">
                <a:solidFill>
                  <a:srgbClr val="7AB9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7AB9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Educador</a:t>
            </a:r>
            <a:r>
              <a:rPr lang="en-GB" sz="1600" b="1" dirty="0">
                <a:solidFill>
                  <a:srgbClr val="7AB9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/a Junior</a:t>
            </a:r>
          </a:p>
        </p:txBody>
      </p:sp>
    </p:spTree>
    <p:extLst>
      <p:ext uri="{BB962C8B-B14F-4D97-AF65-F5344CB8AC3E}">
        <p14:creationId xmlns:p14="http://schemas.microsoft.com/office/powerpoint/2010/main" val="284800402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0056" y="341202"/>
            <a:ext cx="5387079" cy="814925"/>
          </a:xfrm>
        </p:spPr>
        <p:txBody>
          <a:bodyPr>
            <a:noAutofit/>
          </a:bodyPr>
          <a:lstStyle/>
          <a:p>
            <a:r>
              <a:rPr lang="es-SV" sz="2800" b="1" dirty="0">
                <a:solidFill>
                  <a:srgbClr val="1C70B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Detalle</a:t>
            </a:r>
            <a:endParaRPr lang="es-SV" sz="2800" dirty="0">
              <a:solidFill>
                <a:srgbClr val="1C70B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D5668E-BEB5-47B4-807B-E48BEB7D4D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02" y="6154212"/>
            <a:ext cx="1582996" cy="601224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019FD91D-D783-4213-9691-31F2F08B93FE}"/>
              </a:ext>
            </a:extLst>
          </p:cNvPr>
          <p:cNvSpPr/>
          <p:nvPr/>
        </p:nvSpPr>
        <p:spPr>
          <a:xfrm>
            <a:off x="2436039" y="1632973"/>
            <a:ext cx="8753859" cy="3227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SV" sz="1600" dirty="0">
                <a:solidFill>
                  <a:srgbClr val="7AB9D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Creación de contenido visual diario digital para las 4 cuentas, en conjunto con el Ciber Educador.</a:t>
            </a:r>
            <a:endParaRPr lang="es-SV" sz="2000" dirty="0">
              <a:solidFill>
                <a:srgbClr val="7AB9D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SV" sz="1600" dirty="0">
                <a:solidFill>
                  <a:srgbClr val="7AB9D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Conceptualización de artes digitales.</a:t>
            </a:r>
            <a:endParaRPr lang="es-SV" sz="2000" dirty="0">
              <a:solidFill>
                <a:srgbClr val="7AB9D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SV" sz="1600" dirty="0">
                <a:solidFill>
                  <a:srgbClr val="7AB9D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Trabajo en conjunto con el equipo para la propuesta de campañas y/o acciones mensuales. </a:t>
            </a:r>
            <a:endParaRPr lang="es-SV" sz="2000" dirty="0">
              <a:solidFill>
                <a:srgbClr val="7AB9D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SV" sz="1600" dirty="0">
                <a:solidFill>
                  <a:srgbClr val="7AB9D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Velar por el dinamismo gráfico en los medios digitales. </a:t>
            </a:r>
            <a:endParaRPr lang="es-SV" sz="2000" dirty="0">
              <a:solidFill>
                <a:srgbClr val="7AB9D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SV" sz="1600" dirty="0">
                <a:solidFill>
                  <a:srgbClr val="7AB9D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Conceptualización y diseño gráfico de otros elementos que la organización requiera (afiches, </a:t>
            </a:r>
            <a:r>
              <a:rPr lang="es-SV" sz="1600" dirty="0" err="1">
                <a:solidFill>
                  <a:srgbClr val="7AB9D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flyers</a:t>
            </a:r>
            <a:r>
              <a:rPr lang="es-SV" sz="1600" dirty="0">
                <a:solidFill>
                  <a:srgbClr val="7AB9D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s-SV" sz="1600" dirty="0" err="1">
                <a:solidFill>
                  <a:srgbClr val="7AB9D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props</a:t>
            </a:r>
            <a:r>
              <a:rPr lang="es-SV" sz="1600" dirty="0">
                <a:solidFill>
                  <a:srgbClr val="7AB9D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etc.)</a:t>
            </a:r>
            <a:endParaRPr lang="es-SV" sz="2000" dirty="0">
              <a:solidFill>
                <a:srgbClr val="7AB9D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SV" sz="1600" dirty="0">
                <a:solidFill>
                  <a:srgbClr val="7AB9D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Conceptualización y creación de identidad institucional de cada organización en conjunto con el coordinador de esta acción y la misma organización.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SV" sz="1600" dirty="0">
                <a:solidFill>
                  <a:srgbClr val="7AB9D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Producción de videos</a:t>
            </a:r>
            <a:endParaRPr lang="es-SV" sz="2000" dirty="0">
              <a:solidFill>
                <a:srgbClr val="7AB9D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SV" sz="1600" dirty="0">
                <a:solidFill>
                  <a:srgbClr val="7AB9D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Capacitaciones hacia las organizaciones sobre uso de la identidad institucional, una vez se hayan definido los nuevos lineamientos. </a:t>
            </a:r>
            <a:endParaRPr lang="es-SV" sz="1600" dirty="0">
              <a:solidFill>
                <a:srgbClr val="7AB9D2"/>
              </a:solidFill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FB849BA0-ADB4-44EA-B9E6-7FF43431F343}"/>
              </a:ext>
            </a:extLst>
          </p:cNvPr>
          <p:cNvSpPr txBox="1">
            <a:spLocks/>
          </p:cNvSpPr>
          <p:nvPr/>
        </p:nvSpPr>
        <p:spPr>
          <a:xfrm>
            <a:off x="6612973" y="5746749"/>
            <a:ext cx="8102924" cy="814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neer" panose="02000806000000000000" pitchFamily="50" charset="0"/>
                <a:ea typeface="+mj-ea"/>
                <a:cs typeface="+mj-cs"/>
              </a:defRPr>
            </a:lvl1pPr>
          </a:lstStyle>
          <a:p>
            <a:r>
              <a:rPr lang="es-SV" sz="2000" b="1" dirty="0">
                <a:solidFill>
                  <a:srgbClr val="1C70B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Budget: $650 mensuales/ $7,800 anuales</a:t>
            </a:r>
            <a:endParaRPr lang="es-SV" sz="2000" dirty="0">
              <a:solidFill>
                <a:srgbClr val="1C70B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DA39A15-FD32-4D87-B38B-95E6C234F5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44" y="3146581"/>
            <a:ext cx="1062436" cy="1062436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77823D53-6716-40FB-B831-EDAA9BFB2659}"/>
              </a:ext>
            </a:extLst>
          </p:cNvPr>
          <p:cNvSpPr/>
          <p:nvPr/>
        </p:nvSpPr>
        <p:spPr>
          <a:xfrm>
            <a:off x="510056" y="2345199"/>
            <a:ext cx="14731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 err="1">
                <a:solidFill>
                  <a:srgbClr val="7AB9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Diseñad@r</a:t>
            </a:r>
            <a:r>
              <a:rPr lang="en-GB" sz="1400" b="1" dirty="0">
                <a:solidFill>
                  <a:srgbClr val="7AB9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rgbClr val="7AB9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gráfico</a:t>
            </a:r>
            <a:endParaRPr lang="en-GB" sz="1400" b="1" dirty="0">
              <a:solidFill>
                <a:srgbClr val="7AB9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70815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9424" y="102564"/>
            <a:ext cx="5387079" cy="814925"/>
          </a:xfrm>
        </p:spPr>
        <p:txBody>
          <a:bodyPr>
            <a:noAutofit/>
          </a:bodyPr>
          <a:lstStyle/>
          <a:p>
            <a:r>
              <a:rPr lang="es-SV" sz="2800" b="1" dirty="0">
                <a:solidFill>
                  <a:srgbClr val="1C70B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Publicidad Digital</a:t>
            </a:r>
            <a:endParaRPr lang="es-SV" sz="2800" dirty="0">
              <a:solidFill>
                <a:srgbClr val="1C70B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D5668E-BEB5-47B4-807B-E48BEB7D4D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02" y="6154212"/>
            <a:ext cx="1582996" cy="601224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019FD91D-D783-4213-9691-31F2F08B93FE}"/>
              </a:ext>
            </a:extLst>
          </p:cNvPr>
          <p:cNvSpPr/>
          <p:nvPr/>
        </p:nvSpPr>
        <p:spPr>
          <a:xfrm>
            <a:off x="2566508" y="1387794"/>
            <a:ext cx="4670616" cy="429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s-MX" sz="1600" dirty="0">
                <a:solidFill>
                  <a:srgbClr val="7AB9D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publicidad digital funciona con el cumplimiento de objetivos y en el caso de las organizaciones socias permitirán tener mayor visibilidad y alcance. Este punto es importante porque el presupuesto indicado deberá ser repartido según público definido. En el caso de organizaciones como MTS y </a:t>
            </a:r>
            <a:r>
              <a:rPr lang="es-MX" sz="1600" dirty="0" err="1">
                <a:solidFill>
                  <a:srgbClr val="7AB9D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Mtrans</a:t>
            </a:r>
            <a:r>
              <a:rPr lang="es-MX" sz="1600" dirty="0">
                <a:solidFill>
                  <a:srgbClr val="7AB9D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el presupuesto es menor porque su público no es tan abierto y estas se trabajarán de forma orgánica con las personas que ya se tienen mapeadas y/o contactadas.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s-MX" sz="1600" dirty="0">
              <a:solidFill>
                <a:srgbClr val="7AB9D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s-MX" sz="1600" dirty="0">
                <a:solidFill>
                  <a:srgbClr val="7AB9D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 el caso de HSH y personas viviendo con VIH, el presupuesto es más holgado porque el público es más grande y se pueden llegar a más personas. En todos los casos, la segmentación dependerá de gustos por marcas, lugares de visitas específicos e intereses según las características de cada población. </a:t>
            </a:r>
            <a:endParaRPr lang="es-SV" sz="1600" dirty="0">
              <a:solidFill>
                <a:srgbClr val="7AB9D2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2A82792-0799-4C97-84B1-31AB03A4DF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20" y="2326222"/>
            <a:ext cx="1102778" cy="1102778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6CAF8A1E-3103-49D8-B376-F88987C103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200115"/>
              </p:ext>
            </p:extLst>
          </p:nvPr>
        </p:nvGraphicFramePr>
        <p:xfrm>
          <a:off x="8069635" y="1299642"/>
          <a:ext cx="3276403" cy="418046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244204">
                  <a:extLst>
                    <a:ext uri="{9D8B030D-6E8A-4147-A177-3AD203B41FA5}">
                      <a16:colId xmlns:a16="http://schemas.microsoft.com/office/drawing/2014/main" val="516997402"/>
                    </a:ext>
                  </a:extLst>
                </a:gridCol>
                <a:gridCol w="2032199">
                  <a:extLst>
                    <a:ext uri="{9D8B030D-6E8A-4147-A177-3AD203B41FA5}">
                      <a16:colId xmlns:a16="http://schemas.microsoft.com/office/drawing/2014/main" val="4045815211"/>
                    </a:ext>
                  </a:extLst>
                </a:gridCol>
              </a:tblGrid>
              <a:tr h="690513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solidFill>
                            <a:srgbClr val="7AB9D2"/>
                          </a:solidFill>
                          <a:effectLst/>
                        </a:rPr>
                        <a:t>Población</a:t>
                      </a:r>
                      <a:endParaRPr lang="es-SV" sz="1600" b="1" i="0" u="none" strike="noStrike" dirty="0">
                        <a:solidFill>
                          <a:srgbClr val="7AB9D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solidFill>
                            <a:srgbClr val="7AB9D2"/>
                          </a:solidFill>
                          <a:effectLst/>
                        </a:rPr>
                        <a:t>Pauta digital </a:t>
                      </a:r>
                    </a:p>
                    <a:p>
                      <a:pPr algn="ctr" fontAlgn="ctr"/>
                      <a:r>
                        <a:rPr lang="es-SV" sz="1600" b="1" u="none" strike="noStrike" dirty="0">
                          <a:solidFill>
                            <a:srgbClr val="7AB9D2"/>
                          </a:solidFill>
                          <a:effectLst/>
                        </a:rPr>
                        <a:t>(distribución mensual)</a:t>
                      </a:r>
                      <a:endParaRPr lang="es-SV" sz="1600" b="1" i="0" u="none" strike="noStrike" dirty="0">
                        <a:solidFill>
                          <a:srgbClr val="7AB9D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7767239"/>
                  </a:ext>
                </a:extLst>
              </a:tr>
              <a:tr h="589237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HSH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 $                        500.00 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73709172"/>
                  </a:ext>
                </a:extLst>
              </a:tr>
              <a:tr h="502346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MTS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 $                        350.00 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75249986"/>
                  </a:ext>
                </a:extLst>
              </a:tr>
              <a:tr h="63258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MTRANS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 $                        350.00 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58260998"/>
                  </a:ext>
                </a:extLst>
              </a:tr>
              <a:tr h="1023297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Personas </a:t>
                      </a:r>
                      <a:br>
                        <a:rPr lang="es-SV" sz="1600" b="1" u="none" strike="noStrike" dirty="0">
                          <a:effectLst/>
                        </a:rPr>
                      </a:br>
                      <a:r>
                        <a:rPr lang="es-SV" sz="1600" b="1" u="none" strike="noStrike" dirty="0">
                          <a:effectLst/>
                        </a:rPr>
                        <a:t>viviendo con VIH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 $                        800.00 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9890485"/>
                  </a:ext>
                </a:extLst>
              </a:tr>
              <a:tr h="742488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solidFill>
                            <a:srgbClr val="7AB9D2"/>
                          </a:solidFill>
                          <a:effectLst/>
                        </a:rPr>
                        <a:t>TOTAL</a:t>
                      </a:r>
                      <a:endParaRPr lang="es-SV" sz="1600" b="1" i="1" u="none" strike="noStrike" dirty="0">
                        <a:solidFill>
                          <a:srgbClr val="7AB9D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>
                          <a:solidFill>
                            <a:srgbClr val="7AB9D2"/>
                          </a:solidFill>
                          <a:effectLst/>
                        </a:rPr>
                        <a:t> $                    2,000.00 </a:t>
                      </a:r>
                      <a:endParaRPr lang="es-SV" sz="1600" b="1" i="1" u="none" strike="noStrike" dirty="0">
                        <a:solidFill>
                          <a:srgbClr val="7AB9D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89168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016421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11678</TotalTime>
  <Words>1209</Words>
  <Application>Microsoft Office PowerPoint</Application>
  <PresentationFormat>Panorámica</PresentationFormat>
  <Paragraphs>132</Paragraphs>
  <Slides>13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Calibri</vt:lpstr>
      <vt:lpstr>Helvetica</vt:lpstr>
      <vt:lpstr>Symbol</vt:lpstr>
      <vt:lpstr>Veneer</vt:lpstr>
      <vt:lpstr>Tema de Office</vt:lpstr>
      <vt:lpstr>Presentación de PowerPoint</vt:lpstr>
      <vt:lpstr>Objetivos</vt:lpstr>
      <vt:lpstr>Objetivo General</vt:lpstr>
      <vt:lpstr>¿Qué incluye la estrategia?</vt:lpstr>
      <vt:lpstr>Equipo de trabajo</vt:lpstr>
      <vt:lpstr>Detalle</vt:lpstr>
      <vt:lpstr>Detalle</vt:lpstr>
      <vt:lpstr>Detalle</vt:lpstr>
      <vt:lpstr>Publicidad Digital</vt:lpstr>
      <vt:lpstr>Publicidad Digital</vt:lpstr>
      <vt:lpstr>Onepage + Hosting + ssl (2 años)</vt:lpstr>
      <vt:lpstr>Sumary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Estudio Nacional sobre Matrimonio y Uniones Forzadas de Niñas en El Salvador INFORME FINAL</dc:title>
  <dc:creator>Yesenia Segovia</dc:creator>
  <cp:lastModifiedBy>Erick Enrique Fuentes</cp:lastModifiedBy>
  <cp:revision>775</cp:revision>
  <dcterms:created xsi:type="dcterms:W3CDTF">2018-11-26T20:42:04Z</dcterms:created>
  <dcterms:modified xsi:type="dcterms:W3CDTF">2020-06-22T14:46:03Z</dcterms:modified>
</cp:coreProperties>
</file>