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96" r:id="rId4"/>
    <p:sldId id="294" r:id="rId5"/>
    <p:sldId id="299" r:id="rId6"/>
    <p:sldId id="297" r:id="rId7"/>
    <p:sldId id="300" r:id="rId8"/>
    <p:sldId id="298" r:id="rId9"/>
    <p:sldId id="268" r:id="rId10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799B23B-EC83-4686-B30A-512413B5E67A}" styleName="Estilo claro 3 - Acent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MCP$%20(zeus.sisca.red)\2020\0%20Proyecto%202020-2022\Reportes%20ejecuci&#243;n%202020\Reporte%20Q2-2020\Detalle%20de%20gastos%20MCP%20Q2-2020%20rev%20MAG%2014%20julio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MCP$%20(zeus.sisca.red)\2020\0%20Proyecto%202020-2022\Reportes%20ejecuci&#243;n%202020\Reporte%20Q2-2020\Detalle%20de%20gastos%20MCP%20Q2-2020%20rev%20MAG%2014%20julio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s-SV"/>
              <a:t>Resultados Programáticos</a:t>
            </a:r>
          </a:p>
          <a:p>
            <a:pPr>
              <a:defRPr/>
            </a:pPr>
            <a:r>
              <a:rPr lang="es-SV"/>
              <a:t>(Del 01 de enero al 30 de junio de 2020)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RESULTADOS!$A$9</c:f>
              <c:strCache>
                <c:ptCount val="1"/>
                <c:pt idx="0">
                  <c:v>Programado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RESULTADOS!$B$8:$C$8</c:f>
              <c:strCache>
                <c:ptCount val="2"/>
                <c:pt idx="0">
                  <c:v>Actividad 1</c:v>
                </c:pt>
                <c:pt idx="1">
                  <c:v>Actividad 2</c:v>
                </c:pt>
              </c:strCache>
            </c:strRef>
          </c:cat>
          <c:val>
            <c:numRef>
              <c:f>RESULTADOS!$B$9:$C$9</c:f>
              <c:numCache>
                <c:formatCode>General</c:formatCode>
                <c:ptCount val="2"/>
                <c:pt idx="0">
                  <c:v>81</c:v>
                </c:pt>
                <c:pt idx="1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91-4C34-AC23-7CE63A38B822}"/>
            </c:ext>
          </c:extLst>
        </c:ser>
        <c:ser>
          <c:idx val="1"/>
          <c:order val="1"/>
          <c:tx>
            <c:strRef>
              <c:f>RESULTADOS!$A$10</c:f>
              <c:strCache>
                <c:ptCount val="1"/>
                <c:pt idx="0">
                  <c:v>No programado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RESULTADOS!$B$8:$C$8</c:f>
              <c:strCache>
                <c:ptCount val="2"/>
                <c:pt idx="0">
                  <c:v>Actividad 1</c:v>
                </c:pt>
                <c:pt idx="1">
                  <c:v>Actividad 2</c:v>
                </c:pt>
              </c:strCache>
            </c:strRef>
          </c:cat>
          <c:val>
            <c:numRef>
              <c:f>RESULTADOS!$B$10:$C$10</c:f>
              <c:numCache>
                <c:formatCode>General</c:formatCode>
                <c:ptCount val="2"/>
                <c:pt idx="0">
                  <c:v>25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91-4C34-AC23-7CE63A38B822}"/>
            </c:ext>
          </c:extLst>
        </c:ser>
        <c:ser>
          <c:idx val="2"/>
          <c:order val="2"/>
          <c:tx>
            <c:strRef>
              <c:f>RESULTADOS!$A$11</c:f>
              <c:strCache>
                <c:ptCount val="1"/>
                <c:pt idx="0">
                  <c:v>Ejecutado</c:v>
                </c:pt>
              </c:strCache>
            </c:strRef>
          </c:tx>
          <c:spPr>
            <a:solidFill>
              <a:srgbClr val="9BBB59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es-S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RESULTADOS!$B$8:$C$8</c:f>
              <c:strCache>
                <c:ptCount val="2"/>
                <c:pt idx="0">
                  <c:v>Actividad 1</c:v>
                </c:pt>
                <c:pt idx="1">
                  <c:v>Actividad 2</c:v>
                </c:pt>
              </c:strCache>
            </c:strRef>
          </c:cat>
          <c:val>
            <c:numRef>
              <c:f>RESULTADOS!$B$11:$C$11</c:f>
              <c:numCache>
                <c:formatCode>General</c:formatCode>
                <c:ptCount val="2"/>
                <c:pt idx="0">
                  <c:v>33</c:v>
                </c:pt>
                <c:pt idx="1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91-4C34-AC23-7CE63A38B8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61310848"/>
        <c:axId val="1"/>
      </c:barChart>
      <c:lineChart>
        <c:grouping val="standard"/>
        <c:varyColors val="0"/>
        <c:ser>
          <c:idx val="3"/>
          <c:order val="3"/>
          <c:tx>
            <c:strRef>
              <c:f>RESULTADOS!$A$12</c:f>
              <c:strCache>
                <c:ptCount val="1"/>
                <c:pt idx="0">
                  <c:v>Total actividades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RESULTADOS!$B$8:$C$8</c:f>
              <c:strCache>
                <c:ptCount val="2"/>
                <c:pt idx="0">
                  <c:v>Actividad 1</c:v>
                </c:pt>
                <c:pt idx="1">
                  <c:v>Actividad 2</c:v>
                </c:pt>
              </c:strCache>
            </c:strRef>
          </c:cat>
          <c:val>
            <c:numRef>
              <c:f>RESULTADOS!$B$12:$C$12</c:f>
              <c:numCache>
                <c:formatCode>General</c:formatCode>
                <c:ptCount val="2"/>
                <c:pt idx="0">
                  <c:v>58</c:v>
                </c:pt>
                <c:pt idx="1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F91-4C34-AC23-7CE63A38B8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310848"/>
        <c:axId val="1"/>
      </c:lineChart>
      <c:catAx>
        <c:axId val="2061310848"/>
        <c:scaling>
          <c:orientation val="minMax"/>
        </c:scaling>
        <c:delete val="1"/>
        <c:axPos val="b"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s-SV"/>
                  <a:t>Actividad 1                            Actividad 2</a:t>
                </a:r>
              </a:p>
            </c:rich>
          </c:tx>
          <c:layout>
            <c:manualLayout>
              <c:xMode val="edge"/>
              <c:yMode val="edge"/>
              <c:x val="0.14390901137357831"/>
              <c:y val="0.9018285214348206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0613108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2668919510061236"/>
          <c:y val="0.42501312335958008"/>
          <c:w val="0.25334120734908139"/>
          <c:h val="0.31389873140857394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s-S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75000"/>
          <a:lumOff val="25000"/>
        </a:schemeClr>
      </a:solidFill>
      <a:round/>
    </a:ln>
    <a:effectLst/>
  </c:spPr>
  <c:txPr>
    <a:bodyPr/>
    <a:lstStyle/>
    <a:p>
      <a:pPr>
        <a:defRPr sz="2400"/>
      </a:pPr>
      <a:endParaRPr lang="es-S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vert="horz"/>
          <a:lstStyle/>
          <a:p>
            <a:pPr>
              <a:defRPr/>
            </a:pPr>
            <a:r>
              <a:rPr lang="es-SV"/>
              <a:t>Resultados Financieros </a:t>
            </a:r>
          </a:p>
          <a:p>
            <a:pPr>
              <a:defRPr/>
            </a:pPr>
            <a:r>
              <a:rPr lang="es-SV"/>
              <a:t>(Del 01 de enero al 30 de junio de 2020)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 w="9525">
          <a:noFill/>
        </a:ln>
      </c:spPr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3.1746031746031744E-2"/>
          <c:y val="0.19445995112679881"/>
          <c:w val="0.68957630296212968"/>
          <c:h val="0.6666974386822336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RESULTADOS!$A$17</c:f>
              <c:strCache>
                <c:ptCount val="1"/>
                <c:pt idx="0">
                  <c:v> Presupuesto FM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-5.5555555555555558E-3"/>
                  <c:y val="-2.7777777777777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1E6-4931-BB12-E02481E30FFA}"/>
                </c:ext>
              </c:extLst>
            </c:dLbl>
            <c:dLbl>
              <c:idx val="1"/>
              <c:layout>
                <c:manualLayout>
                  <c:x val="1.6666666666666666E-2"/>
                  <c:y val="-2.314814814814819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1E6-4931-BB12-E02481E30FFA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RESULTADOS!$B$16:$C$16</c:f>
              <c:strCache>
                <c:ptCount val="2"/>
                <c:pt idx="0">
                  <c:v> Actividad 1 </c:v>
                </c:pt>
                <c:pt idx="1">
                  <c:v> Actividad 2 </c:v>
                </c:pt>
              </c:strCache>
            </c:strRef>
          </c:cat>
          <c:val>
            <c:numRef>
              <c:f>RESULTADOS!$B$17:$C$17</c:f>
              <c:numCache>
                <c:formatCode>_("$"* #,##0.00_);_("$"* \(#,##0.00\);_("$"* "-"??_);_(@_)</c:formatCode>
                <c:ptCount val="2"/>
                <c:pt idx="0">
                  <c:v>36324.949999999997</c:v>
                </c:pt>
                <c:pt idx="1">
                  <c:v>83675.049999999988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1E6-4931-BB12-E02481E30FFA}"/>
            </c:ext>
          </c:extLst>
        </c:ser>
        <c:ser>
          <c:idx val="1"/>
          <c:order val="1"/>
          <c:tx>
            <c:strRef>
              <c:f>RESULTADOS!$A$18</c:f>
              <c:strCache>
                <c:ptCount val="1"/>
                <c:pt idx="0">
                  <c:v> Gasto FM </c:v>
                </c:pt>
              </c:strCache>
            </c:strRef>
          </c:tx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dLbl>
              <c:idx val="0"/>
              <c:layout>
                <c:manualLayout>
                  <c:x val="1.9444444444444445E-2"/>
                  <c:y val="-2.3148148148148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1E6-4931-BB12-E02481E30FFA}"/>
                </c:ext>
              </c:extLst>
            </c:dLbl>
            <c:dLbl>
              <c:idx val="1"/>
              <c:layout>
                <c:manualLayout>
                  <c:x val="3.3333333333333333E-2"/>
                  <c:y val="-2.3148148148148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1E6-4931-BB12-E02481E30FFA}"/>
                </c:ext>
              </c:extLst>
            </c:dLbl>
            <c:spPr>
              <a:noFill/>
              <a:ln w="25400">
                <a:noFill/>
              </a:ln>
            </c:spPr>
            <c:txPr>
              <a:bodyPr rot="0" vert="horz"/>
              <a:lstStyle/>
              <a:p>
                <a:pPr>
                  <a:defRPr/>
                </a:pPr>
                <a:endParaRPr lang="es-S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RESULTADOS!$B$16:$C$16</c:f>
              <c:strCache>
                <c:ptCount val="2"/>
                <c:pt idx="0">
                  <c:v> Actividad 1 </c:v>
                </c:pt>
                <c:pt idx="1">
                  <c:v> Actividad 2 </c:v>
                </c:pt>
              </c:strCache>
            </c:strRef>
          </c:cat>
          <c:val>
            <c:numRef>
              <c:f>RESULTADOS!$B$18:$C$18</c:f>
              <c:numCache>
                <c:formatCode>_("$"* #,##0.00_);_("$"* \(#,##0.00\);_("$"* "-"??_);_(@_)</c:formatCode>
                <c:ptCount val="2"/>
                <c:pt idx="0">
                  <c:v>5547.54</c:v>
                </c:pt>
                <c:pt idx="1">
                  <c:v>37961.78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1E6-4931-BB12-E02481E30FF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061310048"/>
        <c:axId val="1"/>
        <c:axId val="0"/>
      </c:bar3DChart>
      <c:catAx>
        <c:axId val="20613100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 rot="-60000000" vert="horz"/>
          <a:lstStyle/>
          <a:p>
            <a:pPr>
              <a:defRPr/>
            </a:pPr>
            <a:endParaRPr lang="es-SV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1"/>
        <c:axPos val="l"/>
        <c:numFmt formatCode="_(&quot;$&quot;* #,##0.00_);_(&quot;$&quot;* \(#,##0.00\);_(&quot;$&quot;* &quot;-&quot;??_);_(@_)" sourceLinked="1"/>
        <c:majorTickMark val="out"/>
        <c:minorTickMark val="none"/>
        <c:tickLblPos val="nextTo"/>
        <c:crossAx val="2061310048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29500918635170603"/>
          <c:y val="0.20000619714202392"/>
          <c:w val="0.40834601924759406"/>
          <c:h val="7.7780329542140564E-2"/>
        </c:manualLayout>
      </c:layout>
      <c:overlay val="0"/>
      <c:spPr>
        <a:noFill/>
        <a:ln w="25400">
          <a:noFill/>
        </a:ln>
      </c:spPr>
      <c:txPr>
        <a:bodyPr rot="0" vert="horz"/>
        <a:lstStyle/>
        <a:p>
          <a:pPr>
            <a:defRPr/>
          </a:pPr>
          <a:endParaRPr lang="es-SV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75000"/>
          <a:lumOff val="25000"/>
        </a:schemeClr>
      </a:solidFill>
      <a:round/>
    </a:ln>
    <a:effectLst/>
  </c:spPr>
  <c:txPr>
    <a:bodyPr/>
    <a:lstStyle/>
    <a:p>
      <a:pPr>
        <a:defRPr sz="1800"/>
      </a:pPr>
      <a:endParaRPr lang="es-SV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B44E01-E44C-4C3E-B27A-5F54D6F43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F63E697-0566-4335-B1D4-996833F32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D1FB5E-A810-4F98-879A-B939DEBE6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4127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3135C9A-7B92-48E3-95FA-1A44F08EF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65ABF4-FF86-4C9A-BC30-1944E4B345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EFC84C1-ABED-4F28-A248-85A706398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71735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D4EF79B-B281-492F-809A-C6D9AD5C2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93C13C-A2CC-42B2-BE2A-A30CA61AA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67B4E0-6346-4814-A261-99E90FBF2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187916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1463CE-4343-4053-811A-AD2FDA4DB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1B2FB2-98E1-4071-A4DA-3E37893F7D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60F50EE-A190-437E-A4C0-3BA1B5268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E24E4-8863-4B9B-8725-C0C2F1465A64}" type="datetimeFigureOut">
              <a:rPr lang="es-SV"/>
              <a:pPr>
                <a:defRPr/>
              </a:pPr>
              <a:t>23/7/2020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4583EB-8B7B-4383-9FA9-3753864EB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A8C0C6-3A9C-4210-9858-9165225EE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1C0C4-8251-4576-A4AA-F53404A3562F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646295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83DAB55-6AB8-4AA8-A3C8-8BB13FD3B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316A8-64D6-4FFF-ADF2-49FEC39445D9}" type="datetimeFigureOut">
              <a:rPr lang="es-SV"/>
              <a:pPr>
                <a:defRPr/>
              </a:pPr>
              <a:t>23/7/2020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9484E2-51DC-4A63-917E-14FB515CB9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A6160D8-E4BD-4AC0-97F5-9FC60A729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C7229-96C4-44EA-9463-5D348F416C0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211098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583160A-AA04-465A-991A-F1AA6FF33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1E155A-D569-4AB5-9317-EF3E9B342A1F}" type="datetimeFigureOut">
              <a:rPr lang="es-SV"/>
              <a:pPr>
                <a:defRPr/>
              </a:pPr>
              <a:t>23/7/2020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EC3D95-A771-4FBE-9345-1855847B4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EA85ADF-E073-43A7-A504-D6BA69A1C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57274-9721-40E2-8846-ABF72D9F6979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14803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5445465-021B-4511-85CE-256208F9A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E65F0-15FB-4A0E-A71D-764DF7588FF4}" type="datetimeFigureOut">
              <a:rPr lang="es-SV"/>
              <a:pPr>
                <a:defRPr/>
              </a:pPr>
              <a:t>23/7/2020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3F830780-D84D-4F70-AD73-46ACE3D376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888BDBED-9810-4834-83DF-FE2D2DF41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9B4869-DE34-4E67-9E04-CDC3475FCF3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830415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3">
            <a:extLst>
              <a:ext uri="{FF2B5EF4-FFF2-40B4-BE49-F238E27FC236}">
                <a16:creationId xmlns:a16="http://schemas.microsoft.com/office/drawing/2014/main" id="{DDD76B4C-2860-425C-9B71-D8B2E5F1D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AFAE2-A950-4601-9D9C-649820D5D906}" type="datetimeFigureOut">
              <a:rPr lang="es-SV"/>
              <a:pPr>
                <a:defRPr/>
              </a:pPr>
              <a:t>23/7/2020</a:t>
            </a:fld>
            <a:endParaRPr lang="es-SV"/>
          </a:p>
        </p:txBody>
      </p:sp>
      <p:sp>
        <p:nvSpPr>
          <p:cNvPr id="8" name="Marcador de pie de página 4">
            <a:extLst>
              <a:ext uri="{FF2B5EF4-FFF2-40B4-BE49-F238E27FC236}">
                <a16:creationId xmlns:a16="http://schemas.microsoft.com/office/drawing/2014/main" id="{719A9950-E638-4295-90B0-9BE0818AFE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9" name="Marcador de número de diapositiva 5">
            <a:extLst>
              <a:ext uri="{FF2B5EF4-FFF2-40B4-BE49-F238E27FC236}">
                <a16:creationId xmlns:a16="http://schemas.microsoft.com/office/drawing/2014/main" id="{A2D9CC9F-978D-4857-BAD5-992586796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12ABFD-8693-4059-93EC-A1E830DFB58E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124454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3">
            <a:extLst>
              <a:ext uri="{FF2B5EF4-FFF2-40B4-BE49-F238E27FC236}">
                <a16:creationId xmlns:a16="http://schemas.microsoft.com/office/drawing/2014/main" id="{187C56C5-41B6-4A3B-A9FA-FCA0EF7B5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A8469-7646-4F3A-98FE-179C621C360A}" type="datetimeFigureOut">
              <a:rPr lang="es-SV"/>
              <a:pPr>
                <a:defRPr/>
              </a:pPr>
              <a:t>23/7/2020</a:t>
            </a:fld>
            <a:endParaRPr lang="es-SV"/>
          </a:p>
        </p:txBody>
      </p:sp>
      <p:sp>
        <p:nvSpPr>
          <p:cNvPr id="4" name="Marcador de pie de página 4">
            <a:extLst>
              <a:ext uri="{FF2B5EF4-FFF2-40B4-BE49-F238E27FC236}">
                <a16:creationId xmlns:a16="http://schemas.microsoft.com/office/drawing/2014/main" id="{E6A03366-8009-47AB-AF34-AFFC40B36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5" name="Marcador de número de diapositiva 5">
            <a:extLst>
              <a:ext uri="{FF2B5EF4-FFF2-40B4-BE49-F238E27FC236}">
                <a16:creationId xmlns:a16="http://schemas.microsoft.com/office/drawing/2014/main" id="{5CF58167-C5E8-47AA-BE99-27F919229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31D14-FBCC-451C-92AC-05ADCE34DC02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943117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>
            <a:extLst>
              <a:ext uri="{FF2B5EF4-FFF2-40B4-BE49-F238E27FC236}">
                <a16:creationId xmlns:a16="http://schemas.microsoft.com/office/drawing/2014/main" id="{72827CDC-2A42-4F94-B120-AE3A568A7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F1EBF-7F75-402F-9F69-7FB3E426DFEC}" type="datetimeFigureOut">
              <a:rPr lang="es-SV"/>
              <a:pPr>
                <a:defRPr/>
              </a:pPr>
              <a:t>23/7/2020</a:t>
            </a:fld>
            <a:endParaRPr lang="es-SV"/>
          </a:p>
        </p:txBody>
      </p:sp>
      <p:sp>
        <p:nvSpPr>
          <p:cNvPr id="3" name="Marcador de pie de página 4">
            <a:extLst>
              <a:ext uri="{FF2B5EF4-FFF2-40B4-BE49-F238E27FC236}">
                <a16:creationId xmlns:a16="http://schemas.microsoft.com/office/drawing/2014/main" id="{DEA817C9-05BB-4256-A140-D5EFC5F6E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4" name="Marcador de número de diapositiva 5">
            <a:extLst>
              <a:ext uri="{FF2B5EF4-FFF2-40B4-BE49-F238E27FC236}">
                <a16:creationId xmlns:a16="http://schemas.microsoft.com/office/drawing/2014/main" id="{41253741-1350-48A5-A563-B5D120FB4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50D88-97EF-4348-B259-357FBBDF0193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04742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18DBB241-B627-4693-80D8-8CD013A56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C69EF3-855F-40C8-AAE9-D16EC02C37D5}" type="datetimeFigureOut">
              <a:rPr lang="es-SV"/>
              <a:pPr>
                <a:defRPr/>
              </a:pPr>
              <a:t>23/7/2020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1039B7C6-6DDF-4D48-BF30-09581ECD04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B0BDDF76-444F-4384-B08D-9C46C338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0A6CF-A49E-42D4-B691-DB6624A8AAE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3908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255F15-0CC9-44B7-A28A-A5F121EC7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15018C-692A-403B-9E9D-6ADF4A02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A5341F-BBED-4782-8F31-AE821056E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F2BEE8-5F6A-4C6A-8921-675200A7A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D82E14-7727-4CB2-B4FA-9AA01E070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563416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s-SV" noProof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3">
            <a:extLst>
              <a:ext uri="{FF2B5EF4-FFF2-40B4-BE49-F238E27FC236}">
                <a16:creationId xmlns:a16="http://schemas.microsoft.com/office/drawing/2014/main" id="{5D484056-3821-4C35-B8ED-E4A30D9B54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81F752-12E3-423B-8440-E72A3E13E35D}" type="datetimeFigureOut">
              <a:rPr lang="es-SV"/>
              <a:pPr>
                <a:defRPr/>
              </a:pPr>
              <a:t>23/7/2020</a:t>
            </a:fld>
            <a:endParaRPr lang="es-SV"/>
          </a:p>
        </p:txBody>
      </p:sp>
      <p:sp>
        <p:nvSpPr>
          <p:cNvPr id="6" name="Marcador de pie de página 4">
            <a:extLst>
              <a:ext uri="{FF2B5EF4-FFF2-40B4-BE49-F238E27FC236}">
                <a16:creationId xmlns:a16="http://schemas.microsoft.com/office/drawing/2014/main" id="{22568249-C3D2-4B6F-823B-596DD4042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7" name="Marcador de número de diapositiva 5">
            <a:extLst>
              <a:ext uri="{FF2B5EF4-FFF2-40B4-BE49-F238E27FC236}">
                <a16:creationId xmlns:a16="http://schemas.microsoft.com/office/drawing/2014/main" id="{D3507CBD-D708-462C-A026-986D2C96B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FF7FF-6A4F-4EDD-83A0-E0D76CC0F7D4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3319120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588C6-D441-4EB2-B1D4-534251279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C2DEE5F-C4E3-43B1-865E-4C71CFA695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994F4-63C9-4EB8-972C-7492A34EB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230F6-5DA1-4409-B890-5031D2F67D55}" type="datetimeFigureOut">
              <a:rPr lang="es-SV"/>
              <a:pPr>
                <a:defRPr/>
              </a:pPr>
              <a:t>23/7/2020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2A149A1-725E-4922-AF07-4B2BAA7BA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C7EB61A-3B19-49D3-9BAA-61D471C7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9111F-7B72-4AAD-93B4-78D8C14AD147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372592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47B62-D578-4CCF-88A4-C58BCDECE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18CA714-59C7-4A23-8DEC-C3E4B18AB3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0240FC7-FDFB-4831-91DC-86FF4541A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3F9D0-13CA-4031-BB8A-C13CD046324E}" type="datetimeFigureOut">
              <a:rPr lang="es-SV"/>
              <a:pPr>
                <a:defRPr/>
              </a:pPr>
              <a:t>23/7/2020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74AEAAB-F798-434A-8FAC-A5EDBF148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71AB76D-AFF3-49FB-B39A-231DE9B86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9E94-8799-4410-A13A-57AC58D2DD1B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48450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FF532C-4CC4-43BC-8E76-87BCC45D3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CCFCC6F-A2D8-477A-A3E2-D1CF9BB904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F95428-1B5C-4953-9382-437EFA1EC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237FF91-017F-4E31-8BA2-830E2088B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B1046CC-3758-4C25-93A9-D6A3B5FCE4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37935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25A67A-3E4F-4DE0-BAAD-77A437040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77CB5C-5413-4795-B8DE-175C31138B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4F089-213D-4154-A3DA-566CAAB69A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24B61E1-59B5-40C0-8EB2-A8834117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8194C04-0DEA-4F17-834D-68221607D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750128C-A57A-4B2F-B370-4FDB3F052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465115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0A1951-7D98-44B2-89F4-1DC9D35A8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CB8B969-2E73-40AE-92D5-D3DA52F68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4F93205-87CE-48E7-81FB-35017288A5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49862E4-8B0F-48A9-8EC5-68181F6245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64A7A6A-22A6-4584-9D44-B6C5C159D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65797755-214F-4F22-85D3-0F44F30E8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8D34384-5916-4F7B-B0A5-BD165FEE1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ECCAE2C-1728-4FEF-94AC-5436F93C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6905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EC6A80-1A4C-4544-959B-0BDE7B27D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CE98397-7150-432E-A820-8E7937806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C68E4E0-7F61-458E-882C-CF1E4FB8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BE09F-1696-4809-96C1-42472D08FD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1554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DBD6FC-6897-457C-9563-D05311F8F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D5EE12D-8ED5-4B29-A9BE-5456FB6D9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730AC4F-296B-4F53-932F-2001EB2B8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33975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451D2C-CFEA-4258-8FC8-ED050B9541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150EAA8-1797-4427-BED4-60EFE31A1D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E230068-EBCF-4DC7-9B8E-538611727B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8CD0282-3BDF-400B-8387-C093D8627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714660-DC83-441B-BF06-8A090D3E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46E6DB6-69B4-48A3-AE6D-277069073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19398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E3CC90-7F49-4599-9401-1808CFE03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C3DFCB4-8639-4580-B214-611898D6A0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13CC69-FEFB-4F46-B8BC-6AF85C56B8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30DA542-207F-4642-85A1-B366ABBD95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9B477-CB78-4D88-9C86-5F07C5E75C2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2722234-F110-41D7-88C7-9812015CF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05F48C-1FDD-4126-AF53-27D3E011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06208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7BA01E0-FEF9-4DD5-A05C-D426B7068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71BFE1C-9253-42A8-AD3C-618B09187E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9B477-CB78-4D88-9C86-5F07C5E75C2F}" type="datetimeFigureOut">
              <a:rPr lang="es-SV" smtClean="0"/>
              <a:t>23/7/2020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C8A6F-1865-49F3-B46F-26AE037AE7E6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82543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Marcador de título 1">
            <a:extLst>
              <a:ext uri="{FF2B5EF4-FFF2-40B4-BE49-F238E27FC236}">
                <a16:creationId xmlns:a16="http://schemas.microsoft.com/office/drawing/2014/main" id="{0311EAB9-5207-4F53-B5DD-5A89469F32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el estilo de título del patrón</a:t>
            </a:r>
            <a:endParaRPr lang="es-SV" altLang="es-SV"/>
          </a:p>
        </p:txBody>
      </p:sp>
      <p:sp>
        <p:nvSpPr>
          <p:cNvPr id="2051" name="Marcador de texto 2">
            <a:extLst>
              <a:ext uri="{FF2B5EF4-FFF2-40B4-BE49-F238E27FC236}">
                <a16:creationId xmlns:a16="http://schemas.microsoft.com/office/drawing/2014/main" id="{EB82F508-6AA4-49D0-8625-D3351027AB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SV"/>
              <a:t>Haga clic para modificar los estilos de texto del patrón</a:t>
            </a:r>
          </a:p>
          <a:p>
            <a:pPr lvl="1"/>
            <a:r>
              <a:rPr lang="es-ES" altLang="es-SV"/>
              <a:t>Segundo nivel</a:t>
            </a:r>
          </a:p>
          <a:p>
            <a:pPr lvl="2"/>
            <a:r>
              <a:rPr lang="es-ES" altLang="es-SV"/>
              <a:t>Tercer nivel</a:t>
            </a:r>
          </a:p>
          <a:p>
            <a:pPr lvl="3"/>
            <a:r>
              <a:rPr lang="es-ES" altLang="es-SV"/>
              <a:t>Cuarto nivel</a:t>
            </a:r>
          </a:p>
          <a:p>
            <a:pPr lvl="4"/>
            <a:r>
              <a:rPr lang="es-ES" altLang="es-SV"/>
              <a:t>Quinto nivel</a:t>
            </a:r>
            <a:endParaRPr lang="es-SV" alt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3737E2-0B8E-400D-94DB-71BA9032D7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C138BE5-223D-402F-BB0C-5B02570BB368}" type="datetimeFigureOut">
              <a:rPr lang="es-SV"/>
              <a:pPr>
                <a:defRPr/>
              </a:pPr>
              <a:t>23/7/2020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6E1AE3-210F-40AC-AE53-8141537479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F3CEC54-8346-47A3-90DB-A99D366932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808717A-1FC3-4606-B921-FC551543B4AD}" type="slidenum">
              <a:rPr lang="es-SV"/>
              <a:pPr>
                <a:defRPr/>
              </a:pPr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720508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MCPES2002/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://www.mcpelsalvador.org.sv/" TargetMode="Externa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1ED02B1-1BC5-458F-9994-627281CFE7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23691"/>
            <a:ext cx="12192000" cy="193430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B809A31-346A-4411-A0FC-51CF21231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388020"/>
            <a:ext cx="7729728" cy="1188720"/>
          </a:xfrm>
          <a:solidFill>
            <a:schemeClr val="bg1"/>
          </a:solidFill>
          <a:ln w="31750">
            <a:solidFill>
              <a:schemeClr val="tx1">
                <a:lumMod val="75000"/>
                <a:lumOff val="2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Informe de Resultados MCP-ES</a:t>
            </a:r>
            <a:b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6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Al 30 de junio de 2020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BBE5349-D6CE-486B-8F24-8A085C318824}"/>
              </a:ext>
            </a:extLst>
          </p:cNvPr>
          <p:cNvSpPr txBox="1"/>
          <p:nvPr/>
        </p:nvSpPr>
        <p:spPr>
          <a:xfrm>
            <a:off x="4622231" y="5789245"/>
            <a:ext cx="2947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dirty="0">
                <a:solidFill>
                  <a:schemeClr val="bg1"/>
                </a:solidFill>
              </a:rPr>
              <a:t>Lcda. Marta Alicia de Magaña</a:t>
            </a:r>
          </a:p>
          <a:p>
            <a:pPr algn="ctr"/>
            <a:r>
              <a:rPr lang="es-SV" dirty="0">
                <a:solidFill>
                  <a:schemeClr val="bg1"/>
                </a:solidFill>
              </a:rPr>
              <a:t>Directora Ejecutiva MCP-ES</a:t>
            </a:r>
            <a:endParaRPr lang="es-MX" dirty="0">
              <a:solidFill>
                <a:schemeClr val="bg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9A0EDD9-59B0-4383-A812-FF6DC1EF366F}"/>
              </a:ext>
            </a:extLst>
          </p:cNvPr>
          <p:cNvSpPr txBox="1"/>
          <p:nvPr/>
        </p:nvSpPr>
        <p:spPr>
          <a:xfrm>
            <a:off x="10364560" y="6204743"/>
            <a:ext cx="14526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s-MX" sz="1200" dirty="0">
                <a:solidFill>
                  <a:schemeClr val="bg1"/>
                </a:solidFill>
              </a:rPr>
              <a:t>Plenaria ME04-2020</a:t>
            </a:r>
          </a:p>
          <a:p>
            <a:pPr algn="r"/>
            <a:r>
              <a:rPr lang="es-MX" sz="1200" dirty="0">
                <a:solidFill>
                  <a:schemeClr val="bg1"/>
                </a:solidFill>
              </a:rPr>
              <a:t>23/jul/2020</a:t>
            </a:r>
            <a:endParaRPr lang="es-SV" sz="1200" dirty="0">
              <a:solidFill>
                <a:schemeClr val="bg1"/>
              </a:solidFill>
            </a:endParaRPr>
          </a:p>
        </p:txBody>
      </p:sp>
      <p:pic>
        <p:nvPicPr>
          <p:cNvPr id="9" name="Imagen 8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0DE5A52C-ECB4-4A71-AF46-9EAE5B8043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1136" y="1144097"/>
            <a:ext cx="7744984" cy="26517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95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45836E-B050-4955-B80E-C5A35AC2F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2">
            <a:extLst>
              <a:ext uri="{FF2B5EF4-FFF2-40B4-BE49-F238E27FC236}">
                <a16:creationId xmlns:a16="http://schemas.microsoft.com/office/drawing/2014/main" id="{5E6024A1-5F3D-4233-865A-57F6E8605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02473" y="-4805300"/>
            <a:ext cx="2587052" cy="1219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974"/>
            <a:ext cx="6853561" cy="89005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/>
              <a:t>Detalle de Actividades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DE5ED95-726A-4EB4-A03C-D3EF3BC3A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570" y="73152"/>
            <a:ext cx="1340860" cy="223819"/>
            <a:chOff x="5359043" y="73152"/>
            <a:chExt cx="1340860" cy="223819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17EFE772-2C42-4ACF-B49F-B8DE4D95C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7498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0D397CA2-1084-44F5-8F86-1E5F25532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7498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DE5FCF89-EFB5-425D-BAE7-ADF3E9FA3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85385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B5000D95-43A9-4146-854D-6543F49E4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85385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BFAC0A55-15FF-44EB-BB49-380A08FFF6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43271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E71C5D2B-80BE-4286-9DAC-B41FA6122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43271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BD811F8-3805-419E-9543-FB2A15264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01157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4ED1C51E-87F5-42C4-8F3D-98B932E7C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01157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08DDBE2-E366-43C4-865E-68D8F5DD2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9043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40B7FBD6-2319-4416-AEDB-20FBD7A6F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9043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93BBDF2-F738-42F5-98FD-380E06E188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38069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5CEB15E8-0F03-4F3C-8B3D-CA63883E2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38069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EA651364-1B7F-40E3-817C-E05627C56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95956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0582E001-F558-4498-B949-506CEDB89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95956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09F01A60-328C-4CA8-B3EE-636F1319E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3842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62D0FD2E-E0CB-4B3C-85D5-1946B7CA3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3842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682296EE-4FAA-4B24-A69E-63B1B36A1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1728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E2AF0961-0ADD-4742-A467-7258D268CD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1728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31B85C35-97D4-4322-BD70-C5AAAA76D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9614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A87BAC7C-E910-4222-B519-39288C21A6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9614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A628292D-0555-4158-9B1A-07414B27F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7B7A0212-F6E6-4029-A4BE-042799C71E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009943"/>
              </p:ext>
            </p:extLst>
          </p:nvPr>
        </p:nvGraphicFramePr>
        <p:xfrm>
          <a:off x="2546077" y="975446"/>
          <a:ext cx="7588024" cy="5324005"/>
        </p:xfrm>
        <a:graphic>
          <a:graphicData uri="http://schemas.openxmlformats.org/drawingml/2006/table">
            <a:tbl>
              <a:tblPr/>
              <a:tblGrid>
                <a:gridCol w="2607259">
                  <a:extLst>
                    <a:ext uri="{9D8B030D-6E8A-4147-A177-3AD203B41FA5}">
                      <a16:colId xmlns:a16="http://schemas.microsoft.com/office/drawing/2014/main" val="4123132252"/>
                    </a:ext>
                  </a:extLst>
                </a:gridCol>
                <a:gridCol w="1672242">
                  <a:extLst>
                    <a:ext uri="{9D8B030D-6E8A-4147-A177-3AD203B41FA5}">
                      <a16:colId xmlns:a16="http://schemas.microsoft.com/office/drawing/2014/main" val="3182781752"/>
                    </a:ext>
                  </a:extLst>
                </a:gridCol>
                <a:gridCol w="1348583">
                  <a:extLst>
                    <a:ext uri="{9D8B030D-6E8A-4147-A177-3AD203B41FA5}">
                      <a16:colId xmlns:a16="http://schemas.microsoft.com/office/drawing/2014/main" val="2743152288"/>
                    </a:ext>
                  </a:extLst>
                </a:gridCol>
                <a:gridCol w="1959940">
                  <a:extLst>
                    <a:ext uri="{9D8B030D-6E8A-4147-A177-3AD203B41FA5}">
                      <a16:colId xmlns:a16="http://schemas.microsoft.com/office/drawing/2014/main" val="3922830643"/>
                    </a:ext>
                  </a:extLst>
                </a:gridCol>
              </a:tblGrid>
              <a:tr h="253941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Actividades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Programadas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Ejecutadas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No programadas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9353817"/>
                  </a:ext>
                </a:extLst>
              </a:tr>
              <a:tr h="253941">
                <a:tc>
                  <a:txBody>
                    <a:bodyPr/>
                    <a:lstStyle/>
                    <a:p>
                      <a:pPr algn="l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 plenarias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8570678"/>
                  </a:ext>
                </a:extLst>
              </a:tr>
              <a:tr h="253941">
                <a:tc>
                  <a:txBody>
                    <a:bodyPr/>
                    <a:lstStyle/>
                    <a:p>
                      <a:pPr algn="l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1.2 monitoreo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6642720"/>
                  </a:ext>
                </a:extLst>
              </a:tr>
              <a:tr h="253941">
                <a:tc>
                  <a:txBody>
                    <a:bodyPr/>
                    <a:lstStyle/>
                    <a:p>
                      <a:pPr algn="l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1.3 ejecutivo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0289389"/>
                  </a:ext>
                </a:extLst>
              </a:tr>
              <a:tr h="253941">
                <a:tc>
                  <a:txBody>
                    <a:bodyPr/>
                    <a:lstStyle/>
                    <a:p>
                      <a:pPr algn="l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 conjunto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7313295"/>
                  </a:ext>
                </a:extLst>
              </a:tr>
              <a:tr h="253941">
                <a:tc>
                  <a:txBody>
                    <a:bodyPr/>
                    <a:lstStyle/>
                    <a:p>
                      <a:pPr algn="l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1.5 movilización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5047429"/>
                  </a:ext>
                </a:extLst>
              </a:tr>
              <a:tr h="253941">
                <a:tc>
                  <a:txBody>
                    <a:bodyPr/>
                    <a:lstStyle/>
                    <a:p>
                      <a:pPr algn="l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1.6 visitas campo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5172648"/>
                  </a:ext>
                </a:extLst>
              </a:tr>
              <a:tr h="253941">
                <a:tc>
                  <a:txBody>
                    <a:bodyPr/>
                    <a:lstStyle/>
                    <a:p>
                      <a:pPr algn="l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 Planes de trabajo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9636292"/>
                  </a:ext>
                </a:extLst>
              </a:tr>
              <a:tr h="253941">
                <a:tc>
                  <a:txBody>
                    <a:bodyPr/>
                    <a:lstStyle/>
                    <a:p>
                      <a:pPr algn="l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1.8 fortalecimiento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6164234"/>
                  </a:ext>
                </a:extLst>
              </a:tr>
              <a:tr h="253941">
                <a:tc>
                  <a:txBody>
                    <a:bodyPr/>
                    <a:lstStyle/>
                    <a:p>
                      <a:pPr algn="l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1.9 retiro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923802"/>
                  </a:ext>
                </a:extLst>
              </a:tr>
              <a:tr h="253941">
                <a:tc>
                  <a:txBody>
                    <a:bodyPr/>
                    <a:lstStyle/>
                    <a:p>
                      <a:pPr algn="l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1.10 comunicaciones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914424"/>
                  </a:ext>
                </a:extLst>
              </a:tr>
              <a:tr h="253941">
                <a:tc>
                  <a:txBody>
                    <a:bodyPr/>
                    <a:lstStyle/>
                    <a:p>
                      <a:pPr algn="l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1.11 propuestas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112430"/>
                  </a:ext>
                </a:extLst>
              </a:tr>
              <a:tr h="253941">
                <a:tc>
                  <a:txBody>
                    <a:bodyPr/>
                    <a:lstStyle/>
                    <a:p>
                      <a:pPr algn="l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79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407819"/>
                  </a:ext>
                </a:extLst>
              </a:tr>
              <a:tr h="253941">
                <a:tc>
                  <a:txBody>
                    <a:bodyPr/>
                    <a:lstStyle/>
                    <a:p>
                      <a:pPr algn="l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0684650"/>
                  </a:ext>
                </a:extLst>
              </a:tr>
              <a:tr h="253941">
                <a:tc>
                  <a:txBody>
                    <a:bodyPr/>
                    <a:lstStyle/>
                    <a:p>
                      <a:pPr algn="l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2.1 staff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1756355"/>
                  </a:ext>
                </a:extLst>
              </a:tr>
              <a:tr h="253941">
                <a:tc>
                  <a:txBody>
                    <a:bodyPr/>
                    <a:lstStyle/>
                    <a:p>
                      <a:pPr algn="l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 administración 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2304556"/>
                  </a:ext>
                </a:extLst>
              </a:tr>
              <a:tr h="253941">
                <a:tc>
                  <a:txBody>
                    <a:bodyPr/>
                    <a:lstStyle/>
                    <a:p>
                      <a:pPr algn="l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 papeleria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0170832"/>
                  </a:ext>
                </a:extLst>
              </a:tr>
              <a:tr h="245185">
                <a:tc>
                  <a:txBody>
                    <a:bodyPr/>
                    <a:lstStyle/>
                    <a:p>
                      <a:pPr algn="l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2.4 equipo electronico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5820700"/>
                  </a:ext>
                </a:extLst>
              </a:tr>
              <a:tr h="253941">
                <a:tc>
                  <a:txBody>
                    <a:bodyPr/>
                    <a:lstStyle/>
                    <a:p>
                      <a:pPr algn="l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2.5 overhead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6345924"/>
                  </a:ext>
                </a:extLst>
              </a:tr>
              <a:tr h="253941">
                <a:tc>
                  <a:txBody>
                    <a:bodyPr/>
                    <a:lstStyle/>
                    <a:p>
                      <a:pPr algn="l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6132875"/>
                  </a:ext>
                </a:extLst>
              </a:tr>
              <a:tr h="253941">
                <a:tc>
                  <a:txBody>
                    <a:bodyPr/>
                    <a:lstStyle/>
                    <a:p>
                      <a:pPr algn="l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3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SV" sz="13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9032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028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45836E-B050-4955-B80E-C5A35AC2F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2">
            <a:extLst>
              <a:ext uri="{FF2B5EF4-FFF2-40B4-BE49-F238E27FC236}">
                <a16:creationId xmlns:a16="http://schemas.microsoft.com/office/drawing/2014/main" id="{5E6024A1-5F3D-4233-865A-57F6E8605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02473" y="-4805300"/>
            <a:ext cx="2587052" cy="1219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7061"/>
            <a:ext cx="9144000" cy="89005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/>
              <a:t>Resultados Programáticos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DE5ED95-726A-4EB4-A03C-D3EF3BC3A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570" y="73152"/>
            <a:ext cx="1340860" cy="223819"/>
            <a:chOff x="5359043" y="73152"/>
            <a:chExt cx="1340860" cy="223819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17EFE772-2C42-4ACF-B49F-B8DE4D95C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7498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0D397CA2-1084-44F5-8F86-1E5F25532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7498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DE5FCF89-EFB5-425D-BAE7-ADF3E9FA3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85385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B5000D95-43A9-4146-854D-6543F49E4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85385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BFAC0A55-15FF-44EB-BB49-380A08FFF6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43271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E71C5D2B-80BE-4286-9DAC-B41FA6122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43271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BD811F8-3805-419E-9543-FB2A15264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01157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4ED1C51E-87F5-42C4-8F3D-98B932E7C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01157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08DDBE2-E366-43C4-865E-68D8F5DD2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9043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40B7FBD6-2319-4416-AEDB-20FBD7A6F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9043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93BBDF2-F738-42F5-98FD-380E06E188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38069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5CEB15E8-0F03-4F3C-8B3D-CA63883E2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38069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EA651364-1B7F-40E3-817C-E05627C56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95956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0582E001-F558-4498-B949-506CEDB89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95956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09F01A60-328C-4CA8-B3EE-636F1319E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3842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62D0FD2E-E0CB-4B3C-85D5-1946B7CA3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3842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682296EE-4FAA-4B24-A69E-63B1B36A1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1728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E2AF0961-0ADD-4742-A467-7258D268CD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1728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31B85C35-97D4-4322-BD70-C5AAAA76D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9614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A87BAC7C-E910-4222-B519-39288C21A6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9614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A628292D-0555-4158-9B1A-07414B27F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FCCC4E12-6281-4A93-99DB-BBE22C3DEC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3796268"/>
              </p:ext>
            </p:extLst>
          </p:nvPr>
        </p:nvGraphicFramePr>
        <p:xfrm>
          <a:off x="212482" y="1597981"/>
          <a:ext cx="11630330" cy="3817398"/>
        </p:xfrm>
        <a:graphic>
          <a:graphicData uri="http://schemas.openxmlformats.org/drawingml/2006/table">
            <a:tbl>
              <a:tblPr/>
              <a:tblGrid>
                <a:gridCol w="5210387">
                  <a:extLst>
                    <a:ext uri="{9D8B030D-6E8A-4147-A177-3AD203B41FA5}">
                      <a16:colId xmlns:a16="http://schemas.microsoft.com/office/drawing/2014/main" val="1282603172"/>
                    </a:ext>
                  </a:extLst>
                </a:gridCol>
                <a:gridCol w="2209763">
                  <a:extLst>
                    <a:ext uri="{9D8B030D-6E8A-4147-A177-3AD203B41FA5}">
                      <a16:colId xmlns:a16="http://schemas.microsoft.com/office/drawing/2014/main" val="1049112927"/>
                    </a:ext>
                  </a:extLst>
                </a:gridCol>
                <a:gridCol w="2000417">
                  <a:extLst>
                    <a:ext uri="{9D8B030D-6E8A-4147-A177-3AD203B41FA5}">
                      <a16:colId xmlns:a16="http://schemas.microsoft.com/office/drawing/2014/main" val="570440202"/>
                    </a:ext>
                  </a:extLst>
                </a:gridCol>
                <a:gridCol w="2209763">
                  <a:extLst>
                    <a:ext uri="{9D8B030D-6E8A-4147-A177-3AD203B41FA5}">
                      <a16:colId xmlns:a16="http://schemas.microsoft.com/office/drawing/2014/main" val="3397796230"/>
                    </a:ext>
                  </a:extLst>
                </a:gridCol>
              </a:tblGrid>
              <a:tr h="636233">
                <a:tc gridSpan="4">
                  <a:txBody>
                    <a:bodyPr/>
                    <a:lstStyle/>
                    <a:p>
                      <a:pPr algn="ctr" fontAlgn="ctr"/>
                      <a:endParaRPr lang="es-SV" sz="24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5532565"/>
                  </a:ext>
                </a:extLst>
              </a:tr>
              <a:tr h="636233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Actividad 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Actividad 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9964512"/>
                  </a:ext>
                </a:extLst>
              </a:tr>
              <a:tr h="636233">
                <a:tc>
                  <a:txBody>
                    <a:bodyPr/>
                    <a:lstStyle/>
                    <a:p>
                      <a:pPr algn="l" fontAlgn="ctr"/>
                      <a:r>
                        <a:rPr lang="es-SV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Programado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702159"/>
                  </a:ext>
                </a:extLst>
              </a:tr>
              <a:tr h="636233">
                <a:tc>
                  <a:txBody>
                    <a:bodyPr/>
                    <a:lstStyle/>
                    <a:p>
                      <a:pPr algn="l" fontAlgn="ctr"/>
                      <a:r>
                        <a:rPr lang="es-SV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No programado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6662919"/>
                  </a:ext>
                </a:extLst>
              </a:tr>
              <a:tr h="636233">
                <a:tc>
                  <a:txBody>
                    <a:bodyPr/>
                    <a:lstStyle/>
                    <a:p>
                      <a:pPr algn="l" fontAlgn="ctr"/>
                      <a:r>
                        <a:rPr lang="es-SV" sz="24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Ejecutado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5468048"/>
                  </a:ext>
                </a:extLst>
              </a:tr>
              <a:tr h="636233">
                <a:tc>
                  <a:txBody>
                    <a:bodyPr/>
                    <a:lstStyle/>
                    <a:p>
                      <a:pPr algn="l" fontAlgn="b"/>
                      <a:r>
                        <a:rPr lang="es-SV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actividades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2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SV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5403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829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45836E-B050-4955-B80E-C5A35AC2F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2">
            <a:extLst>
              <a:ext uri="{FF2B5EF4-FFF2-40B4-BE49-F238E27FC236}">
                <a16:creationId xmlns:a16="http://schemas.microsoft.com/office/drawing/2014/main" id="{5E6024A1-5F3D-4233-865A-57F6E8605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02473" y="-4805300"/>
            <a:ext cx="2587052" cy="1219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7061"/>
            <a:ext cx="9144000" cy="89005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/>
              <a:t>Resultados Programáticos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DE5ED95-726A-4EB4-A03C-D3EF3BC3A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570" y="73152"/>
            <a:ext cx="1340860" cy="223819"/>
            <a:chOff x="5359043" y="73152"/>
            <a:chExt cx="1340860" cy="223819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17EFE772-2C42-4ACF-B49F-B8DE4D95C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7498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0D397CA2-1084-44F5-8F86-1E5F25532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7498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DE5FCF89-EFB5-425D-BAE7-ADF3E9FA3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85385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B5000D95-43A9-4146-854D-6543F49E4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85385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BFAC0A55-15FF-44EB-BB49-380A08FFF6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43271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E71C5D2B-80BE-4286-9DAC-B41FA6122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43271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BD811F8-3805-419E-9543-FB2A15264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01157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4ED1C51E-87F5-42C4-8F3D-98B932E7C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01157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08DDBE2-E366-43C4-865E-68D8F5DD2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9043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40B7FBD6-2319-4416-AEDB-20FBD7A6F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9043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93BBDF2-F738-42F5-98FD-380E06E188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38069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5CEB15E8-0F03-4F3C-8B3D-CA63883E2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38069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EA651364-1B7F-40E3-817C-E05627C56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95956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0582E001-F558-4498-B949-506CEDB89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95956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09F01A60-328C-4CA8-B3EE-636F1319E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3842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62D0FD2E-E0CB-4B3C-85D5-1946B7CA3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3842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682296EE-4FAA-4B24-A69E-63B1B36A1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1728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E2AF0961-0ADD-4742-A467-7258D268CD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1728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31B85C35-97D4-4322-BD70-C5AAAA76D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9614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A87BAC7C-E910-4222-B519-39288C21A6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9614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A628292D-0555-4158-9B1A-07414B27F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graphicFrame>
        <p:nvGraphicFramePr>
          <p:cNvPr id="37" name="Gráfico 36">
            <a:extLst>
              <a:ext uri="{FF2B5EF4-FFF2-40B4-BE49-F238E27FC236}">
                <a16:creationId xmlns:a16="http://schemas.microsoft.com/office/drawing/2014/main" id="{ED21CB15-5B16-4170-A24E-C5037A822D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1395193"/>
              </p:ext>
            </p:extLst>
          </p:nvPr>
        </p:nvGraphicFramePr>
        <p:xfrm>
          <a:off x="840049" y="1047977"/>
          <a:ext cx="10207101" cy="4762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1C22CDA8-01F7-47F0-970E-3A0DB8305D99}"/>
              </a:ext>
            </a:extLst>
          </p:cNvPr>
          <p:cNvSpPr txBox="1"/>
          <p:nvPr/>
        </p:nvSpPr>
        <p:spPr>
          <a:xfrm>
            <a:off x="4431113" y="5945973"/>
            <a:ext cx="239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71% de ejecución anual</a:t>
            </a:r>
          </a:p>
        </p:txBody>
      </p:sp>
    </p:spTree>
    <p:extLst>
      <p:ext uri="{BB962C8B-B14F-4D97-AF65-F5344CB8AC3E}">
        <p14:creationId xmlns:p14="http://schemas.microsoft.com/office/powerpoint/2010/main" val="437832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45836E-B050-4955-B80E-C5A35AC2F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2">
            <a:extLst>
              <a:ext uri="{FF2B5EF4-FFF2-40B4-BE49-F238E27FC236}">
                <a16:creationId xmlns:a16="http://schemas.microsoft.com/office/drawing/2014/main" id="{5E6024A1-5F3D-4233-865A-57F6E8605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02473" y="-4805300"/>
            <a:ext cx="2587052" cy="1219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7061"/>
            <a:ext cx="9144000" cy="89005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/>
              <a:t>Resultados Financieros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DE5ED95-726A-4EB4-A03C-D3EF3BC3A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570" y="73152"/>
            <a:ext cx="1340860" cy="223819"/>
            <a:chOff x="5359043" y="73152"/>
            <a:chExt cx="1340860" cy="223819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17EFE772-2C42-4ACF-B49F-B8DE4D95C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7498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0D397CA2-1084-44F5-8F86-1E5F25532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7498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DE5FCF89-EFB5-425D-BAE7-ADF3E9FA3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85385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B5000D95-43A9-4146-854D-6543F49E4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85385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BFAC0A55-15FF-44EB-BB49-380A08FFF6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43271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E71C5D2B-80BE-4286-9DAC-B41FA6122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43271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BD811F8-3805-419E-9543-FB2A15264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01157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4ED1C51E-87F5-42C4-8F3D-98B932E7C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01157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08DDBE2-E366-43C4-865E-68D8F5DD2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9043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40B7FBD6-2319-4416-AEDB-20FBD7A6F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9043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93BBDF2-F738-42F5-98FD-380E06E188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38069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5CEB15E8-0F03-4F3C-8B3D-CA63883E2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38069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EA651364-1B7F-40E3-817C-E05627C56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95956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0582E001-F558-4498-B949-506CEDB89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95956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09F01A60-328C-4CA8-B3EE-636F1319E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3842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62D0FD2E-E0CB-4B3C-85D5-1946B7CA3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3842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682296EE-4FAA-4B24-A69E-63B1B36A1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1728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E2AF0961-0ADD-4742-A467-7258D268CD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1728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31B85C35-97D4-4322-BD70-C5AAAA76D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9614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A87BAC7C-E910-4222-B519-39288C21A6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9614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A628292D-0555-4158-9B1A-07414B27F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514F418B-B627-43DF-9834-23F948AB21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9001365"/>
              </p:ext>
            </p:extLst>
          </p:nvPr>
        </p:nvGraphicFramePr>
        <p:xfrm>
          <a:off x="238398" y="1593347"/>
          <a:ext cx="11634921" cy="3976106"/>
        </p:xfrm>
        <a:graphic>
          <a:graphicData uri="http://schemas.openxmlformats.org/drawingml/2006/table">
            <a:tbl>
              <a:tblPr/>
              <a:tblGrid>
                <a:gridCol w="3955738">
                  <a:extLst>
                    <a:ext uri="{9D8B030D-6E8A-4147-A177-3AD203B41FA5}">
                      <a16:colId xmlns:a16="http://schemas.microsoft.com/office/drawing/2014/main" val="2655891688"/>
                    </a:ext>
                  </a:extLst>
                </a:gridCol>
                <a:gridCol w="2654423">
                  <a:extLst>
                    <a:ext uri="{9D8B030D-6E8A-4147-A177-3AD203B41FA5}">
                      <a16:colId xmlns:a16="http://schemas.microsoft.com/office/drawing/2014/main" val="4247187263"/>
                    </a:ext>
                  </a:extLst>
                </a:gridCol>
                <a:gridCol w="2539014">
                  <a:extLst>
                    <a:ext uri="{9D8B030D-6E8A-4147-A177-3AD203B41FA5}">
                      <a16:colId xmlns:a16="http://schemas.microsoft.com/office/drawing/2014/main" val="1918702043"/>
                    </a:ext>
                  </a:extLst>
                </a:gridCol>
                <a:gridCol w="2485746">
                  <a:extLst>
                    <a:ext uri="{9D8B030D-6E8A-4147-A177-3AD203B41FA5}">
                      <a16:colId xmlns:a16="http://schemas.microsoft.com/office/drawing/2014/main" val="1556212827"/>
                    </a:ext>
                  </a:extLst>
                </a:gridCol>
              </a:tblGrid>
              <a:tr h="678277">
                <a:tc gridSpan="4">
                  <a:txBody>
                    <a:bodyPr/>
                    <a:lstStyle/>
                    <a:p>
                      <a:pPr algn="ctr" fontAlgn="ctr"/>
                      <a:endParaRPr lang="es-SV" sz="20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043005"/>
                  </a:ext>
                </a:extLst>
              </a:tr>
              <a:tr h="678277"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Actividad 1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Actividad 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630844"/>
                  </a:ext>
                </a:extLst>
              </a:tr>
              <a:tr h="1309776"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Presupuesto FM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38DD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36,324.95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$ 83,675.05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$ 120,000.00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806147"/>
                  </a:ext>
                </a:extLst>
              </a:tr>
              <a:tr h="1309776"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Gasto FM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363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5,547.54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$ 37,961.78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43,509.32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0166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5517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45836E-B050-4955-B80E-C5A35AC2F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2">
            <a:extLst>
              <a:ext uri="{FF2B5EF4-FFF2-40B4-BE49-F238E27FC236}">
                <a16:creationId xmlns:a16="http://schemas.microsoft.com/office/drawing/2014/main" id="{5E6024A1-5F3D-4233-865A-57F6E8605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02473" y="-4805300"/>
            <a:ext cx="2587052" cy="1219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7061"/>
            <a:ext cx="9144000" cy="89005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/>
              <a:t>Resultados Financieros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DE5ED95-726A-4EB4-A03C-D3EF3BC3A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570" y="73152"/>
            <a:ext cx="1340860" cy="223819"/>
            <a:chOff x="5359043" y="73152"/>
            <a:chExt cx="1340860" cy="223819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17EFE772-2C42-4ACF-B49F-B8DE4D95C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7498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0D397CA2-1084-44F5-8F86-1E5F25532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7498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DE5FCF89-EFB5-425D-BAE7-ADF3E9FA3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85385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B5000D95-43A9-4146-854D-6543F49E4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85385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BFAC0A55-15FF-44EB-BB49-380A08FFF6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43271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E71C5D2B-80BE-4286-9DAC-B41FA6122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43271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BD811F8-3805-419E-9543-FB2A15264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01157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4ED1C51E-87F5-42C4-8F3D-98B932E7C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01157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08DDBE2-E366-43C4-865E-68D8F5DD2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9043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40B7FBD6-2319-4416-AEDB-20FBD7A6F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9043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93BBDF2-F738-42F5-98FD-380E06E188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38069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5CEB15E8-0F03-4F3C-8B3D-CA63883E2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38069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EA651364-1B7F-40E3-817C-E05627C56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95956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0582E001-F558-4498-B949-506CEDB89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95956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09F01A60-328C-4CA8-B3EE-636F1319E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3842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62D0FD2E-E0CB-4B3C-85D5-1946B7CA3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3842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682296EE-4FAA-4B24-A69E-63B1B36A1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1728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E2AF0961-0ADD-4742-A467-7258D268CD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1728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31B85C35-97D4-4322-BD70-C5AAAA76D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9614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A87BAC7C-E910-4222-B519-39288C21A6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9614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A628292D-0555-4158-9B1A-07414B27F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graphicFrame>
        <p:nvGraphicFramePr>
          <p:cNvPr id="37" name="Gráfico 36">
            <a:extLst>
              <a:ext uri="{FF2B5EF4-FFF2-40B4-BE49-F238E27FC236}">
                <a16:creationId xmlns:a16="http://schemas.microsoft.com/office/drawing/2014/main" id="{C5ECAB7C-7E45-4BC8-A016-9C0503FD7C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4585352"/>
              </p:ext>
            </p:extLst>
          </p:nvPr>
        </p:nvGraphicFramePr>
        <p:xfrm>
          <a:off x="716980" y="978359"/>
          <a:ext cx="10393532" cy="50225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7C7E3865-F4D2-450B-A1A2-B17525F0D034}"/>
              </a:ext>
            </a:extLst>
          </p:cNvPr>
          <p:cNvSpPr txBox="1"/>
          <p:nvPr/>
        </p:nvSpPr>
        <p:spPr>
          <a:xfrm>
            <a:off x="4431113" y="6066479"/>
            <a:ext cx="2396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SV" dirty="0"/>
              <a:t>36% de ejecución anual</a:t>
            </a:r>
          </a:p>
        </p:txBody>
      </p:sp>
    </p:spTree>
    <p:extLst>
      <p:ext uri="{BB962C8B-B14F-4D97-AF65-F5344CB8AC3E}">
        <p14:creationId xmlns:p14="http://schemas.microsoft.com/office/powerpoint/2010/main" val="1004560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4545836E-B050-4955-B80E-C5A35AC2F5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62">
            <a:extLst>
              <a:ext uri="{FF2B5EF4-FFF2-40B4-BE49-F238E27FC236}">
                <a16:creationId xmlns:a16="http://schemas.microsoft.com/office/drawing/2014/main" id="{5E6024A1-5F3D-4233-865A-57F6E86056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802473" y="-4805300"/>
            <a:ext cx="2587052" cy="1219200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27D77A0-23AC-439A-8DAB-983A9F44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7061"/>
            <a:ext cx="9144000" cy="89005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dirty="0" err="1"/>
              <a:t>Cofinanciamiento</a:t>
            </a:r>
            <a:endParaRPr lang="en-US" sz="4800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DE5ED95-726A-4EB4-A03C-D3EF3BC3A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25570" y="73152"/>
            <a:ext cx="1340860" cy="223819"/>
            <a:chOff x="5359043" y="73152"/>
            <a:chExt cx="1340860" cy="223819"/>
          </a:xfrm>
        </p:grpSpPr>
        <p:sp>
          <p:nvSpPr>
            <p:cNvPr id="17" name="Rectangle 64">
              <a:extLst>
                <a:ext uri="{FF2B5EF4-FFF2-40B4-BE49-F238E27FC236}">
                  <a16:creationId xmlns:a16="http://schemas.microsoft.com/office/drawing/2014/main" id="{17EFE772-2C42-4ACF-B49F-B8DE4D95CD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7498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66">
              <a:extLst>
                <a:ext uri="{FF2B5EF4-FFF2-40B4-BE49-F238E27FC236}">
                  <a16:creationId xmlns:a16="http://schemas.microsoft.com/office/drawing/2014/main" id="{0D397CA2-1084-44F5-8F86-1E5F25532F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927498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64">
              <a:extLst>
                <a:ext uri="{FF2B5EF4-FFF2-40B4-BE49-F238E27FC236}">
                  <a16:creationId xmlns:a16="http://schemas.microsoft.com/office/drawing/2014/main" id="{DE5FCF89-EFB5-425D-BAE7-ADF3E9FA3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85385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66">
              <a:extLst>
                <a:ext uri="{FF2B5EF4-FFF2-40B4-BE49-F238E27FC236}">
                  <a16:creationId xmlns:a16="http://schemas.microsoft.com/office/drawing/2014/main" id="{B5000D95-43A9-4146-854D-6543F49E40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785385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64">
              <a:extLst>
                <a:ext uri="{FF2B5EF4-FFF2-40B4-BE49-F238E27FC236}">
                  <a16:creationId xmlns:a16="http://schemas.microsoft.com/office/drawing/2014/main" id="{BFAC0A55-15FF-44EB-BB49-380A08FFF6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43271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66">
              <a:extLst>
                <a:ext uri="{FF2B5EF4-FFF2-40B4-BE49-F238E27FC236}">
                  <a16:creationId xmlns:a16="http://schemas.microsoft.com/office/drawing/2014/main" id="{E71C5D2B-80BE-4286-9DAC-B41FA6122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643271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64">
              <a:extLst>
                <a:ext uri="{FF2B5EF4-FFF2-40B4-BE49-F238E27FC236}">
                  <a16:creationId xmlns:a16="http://schemas.microsoft.com/office/drawing/2014/main" id="{ABD811F8-3805-419E-9543-FB2A15264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01157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66">
              <a:extLst>
                <a:ext uri="{FF2B5EF4-FFF2-40B4-BE49-F238E27FC236}">
                  <a16:creationId xmlns:a16="http://schemas.microsoft.com/office/drawing/2014/main" id="{4ED1C51E-87F5-42C4-8F3D-98B932E7C6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501157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64">
              <a:extLst>
                <a:ext uri="{FF2B5EF4-FFF2-40B4-BE49-F238E27FC236}">
                  <a16:creationId xmlns:a16="http://schemas.microsoft.com/office/drawing/2014/main" id="{908DDBE2-E366-43C4-865E-68D8F5DD27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9043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66">
              <a:extLst>
                <a:ext uri="{FF2B5EF4-FFF2-40B4-BE49-F238E27FC236}">
                  <a16:creationId xmlns:a16="http://schemas.microsoft.com/office/drawing/2014/main" id="{40B7FBD6-2319-4416-AEDB-20FBD7A6F5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359043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793BBDF2-F738-42F5-98FD-380E06E188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38069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66">
              <a:extLst>
                <a:ext uri="{FF2B5EF4-FFF2-40B4-BE49-F238E27FC236}">
                  <a16:creationId xmlns:a16="http://schemas.microsoft.com/office/drawing/2014/main" id="{5CEB15E8-0F03-4F3C-8B3D-CA63883E24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638069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EA651364-1B7F-40E3-817C-E05627C56A4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95956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0582E001-F558-4498-B949-506CEDB8913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495956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09F01A60-328C-4CA8-B3EE-636F1319EE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3842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62D0FD2E-E0CB-4B3C-85D5-1946B7CA36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353842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682296EE-4FAA-4B24-A69E-63B1B36A1D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1728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E2AF0961-0ADD-4742-A467-7258D268CDC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211728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31B85C35-97D4-4322-BD70-C5AAAA76DD7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9614" y="73152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A87BAC7C-E910-4222-B519-39288C21A6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69614" y="237744"/>
              <a:ext cx="61834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Rectangle 37">
            <a:extLst>
              <a:ext uri="{FF2B5EF4-FFF2-40B4-BE49-F238E27FC236}">
                <a16:creationId xmlns:a16="http://schemas.microsoft.com/office/drawing/2014/main" id="{A628292D-0555-4158-9B1A-07414B27F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AutoShape 2" descr="Resultado de imagen para VALIDAR">
            <a:extLst>
              <a:ext uri="{FF2B5EF4-FFF2-40B4-BE49-F238E27FC236}">
                <a16:creationId xmlns:a16="http://schemas.microsoft.com/office/drawing/2014/main" id="{36F934FC-D587-4579-9A64-128976E4685F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SV"/>
          </a:p>
        </p:txBody>
      </p:sp>
      <p:graphicFrame>
        <p:nvGraphicFramePr>
          <p:cNvPr id="6" name="Tabla 5">
            <a:extLst>
              <a:ext uri="{FF2B5EF4-FFF2-40B4-BE49-F238E27FC236}">
                <a16:creationId xmlns:a16="http://schemas.microsoft.com/office/drawing/2014/main" id="{F33BD78B-C66E-4340-A217-C1A5087121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9803038"/>
              </p:ext>
            </p:extLst>
          </p:nvPr>
        </p:nvGraphicFramePr>
        <p:xfrm>
          <a:off x="274316" y="2061252"/>
          <a:ext cx="11568495" cy="2152876"/>
        </p:xfrm>
        <a:graphic>
          <a:graphicData uri="http://schemas.openxmlformats.org/drawingml/2006/table">
            <a:tbl>
              <a:tblPr/>
              <a:tblGrid>
                <a:gridCol w="5385167">
                  <a:extLst>
                    <a:ext uri="{9D8B030D-6E8A-4147-A177-3AD203B41FA5}">
                      <a16:colId xmlns:a16="http://schemas.microsoft.com/office/drawing/2014/main" val="221003056"/>
                    </a:ext>
                  </a:extLst>
                </a:gridCol>
                <a:gridCol w="2283889">
                  <a:extLst>
                    <a:ext uri="{9D8B030D-6E8A-4147-A177-3AD203B41FA5}">
                      <a16:colId xmlns:a16="http://schemas.microsoft.com/office/drawing/2014/main" val="2989783404"/>
                    </a:ext>
                  </a:extLst>
                </a:gridCol>
                <a:gridCol w="2067520">
                  <a:extLst>
                    <a:ext uri="{9D8B030D-6E8A-4147-A177-3AD203B41FA5}">
                      <a16:colId xmlns:a16="http://schemas.microsoft.com/office/drawing/2014/main" val="92264996"/>
                    </a:ext>
                  </a:extLst>
                </a:gridCol>
                <a:gridCol w="1831919">
                  <a:extLst>
                    <a:ext uri="{9D8B030D-6E8A-4147-A177-3AD203B41FA5}">
                      <a16:colId xmlns:a16="http://schemas.microsoft.com/office/drawing/2014/main" val="2194951021"/>
                    </a:ext>
                  </a:extLst>
                </a:gridCol>
              </a:tblGrid>
              <a:tr h="44279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s-SV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COFINANCIAMIENTO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S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3739990"/>
                  </a:ext>
                </a:extLst>
              </a:tr>
              <a:tr h="855043"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Co financiamiento programado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933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4,500.00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4,500.00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6030537"/>
                  </a:ext>
                </a:extLst>
              </a:tr>
              <a:tr h="855043">
                <a:tc>
                  <a:txBody>
                    <a:bodyPr/>
                    <a:lstStyle/>
                    <a:p>
                      <a:pPr algn="l" fontAlgn="ctr"/>
                      <a:r>
                        <a:rPr lang="es-SV" sz="20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 Co financiamiento  alcanzado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450.00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     - 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SV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$         450.00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06895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868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ítulo 1">
            <a:extLst>
              <a:ext uri="{FF2B5EF4-FFF2-40B4-BE49-F238E27FC236}">
                <a16:creationId xmlns:a16="http://schemas.microsoft.com/office/drawing/2014/main" id="{ABC8796D-2A50-49C8-811E-4E1D433542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140" y="3443289"/>
            <a:ext cx="11674548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 anchor="ctr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defTabSz="6858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6858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s-MX" altLang="es-SV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Contribuyendo a la respuesta nacional al VIH, Tuberculosis y Malaria en El Salvador.</a:t>
            </a:r>
            <a:endParaRPr kumimoji="0" lang="es-SV" altLang="es-SV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4340" name="Grupo 7">
            <a:extLst>
              <a:ext uri="{FF2B5EF4-FFF2-40B4-BE49-F238E27FC236}">
                <a16:creationId xmlns:a16="http://schemas.microsoft.com/office/drawing/2014/main" id="{4CB22231-6ABA-4AFB-8C73-674B1E18E34E}"/>
              </a:ext>
            </a:extLst>
          </p:cNvPr>
          <p:cNvGrpSpPr>
            <a:grpSpLocks/>
          </p:cNvGrpSpPr>
          <p:nvPr/>
        </p:nvGrpSpPr>
        <p:grpSpPr bwMode="auto">
          <a:xfrm>
            <a:off x="531889" y="4815247"/>
            <a:ext cx="11514799" cy="875146"/>
            <a:chOff x="-82321" y="-69802"/>
            <a:chExt cx="6844083" cy="554435"/>
          </a:xfrm>
        </p:grpSpPr>
        <p:sp>
          <p:nvSpPr>
            <p:cNvPr id="9" name="5 CuadroTexto">
              <a:extLst>
                <a:ext uri="{FF2B5EF4-FFF2-40B4-BE49-F238E27FC236}">
                  <a16:creationId xmlns:a16="http://schemas.microsoft.com/office/drawing/2014/main" id="{DB9501A2-A253-43DF-8C4D-75E3483579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-82321" y="188947"/>
              <a:ext cx="6844083" cy="2956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marL="0" marR="0" lvl="0" indent="0" algn="l" defTabSz="685800" rtl="0" eaLnBrk="1" fontAlgn="base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s-SV" sz="1600" b="0" i="0" u="sng" strike="noStrike" kern="1200" cap="none" spc="0" normalizeH="0" baseline="0" noProof="0" dirty="0">
                  <a:ln>
                    <a:noFill/>
                  </a:ln>
                  <a:solidFill>
                    <a:srgbClr val="0563C1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  <a:hlinkClick r:id="rId2"/>
                </a:rPr>
                <a:t>www.mcpelsalvador.org.sv</a:t>
              </a:r>
              <a:r>
                <a:rPr kumimoji="0" lang="es-SV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cs typeface="Arial" panose="020B0604020202020204" pitchFamily="34" charset="0"/>
                  <a:hlinkClick r:id="rId3"/>
                </a:rPr>
                <a:t>https://www.facebook.com/MCPES2002/</a:t>
              </a:r>
              <a:r>
                <a:rPr kumimoji="0" lang="es-SV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                                 </a:t>
              </a:r>
              <a:r>
                <a:rPr kumimoji="0" lang="es-SV" sz="1600" b="0" i="0" u="sng" strike="noStrike" kern="1200" cap="none" spc="0" normalizeH="0" baseline="0" noProof="0" dirty="0">
                  <a:ln>
                    <a:noFill/>
                  </a:ln>
                  <a:solidFill>
                    <a:srgbClr val="00B0F0"/>
                  </a:solidFill>
                  <a:effectLst/>
                  <a:uLnTx/>
                  <a:uFillTx/>
                  <a:latin typeface="Berlin Sans FB" panose="020E0602020502020306" pitchFamily="34" charset="0"/>
                  <a:ea typeface="Times New Roman" panose="02020603050405020304" pitchFamily="18" charset="0"/>
                  <a:cs typeface="Arial" panose="020B0604020202020204" pitchFamily="34" charset="0"/>
                </a:rPr>
                <a:t>@MCPElSalvador</a:t>
              </a:r>
              <a:endParaRPr kumimoji="0" lang="es-SV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endParaRPr>
            </a:p>
          </p:txBody>
        </p:sp>
        <p:pic>
          <p:nvPicPr>
            <p:cNvPr id="14344" name="8 Imagen">
              <a:extLst>
                <a:ext uri="{FF2B5EF4-FFF2-40B4-BE49-F238E27FC236}">
                  <a16:creationId xmlns:a16="http://schemas.microsoft.com/office/drawing/2014/main" id="{F04BA1CC-25BD-425A-ABFE-7CD2B41B860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4623" y="-69802"/>
              <a:ext cx="253819" cy="2068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4345" name="9 Imagen">
              <a:extLst>
                <a:ext uri="{FF2B5EF4-FFF2-40B4-BE49-F238E27FC236}">
                  <a16:creationId xmlns:a16="http://schemas.microsoft.com/office/drawing/2014/main" id="{479BBCE2-9FE4-4A06-B15D-07355758957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09288" y="-41335"/>
              <a:ext cx="233020" cy="213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4341" name="Imagen 11">
            <a:extLst>
              <a:ext uri="{FF2B5EF4-FFF2-40B4-BE49-F238E27FC236}">
                <a16:creationId xmlns:a16="http://schemas.microsoft.com/office/drawing/2014/main" id="{112C4EF0-CAA8-4B07-BF4C-098BC7A535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780" y="4733374"/>
            <a:ext cx="427037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Diagrama de flujo: proceso 9">
            <a:extLst>
              <a:ext uri="{FF2B5EF4-FFF2-40B4-BE49-F238E27FC236}">
                <a16:creationId xmlns:a16="http://schemas.microsoft.com/office/drawing/2014/main" id="{94BACE14-746F-4E33-89FE-A789C041674A}"/>
              </a:ext>
            </a:extLst>
          </p:cNvPr>
          <p:cNvSpPr/>
          <p:nvPr/>
        </p:nvSpPr>
        <p:spPr>
          <a:xfrm>
            <a:off x="0" y="6180687"/>
            <a:ext cx="12192000" cy="521045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SV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Imagen 2" descr="Imagen que contiene dibujo, reloj, señal&#10;&#10;Descripción generada automáticamente">
            <a:extLst>
              <a:ext uri="{FF2B5EF4-FFF2-40B4-BE49-F238E27FC236}">
                <a16:creationId xmlns:a16="http://schemas.microsoft.com/office/drawing/2014/main" id="{370CE5C7-719B-4CB1-91E0-841658AA63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952" y="1119817"/>
            <a:ext cx="7744984" cy="265176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307</Words>
  <Application>Microsoft Office PowerPoint</Application>
  <PresentationFormat>Panorámica</PresentationFormat>
  <Paragraphs>149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8</vt:i4>
      </vt:variant>
    </vt:vector>
  </HeadingPairs>
  <TitlesOfParts>
    <vt:vector size="16" baseType="lpstr">
      <vt:lpstr>Arial</vt:lpstr>
      <vt:lpstr>Berlin Sans FB</vt:lpstr>
      <vt:lpstr>Calibri</vt:lpstr>
      <vt:lpstr>Calibri Light</vt:lpstr>
      <vt:lpstr>Century Gothic</vt:lpstr>
      <vt:lpstr>Times New Roman</vt:lpstr>
      <vt:lpstr>Tema de Office</vt:lpstr>
      <vt:lpstr>1_Tema de Office</vt:lpstr>
      <vt:lpstr>Informe de Resultados MCP-ES Al 30 de junio de 2020</vt:lpstr>
      <vt:lpstr>Detalle de Actividades</vt:lpstr>
      <vt:lpstr>Resultados Programáticos</vt:lpstr>
      <vt:lpstr>Resultados Programáticos</vt:lpstr>
      <vt:lpstr>Resultados Financieros</vt:lpstr>
      <vt:lpstr>Resultados Financieros</vt:lpstr>
      <vt:lpstr>Cofinanciamiento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Conformación y Ratificación Miembros Comités Permanentes 2020</dc:title>
  <dc:creator>Karla Eugenia Rivera Arévalo</dc:creator>
  <cp:lastModifiedBy>Karla Eugenia Rivera Arévalo</cp:lastModifiedBy>
  <cp:revision>8</cp:revision>
  <dcterms:created xsi:type="dcterms:W3CDTF">2020-01-27T22:36:24Z</dcterms:created>
  <dcterms:modified xsi:type="dcterms:W3CDTF">2020-07-23T16:31:48Z</dcterms:modified>
</cp:coreProperties>
</file>