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72" r:id="rId6"/>
    <p:sldId id="270" r:id="rId7"/>
    <p:sldId id="269" r:id="rId8"/>
    <p:sldId id="271" r:id="rId9"/>
    <p:sldId id="273" r:id="rId10"/>
    <p:sldId id="274" r:id="rId11"/>
    <p:sldId id="275" r:id="rId12"/>
    <p:sldId id="278" r:id="rId13"/>
    <p:sldId id="276" r:id="rId14"/>
    <p:sldId id="277" r:id="rId15"/>
    <p:sldId id="280" r:id="rId16"/>
    <p:sldId id="279" r:id="rId17"/>
    <p:sldId id="268" r:id="rId1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4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edificio, persona, mujer, juguete&#10;&#10;Descripción generada automáticamente">
            <a:extLst>
              <a:ext uri="{FF2B5EF4-FFF2-40B4-BE49-F238E27FC236}">
                <a16:creationId xmlns:a16="http://schemas.microsoft.com/office/drawing/2014/main" id="{26E71B75-7831-45DB-9DD2-816DE24DB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9091" r="9675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6DF6F5-BA97-4BAE-BC04-A156F920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785896" cy="2387600"/>
          </a:xfrm>
        </p:spPr>
        <p:txBody>
          <a:bodyPr>
            <a:normAutofit/>
          </a:bodyPr>
          <a:lstStyle/>
          <a:p>
            <a:r>
              <a:rPr lang="es-SV" sz="6600" dirty="0"/>
              <a:t>Avances en Curso Virtual Código de Ética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02F020-E21D-48B7-99C6-36B32034E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47500" lnSpcReduction="20000"/>
          </a:bodyPr>
          <a:lstStyle/>
          <a:p>
            <a:r>
              <a:rPr lang="es-SV" b="1" dirty="0"/>
              <a:t>Lcda. Yanira Olivo de Rodríguez/ Coordinadora Comité de Capacitación</a:t>
            </a:r>
          </a:p>
          <a:p>
            <a:r>
              <a:rPr lang="es-SV" b="1" dirty="0"/>
              <a:t>Lcda. Marta Alicia de Magaña/ Directora Ejecutiva del MCP-ES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7EC46E-E723-4F43-9718-7237354AA070}"/>
              </a:ext>
            </a:extLst>
          </p:cNvPr>
          <p:cNvSpPr txBox="1"/>
          <p:nvPr/>
        </p:nvSpPr>
        <p:spPr>
          <a:xfrm>
            <a:off x="404553" y="6374753"/>
            <a:ext cx="1727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/>
              <a:t>Agosto 20, 2020</a:t>
            </a:r>
          </a:p>
        </p:txBody>
      </p:sp>
    </p:spTree>
    <p:extLst>
      <p:ext uri="{BB962C8B-B14F-4D97-AF65-F5344CB8AC3E}">
        <p14:creationId xmlns:p14="http://schemas.microsoft.com/office/powerpoint/2010/main" val="82787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PRIVADO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1DFB09-7808-48DD-AFE5-5BBD73623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9626"/>
              </p:ext>
            </p:extLst>
          </p:nvPr>
        </p:nvGraphicFramePr>
        <p:xfrm>
          <a:off x="559230" y="2344609"/>
          <a:ext cx="11217756" cy="2360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067">
                  <a:extLst>
                    <a:ext uri="{9D8B030D-6E8A-4147-A177-3AD203B41FA5}">
                      <a16:colId xmlns:a16="http://schemas.microsoft.com/office/drawing/2014/main" val="1486145103"/>
                    </a:ext>
                  </a:extLst>
                </a:gridCol>
                <a:gridCol w="2285487">
                  <a:extLst>
                    <a:ext uri="{9D8B030D-6E8A-4147-A177-3AD203B41FA5}">
                      <a16:colId xmlns:a16="http://schemas.microsoft.com/office/drawing/2014/main" val="2841978727"/>
                    </a:ext>
                  </a:extLst>
                </a:gridCol>
                <a:gridCol w="4403231">
                  <a:extLst>
                    <a:ext uri="{9D8B030D-6E8A-4147-A177-3AD203B41FA5}">
                      <a16:colId xmlns:a16="http://schemas.microsoft.com/office/drawing/2014/main" val="1523747721"/>
                    </a:ext>
                  </a:extLst>
                </a:gridCol>
                <a:gridCol w="2620971">
                  <a:extLst>
                    <a:ext uri="{9D8B030D-6E8A-4147-A177-3AD203B41FA5}">
                      <a16:colId xmlns:a16="http://schemas.microsoft.com/office/drawing/2014/main" val="2553983915"/>
                    </a:ext>
                  </a:extLst>
                </a:gridCol>
              </a:tblGrid>
              <a:tr h="78685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Dirección de correo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60455"/>
                  </a:ext>
                </a:extLst>
              </a:tr>
              <a:tr h="78685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Yanira Olivo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de Rodríguez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yanira@ibc.com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91173"/>
                  </a:ext>
                </a:extLst>
              </a:tr>
              <a:tr h="78685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Ricardo Arturo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Engelhard Vega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evconstructores@yahoo.com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Pendiente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62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2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RECEPTOR PRINCIPAL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85A769-A09A-49BD-AF0D-37612183A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95801"/>
              </p:ext>
            </p:extLst>
          </p:nvPr>
        </p:nvGraphicFramePr>
        <p:xfrm>
          <a:off x="575876" y="2537218"/>
          <a:ext cx="11201109" cy="2798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4182">
                  <a:extLst>
                    <a:ext uri="{9D8B030D-6E8A-4147-A177-3AD203B41FA5}">
                      <a16:colId xmlns:a16="http://schemas.microsoft.com/office/drawing/2014/main" val="1748964642"/>
                    </a:ext>
                  </a:extLst>
                </a:gridCol>
                <a:gridCol w="3497802">
                  <a:extLst>
                    <a:ext uri="{9D8B030D-6E8A-4147-A177-3AD203B41FA5}">
                      <a16:colId xmlns:a16="http://schemas.microsoft.com/office/drawing/2014/main" val="1490391355"/>
                    </a:ext>
                  </a:extLst>
                </a:gridCol>
                <a:gridCol w="3929125">
                  <a:extLst>
                    <a:ext uri="{9D8B030D-6E8A-4147-A177-3AD203B41FA5}">
                      <a16:colId xmlns:a16="http://schemas.microsoft.com/office/drawing/2014/main" val="3179153643"/>
                    </a:ext>
                  </a:extLst>
                </a:gridCol>
              </a:tblGrid>
              <a:tr h="86746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Nombre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Apellido(s)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ESTATUS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56690"/>
                  </a:ext>
                </a:extLst>
              </a:tr>
              <a:tr h="6436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Ana Guadalupe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Flores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Pendiente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253657"/>
                  </a:ext>
                </a:extLst>
              </a:tr>
              <a:tr h="6436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Julio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Garay Ramos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Pendiente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7106500"/>
                  </a:ext>
                </a:extLst>
              </a:tr>
              <a:tr h="6436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Eduardo 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Romero Chévez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Pendiente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05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47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DIRECCIÓN EJECUTIVA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4C7D7D-F116-4180-9288-486A1111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2" y="2129238"/>
            <a:ext cx="4097692" cy="4097692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03ED69-A36C-47E2-B0D3-42AAE2683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60672"/>
              </p:ext>
            </p:extLst>
          </p:nvPr>
        </p:nvGraphicFramePr>
        <p:xfrm>
          <a:off x="5299969" y="2720972"/>
          <a:ext cx="6477017" cy="2408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720">
                  <a:extLst>
                    <a:ext uri="{9D8B030D-6E8A-4147-A177-3AD203B41FA5}">
                      <a16:colId xmlns:a16="http://schemas.microsoft.com/office/drawing/2014/main" val="3679776693"/>
                    </a:ext>
                  </a:extLst>
                </a:gridCol>
                <a:gridCol w="2379216">
                  <a:extLst>
                    <a:ext uri="{9D8B030D-6E8A-4147-A177-3AD203B41FA5}">
                      <a16:colId xmlns:a16="http://schemas.microsoft.com/office/drawing/2014/main" val="2379077332"/>
                    </a:ext>
                  </a:extLst>
                </a:gridCol>
                <a:gridCol w="2118081">
                  <a:extLst>
                    <a:ext uri="{9D8B030D-6E8A-4147-A177-3AD203B41FA5}">
                      <a16:colId xmlns:a16="http://schemas.microsoft.com/office/drawing/2014/main" val="3166722057"/>
                    </a:ext>
                  </a:extLst>
                </a:gridCol>
              </a:tblGrid>
              <a:tr h="7851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Nombre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Apellido(s)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ESTATUS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1749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Marta Alicia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Alvarado de Magaña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Finalizado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16807"/>
                  </a:ext>
                </a:extLst>
              </a:tr>
              <a:tr h="7851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Karla Eugenia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Rivera Arévalo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Finalizado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3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ALF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01D9CF-A8E9-492D-8AF0-B6A4FFDA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12667"/>
              </p:ext>
            </p:extLst>
          </p:nvPr>
        </p:nvGraphicFramePr>
        <p:xfrm>
          <a:off x="593633" y="2386298"/>
          <a:ext cx="11116014" cy="2052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2239">
                  <a:extLst>
                    <a:ext uri="{9D8B030D-6E8A-4147-A177-3AD203B41FA5}">
                      <a16:colId xmlns:a16="http://schemas.microsoft.com/office/drawing/2014/main" val="4116762572"/>
                    </a:ext>
                  </a:extLst>
                </a:gridCol>
                <a:gridCol w="3838569">
                  <a:extLst>
                    <a:ext uri="{9D8B030D-6E8A-4147-A177-3AD203B41FA5}">
                      <a16:colId xmlns:a16="http://schemas.microsoft.com/office/drawing/2014/main" val="569143965"/>
                    </a:ext>
                  </a:extLst>
                </a:gridCol>
                <a:gridCol w="3725206">
                  <a:extLst>
                    <a:ext uri="{9D8B030D-6E8A-4147-A177-3AD203B41FA5}">
                      <a16:colId xmlns:a16="http://schemas.microsoft.com/office/drawing/2014/main" val="4166638790"/>
                    </a:ext>
                  </a:extLst>
                </a:gridCol>
              </a:tblGrid>
              <a:tr h="82618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Nombre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Apellido(s)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ESTATUS</a:t>
                      </a:r>
                      <a:endParaRPr lang="es-SV" sz="2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94602"/>
                  </a:ext>
                </a:extLst>
              </a:tr>
              <a:tr h="6129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Ricardo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Gavidia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Finalizado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82999"/>
                  </a:ext>
                </a:extLst>
              </a:tr>
              <a:tr h="6129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>
                          <a:effectLst/>
                        </a:rPr>
                        <a:t>Jaime 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Sánchez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Pendiente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391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68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INVITADOS ESPECIALES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4536D1-EB9F-4B0C-95EA-09C84DC5E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19882"/>
              </p:ext>
            </p:extLst>
          </p:nvPr>
        </p:nvGraphicFramePr>
        <p:xfrm>
          <a:off x="629142" y="2890030"/>
          <a:ext cx="11147843" cy="185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290">
                  <a:extLst>
                    <a:ext uri="{9D8B030D-6E8A-4147-A177-3AD203B41FA5}">
                      <a16:colId xmlns:a16="http://schemas.microsoft.com/office/drawing/2014/main" val="3360355654"/>
                    </a:ext>
                  </a:extLst>
                </a:gridCol>
                <a:gridCol w="3257681">
                  <a:extLst>
                    <a:ext uri="{9D8B030D-6E8A-4147-A177-3AD203B41FA5}">
                      <a16:colId xmlns:a16="http://schemas.microsoft.com/office/drawing/2014/main" val="3639380668"/>
                    </a:ext>
                  </a:extLst>
                </a:gridCol>
                <a:gridCol w="3735872">
                  <a:extLst>
                    <a:ext uri="{9D8B030D-6E8A-4147-A177-3AD203B41FA5}">
                      <a16:colId xmlns:a16="http://schemas.microsoft.com/office/drawing/2014/main" val="163645150"/>
                    </a:ext>
                  </a:extLst>
                </a:gridCol>
              </a:tblGrid>
              <a:tr h="10624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 dirty="0">
                          <a:effectLst/>
                        </a:rPr>
                        <a:t>Nombre</a:t>
                      </a:r>
                      <a:endParaRPr lang="es-SV" sz="2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 dirty="0">
                          <a:effectLst/>
                        </a:rPr>
                        <a:t>Apellido(s)</a:t>
                      </a:r>
                      <a:endParaRPr lang="es-SV" sz="2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 dirty="0">
                          <a:effectLst/>
                        </a:rPr>
                        <a:t>ESTATUS</a:t>
                      </a:r>
                      <a:endParaRPr lang="es-SV" sz="2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65174"/>
                  </a:ext>
                </a:extLst>
              </a:tr>
              <a:tr h="7882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>
                          <a:effectLst/>
                        </a:rPr>
                        <a:t>María Isabel</a:t>
                      </a:r>
                      <a:endParaRPr lang="es-SV" sz="2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 dirty="0">
                          <a:effectLst/>
                        </a:rPr>
                        <a:t>Mendoza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u="none" strike="noStrike" dirty="0">
                          <a:effectLst/>
                        </a:rPr>
                        <a:t>Pendiente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570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16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Resumen final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4536D1-EB9F-4B0C-95EA-09C84DC5E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91929"/>
              </p:ext>
            </p:extLst>
          </p:nvPr>
        </p:nvGraphicFramePr>
        <p:xfrm>
          <a:off x="629142" y="2890030"/>
          <a:ext cx="11147843" cy="185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5204">
                  <a:extLst>
                    <a:ext uri="{9D8B030D-6E8A-4147-A177-3AD203B41FA5}">
                      <a16:colId xmlns:a16="http://schemas.microsoft.com/office/drawing/2014/main" val="3360355654"/>
                    </a:ext>
                  </a:extLst>
                </a:gridCol>
                <a:gridCol w="3566767">
                  <a:extLst>
                    <a:ext uri="{9D8B030D-6E8A-4147-A177-3AD203B41FA5}">
                      <a16:colId xmlns:a16="http://schemas.microsoft.com/office/drawing/2014/main" val="3639380668"/>
                    </a:ext>
                  </a:extLst>
                </a:gridCol>
                <a:gridCol w="3735872">
                  <a:extLst>
                    <a:ext uri="{9D8B030D-6E8A-4147-A177-3AD203B41FA5}">
                      <a16:colId xmlns:a16="http://schemas.microsoft.com/office/drawing/2014/main" val="163645150"/>
                    </a:ext>
                  </a:extLst>
                </a:gridCol>
              </a:tblGrid>
              <a:tr h="10624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Finalizados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u="none" strike="noStrike" dirty="0">
                          <a:effectLst/>
                        </a:rPr>
                        <a:t>Pendientes </a:t>
                      </a:r>
                      <a:endParaRPr lang="es-SV" sz="2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65174"/>
                  </a:ext>
                </a:extLst>
              </a:tr>
              <a:tr h="7882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570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85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2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/>
              <a:t>Fecha </a:t>
            </a:r>
            <a:r>
              <a:rPr lang="en-US" sz="7200" dirty="0" err="1"/>
              <a:t>límite</a:t>
            </a:r>
            <a:r>
              <a:rPr lang="en-US" sz="7200" dirty="0"/>
              <a:t>:</a:t>
            </a:r>
            <a:br>
              <a:rPr lang="en-US" sz="7200" dirty="0"/>
            </a:br>
            <a:r>
              <a:rPr lang="en-US" sz="7200" dirty="0"/>
              <a:t>30 de Agosto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D4BD24-12EC-43B2-8D43-D2E3065C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275" y="2281495"/>
            <a:ext cx="2057400" cy="22288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41EBEA-DD39-408E-9017-BFBF2D434D01}"/>
              </a:ext>
            </a:extLst>
          </p:cNvPr>
          <p:cNvSpPr txBox="1"/>
          <p:nvPr/>
        </p:nvSpPr>
        <p:spPr>
          <a:xfrm>
            <a:off x="9274667" y="1029810"/>
            <a:ext cx="1728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dirty="0"/>
              <a:t>Faltan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B53B62-1917-47AB-AACF-40411D5EB48D}"/>
              </a:ext>
            </a:extLst>
          </p:cNvPr>
          <p:cNvSpPr txBox="1"/>
          <p:nvPr/>
        </p:nvSpPr>
        <p:spPr>
          <a:xfrm>
            <a:off x="9520856" y="5073010"/>
            <a:ext cx="123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dirty="0"/>
              <a:t>días</a:t>
            </a:r>
          </a:p>
        </p:txBody>
      </p:sp>
    </p:spTree>
    <p:extLst>
      <p:ext uri="{BB962C8B-B14F-4D97-AF65-F5344CB8AC3E}">
        <p14:creationId xmlns:p14="http://schemas.microsoft.com/office/powerpoint/2010/main" val="147096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  <a:solidFill>
            <a:srgbClr val="113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32B603A-B9BD-4454-BA58-75437BBCB64E}"/>
              </a:ext>
            </a:extLst>
          </p:cNvPr>
          <p:cNvSpPr/>
          <p:nvPr/>
        </p:nvSpPr>
        <p:spPr>
          <a:xfrm>
            <a:off x="0" y="0"/>
            <a:ext cx="12046688" cy="2503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Detalle de miembros por sector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16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GOBIERNO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BCC1F87-9C72-4B7E-9C69-DC9EBBE22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72421"/>
              </p:ext>
            </p:extLst>
          </p:nvPr>
        </p:nvGraphicFramePr>
        <p:xfrm>
          <a:off x="587651" y="2484997"/>
          <a:ext cx="11121994" cy="3143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448">
                  <a:extLst>
                    <a:ext uri="{9D8B030D-6E8A-4147-A177-3AD203B41FA5}">
                      <a16:colId xmlns:a16="http://schemas.microsoft.com/office/drawing/2014/main" val="3858963887"/>
                    </a:ext>
                  </a:extLst>
                </a:gridCol>
                <a:gridCol w="1953087">
                  <a:extLst>
                    <a:ext uri="{9D8B030D-6E8A-4147-A177-3AD203B41FA5}">
                      <a16:colId xmlns:a16="http://schemas.microsoft.com/office/drawing/2014/main" val="1831577119"/>
                    </a:ext>
                  </a:extLst>
                </a:gridCol>
                <a:gridCol w="4119239">
                  <a:extLst>
                    <a:ext uri="{9D8B030D-6E8A-4147-A177-3AD203B41FA5}">
                      <a16:colId xmlns:a16="http://schemas.microsoft.com/office/drawing/2014/main" val="2470494799"/>
                    </a:ext>
                  </a:extLst>
                </a:gridCol>
                <a:gridCol w="2814220">
                  <a:extLst>
                    <a:ext uri="{9D8B030D-6E8A-4147-A177-3AD203B41FA5}">
                      <a16:colId xmlns:a16="http://schemas.microsoft.com/office/drawing/2014/main" val="4274882145"/>
                    </a:ext>
                  </a:extLst>
                </a:gridCol>
              </a:tblGrid>
              <a:tr h="6286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Dirección de correo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21789"/>
                  </a:ext>
                </a:extLst>
              </a:tr>
              <a:tr h="6286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Oscar Eduardo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Zuleta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dreduardozuleta@gmail.com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58075"/>
                  </a:ext>
                </a:extLst>
              </a:tr>
              <a:tr h="6286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Ana Isabel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Nieto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anieto@salud.gob.sv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Pendiente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7290681"/>
                  </a:ext>
                </a:extLst>
              </a:tr>
              <a:tr h="6286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Maria Mercedes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Castillo de Molina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maria.castillo@mined.gob.sv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Pendiente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895068"/>
                  </a:ext>
                </a:extLst>
              </a:tr>
              <a:tr h="6286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Karla Edith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Trigueros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coprecoselsalvador@gmail.com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Pendiente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204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0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SECTOR PERSONAS AFECTADAS </a:t>
            </a:r>
            <a:br>
              <a:rPr lang="es-SV" dirty="0"/>
            </a:br>
            <a:r>
              <a:rPr lang="es-SV" dirty="0"/>
              <a:t>VIH, TB Y MALARIA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4ADAD62-353E-4CCB-B4BA-34225F5DF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30546"/>
              </p:ext>
            </p:extLst>
          </p:nvPr>
        </p:nvGraphicFramePr>
        <p:xfrm>
          <a:off x="534386" y="2222107"/>
          <a:ext cx="11242600" cy="354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309">
                  <a:extLst>
                    <a:ext uri="{9D8B030D-6E8A-4147-A177-3AD203B41FA5}">
                      <a16:colId xmlns:a16="http://schemas.microsoft.com/office/drawing/2014/main" val="1861883473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237035522"/>
                    </a:ext>
                  </a:extLst>
                </a:gridCol>
                <a:gridCol w="4128116">
                  <a:extLst>
                    <a:ext uri="{9D8B030D-6E8A-4147-A177-3AD203B41FA5}">
                      <a16:colId xmlns:a16="http://schemas.microsoft.com/office/drawing/2014/main" val="3577664677"/>
                    </a:ext>
                  </a:extLst>
                </a:gridCol>
                <a:gridCol w="2206858">
                  <a:extLst>
                    <a:ext uri="{9D8B030D-6E8A-4147-A177-3AD203B41FA5}">
                      <a16:colId xmlns:a16="http://schemas.microsoft.com/office/drawing/2014/main" val="3516760898"/>
                    </a:ext>
                  </a:extLst>
                </a:gridCol>
              </a:tblGrid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Nombre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Apellido(s)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Dirección de correo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ESTATUS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9332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Norberto Enrique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Diaz Martinez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puntofocal3.els@redca.org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Finalizado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4255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Doris Elizabeth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Acosta de Alvarado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redsalpositiva@gmail.com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Finalizado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13323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Ana Elizabeth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Albanés Barrientos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aelbanes@yahoo.com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Finalizado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109014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Rober Amadeo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Martínez Arvalo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sohanmartinez@gmail.com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Finalizado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12765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Maria Esmeralda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Sorto Villatoro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Sortoesme74@gmail.com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Finalizado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72355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Irma Yanet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Hernández Marroquín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visionpropositiva.elsalvador@yahoo.es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Pendiente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60980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William Vladimir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Hernández Valenzuela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entreamigosgay@gmail.com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Pendiente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4510477"/>
                  </a:ext>
                </a:extLst>
              </a:tr>
              <a:tr h="3942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Rony Fernando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Cantaderio Ruiz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ronyfernandocantaderioruiz@gmail.com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Pendiente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819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2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POBLACIONES CLAVE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4C7D7D-F116-4180-9288-486A1111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2" y="2129238"/>
            <a:ext cx="4097692" cy="409769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E0B960D-4D34-4B44-8056-33BABBC29099}"/>
              </a:ext>
            </a:extLst>
          </p:cNvPr>
          <p:cNvGraphicFramePr>
            <a:graphicFrameLocks noGrp="1"/>
          </p:cNvGraphicFramePr>
          <p:nvPr/>
        </p:nvGraphicFramePr>
        <p:xfrm>
          <a:off x="5249662" y="2391292"/>
          <a:ext cx="6462943" cy="311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151">
                  <a:extLst>
                    <a:ext uri="{9D8B030D-6E8A-4147-A177-3AD203B41FA5}">
                      <a16:colId xmlns:a16="http://schemas.microsoft.com/office/drawing/2014/main" val="4023020467"/>
                    </a:ext>
                  </a:extLst>
                </a:gridCol>
                <a:gridCol w="2379216">
                  <a:extLst>
                    <a:ext uri="{9D8B030D-6E8A-4147-A177-3AD203B41FA5}">
                      <a16:colId xmlns:a16="http://schemas.microsoft.com/office/drawing/2014/main" val="1678399963"/>
                    </a:ext>
                  </a:extLst>
                </a:gridCol>
                <a:gridCol w="1917576">
                  <a:extLst>
                    <a:ext uri="{9D8B030D-6E8A-4147-A177-3AD203B41FA5}">
                      <a16:colId xmlns:a16="http://schemas.microsoft.com/office/drawing/2014/main" val="1465041226"/>
                    </a:ext>
                  </a:extLst>
                </a:gridCol>
              </a:tblGrid>
              <a:tr h="6225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6170"/>
                  </a:ext>
                </a:extLst>
              </a:tr>
              <a:tr h="6225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Karla Alejandra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Solís Guevara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94906"/>
                  </a:ext>
                </a:extLst>
              </a:tr>
              <a:tr h="6225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Gabriel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Barahona Escobar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09196"/>
                  </a:ext>
                </a:extLst>
              </a:tr>
              <a:tr h="6225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Maria Consuelo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Raymundo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75934"/>
                  </a:ext>
                </a:extLst>
              </a:tr>
              <a:tr h="6225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Reina Isabel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Espinoza Aguilar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64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9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ONG´S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330F80-E914-4049-A61D-BEAC4082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65519"/>
              </p:ext>
            </p:extLst>
          </p:nvPr>
        </p:nvGraphicFramePr>
        <p:xfrm>
          <a:off x="568110" y="2100622"/>
          <a:ext cx="11208876" cy="3474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867">
                  <a:extLst>
                    <a:ext uri="{9D8B030D-6E8A-4147-A177-3AD203B41FA5}">
                      <a16:colId xmlns:a16="http://schemas.microsoft.com/office/drawing/2014/main" val="912233968"/>
                    </a:ext>
                  </a:extLst>
                </a:gridCol>
                <a:gridCol w="2201662">
                  <a:extLst>
                    <a:ext uri="{9D8B030D-6E8A-4147-A177-3AD203B41FA5}">
                      <a16:colId xmlns:a16="http://schemas.microsoft.com/office/drawing/2014/main" val="3580877217"/>
                    </a:ext>
                  </a:extLst>
                </a:gridCol>
                <a:gridCol w="4589755">
                  <a:extLst>
                    <a:ext uri="{9D8B030D-6E8A-4147-A177-3AD203B41FA5}">
                      <a16:colId xmlns:a16="http://schemas.microsoft.com/office/drawing/2014/main" val="1241790722"/>
                    </a:ext>
                  </a:extLst>
                </a:gridCol>
                <a:gridCol w="2153592">
                  <a:extLst>
                    <a:ext uri="{9D8B030D-6E8A-4147-A177-3AD203B41FA5}">
                      <a16:colId xmlns:a16="http://schemas.microsoft.com/office/drawing/2014/main" val="2897348503"/>
                    </a:ext>
                  </a:extLst>
                </a:gridCol>
              </a:tblGrid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Dirección de correo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01877"/>
                  </a:ext>
                </a:extLst>
              </a:tr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Habely Janeth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Coca Ramirez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habelycoca25@gmail.com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Finalizado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85529"/>
                  </a:ext>
                </a:extLst>
              </a:tr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Juan Francisco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Ortíz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ort.fran@gmail.com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90021"/>
                  </a:ext>
                </a:extLst>
              </a:tr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Elisa Michelle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Arteaga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michiitorres123@gmail.com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Pendiente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6010625"/>
                  </a:ext>
                </a:extLst>
              </a:tr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Isabel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Payés Escobar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conamus@yahoo.com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Pendiente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2121598"/>
                  </a:ext>
                </a:extLst>
              </a:tr>
              <a:tr h="8543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Patrice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Bauduhin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Patrice.Bauduhin2@plan-international.org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Pendiente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8761107"/>
                  </a:ext>
                </a:extLst>
              </a:tr>
              <a:tr h="43669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Susan Ivania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Padilla Calderon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spadilla@psilac.org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Pendiente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015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2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ACADÉMICO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4C7D7D-F116-4180-9288-486A1111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2" y="2129238"/>
            <a:ext cx="4097692" cy="4097692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03ED69-A36C-47E2-B0D3-42AAE2683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81003"/>
              </p:ext>
            </p:extLst>
          </p:nvPr>
        </p:nvGraphicFramePr>
        <p:xfrm>
          <a:off x="5310812" y="2273588"/>
          <a:ext cx="5972884" cy="2470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8675">
                  <a:extLst>
                    <a:ext uri="{9D8B030D-6E8A-4147-A177-3AD203B41FA5}">
                      <a16:colId xmlns:a16="http://schemas.microsoft.com/office/drawing/2014/main" val="3679776693"/>
                    </a:ext>
                  </a:extLst>
                </a:gridCol>
                <a:gridCol w="2139519">
                  <a:extLst>
                    <a:ext uri="{9D8B030D-6E8A-4147-A177-3AD203B41FA5}">
                      <a16:colId xmlns:a16="http://schemas.microsoft.com/office/drawing/2014/main" val="2379077332"/>
                    </a:ext>
                  </a:extLst>
                </a:gridCol>
                <a:gridCol w="1704690">
                  <a:extLst>
                    <a:ext uri="{9D8B030D-6E8A-4147-A177-3AD203B41FA5}">
                      <a16:colId xmlns:a16="http://schemas.microsoft.com/office/drawing/2014/main" val="3166722057"/>
                    </a:ext>
                  </a:extLst>
                </a:gridCol>
              </a:tblGrid>
              <a:tr h="7851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Nombre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Apellido(s)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ESTATUS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17490"/>
                  </a:ext>
                </a:extLst>
              </a:tr>
              <a:tr h="9007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Margarita Dolores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Molina de Peñate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Finalizado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16807"/>
                  </a:ext>
                </a:extLst>
              </a:tr>
              <a:tr h="7851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Eugenia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De Alvarado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Finalizado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0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SECTOR OBF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2A9CB6-CA4F-4DD7-BB4B-C7A3EF560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96079"/>
              </p:ext>
            </p:extLst>
          </p:nvPr>
        </p:nvGraphicFramePr>
        <p:xfrm>
          <a:off x="559231" y="2690839"/>
          <a:ext cx="11141538" cy="2174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103">
                  <a:extLst>
                    <a:ext uri="{9D8B030D-6E8A-4147-A177-3AD203B41FA5}">
                      <a16:colId xmlns:a16="http://schemas.microsoft.com/office/drawing/2014/main" val="3019861788"/>
                    </a:ext>
                  </a:extLst>
                </a:gridCol>
                <a:gridCol w="2269958">
                  <a:extLst>
                    <a:ext uri="{9D8B030D-6E8A-4147-A177-3AD203B41FA5}">
                      <a16:colId xmlns:a16="http://schemas.microsoft.com/office/drawing/2014/main" val="1714614840"/>
                    </a:ext>
                  </a:extLst>
                </a:gridCol>
                <a:gridCol w="4373314">
                  <a:extLst>
                    <a:ext uri="{9D8B030D-6E8A-4147-A177-3AD203B41FA5}">
                      <a16:colId xmlns:a16="http://schemas.microsoft.com/office/drawing/2014/main" val="573202590"/>
                    </a:ext>
                  </a:extLst>
                </a:gridCol>
                <a:gridCol w="2603163">
                  <a:extLst>
                    <a:ext uri="{9D8B030D-6E8A-4147-A177-3AD203B41FA5}">
                      <a16:colId xmlns:a16="http://schemas.microsoft.com/office/drawing/2014/main" val="2339419334"/>
                    </a:ext>
                  </a:extLst>
                </a:gridCol>
              </a:tblGrid>
              <a:tr h="72470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Dirección de correo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03454"/>
                  </a:ext>
                </a:extLst>
              </a:tr>
              <a:tr h="72470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Sail Mauricio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Quintanilla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asoc.elrenuevo@gmail.com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Finalizado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24578"/>
                  </a:ext>
                </a:extLst>
              </a:tr>
              <a:tr h="72470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Oscar Giovanni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Marroquin Zepeda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ogmarroquin@gmail.com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Pendiente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01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2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F704-D63E-44BC-BF74-BDCB2EBA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SECTOR COOPERACIÓN INTERNACIONAL</a:t>
            </a:r>
          </a:p>
        </p:txBody>
      </p:sp>
      <p:pic>
        <p:nvPicPr>
          <p:cNvPr id="4" name="Marcador de contenido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C3582268-ED91-4DCD-92F1-04D7128F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88" y="5870679"/>
            <a:ext cx="2080998" cy="71250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6243BD-4DFA-4E8F-BE51-E1A86645B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10929"/>
              </p:ext>
            </p:extLst>
          </p:nvPr>
        </p:nvGraphicFramePr>
        <p:xfrm>
          <a:off x="550354" y="2539917"/>
          <a:ext cx="11226632" cy="2440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908">
                  <a:extLst>
                    <a:ext uri="{9D8B030D-6E8A-4147-A177-3AD203B41FA5}">
                      <a16:colId xmlns:a16="http://schemas.microsoft.com/office/drawing/2014/main" val="920964999"/>
                    </a:ext>
                  </a:extLst>
                </a:gridCol>
                <a:gridCol w="2333964">
                  <a:extLst>
                    <a:ext uri="{9D8B030D-6E8A-4147-A177-3AD203B41FA5}">
                      <a16:colId xmlns:a16="http://schemas.microsoft.com/office/drawing/2014/main" val="2403332542"/>
                    </a:ext>
                  </a:extLst>
                </a:gridCol>
                <a:gridCol w="4406715">
                  <a:extLst>
                    <a:ext uri="{9D8B030D-6E8A-4147-A177-3AD203B41FA5}">
                      <a16:colId xmlns:a16="http://schemas.microsoft.com/office/drawing/2014/main" val="2365599667"/>
                    </a:ext>
                  </a:extLst>
                </a:gridCol>
                <a:gridCol w="2623045">
                  <a:extLst>
                    <a:ext uri="{9D8B030D-6E8A-4147-A177-3AD203B41FA5}">
                      <a16:colId xmlns:a16="http://schemas.microsoft.com/office/drawing/2014/main" val="2263668807"/>
                    </a:ext>
                  </a:extLst>
                </a:gridCol>
              </a:tblGrid>
              <a:tr h="81348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Nombre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Apellido(s)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Dirección de correo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ESTATUS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52905"/>
                  </a:ext>
                </a:extLst>
              </a:tr>
              <a:tr h="8134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Celina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Martínez de Miranda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mirandace@unaids.org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224682"/>
                  </a:ext>
                </a:extLst>
              </a:tr>
              <a:tr h="81348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Eduardo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Quevedo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equevedousaid@mail.gov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Pendiente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0035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521</Words>
  <Application>Microsoft Office PowerPoint</Application>
  <PresentationFormat>Panorámica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Avenir Next LT Pro</vt:lpstr>
      <vt:lpstr>Berlin Sans FB</vt:lpstr>
      <vt:lpstr>Calibri</vt:lpstr>
      <vt:lpstr>Century Gothic</vt:lpstr>
      <vt:lpstr>Times New Roman</vt:lpstr>
      <vt:lpstr>AccentBoxVTI</vt:lpstr>
      <vt:lpstr>Avances en Curso Virtual Código de Ética</vt:lpstr>
      <vt:lpstr>Detalle de miembros por sector </vt:lpstr>
      <vt:lpstr>SECTOR GOBIERNO</vt:lpstr>
      <vt:lpstr>SECTOR PERSONAS AFECTADAS  VIH, TB Y MALARIA</vt:lpstr>
      <vt:lpstr>SECTOR POBLACIONES CLAVE</vt:lpstr>
      <vt:lpstr>SECTOR ONG´S</vt:lpstr>
      <vt:lpstr>SECTOR ACADÉMICO</vt:lpstr>
      <vt:lpstr>SECTOR OBF</vt:lpstr>
      <vt:lpstr>SECTOR COOPERACIÓN INTERNACIONAL</vt:lpstr>
      <vt:lpstr>SECTOR PRIVADO</vt:lpstr>
      <vt:lpstr>RECEPTOR PRINCIPAL</vt:lpstr>
      <vt:lpstr>DIRECCIÓN EJECUTIVA</vt:lpstr>
      <vt:lpstr>ALF</vt:lpstr>
      <vt:lpstr>INVITADOS ESPECIALES</vt:lpstr>
      <vt:lpstr>Resumen final</vt:lpstr>
      <vt:lpstr>Fecha límite: 30 de Agosto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en Curso Virtual Código de Ética</dc:title>
  <dc:creator>Karla Eugenia Rivera Arévalo</dc:creator>
  <cp:lastModifiedBy>Karla Eugenia Rivera Arévalo</cp:lastModifiedBy>
  <cp:revision>4</cp:revision>
  <dcterms:created xsi:type="dcterms:W3CDTF">2020-08-19T23:40:18Z</dcterms:created>
  <dcterms:modified xsi:type="dcterms:W3CDTF">2020-08-20T17:57:04Z</dcterms:modified>
</cp:coreProperties>
</file>