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95" r:id="rId4"/>
    <p:sldId id="296" r:id="rId5"/>
    <p:sldId id="294" r:id="rId6"/>
    <p:sldId id="297" r:id="rId7"/>
    <p:sldId id="298" r:id="rId8"/>
    <p:sldId id="299" r:id="rId9"/>
    <p:sldId id="268" r:id="rId10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463CE-4343-4053-811A-AD2FDA4DB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1B2FB2-98E1-4071-A4DA-3E37893F7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B44E01-E44C-4C3E-B27A-5F54D6F43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20/8/2020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63E697-0566-4335-B1D4-996833F32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D1FB5E-A810-4F98-879A-B939DEBE6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4127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588C6-D441-4EB2-B1D4-53425127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2DEE5F-C4E3-43B1-865E-4C71CFA69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135C9A-7B92-48E3-95FA-1A44F08EF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20/8/2020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65ABF4-FF86-4C9A-BC30-1944E4B34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FC84C1-ABED-4F28-A248-85A706398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1735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47B62-D578-4CCF-88A4-C58BCDECE8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8CA714-59C7-4A23-8DEC-C3E4B18AB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4EF79B-B281-492F-809A-C6D9AD5C2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20/8/2020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93C13C-A2CC-42B2-BE2A-A30CA61AA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67B4E0-6346-4814-A261-99E90FBF2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18791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463CE-4343-4053-811A-AD2FDA4DB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1B2FB2-98E1-4071-A4DA-3E37893F7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0F50EE-A190-437E-A4C0-3BA1B5268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E24E4-8863-4B9B-8725-C0C2F1465A64}" type="datetimeFigureOut">
              <a:rPr lang="es-SV"/>
              <a:pPr>
                <a:defRPr/>
              </a:pPr>
              <a:t>20/8/2020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4583EB-8B7B-4383-9FA9-3753864EB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A8C0C6-3A9C-4210-9858-9165225EE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1C0C4-8251-4576-A4AA-F53404A3562F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64629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55F15-0CC9-44B7-A28A-A5F121EC7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15018C-692A-403B-9E9D-6ADF4A02A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3DAB55-6AB8-4AA8-A3C8-8BB13FD3B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316A8-64D6-4FFF-ADF2-49FEC39445D9}" type="datetimeFigureOut">
              <a:rPr lang="es-SV"/>
              <a:pPr>
                <a:defRPr/>
              </a:pPr>
              <a:t>20/8/2020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9484E2-51DC-4A63-917E-14FB515CB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6160D8-E4BD-4AC0-97F5-9FC60A729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7229-96C4-44EA-9463-5D348F416C03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21109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F532C-4CC4-43BC-8E76-87BCC45D3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CFCC6F-A2D8-477A-A3E2-D1CF9BB90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83160A-AA04-465A-991A-F1AA6FF33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E155A-D569-4AB5-9317-EF3E9B342A1F}" type="datetimeFigureOut">
              <a:rPr lang="es-SV"/>
              <a:pPr>
                <a:defRPr/>
              </a:pPr>
              <a:t>20/8/2020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EC3D95-A771-4FBE-9345-1855847B4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A85ADF-E073-43A7-A504-D6BA69A1C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57274-9721-40E2-8846-ABF72D9F6979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1480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25A67A-3E4F-4DE0-BAAD-77A437040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77CB5C-5413-4795-B8DE-175C31138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04F089-213D-4154-A3DA-566CAAB69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55445465-021B-4511-85CE-256208F9A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E65F0-15FB-4A0E-A71D-764DF7588FF4}" type="datetimeFigureOut">
              <a:rPr lang="es-SV"/>
              <a:pPr>
                <a:defRPr/>
              </a:pPr>
              <a:t>20/8/2020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3F830780-D84D-4F70-AD73-46ACE3D37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888BDBED-9810-4834-83DF-FE2D2DF41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B4869-DE34-4E67-9E04-CDC3475FCF37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83041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A1951-7D98-44B2-89F4-1DC9D35A8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B8B969-2E73-40AE-92D5-D3DA52F68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F93205-87CE-48E7-81FB-35017288A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9862E4-8B0F-48A9-8EC5-68181F6245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4A7A6A-22A6-4584-9D44-B6C5C159D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3">
            <a:extLst>
              <a:ext uri="{FF2B5EF4-FFF2-40B4-BE49-F238E27FC236}">
                <a16:creationId xmlns:a16="http://schemas.microsoft.com/office/drawing/2014/main" id="{DDD76B4C-2860-425C-9B71-D8B2E5F1D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AFAE2-A950-4601-9D9C-649820D5D906}" type="datetimeFigureOut">
              <a:rPr lang="es-SV"/>
              <a:pPr>
                <a:defRPr/>
              </a:pPr>
              <a:t>20/8/2020</a:t>
            </a:fld>
            <a:endParaRPr lang="es-SV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719A9950-E638-4295-90B0-9BE0818AF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A2D9CC9F-978D-4857-BAD5-992586796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2ABFD-8693-4059-93EC-A1E830DFB58E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12445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C6A80-1A4C-4544-959B-0BDE7B27D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3">
            <a:extLst>
              <a:ext uri="{FF2B5EF4-FFF2-40B4-BE49-F238E27FC236}">
                <a16:creationId xmlns:a16="http://schemas.microsoft.com/office/drawing/2014/main" id="{187C56C5-41B6-4A3B-A9FA-FCA0EF7B5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A8469-7646-4F3A-98FE-179C621C360A}" type="datetimeFigureOut">
              <a:rPr lang="es-SV"/>
              <a:pPr>
                <a:defRPr/>
              </a:pPr>
              <a:t>20/8/2020</a:t>
            </a:fld>
            <a:endParaRPr lang="es-SV"/>
          </a:p>
        </p:txBody>
      </p:sp>
      <p:sp>
        <p:nvSpPr>
          <p:cNvPr id="4" name="Marcador de pie de página 4">
            <a:extLst>
              <a:ext uri="{FF2B5EF4-FFF2-40B4-BE49-F238E27FC236}">
                <a16:creationId xmlns:a16="http://schemas.microsoft.com/office/drawing/2014/main" id="{E6A03366-8009-47AB-AF34-AFFC40B36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:a16="http://schemas.microsoft.com/office/drawing/2014/main" id="{5CF58167-C5E8-47AA-BE99-27F919229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31D14-FBCC-451C-92AC-05ADCE34DC02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94311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>
            <a:extLst>
              <a:ext uri="{FF2B5EF4-FFF2-40B4-BE49-F238E27FC236}">
                <a16:creationId xmlns:a16="http://schemas.microsoft.com/office/drawing/2014/main" id="{72827CDC-2A42-4F94-B120-AE3A568A7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F1EBF-7F75-402F-9F69-7FB3E426DFEC}" type="datetimeFigureOut">
              <a:rPr lang="es-SV"/>
              <a:pPr>
                <a:defRPr/>
              </a:pPr>
              <a:t>20/8/2020</a:t>
            </a:fld>
            <a:endParaRPr lang="es-SV"/>
          </a:p>
        </p:txBody>
      </p:sp>
      <p:sp>
        <p:nvSpPr>
          <p:cNvPr id="3" name="Marcador de pie de página 4">
            <a:extLst>
              <a:ext uri="{FF2B5EF4-FFF2-40B4-BE49-F238E27FC236}">
                <a16:creationId xmlns:a16="http://schemas.microsoft.com/office/drawing/2014/main" id="{DEA817C9-05BB-4256-A140-D5EFC5F6E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Marcador de número de diapositiva 5">
            <a:extLst>
              <a:ext uri="{FF2B5EF4-FFF2-40B4-BE49-F238E27FC236}">
                <a16:creationId xmlns:a16="http://schemas.microsoft.com/office/drawing/2014/main" id="{41253741-1350-48A5-A563-B5D120FB4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50D88-97EF-4348-B259-357FBBDF0193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04742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51D2C-CFEA-4258-8FC8-ED050B954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50EAA8-1797-4427-BED4-60EFE31A1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230068-EBCF-4DC7-9B8E-538611727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18DBB241-B627-4693-80D8-8CD013A5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69EF3-855F-40C8-AAE9-D16EC02C37D5}" type="datetimeFigureOut">
              <a:rPr lang="es-SV"/>
              <a:pPr>
                <a:defRPr/>
              </a:pPr>
              <a:t>20/8/2020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1039B7C6-6DDF-4D48-BF30-09581ECD0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B0BDDF76-444F-4384-B08D-9C46C338A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0A6CF-A49E-42D4-B691-DB6624A8AAE4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390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55F15-0CC9-44B7-A28A-A5F121EC7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15018C-692A-403B-9E9D-6ADF4A02A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A5341F-BBED-4782-8F31-AE821056E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20/8/2020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F2BEE8-5F6A-4C6A-8921-675200A7A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D82E14-7727-4CB2-B4FA-9AA01E070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563416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3CC90-7F49-4599-9401-1808CFE03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3DFCB4-8639-4580-B214-611898D6A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s-SV" noProof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13CC69-FEFB-4F46-B8BC-6AF85C56B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5D484056-3821-4C35-B8ED-E4A30D9B5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1F752-12E3-423B-8440-E72A3E13E35D}" type="datetimeFigureOut">
              <a:rPr lang="es-SV"/>
              <a:pPr>
                <a:defRPr/>
              </a:pPr>
              <a:t>20/8/2020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22568249-C3D2-4B6F-823B-596DD4042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D3507CBD-D708-462C-A026-986D2C96B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FF7FF-6A4F-4EDD-83A0-E0D76CC0F7D4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31912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588C6-D441-4EB2-B1D4-53425127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2DEE5F-C4E3-43B1-865E-4C71CFA69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994F4-63C9-4EB8-972C-7492A34EB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230F6-5DA1-4409-B890-5031D2F67D55}" type="datetimeFigureOut">
              <a:rPr lang="es-SV"/>
              <a:pPr>
                <a:defRPr/>
              </a:pPr>
              <a:t>20/8/2020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A149A1-725E-4922-AF07-4B2BAA7BA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7EB61A-3B19-49D3-9BAA-61D471C79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9111F-7B72-4AAD-93B4-78D8C14AD147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372592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47B62-D578-4CCF-88A4-C58BCDECE8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8CA714-59C7-4A23-8DEC-C3E4B18AB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240FC7-FDFB-4831-91DC-86FF4541A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3F9D0-13CA-4031-BB8A-C13CD046324E}" type="datetimeFigureOut">
              <a:rPr lang="es-SV"/>
              <a:pPr>
                <a:defRPr/>
              </a:pPr>
              <a:t>20/8/2020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4AEAAB-F798-434A-8FAC-A5EDBF148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1AB76D-AFF3-49FB-B39A-231DE9B86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49E94-8799-4410-A13A-57AC58D2DD1B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84502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F532C-4CC4-43BC-8E76-87BCC45D3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CFCC6F-A2D8-477A-A3E2-D1CF9BB90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F95428-1B5C-4953-9382-437EFA1EC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20/8/2020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37FF91-017F-4E31-8BA2-830E2088B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1046CC-3758-4C25-93A9-D6A3B5FCE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793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25A67A-3E4F-4DE0-BAAD-77A437040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77CB5C-5413-4795-B8DE-175C31138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04F089-213D-4154-A3DA-566CAAB69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4B61E1-59B5-40C0-8EB2-A8834117C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20/8/2020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194C04-0DEA-4F17-834D-68221607D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50128C-A57A-4B2F-B370-4FDB3F052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5115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A1951-7D98-44B2-89F4-1DC9D35A8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B8B969-2E73-40AE-92D5-D3DA52F68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F93205-87CE-48E7-81FB-35017288A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9862E4-8B0F-48A9-8EC5-68181F6245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4A7A6A-22A6-4584-9D44-B6C5C159D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5797755-214F-4F22-85D3-0F44F30E8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20/8/2020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8D34384-5916-4F7B-B0A5-BD165FEE1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ECCAE2C-1728-4FEF-94AC-5436F93C1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690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C6A80-1A4C-4544-959B-0BDE7B27D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CE98397-7150-432E-A820-8E793780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20/8/2020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C68E4E0-7F61-458E-882C-CF1E4FB8E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1BE09F-1696-4809-96C1-42472D08F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1554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DBD6FC-6897-457C-9563-D05311F8F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20/8/2020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D5EE12D-8ED5-4B29-A9BE-5456FB6D9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730AC4F-296B-4F53-932F-2001EB2B8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3397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51D2C-CFEA-4258-8FC8-ED050B954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50EAA8-1797-4427-BED4-60EFE31A1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230068-EBCF-4DC7-9B8E-538611727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CD0282-3BDF-400B-8387-C093D862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20/8/2020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714660-DC83-441B-BF06-8A090D3E0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6E6DB6-69B4-48A3-AE6D-277069073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1939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3CC90-7F49-4599-9401-1808CFE03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3DFCB4-8639-4580-B214-611898D6A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13CC69-FEFB-4F46-B8BC-6AF85C56B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DA542-207F-4642-85A1-B366ABBD9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20/8/2020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722234-F110-41D7-88C7-9812015CF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05F48C-1FDD-4126-AF53-27D3E0115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6208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7BA01E0-FEF9-4DD5-A05C-D426B7068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1BFE1C-9253-42A8-AD3C-618B09187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3737E2-0B8E-400D-94DB-71BA9032D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B477-CB78-4D88-9C86-5F07C5E75C2F}" type="datetimeFigureOut">
              <a:rPr lang="es-SV" smtClean="0"/>
              <a:t>20/8/2020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6E1AE3-210F-40AC-AE53-814153747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3CEC54-8346-47A3-90DB-A99D36693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2543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título 1">
            <a:extLst>
              <a:ext uri="{FF2B5EF4-FFF2-40B4-BE49-F238E27FC236}">
                <a16:creationId xmlns:a16="http://schemas.microsoft.com/office/drawing/2014/main" id="{0311EAB9-5207-4F53-B5DD-5A89469F32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el estilo de título del patrón</a:t>
            </a:r>
            <a:endParaRPr lang="es-SV" altLang="es-SV"/>
          </a:p>
        </p:txBody>
      </p:sp>
      <p:sp>
        <p:nvSpPr>
          <p:cNvPr id="2051" name="Marcador de texto 2">
            <a:extLst>
              <a:ext uri="{FF2B5EF4-FFF2-40B4-BE49-F238E27FC236}">
                <a16:creationId xmlns:a16="http://schemas.microsoft.com/office/drawing/2014/main" id="{EB82F508-6AA4-49D0-8625-D3351027AB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los estilos de texto del patrón</a:t>
            </a:r>
          </a:p>
          <a:p>
            <a:pPr lvl="1"/>
            <a:r>
              <a:rPr lang="es-ES" altLang="es-SV"/>
              <a:t>Segundo nivel</a:t>
            </a:r>
          </a:p>
          <a:p>
            <a:pPr lvl="2"/>
            <a:r>
              <a:rPr lang="es-ES" altLang="es-SV"/>
              <a:t>Tercer nivel</a:t>
            </a:r>
          </a:p>
          <a:p>
            <a:pPr lvl="3"/>
            <a:r>
              <a:rPr lang="es-ES" altLang="es-SV"/>
              <a:t>Cuarto nivel</a:t>
            </a:r>
          </a:p>
          <a:p>
            <a:pPr lvl="4"/>
            <a:r>
              <a:rPr lang="es-ES" altLang="es-SV"/>
              <a:t>Quinto nivel</a:t>
            </a:r>
            <a:endParaRPr lang="es-SV" alt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3737E2-0B8E-400D-94DB-71BA9032D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C138BE5-223D-402F-BB0C-5B02570BB368}" type="datetimeFigureOut">
              <a:rPr lang="es-SV"/>
              <a:pPr>
                <a:defRPr/>
              </a:pPr>
              <a:t>20/8/2020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6E1AE3-210F-40AC-AE53-814153747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3CEC54-8346-47A3-90DB-A99D36693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08717A-1FC3-4606-B921-FC551543B4AD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20508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MCPES2002/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www.mcpelsalvador.org.sv/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523E859E-BCBF-4E66-BDB2-B45C407894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30581"/>
            <a:ext cx="12192000" cy="2827419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3A9AEE7E-B925-446D-8A61-75BFE40B8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33968"/>
          <a:stretch/>
        </p:blipFill>
        <p:spPr>
          <a:xfrm flipV="1">
            <a:off x="0" y="4228848"/>
            <a:ext cx="12192000" cy="1393277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B809A31-346A-4411-A0FC-51CF21231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4842148"/>
            <a:ext cx="10579398" cy="11897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Avances Comité de Propuestas TB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45D527E-542C-44E0-8FC2-F03B24CFA2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437322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n 8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id="{0DE5A52C-ECB4-4A71-AF46-9EAE5B8043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031" y="1242296"/>
            <a:ext cx="7770677" cy="266145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09A0EDD9-59B0-4383-A812-FF6DC1EF366F}"/>
              </a:ext>
            </a:extLst>
          </p:cNvPr>
          <p:cNvSpPr txBox="1"/>
          <p:nvPr/>
        </p:nvSpPr>
        <p:spPr>
          <a:xfrm>
            <a:off x="10206673" y="6356950"/>
            <a:ext cx="1779479" cy="272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1900" dirty="0">
                <a:solidFill>
                  <a:schemeClr val="bg1"/>
                </a:solidFill>
              </a:rPr>
              <a:t>Agosto 20, 2020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E3BE72A-5235-4681-884B-DBFDAE136FC9}"/>
              </a:ext>
            </a:extLst>
          </p:cNvPr>
          <p:cNvSpPr txBox="1"/>
          <p:nvPr/>
        </p:nvSpPr>
        <p:spPr>
          <a:xfrm>
            <a:off x="804671" y="5748127"/>
            <a:ext cx="418932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SV" sz="1400" dirty="0">
                <a:solidFill>
                  <a:schemeClr val="bg1"/>
                </a:solidFill>
              </a:rPr>
              <a:t>Dra. Margarita de Peñate</a:t>
            </a:r>
          </a:p>
          <a:p>
            <a:pPr>
              <a:spcAft>
                <a:spcPts val="600"/>
              </a:spcAft>
            </a:pPr>
            <a:r>
              <a:rPr lang="es-SV" sz="1400" dirty="0">
                <a:solidFill>
                  <a:schemeClr val="bg1"/>
                </a:solidFill>
              </a:rPr>
              <a:t>Coordinadora Comité de Propuestas TB </a:t>
            </a:r>
          </a:p>
          <a:p>
            <a:pPr>
              <a:spcAft>
                <a:spcPts val="600"/>
              </a:spcAft>
            </a:pPr>
            <a:r>
              <a:rPr lang="es-SV" sz="1400" dirty="0">
                <a:solidFill>
                  <a:schemeClr val="bg1"/>
                </a:solidFill>
              </a:rPr>
              <a:t>Plenaria 06-2020</a:t>
            </a:r>
          </a:p>
        </p:txBody>
      </p:sp>
    </p:spTree>
    <p:extLst>
      <p:ext uri="{BB962C8B-B14F-4D97-AF65-F5344CB8AC3E}">
        <p14:creationId xmlns:p14="http://schemas.microsoft.com/office/powerpoint/2010/main" val="118395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27D77A0-23AC-439A-8DAB-983A9F44B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007" y="621437"/>
            <a:ext cx="10053986" cy="167284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Conformación de equipos para </a:t>
            </a:r>
            <a:b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s-SV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diálogos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virtuales</a:t>
            </a: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B4000E42-802B-4DF0-B5AC-63B9E5E91492}"/>
              </a:ext>
            </a:extLst>
          </p:cNvPr>
          <p:cNvGraphicFramePr>
            <a:graphicFrameLocks noGrp="1"/>
          </p:cNvGraphicFramePr>
          <p:nvPr/>
        </p:nvGraphicFramePr>
        <p:xfrm>
          <a:off x="817580" y="2657934"/>
          <a:ext cx="10556536" cy="2892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9885">
                  <a:extLst>
                    <a:ext uri="{9D8B030D-6E8A-4147-A177-3AD203B41FA5}">
                      <a16:colId xmlns:a16="http://schemas.microsoft.com/office/drawing/2014/main" val="906410517"/>
                    </a:ext>
                  </a:extLst>
                </a:gridCol>
                <a:gridCol w="6537623">
                  <a:extLst>
                    <a:ext uri="{9D8B030D-6E8A-4147-A177-3AD203B41FA5}">
                      <a16:colId xmlns:a16="http://schemas.microsoft.com/office/drawing/2014/main" val="477598017"/>
                    </a:ext>
                  </a:extLst>
                </a:gridCol>
                <a:gridCol w="2069028">
                  <a:extLst>
                    <a:ext uri="{9D8B030D-6E8A-4147-A177-3AD203B41FA5}">
                      <a16:colId xmlns:a16="http://schemas.microsoft.com/office/drawing/2014/main" val="4125159709"/>
                    </a:ext>
                  </a:extLst>
                </a:gridCol>
              </a:tblGrid>
              <a:tr h="398958">
                <a:tc gridSpan="3">
                  <a:txBody>
                    <a:bodyPr/>
                    <a:lstStyle/>
                    <a:p>
                      <a:pPr algn="ctr"/>
                      <a:r>
                        <a:rPr lang="es-SV" dirty="0"/>
                        <a:t>GRUPO N°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920603"/>
                  </a:ext>
                </a:extLst>
              </a:tr>
              <a:tr h="398958">
                <a:tc>
                  <a:txBody>
                    <a:bodyPr/>
                    <a:lstStyle/>
                    <a:p>
                      <a:pPr algn="ctr"/>
                      <a:r>
                        <a:rPr lang="es-SV" b="1" dirty="0"/>
                        <a:t>Responsable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b="1" dirty="0"/>
                        <a:t>Sección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b="1" dirty="0"/>
                        <a:t>Páginas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7013021"/>
                  </a:ext>
                </a:extLst>
              </a:tr>
              <a:tr h="69799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dirty="0"/>
                        <a:t>Comité de Docencia 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4.1 CONTEXTO DEMOGRÁFICO/ CONTEXTO POLÍTICO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Paginas 7 - 10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05346556"/>
                  </a:ext>
                </a:extLst>
              </a:tr>
              <a:tr h="59843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Misión, Visión, Principios, Enfoque del Plan, Gestión de riesgos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Paginas 56 - 59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18135978"/>
                  </a:ext>
                </a:extLst>
              </a:tr>
              <a:tr h="39895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Sostenibilidad y transición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Paginas 61 - 63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92047262"/>
                  </a:ext>
                </a:extLst>
              </a:tr>
              <a:tr h="398958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Planificación Estratégica Nacional Multisectorial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Paginas 63 - 67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70109474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32CED46D-E6A5-44EC-AB02-128C3146EEA6}"/>
              </a:ext>
            </a:extLst>
          </p:cNvPr>
          <p:cNvSpPr txBox="1"/>
          <p:nvPr/>
        </p:nvSpPr>
        <p:spPr>
          <a:xfrm>
            <a:off x="817580" y="5693905"/>
            <a:ext cx="4288901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SV" sz="2400" dirty="0"/>
              <a:t>Fecha: 8 de septiembre de 2020</a:t>
            </a:r>
          </a:p>
          <a:p>
            <a:r>
              <a:rPr lang="es-SV" sz="2400" dirty="0"/>
              <a:t>Hora: De 3:00 a 5:00 PM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25CDA2D-7C28-415E-96A3-B39D6F8BD6CE}"/>
              </a:ext>
            </a:extLst>
          </p:cNvPr>
          <p:cNvSpPr txBox="1"/>
          <p:nvPr/>
        </p:nvSpPr>
        <p:spPr>
          <a:xfrm>
            <a:off x="7085215" y="5683359"/>
            <a:ext cx="4288901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SV" sz="2400" dirty="0"/>
              <a:t>Participan:</a:t>
            </a:r>
          </a:p>
          <a:p>
            <a:r>
              <a:rPr lang="es-SV" sz="2400" dirty="0"/>
              <a:t>Comité de Docencia y MINSAL</a:t>
            </a:r>
          </a:p>
        </p:txBody>
      </p:sp>
    </p:spTree>
    <p:extLst>
      <p:ext uri="{BB962C8B-B14F-4D97-AF65-F5344CB8AC3E}">
        <p14:creationId xmlns:p14="http://schemas.microsoft.com/office/powerpoint/2010/main" val="3592493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17BDD930-0E65-490A-9CE5-554C357C44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A912C67-99A1-4956-8F68-1846C2177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2CED46D-E6A5-44EC-AB02-128C3146EEA6}"/>
              </a:ext>
            </a:extLst>
          </p:cNvPr>
          <p:cNvSpPr txBox="1"/>
          <p:nvPr/>
        </p:nvSpPr>
        <p:spPr>
          <a:xfrm>
            <a:off x="487285" y="5526231"/>
            <a:ext cx="5029200" cy="120498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Fecha: 11 de septiembre de 2020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Hora: De 9:00 a 11:00 AM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69E5994-073E-4708-B3E6-43BFED0CE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381784" y="4178643"/>
            <a:ext cx="3061444" cy="2297267"/>
            <a:chOff x="-305" y="-1"/>
            <a:chExt cx="3832880" cy="2876136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32F818D-9087-4691-AABA-465619A0C2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68B7668A-5C96-4FB9-BFA9-38094EB87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F4F95BD-8661-4C45-94E3-CF3159BF4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E85BBF8A-E2FB-47F6-A60F-4FB855D50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D81D498-EAA8-40F3-8230-AE4DEDA38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906190" y="0"/>
            <a:ext cx="3282247" cy="2837712"/>
            <a:chOff x="-305" y="-4155"/>
            <a:chExt cx="2514948" cy="2174333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262F2402-5879-41A3-ACEC-6D2811BA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BBD41895-A230-4959-97BA-80F516383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E670BD54-10A6-4092-9E32-647B2F870D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1C2B9A82-4826-4BF4-A16E-0B005FE761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17" name="Tabla 17">
            <a:extLst>
              <a:ext uri="{FF2B5EF4-FFF2-40B4-BE49-F238E27FC236}">
                <a16:creationId xmlns:a16="http://schemas.microsoft.com/office/drawing/2014/main" id="{A9A29D89-DA86-4E67-99DF-D6C828B49B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232368"/>
              </p:ext>
            </p:extLst>
          </p:nvPr>
        </p:nvGraphicFramePr>
        <p:xfrm>
          <a:off x="487285" y="362634"/>
          <a:ext cx="11106951" cy="5111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1538">
                  <a:extLst>
                    <a:ext uri="{9D8B030D-6E8A-4147-A177-3AD203B41FA5}">
                      <a16:colId xmlns:a16="http://schemas.microsoft.com/office/drawing/2014/main" val="1538373008"/>
                    </a:ext>
                  </a:extLst>
                </a:gridCol>
                <a:gridCol w="5557422">
                  <a:extLst>
                    <a:ext uri="{9D8B030D-6E8A-4147-A177-3AD203B41FA5}">
                      <a16:colId xmlns:a16="http://schemas.microsoft.com/office/drawing/2014/main" val="776473392"/>
                    </a:ext>
                  </a:extLst>
                </a:gridCol>
                <a:gridCol w="2467991">
                  <a:extLst>
                    <a:ext uri="{9D8B030D-6E8A-4147-A177-3AD203B41FA5}">
                      <a16:colId xmlns:a16="http://schemas.microsoft.com/office/drawing/2014/main" val="3454837628"/>
                    </a:ext>
                  </a:extLst>
                </a:gridCol>
              </a:tblGrid>
              <a:tr h="538276">
                <a:tc gridSpan="3">
                  <a:txBody>
                    <a:bodyPr/>
                    <a:lstStyle/>
                    <a:p>
                      <a:pPr algn="ctr"/>
                      <a:r>
                        <a:rPr lang="es-SV" sz="2400" dirty="0"/>
                        <a:t>GRUPO N°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773101"/>
                  </a:ext>
                </a:extLst>
              </a:tr>
              <a:tr h="538276">
                <a:tc>
                  <a:txBody>
                    <a:bodyPr/>
                    <a:lstStyle/>
                    <a:p>
                      <a:pPr algn="ctr"/>
                      <a:r>
                        <a:rPr lang="es-SV" sz="2400" b="1" dirty="0"/>
                        <a:t>Responsable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400" b="1" dirty="0"/>
                        <a:t>Sección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400" b="1" dirty="0"/>
                        <a:t>Páginas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433190"/>
                  </a:ext>
                </a:extLst>
              </a:tr>
              <a:tr h="538276">
                <a:tc rowSpan="6">
                  <a:txBody>
                    <a:bodyPr/>
                    <a:lstStyle/>
                    <a:p>
                      <a:pPr algn="ctr"/>
                      <a:endParaRPr lang="es-SV" sz="2400" dirty="0"/>
                    </a:p>
                    <a:p>
                      <a:pPr algn="ctr"/>
                      <a:endParaRPr lang="es-SV" sz="2400" dirty="0"/>
                    </a:p>
                    <a:p>
                      <a:pPr algn="ctr"/>
                      <a:r>
                        <a:rPr lang="es-SV" sz="2400" dirty="0"/>
                        <a:t>OPS/OMS</a:t>
                      </a:r>
                    </a:p>
                    <a:p>
                      <a:pPr algn="ctr"/>
                      <a:r>
                        <a:rPr lang="es-SV" sz="2400" dirty="0"/>
                        <a:t>ONUSIDA </a:t>
                      </a:r>
                    </a:p>
                    <a:p>
                      <a:pPr algn="ctr"/>
                      <a:r>
                        <a:rPr lang="es-SV" sz="2400" dirty="0"/>
                        <a:t>MINSAL </a:t>
                      </a:r>
                    </a:p>
                    <a:p>
                      <a:pPr algn="ctr"/>
                      <a:r>
                        <a:rPr lang="es-SV" sz="2400" dirty="0"/>
                        <a:t>(Dr. Franklin Hernández,</a:t>
                      </a:r>
                    </a:p>
                    <a:p>
                      <a:pPr algn="ctr"/>
                      <a:r>
                        <a:rPr lang="es-SV" sz="2400" dirty="0"/>
                        <a:t>Dra. Celina Miranda, </a:t>
                      </a:r>
                    </a:p>
                    <a:p>
                      <a:pPr algn="ctr"/>
                      <a:r>
                        <a:rPr lang="es-SV" sz="2400" dirty="0"/>
                        <a:t>Lic. René Guevara)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4.5. RED DE LABORATORIOS CLÍNICOS COMO APOYO AL DIAGNÓSTICO DE TUBERCULOSIS.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46 -41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53188040"/>
                  </a:ext>
                </a:extLst>
              </a:tr>
              <a:tr h="741051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LINEA ESTRATEGICA 2:  DIAGNOSTICO Y TRATAMIENTO DE LA TB Y TB FARMACORRESISTENTE.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84 - 88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35425908"/>
                  </a:ext>
                </a:extLst>
              </a:tr>
              <a:tr h="984382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SECCION 6: RETOS Y BRECHAS PARA LA PREVENCIÓN, EL CONTROL AVANZADO DE LA TB COMO PROBLEMA DE SALUD PÚBLICA EN EL SALVADOR</a:t>
                      </a:r>
                    </a:p>
                    <a:p>
                      <a:pPr algn="l" fontAlgn="b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59 - 63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03632262"/>
                  </a:ext>
                </a:extLst>
              </a:tr>
              <a:tr h="538276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SECCION 7: PLANIFICACIÓN ESTRATÉGICA NACIONAL MULTISECTORIAL.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63 - 94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55545119"/>
                  </a:ext>
                </a:extLst>
              </a:tr>
              <a:tr h="538276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6.2 Sostenibilidad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Pagina 61 y 62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41464815"/>
                  </a:ext>
                </a:extLst>
              </a:tr>
              <a:tr h="538276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6.3 TRANSICIÓN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Pagina 62 - 63 y  93 y 94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66885592"/>
                  </a:ext>
                </a:extLst>
              </a:tr>
            </a:tbl>
          </a:graphicData>
        </a:graphic>
      </p:graphicFrame>
      <p:sp>
        <p:nvSpPr>
          <p:cNvPr id="18" name="CuadroTexto 17">
            <a:extLst>
              <a:ext uri="{FF2B5EF4-FFF2-40B4-BE49-F238E27FC236}">
                <a16:creationId xmlns:a16="http://schemas.microsoft.com/office/drawing/2014/main" id="{A0443ACD-4D6D-49C8-A282-92935CCCF0BA}"/>
              </a:ext>
            </a:extLst>
          </p:cNvPr>
          <p:cNvSpPr txBox="1"/>
          <p:nvPr/>
        </p:nvSpPr>
        <p:spPr>
          <a:xfrm>
            <a:off x="6249880" y="5533161"/>
            <a:ext cx="5344356" cy="120498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Participan: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Representantes de ISSS, MSJ/DGCP, MINSAL/INS/LNSP, COSAM, OPS/OMS, ONUSIDA, Supervisores de Lab. Regiones de salud.  </a:t>
            </a:r>
          </a:p>
        </p:txBody>
      </p:sp>
    </p:spTree>
    <p:extLst>
      <p:ext uri="{BB962C8B-B14F-4D97-AF65-F5344CB8AC3E}">
        <p14:creationId xmlns:p14="http://schemas.microsoft.com/office/powerpoint/2010/main" val="1301911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17BDD930-0E65-490A-9CE5-554C357C44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A912C67-99A1-4956-8F68-1846C2177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2CED46D-E6A5-44EC-AB02-128C3146EEA6}"/>
              </a:ext>
            </a:extLst>
          </p:cNvPr>
          <p:cNvSpPr txBox="1"/>
          <p:nvPr/>
        </p:nvSpPr>
        <p:spPr>
          <a:xfrm>
            <a:off x="487285" y="5782920"/>
            <a:ext cx="5029200" cy="9483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Fecha: 16 de septiembre de 2020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Hora: De 9:00 a 11:00 AM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69E5994-073E-4708-B3E6-43BFED0CE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381784" y="4178643"/>
            <a:ext cx="3061444" cy="2297267"/>
            <a:chOff x="-305" y="-1"/>
            <a:chExt cx="3832880" cy="2876136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32F818D-9087-4691-AABA-465619A0C2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68B7668A-5C96-4FB9-BFA9-38094EB87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F4F95BD-8661-4C45-94E3-CF3159BF4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E85BBF8A-E2FB-47F6-A60F-4FB855D50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D81D498-EAA8-40F3-8230-AE4DEDA38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906190" y="0"/>
            <a:ext cx="3282247" cy="2837712"/>
            <a:chOff x="-305" y="-4155"/>
            <a:chExt cx="2514948" cy="2174333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262F2402-5879-41A3-ACEC-6D2811BA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BBD41895-A230-4959-97BA-80F516383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E670BD54-10A6-4092-9E32-647B2F870D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1C2B9A82-4826-4BF4-A16E-0B005FE761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17" name="Tabla 17">
            <a:extLst>
              <a:ext uri="{FF2B5EF4-FFF2-40B4-BE49-F238E27FC236}">
                <a16:creationId xmlns:a16="http://schemas.microsoft.com/office/drawing/2014/main" id="{A9A29D89-DA86-4E67-99DF-D6C828B49B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85136"/>
              </p:ext>
            </p:extLst>
          </p:nvPr>
        </p:nvGraphicFramePr>
        <p:xfrm>
          <a:off x="478330" y="92016"/>
          <a:ext cx="11106951" cy="5641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1538">
                  <a:extLst>
                    <a:ext uri="{9D8B030D-6E8A-4147-A177-3AD203B41FA5}">
                      <a16:colId xmlns:a16="http://schemas.microsoft.com/office/drawing/2014/main" val="1538373008"/>
                    </a:ext>
                  </a:extLst>
                </a:gridCol>
                <a:gridCol w="5557422">
                  <a:extLst>
                    <a:ext uri="{9D8B030D-6E8A-4147-A177-3AD203B41FA5}">
                      <a16:colId xmlns:a16="http://schemas.microsoft.com/office/drawing/2014/main" val="776473392"/>
                    </a:ext>
                  </a:extLst>
                </a:gridCol>
                <a:gridCol w="2467991">
                  <a:extLst>
                    <a:ext uri="{9D8B030D-6E8A-4147-A177-3AD203B41FA5}">
                      <a16:colId xmlns:a16="http://schemas.microsoft.com/office/drawing/2014/main" val="3454837628"/>
                    </a:ext>
                  </a:extLst>
                </a:gridCol>
              </a:tblGrid>
              <a:tr h="538276">
                <a:tc gridSpan="3">
                  <a:txBody>
                    <a:bodyPr/>
                    <a:lstStyle/>
                    <a:p>
                      <a:pPr algn="ctr"/>
                      <a:r>
                        <a:rPr lang="es-SV" sz="2400" dirty="0"/>
                        <a:t>GRUPO N° 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773101"/>
                  </a:ext>
                </a:extLst>
              </a:tr>
              <a:tr h="538276">
                <a:tc>
                  <a:txBody>
                    <a:bodyPr/>
                    <a:lstStyle/>
                    <a:p>
                      <a:pPr algn="ctr"/>
                      <a:r>
                        <a:rPr lang="es-SV" sz="2400" b="1" dirty="0"/>
                        <a:t>Responsable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400" b="1" dirty="0"/>
                        <a:t>Sección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400" b="1" dirty="0"/>
                        <a:t>Páginas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433190"/>
                  </a:ext>
                </a:extLst>
              </a:tr>
              <a:tr h="538276">
                <a:tc rowSpan="6">
                  <a:txBody>
                    <a:bodyPr/>
                    <a:lstStyle/>
                    <a:p>
                      <a:pPr algn="ctr"/>
                      <a:endParaRPr lang="es-SV" sz="2400" dirty="0"/>
                    </a:p>
                    <a:p>
                      <a:pPr algn="ctr"/>
                      <a:endParaRPr lang="es-SV" sz="2400" dirty="0"/>
                    </a:p>
                    <a:p>
                      <a:pPr algn="ctr"/>
                      <a:endParaRPr lang="es-SV" sz="2400" dirty="0"/>
                    </a:p>
                    <a:p>
                      <a:pPr algn="ctr"/>
                      <a:r>
                        <a:rPr lang="es-SV" sz="2400" dirty="0"/>
                        <a:t>Técnicos Programa TB</a:t>
                      </a:r>
                    </a:p>
                    <a:p>
                      <a:pPr algn="ctr"/>
                      <a:r>
                        <a:rPr lang="es-SV" sz="2400" dirty="0"/>
                        <a:t>Lic. Daniel Castro; </a:t>
                      </a:r>
                    </a:p>
                    <a:p>
                      <a:pPr algn="ctr"/>
                      <a:r>
                        <a:rPr lang="es-SV" sz="2400" dirty="0"/>
                        <a:t>Dra. Mayra Benites y Dr. Matías Villatoro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Situación epidemiológica de país y Centros Penales: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Pagina 30 y 31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53188040"/>
                  </a:ext>
                </a:extLst>
              </a:tr>
              <a:tr h="601341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4.4.8.7 Poblaciones claves (de mayor riesgo y vulnerabilidad).                                                                        b) Personas Privadas de Libertad (PPL), Población con Enfermedad Crónica no trasmisible.                                                    </a:t>
                      </a:r>
                      <a:b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Pagina 36 - 38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35425908"/>
                  </a:ext>
                </a:extLst>
              </a:tr>
              <a:tr h="984382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LINEA ESTRATEGICA 1:</a:t>
                      </a:r>
                      <a:b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ABORDAJE OPORTUNO DE LA TB EN GRUPOS DE MAYOR RIESGO Y VULNERABILIDAD CON ENFOQUE CENTRADO EN LA PERSONA.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Pagina 69 - 83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03632262"/>
                  </a:ext>
                </a:extLst>
              </a:tr>
              <a:tr h="538276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 SOSTENIBILIDAD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Pagina 61 y 62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55545119"/>
                  </a:ext>
                </a:extLst>
              </a:tr>
              <a:tr h="538276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 TRANSICIÓN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Pagina 62 y 63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41464815"/>
                  </a:ext>
                </a:extLst>
              </a:tr>
              <a:tr h="538276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LINEA ESTRATEGICA 1:</a:t>
                      </a:r>
                      <a:b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ABORDAJE OPORTUNO DE LA TB EN GRUPOS DE MAYOR RIESGO Y VULNERABILIDAD CON ENFOQUE CENTRADO EN LA PERSONA.  </a:t>
                      </a:r>
                    </a:p>
                    <a:p>
                      <a:pPr algn="l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Sección Privados de Libertad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Paginas 78 - 80 y 83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66885592"/>
                  </a:ext>
                </a:extLst>
              </a:tr>
            </a:tbl>
          </a:graphicData>
        </a:graphic>
      </p:graphicFrame>
      <p:sp>
        <p:nvSpPr>
          <p:cNvPr id="18" name="CuadroTexto 17">
            <a:extLst>
              <a:ext uri="{FF2B5EF4-FFF2-40B4-BE49-F238E27FC236}">
                <a16:creationId xmlns:a16="http://schemas.microsoft.com/office/drawing/2014/main" id="{A0443ACD-4D6D-49C8-A282-92935CCCF0BA}"/>
              </a:ext>
            </a:extLst>
          </p:cNvPr>
          <p:cNvSpPr txBox="1"/>
          <p:nvPr/>
        </p:nvSpPr>
        <p:spPr>
          <a:xfrm>
            <a:off x="6249880" y="5789850"/>
            <a:ext cx="5344356" cy="9483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Participan: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MSJ/DGCP, PNC , ISNA, MINSAL, ISSS</a:t>
            </a:r>
          </a:p>
        </p:txBody>
      </p:sp>
    </p:spTree>
    <p:extLst>
      <p:ext uri="{BB962C8B-B14F-4D97-AF65-F5344CB8AC3E}">
        <p14:creationId xmlns:p14="http://schemas.microsoft.com/office/powerpoint/2010/main" val="438298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17BDD930-0E65-490A-9CE5-554C357C44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A912C67-99A1-4956-8F68-1846C2177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2CED46D-E6A5-44EC-AB02-128C3146EEA6}"/>
              </a:ext>
            </a:extLst>
          </p:cNvPr>
          <p:cNvSpPr txBox="1"/>
          <p:nvPr/>
        </p:nvSpPr>
        <p:spPr>
          <a:xfrm>
            <a:off x="487285" y="5782920"/>
            <a:ext cx="5029200" cy="9483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Fecha: 10 de septiembre de 2020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Hora: De 9:00 a 11:00 AM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69E5994-073E-4708-B3E6-43BFED0CE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381784" y="4178643"/>
            <a:ext cx="3061444" cy="2297267"/>
            <a:chOff x="-305" y="-1"/>
            <a:chExt cx="3832880" cy="2876136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32F818D-9087-4691-AABA-465619A0C2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68B7668A-5C96-4FB9-BFA9-38094EB87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F4F95BD-8661-4C45-94E3-CF3159BF4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E85BBF8A-E2FB-47F6-A60F-4FB855D50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D81D498-EAA8-40F3-8230-AE4DEDA38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906190" y="0"/>
            <a:ext cx="3282247" cy="2837712"/>
            <a:chOff x="-305" y="-4155"/>
            <a:chExt cx="2514948" cy="2174333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262F2402-5879-41A3-ACEC-6D2811BA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BBD41895-A230-4959-97BA-80F516383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E670BD54-10A6-4092-9E32-647B2F870D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1C2B9A82-4826-4BF4-A16E-0B005FE761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17" name="Tabla 17">
            <a:extLst>
              <a:ext uri="{FF2B5EF4-FFF2-40B4-BE49-F238E27FC236}">
                <a16:creationId xmlns:a16="http://schemas.microsoft.com/office/drawing/2014/main" id="{A9A29D89-DA86-4E67-99DF-D6C828B49B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667815"/>
              </p:ext>
            </p:extLst>
          </p:nvPr>
        </p:nvGraphicFramePr>
        <p:xfrm>
          <a:off x="478330" y="92016"/>
          <a:ext cx="11106951" cy="5465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1538">
                  <a:extLst>
                    <a:ext uri="{9D8B030D-6E8A-4147-A177-3AD203B41FA5}">
                      <a16:colId xmlns:a16="http://schemas.microsoft.com/office/drawing/2014/main" val="1538373008"/>
                    </a:ext>
                  </a:extLst>
                </a:gridCol>
                <a:gridCol w="6019138">
                  <a:extLst>
                    <a:ext uri="{9D8B030D-6E8A-4147-A177-3AD203B41FA5}">
                      <a16:colId xmlns:a16="http://schemas.microsoft.com/office/drawing/2014/main" val="776473392"/>
                    </a:ext>
                  </a:extLst>
                </a:gridCol>
                <a:gridCol w="2006275">
                  <a:extLst>
                    <a:ext uri="{9D8B030D-6E8A-4147-A177-3AD203B41FA5}">
                      <a16:colId xmlns:a16="http://schemas.microsoft.com/office/drawing/2014/main" val="3454837628"/>
                    </a:ext>
                  </a:extLst>
                </a:gridCol>
              </a:tblGrid>
              <a:tr h="538276">
                <a:tc gridSpan="3">
                  <a:txBody>
                    <a:bodyPr/>
                    <a:lstStyle/>
                    <a:p>
                      <a:pPr algn="ctr"/>
                      <a:r>
                        <a:rPr lang="es-SV" sz="2400" dirty="0"/>
                        <a:t>GRUPO N° 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773101"/>
                  </a:ext>
                </a:extLst>
              </a:tr>
              <a:tr h="538276">
                <a:tc>
                  <a:txBody>
                    <a:bodyPr/>
                    <a:lstStyle/>
                    <a:p>
                      <a:pPr algn="ctr"/>
                      <a:r>
                        <a:rPr lang="es-SV" sz="2400" b="1" dirty="0"/>
                        <a:t>Responsable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400" b="1" dirty="0"/>
                        <a:t>Sección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2400" b="1" dirty="0"/>
                        <a:t>Páginas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433190"/>
                  </a:ext>
                </a:extLst>
              </a:tr>
              <a:tr h="538276">
                <a:tc rowSpan="7">
                  <a:txBody>
                    <a:bodyPr/>
                    <a:lstStyle/>
                    <a:p>
                      <a:pPr algn="ctr"/>
                      <a:endParaRPr lang="es-SV" sz="2400" dirty="0"/>
                    </a:p>
                    <a:p>
                      <a:pPr algn="ctr"/>
                      <a:r>
                        <a:rPr lang="es-SV" sz="2400" dirty="0"/>
                        <a:t>Sociedad Civil</a:t>
                      </a:r>
                    </a:p>
                    <a:p>
                      <a:pPr algn="ctr"/>
                      <a:r>
                        <a:rPr lang="es-SV" sz="2400" dirty="0"/>
                        <a:t>OBSERVA TB</a:t>
                      </a:r>
                    </a:p>
                    <a:p>
                      <a:pPr algn="ctr"/>
                      <a:r>
                        <a:rPr lang="es-SV" sz="2400" dirty="0"/>
                        <a:t>Sra. Catherine Serpas</a:t>
                      </a:r>
                    </a:p>
                    <a:p>
                      <a:pPr algn="ctr"/>
                      <a:endParaRPr lang="es-SV" sz="2400" dirty="0"/>
                    </a:p>
                    <a:p>
                      <a:pPr algn="ctr"/>
                      <a:r>
                        <a:rPr lang="es-SV" sz="2400" dirty="0"/>
                        <a:t>MINSAL</a:t>
                      </a:r>
                    </a:p>
                    <a:p>
                      <a:pPr algn="ctr"/>
                      <a:r>
                        <a:rPr lang="es-SV" sz="2400" dirty="0"/>
                        <a:t>Programa TB</a:t>
                      </a:r>
                    </a:p>
                    <a:p>
                      <a:pPr algn="ctr"/>
                      <a:r>
                        <a:rPr lang="es-SV" sz="2400" dirty="0"/>
                        <a:t> Lcda. Yanira Chita MINSAL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Derechos humanos, estigma y discriminación.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Paginas 5 - 7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53188040"/>
                  </a:ext>
                </a:extLst>
              </a:tr>
              <a:tr h="601341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4.4.8.7 Poblaciones claves (de mayor riesgo y vulnerabilidad).                                                                 a) Personas con VIH. Atención Integral a personas con VIH.                                                                                  e) Personas con problemas sociales (alcohólicos, usuarios de drogas o personas en situación de la calle).</a:t>
                      </a:r>
                      <a:b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Pagina 35, 40 y 43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35425908"/>
                  </a:ext>
                </a:extLst>
              </a:tr>
              <a:tr h="465744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b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 ENFOQUE DE ENGAGE TB.</a:t>
                      </a:r>
                      <a:b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Paginas 52- 53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03632262"/>
                  </a:ext>
                </a:extLst>
              </a:tr>
              <a:tr h="538276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 Sostenibilidad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Pagina 61 y 62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55545119"/>
                  </a:ext>
                </a:extLst>
              </a:tr>
              <a:tr h="538276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 TRANSICIÓN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Pagina 62 - 63 y  93 y 94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41464815"/>
                  </a:ext>
                </a:extLst>
              </a:tr>
              <a:tr h="538276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Línea Estratégica  4</a:t>
                      </a:r>
                      <a:b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FORTALECIMIENTO DE SISTEMA DE SALUD, SISTEMA DE INFORMACIÓN, VIGILANCIA E INVESTIGACIÓN. INNOVACION TECNOLOGICA,  INTERCULTURALIDAD.</a:t>
                      </a:r>
                      <a:b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 y 92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66885592"/>
                  </a:ext>
                </a:extLst>
              </a:tr>
              <a:tr h="538276">
                <a:tc vMerge="1">
                  <a:txBody>
                    <a:bodyPr/>
                    <a:lstStyle/>
                    <a:p>
                      <a:pPr algn="ctr"/>
                      <a:endParaRPr lang="es-SV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Linea Estrategica 2: Diagnostico y tratamiento:          8. Dificultad para la accesibilidad hacia algunos sectores de la sociedad por riesgo social (pandillas), para el cumplimiento de TAES en los casos e PPL que son puestos en libertad.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pagina 88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21766869"/>
                  </a:ext>
                </a:extLst>
              </a:tr>
            </a:tbl>
          </a:graphicData>
        </a:graphic>
      </p:graphicFrame>
      <p:sp>
        <p:nvSpPr>
          <p:cNvPr id="18" name="CuadroTexto 17">
            <a:extLst>
              <a:ext uri="{FF2B5EF4-FFF2-40B4-BE49-F238E27FC236}">
                <a16:creationId xmlns:a16="http://schemas.microsoft.com/office/drawing/2014/main" id="{A0443ACD-4D6D-49C8-A282-92935CCCF0BA}"/>
              </a:ext>
            </a:extLst>
          </p:cNvPr>
          <p:cNvSpPr txBox="1"/>
          <p:nvPr/>
        </p:nvSpPr>
        <p:spPr>
          <a:xfrm>
            <a:off x="6249880" y="5789850"/>
            <a:ext cx="5344356" cy="9483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Participan: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 err="1">
                <a:solidFill>
                  <a:schemeClr val="bg1"/>
                </a:solidFill>
              </a:rPr>
              <a:t>Observatorio</a:t>
            </a:r>
            <a:r>
              <a:rPr lang="en-US" dirty="0">
                <a:solidFill>
                  <a:schemeClr val="bg1"/>
                </a:solidFill>
              </a:rPr>
              <a:t> TB , OSC, Comité Grandes </a:t>
            </a:r>
            <a:r>
              <a:rPr lang="en-US" dirty="0" err="1">
                <a:solidFill>
                  <a:schemeClr val="bg1"/>
                </a:solidFill>
              </a:rPr>
              <a:t>Ciudades</a:t>
            </a:r>
            <a:r>
              <a:rPr lang="en-US" dirty="0">
                <a:solidFill>
                  <a:schemeClr val="bg1"/>
                </a:solidFill>
              </a:rPr>
              <a:t>, ISSS, </a:t>
            </a:r>
            <a:r>
              <a:rPr lang="en-US" dirty="0" err="1">
                <a:solidFill>
                  <a:schemeClr val="bg1"/>
                </a:solidFill>
              </a:rPr>
              <a:t>Proveedores</a:t>
            </a:r>
            <a:r>
              <a:rPr lang="en-US" dirty="0">
                <a:solidFill>
                  <a:schemeClr val="bg1"/>
                </a:solidFill>
              </a:rPr>
              <a:t> privados de salud, personas </a:t>
            </a:r>
            <a:r>
              <a:rPr lang="en-US" dirty="0" err="1">
                <a:solidFill>
                  <a:schemeClr val="bg1"/>
                </a:solidFill>
              </a:rPr>
              <a:t>afectadas</a:t>
            </a:r>
            <a:r>
              <a:rPr lang="en-US" dirty="0">
                <a:solidFill>
                  <a:schemeClr val="bg1"/>
                </a:solidFill>
              </a:rPr>
              <a:t> por TB</a:t>
            </a:r>
          </a:p>
        </p:txBody>
      </p:sp>
    </p:spTree>
    <p:extLst>
      <p:ext uri="{BB962C8B-B14F-4D97-AF65-F5344CB8AC3E}">
        <p14:creationId xmlns:p14="http://schemas.microsoft.com/office/powerpoint/2010/main" val="2190136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17BDD930-0E65-490A-9CE5-554C357C44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A912C67-99A1-4956-8F68-1846C2177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2CED46D-E6A5-44EC-AB02-128C3146EEA6}"/>
              </a:ext>
            </a:extLst>
          </p:cNvPr>
          <p:cNvSpPr txBox="1"/>
          <p:nvPr/>
        </p:nvSpPr>
        <p:spPr>
          <a:xfrm>
            <a:off x="487285" y="5782920"/>
            <a:ext cx="5029200" cy="9483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Fecha: 18 de septiembre de 2020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Hora: De 9:00 a 11:00 AM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69E5994-073E-4708-B3E6-43BFED0CE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381784" y="4178643"/>
            <a:ext cx="3061444" cy="2297267"/>
            <a:chOff x="-305" y="-1"/>
            <a:chExt cx="3832880" cy="2876136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32F818D-9087-4691-AABA-465619A0C2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68B7668A-5C96-4FB9-BFA9-38094EB87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F4F95BD-8661-4C45-94E3-CF3159BF4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E85BBF8A-E2FB-47F6-A60F-4FB855D50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D81D498-EAA8-40F3-8230-AE4DEDA38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906190" y="0"/>
            <a:ext cx="3282247" cy="2837712"/>
            <a:chOff x="-305" y="-4155"/>
            <a:chExt cx="2514948" cy="2174333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262F2402-5879-41A3-ACEC-6D2811BA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BBD41895-A230-4959-97BA-80F516383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E670BD54-10A6-4092-9E32-647B2F870D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1C2B9A82-4826-4BF4-A16E-0B005FE761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CuadroTexto 17">
            <a:extLst>
              <a:ext uri="{FF2B5EF4-FFF2-40B4-BE49-F238E27FC236}">
                <a16:creationId xmlns:a16="http://schemas.microsoft.com/office/drawing/2014/main" id="{A0443ACD-4D6D-49C8-A282-92935CCCF0BA}"/>
              </a:ext>
            </a:extLst>
          </p:cNvPr>
          <p:cNvSpPr txBox="1"/>
          <p:nvPr/>
        </p:nvSpPr>
        <p:spPr>
          <a:xfrm>
            <a:off x="6249880" y="5789850"/>
            <a:ext cx="5344356" cy="9483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Participan: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s-SV" dirty="0">
                <a:solidFill>
                  <a:schemeClr val="bg1"/>
                </a:solidFill>
              </a:rPr>
              <a:t>UAFM y UFE MINSAL, ISSS, DGCP Unidad financiera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Tabla 6">
            <a:extLst>
              <a:ext uri="{FF2B5EF4-FFF2-40B4-BE49-F238E27FC236}">
                <a16:creationId xmlns:a16="http://schemas.microsoft.com/office/drawing/2014/main" id="{4375D5FE-4BF5-4BF2-9402-A8A099EC2C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520310"/>
              </p:ext>
            </p:extLst>
          </p:nvPr>
        </p:nvGraphicFramePr>
        <p:xfrm>
          <a:off x="176403" y="923044"/>
          <a:ext cx="11417833" cy="4249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0983">
                  <a:extLst>
                    <a:ext uri="{9D8B030D-6E8A-4147-A177-3AD203B41FA5}">
                      <a16:colId xmlns:a16="http://schemas.microsoft.com/office/drawing/2014/main" val="906410517"/>
                    </a:ext>
                  </a:extLst>
                </a:gridCol>
                <a:gridCol w="6045693">
                  <a:extLst>
                    <a:ext uri="{9D8B030D-6E8A-4147-A177-3AD203B41FA5}">
                      <a16:colId xmlns:a16="http://schemas.microsoft.com/office/drawing/2014/main" val="477598017"/>
                    </a:ext>
                  </a:extLst>
                </a:gridCol>
                <a:gridCol w="2601157">
                  <a:extLst>
                    <a:ext uri="{9D8B030D-6E8A-4147-A177-3AD203B41FA5}">
                      <a16:colId xmlns:a16="http://schemas.microsoft.com/office/drawing/2014/main" val="4125159709"/>
                    </a:ext>
                  </a:extLst>
                </a:gridCol>
              </a:tblGrid>
              <a:tr h="524525">
                <a:tc gridSpan="3">
                  <a:txBody>
                    <a:bodyPr/>
                    <a:lstStyle/>
                    <a:p>
                      <a:pPr algn="ctr"/>
                      <a:r>
                        <a:rPr lang="es-SV" dirty="0"/>
                        <a:t>GRUPO N° 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920603"/>
                  </a:ext>
                </a:extLst>
              </a:tr>
              <a:tr h="524525">
                <a:tc>
                  <a:txBody>
                    <a:bodyPr/>
                    <a:lstStyle/>
                    <a:p>
                      <a:pPr algn="ctr"/>
                      <a:r>
                        <a:rPr lang="es-SV" b="1" dirty="0"/>
                        <a:t>Responsable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b="1" dirty="0"/>
                        <a:t>Sección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b="1" dirty="0"/>
                        <a:t>Páginas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7013021"/>
                  </a:ext>
                </a:extLst>
              </a:tr>
              <a:tr h="917678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dirty="0"/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dirty="0"/>
                        <a:t>MINSAL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dirty="0"/>
                        <a:t>Unidad de Fondos Externos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dirty="0"/>
                        <a:t>Lcda. María Isabel Mendoza y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dirty="0"/>
                        <a:t>Unidad Ejecutora FM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dirty="0"/>
                        <a:t>Dra. Guadalupe Flores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Presupuesto del PENM TB 2022-2026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Paginas 10 - 15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05346556"/>
                  </a:ext>
                </a:extLst>
              </a:tr>
              <a:tr h="78678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4.4.3 Gasto Nacional en Salud (GNS).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Paginas 18 -22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18135978"/>
                  </a:ext>
                </a:extLst>
              </a:tr>
              <a:tr h="97177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COSTEO Y FINANCIAMIENTO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Paginas 112 - 117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92047262"/>
                  </a:ext>
                </a:extLst>
              </a:tr>
              <a:tr h="524525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Presupuesto del PENM TB 2022-2026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Paginas 10 - 15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70109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948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82A5F716-98EF-42EF-A471-87C6DFDCC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7687D8-4EF1-4EF2-BF7E-74BB4A3D18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30093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6303428-ED13-47DB-B6A2-AF786E2B2E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27" b="428"/>
          <a:stretch/>
        </p:blipFill>
        <p:spPr>
          <a:xfrm>
            <a:off x="2354578" y="544297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28347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ítulo 1">
            <a:extLst>
              <a:ext uri="{FF2B5EF4-FFF2-40B4-BE49-F238E27FC236}">
                <a16:creationId xmlns:a16="http://schemas.microsoft.com/office/drawing/2014/main" id="{ABC8796D-2A50-49C8-811E-4E1D43354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140" y="3443289"/>
            <a:ext cx="11674548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altLang="es-SV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Contribuyendo a la respuesta nacional al VIH, Tuberculosis y Malaria en El Salvador.</a:t>
            </a:r>
            <a:endParaRPr kumimoji="0" lang="es-SV" altLang="es-SV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340" name="Grupo 7">
            <a:extLst>
              <a:ext uri="{FF2B5EF4-FFF2-40B4-BE49-F238E27FC236}">
                <a16:creationId xmlns:a16="http://schemas.microsoft.com/office/drawing/2014/main" id="{4CB22231-6ABA-4AFB-8C73-674B1E18E34E}"/>
              </a:ext>
            </a:extLst>
          </p:cNvPr>
          <p:cNvGrpSpPr>
            <a:grpSpLocks/>
          </p:cNvGrpSpPr>
          <p:nvPr/>
        </p:nvGrpSpPr>
        <p:grpSpPr bwMode="auto">
          <a:xfrm>
            <a:off x="2909889" y="4843464"/>
            <a:ext cx="6365875" cy="846137"/>
            <a:chOff x="-82321" y="-51424"/>
            <a:chExt cx="6844083" cy="536057"/>
          </a:xfrm>
        </p:grpSpPr>
        <p:sp>
          <p:nvSpPr>
            <p:cNvPr id="9" name="5 CuadroTexto">
              <a:extLst>
                <a:ext uri="{FF2B5EF4-FFF2-40B4-BE49-F238E27FC236}">
                  <a16:creationId xmlns:a16="http://schemas.microsoft.com/office/drawing/2014/main" id="{DB9501A2-A253-43DF-8C4D-75E3483579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321" y="188947"/>
              <a:ext cx="6844083" cy="295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SV" sz="900" b="0" i="0" u="sng" strike="noStrike" kern="1200" cap="none" spc="0" normalizeH="0" baseline="0" noProof="0" dirty="0">
                  <a:ln>
                    <a:noFill/>
                  </a:ln>
                  <a:solidFill>
                    <a:srgbClr val="0563C1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  <a:hlinkClick r:id="rId2"/>
                </a:rPr>
                <a:t>www.mcpelsalvador.org.sv</a:t>
              </a:r>
              <a:r>
                <a:rPr kumimoji="0" lang="es-SV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                                </a:t>
              </a:r>
              <a:r>
                <a:rPr kumimoji="0" lang="es-SV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  <a:hlinkClick r:id="rId3"/>
                </a:rPr>
                <a:t>https://www.facebook.com/MCPES2002/</a:t>
              </a:r>
              <a:r>
                <a:rPr kumimoji="0" lang="es-SV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                                </a:t>
              </a:r>
              <a:r>
                <a:rPr kumimoji="0" lang="es-SV" sz="900" b="0" i="0" u="sng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@MCPElSalvador</a:t>
              </a:r>
              <a:endParaRPr kumimoji="0" lang="es-SV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pic>
          <p:nvPicPr>
            <p:cNvPr id="14344" name="8 Imagen">
              <a:extLst>
                <a:ext uri="{FF2B5EF4-FFF2-40B4-BE49-F238E27FC236}">
                  <a16:creationId xmlns:a16="http://schemas.microsoft.com/office/drawing/2014/main" id="{F04BA1CC-25BD-425A-ABFE-7CD2B41B86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4644" y="-51424"/>
              <a:ext cx="376529" cy="2068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5" name="9 Imagen">
              <a:extLst>
                <a:ext uri="{FF2B5EF4-FFF2-40B4-BE49-F238E27FC236}">
                  <a16:creationId xmlns:a16="http://schemas.microsoft.com/office/drawing/2014/main" id="{479BBCE2-9FE4-4A06-B15D-0735575895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9288" y="-41335"/>
              <a:ext cx="318146" cy="213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4341" name="Imagen 11">
            <a:extLst>
              <a:ext uri="{FF2B5EF4-FFF2-40B4-BE49-F238E27FC236}">
                <a16:creationId xmlns:a16="http://schemas.microsoft.com/office/drawing/2014/main" id="{112C4EF0-CAA8-4B07-BF4C-098BC7A53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139" y="4759325"/>
            <a:ext cx="42703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iagrama de flujo: proceso 9">
            <a:extLst>
              <a:ext uri="{FF2B5EF4-FFF2-40B4-BE49-F238E27FC236}">
                <a16:creationId xmlns:a16="http://schemas.microsoft.com/office/drawing/2014/main" id="{94BACE14-746F-4E33-89FE-A789C041674A}"/>
              </a:ext>
            </a:extLst>
          </p:cNvPr>
          <p:cNvSpPr/>
          <p:nvPr/>
        </p:nvSpPr>
        <p:spPr>
          <a:xfrm>
            <a:off x="1512888" y="5757864"/>
            <a:ext cx="9155113" cy="7905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agen 2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id="{370CE5C7-719B-4CB1-91E0-841658AA638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952" y="1119817"/>
            <a:ext cx="7744984" cy="26517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774</Words>
  <Application>Microsoft Office PowerPoint</Application>
  <PresentationFormat>Panorámica</PresentationFormat>
  <Paragraphs>137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7" baseType="lpstr">
      <vt:lpstr>Arial</vt:lpstr>
      <vt:lpstr>Berlin Sans FB</vt:lpstr>
      <vt:lpstr>Calibri</vt:lpstr>
      <vt:lpstr>Calibri Light</vt:lpstr>
      <vt:lpstr>Century Gothic</vt:lpstr>
      <vt:lpstr>Rockwell</vt:lpstr>
      <vt:lpstr>Times New Roman</vt:lpstr>
      <vt:lpstr>Tema de Office</vt:lpstr>
      <vt:lpstr>1_Tema de Office</vt:lpstr>
      <vt:lpstr>Avances Comité de Propuestas TB</vt:lpstr>
      <vt:lpstr>Conformación de equipos para  diálogos virtuales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Avances Comité de Propuestas TB</dc:title>
  <dc:creator>Karla Eugenia Rivera Arévalo</dc:creator>
  <cp:lastModifiedBy>Karla Eugenia Rivera Arévalo</cp:lastModifiedBy>
  <cp:revision>5</cp:revision>
  <dcterms:created xsi:type="dcterms:W3CDTF">2020-08-19T20:44:29Z</dcterms:created>
  <dcterms:modified xsi:type="dcterms:W3CDTF">2020-08-20T16:08:55Z</dcterms:modified>
</cp:coreProperties>
</file>