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60" r:id="rId4"/>
    <p:sldId id="269" r:id="rId5"/>
    <p:sldId id="261" r:id="rId6"/>
    <p:sldId id="270" r:id="rId7"/>
    <p:sldId id="257" r:id="rId8"/>
    <p:sldId id="271" r:id="rId9"/>
    <p:sldId id="262" r:id="rId10"/>
    <p:sldId id="272" r:id="rId11"/>
    <p:sldId id="263" r:id="rId12"/>
    <p:sldId id="278" r:id="rId13"/>
    <p:sldId id="277" r:id="rId14"/>
    <p:sldId id="259" r:id="rId15"/>
    <p:sldId id="276" r:id="rId16"/>
    <p:sldId id="275" r:id="rId17"/>
    <p:sldId id="273" r:id="rId18"/>
    <p:sldId id="274" r:id="rId19"/>
    <p:sldId id="268" r:id="rId2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A3764A-DBAA-4465-B182-41946839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A648CD-9404-444B-9962-FA6849D4B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AB785-40EA-4355-B2B0-0EF0DE6D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51AFE-BEB7-438A-80B2-95F185D2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4039B-927D-4C6A-98D6-867D7CB1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719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FE1F0-9D05-4E63-91BE-F6E518A1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4C4B22-BC1B-4BFD-9CF2-FB1CABBC8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02277-4754-4412-AE4D-857DF5253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96AD9-D6F6-4E17-A719-F9B428A8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90D23D-E311-4E60-B256-E2C8E3ACD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700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9457B98-04BC-4738-B88D-CE29759D3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FEB3BC-BE57-4DE0-9E57-2195D0C5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FCA856-89D9-4F2B-AFEA-43B76690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0E07F3-873D-4F13-AE65-DE34E05F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2ED4E-0BFC-442E-A4AF-26F2C3B8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8676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515B-2E83-4681-807C-70DC2119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644925-C456-486B-A10C-80E565CB6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F1FF1-6992-4259-9676-F1A04E95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E345D-30A3-419F-9B1C-C9FD1300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5C2997-4CC0-4E81-B37E-CDE64309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175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BFB7-AB53-40C2-987A-25CEAA3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B2A0AC-0A51-44B6-9A5C-325F16F8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392AC-CF66-4970-8CCA-E34259420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A88BF-DBC6-4303-8F6E-9E910ADA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125C7-27D2-4DCC-9B9D-6F3DA272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4792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4C2B0-7399-4EDD-B34B-8EA813B6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D8D4C1-97A1-4133-B9C6-731331CE1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AC143E-CC31-44FD-BD7C-9BE7D6F5E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75ECB-7854-4179-ACBB-C64BE404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0C9FE-5B03-45E0-A562-35ADF84D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42FDD8-6B82-4E9B-BA8F-6D73D030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1214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15993-6BFB-4D89-A8F6-24A66434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B7D5E0-4FFC-498E-9B2E-D84CA2CFF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7EBC50-C434-4660-ADAE-850D5F2C9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056E7AE-30CC-47CF-BCCB-86A8BDCF9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4387DE-FE64-4D0D-AB7C-221BCBDE2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2FB4C9-CC11-406B-91D1-F16AD90C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BAAEFB-649B-4514-963E-3CB119FD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16F59C5-90F5-4D65-A706-6E0B1D61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104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10508-3F4D-4D9D-B6FB-1D35EB41C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319F57-D0D9-4472-A86B-5F240B11B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9F0817-D93B-4330-A501-B27CED1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CCFC9C-36C7-4F69-8E3F-CBC0C5457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290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EA1A4E-0C29-468B-B3D7-7719940C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ED9C55-6177-42EB-AFB7-C137351F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6E970F-837B-49B9-9663-ACA4EF278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983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33B06-F88B-4813-AAAC-565F4FA6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6D69BE-4DB8-4E2C-BDA4-C919AC50C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79AD5F-98E3-4498-B54A-A7BC1600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7F5C93-0D1A-4F70-B182-024E8B6B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ACC16-0E8D-47F3-9FC4-388CD7E6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FCBE2-E5FE-4509-8D76-65F262B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813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1ADE3-9881-465C-8CA4-AF07257E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75858D9-0B0B-45C5-9CCD-C375254C9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A9C10D-F67D-498A-AF1A-95E3CC5BF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E3B552-DB83-4669-A2EA-67B6A757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019C24-E564-463C-B91A-5EF91343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8AB6F1-F6A5-41B6-914C-BCE233A1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773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BA9A92-4A47-4FE4-A56D-6F32ABECB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5C4C17-884A-4D25-A0EC-E297E774B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5FE0BF-7DAD-4BBB-8628-7A882D7DA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78FD-E1E5-411B-8C3F-F723A7DFAEB3}" type="datetimeFigureOut">
              <a:rPr lang="es-SV" smtClean="0"/>
              <a:t>23/9/2020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4BC57-59A4-49C3-89A0-20C207DE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37615-C8D9-4107-9820-B993BAD8FC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C71A-BE39-4EA4-95C0-D30A0180E555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990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28" y="4763827"/>
            <a:ext cx="10579398" cy="11897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AVANCES COMITÉ DE PROPUESTAS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1D0B9C5A-E057-45FB-B839-2B7BAA57D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7" y="1240205"/>
            <a:ext cx="7275545" cy="24918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8442664" y="6012726"/>
            <a:ext cx="3491822" cy="690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SV" sz="1400" dirty="0">
                <a:solidFill>
                  <a:srgbClr val="FFFFFF"/>
                </a:solidFill>
              </a:rPr>
              <a:t>Plenaria ME06-2020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Septiembre 24,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BE72A-5235-4681-884B-DBFDAE136FC9}"/>
              </a:ext>
            </a:extLst>
          </p:cNvPr>
          <p:cNvSpPr txBox="1"/>
          <p:nvPr/>
        </p:nvSpPr>
        <p:spPr>
          <a:xfrm>
            <a:off x="62205" y="6082588"/>
            <a:ext cx="4954693" cy="523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s-SV" sz="1400" dirty="0">
                <a:solidFill>
                  <a:srgbClr val="FFFFFF"/>
                </a:solidFill>
              </a:rPr>
              <a:t>Dra. Margarita de Peñate</a:t>
            </a:r>
          </a:p>
          <a:p>
            <a:r>
              <a:rPr lang="es-SV" sz="1400" dirty="0">
                <a:solidFill>
                  <a:srgbClr val="FFFFFF"/>
                </a:solidFill>
              </a:rPr>
              <a:t>Coordinadora Comité propuestas TB  </a:t>
            </a: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limentos, tabla&#10;&#10;Descripción generada automáticamente">
            <a:extLst>
              <a:ext uri="{FF2B5EF4-FFF2-40B4-BE49-F238E27FC236}">
                <a16:creationId xmlns:a16="http://schemas.microsoft.com/office/drawing/2014/main" id="{B9E27675-B0DF-40CA-8F78-AA9628832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9"/>
          <a:stretch/>
        </p:blipFill>
        <p:spPr>
          <a:xfrm>
            <a:off x="452761" y="254679"/>
            <a:ext cx="11286477" cy="609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6A346F-9DFF-466C-A908-8B370190590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# 5		18 de septiembre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8558F0B4-C8A8-4711-A16A-8A7232B6EC0B}"/>
              </a:ext>
            </a:extLst>
          </p:cNvPr>
          <p:cNvSpPr txBox="1">
            <a:spLocks/>
          </p:cNvSpPr>
          <p:nvPr/>
        </p:nvSpPr>
        <p:spPr>
          <a:xfrm>
            <a:off x="731525" y="2591168"/>
            <a:ext cx="11567604" cy="98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Inscritos    Asistentes        Temas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1C16-DCA0-40E5-BF7C-E1578CF63F07}"/>
              </a:ext>
            </a:extLst>
          </p:cNvPr>
          <p:cNvSpPr txBox="1"/>
          <p:nvPr/>
        </p:nvSpPr>
        <p:spPr>
          <a:xfrm>
            <a:off x="6515327" y="3965819"/>
            <a:ext cx="5339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Socioeconómico;</a:t>
            </a:r>
          </a:p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Gasto Nacional en Salud (GNS); </a:t>
            </a:r>
          </a:p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Costeo y Financiamiento</a:t>
            </a:r>
            <a:endParaRPr lang="es-SV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8FA196F-3E23-4DAD-9F19-8A07B104DEE1}"/>
              </a:ext>
            </a:extLst>
          </p:cNvPr>
          <p:cNvGrpSpPr/>
          <p:nvPr/>
        </p:nvGrpSpPr>
        <p:grpSpPr>
          <a:xfrm>
            <a:off x="1034017" y="3935802"/>
            <a:ext cx="1459191" cy="914400"/>
            <a:chOff x="664052" y="3891146"/>
            <a:chExt cx="1459191" cy="914400"/>
          </a:xfrm>
        </p:grpSpPr>
        <p:pic>
          <p:nvPicPr>
            <p:cNvPr id="3" name="Gráfico 2" descr="Insignia 3">
              <a:extLst>
                <a:ext uri="{FF2B5EF4-FFF2-40B4-BE49-F238E27FC236}">
                  <a16:creationId xmlns:a16="http://schemas.microsoft.com/office/drawing/2014/main" id="{C78A808C-9BFB-45E4-AE7B-D3BE4F994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8843" y="3891146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Insignia 4">
              <a:extLst>
                <a:ext uri="{FF2B5EF4-FFF2-40B4-BE49-F238E27FC236}">
                  <a16:creationId xmlns:a16="http://schemas.microsoft.com/office/drawing/2014/main" id="{7C835F08-0C16-4AB6-8E4F-D0CC640A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4052" y="3891146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Gráfico 1" descr="Insignia 3">
            <a:extLst>
              <a:ext uri="{FF2B5EF4-FFF2-40B4-BE49-F238E27FC236}">
                <a16:creationId xmlns:a16="http://schemas.microsoft.com/office/drawing/2014/main" id="{9DF7DCA3-8A86-45EC-A29B-E42EFAFE5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7663" y="3935802"/>
            <a:ext cx="914400" cy="914400"/>
          </a:xfrm>
          <a:prstGeom prst="rect">
            <a:avLst/>
          </a:prstGeom>
        </p:spPr>
      </p:pic>
      <p:pic>
        <p:nvPicPr>
          <p:cNvPr id="6" name="Gráfico 5" descr="Insignia 3">
            <a:extLst>
              <a:ext uri="{FF2B5EF4-FFF2-40B4-BE49-F238E27FC236}">
                <a16:creationId xmlns:a16="http://schemas.microsoft.com/office/drawing/2014/main" id="{B201D0E3-B325-478D-B2BB-868A18F13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2095" y="39358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8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Captura de pantalla de un video juego&#10;&#10;Descripción generada automáticamente">
            <a:extLst>
              <a:ext uri="{FF2B5EF4-FFF2-40B4-BE49-F238E27FC236}">
                <a16:creationId xmlns:a16="http://schemas.microsoft.com/office/drawing/2014/main" id="{64190513-B128-4D60-ADFD-36BE572B5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1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2DE84AC-A8AE-433B-9E9B-CBE5C372D9B8}"/>
              </a:ext>
            </a:extLst>
          </p:cNvPr>
          <p:cNvSpPr txBox="1"/>
          <p:nvPr/>
        </p:nvSpPr>
        <p:spPr>
          <a:xfrm>
            <a:off x="2338107" y="2237172"/>
            <a:ext cx="2594043" cy="34778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SV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INSCRITOS</a:t>
            </a:r>
          </a:p>
          <a:p>
            <a:pPr algn="ctr"/>
            <a:endParaRPr lang="es-SV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SV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</a:t>
            </a:r>
          </a:p>
          <a:p>
            <a:pPr algn="ctr"/>
            <a:endParaRPr lang="es-SV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3283EF-0B08-4D1F-B337-AE8777EF300E}"/>
              </a:ext>
            </a:extLst>
          </p:cNvPr>
          <p:cNvSpPr txBox="1"/>
          <p:nvPr/>
        </p:nvSpPr>
        <p:spPr>
          <a:xfrm>
            <a:off x="6309067" y="2237171"/>
            <a:ext cx="2890791" cy="34778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SV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ASISTENTES</a:t>
            </a:r>
          </a:p>
          <a:p>
            <a:pPr algn="ctr"/>
            <a:endParaRPr lang="es-SV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SV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SV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234</a:t>
            </a:r>
          </a:p>
          <a:p>
            <a:pPr algn="ctr"/>
            <a:endParaRPr lang="es-SV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A139B6-8B57-4797-AC8D-DFD7E333C2E0}"/>
              </a:ext>
            </a:extLst>
          </p:cNvPr>
          <p:cNvSpPr txBox="1"/>
          <p:nvPr/>
        </p:nvSpPr>
        <p:spPr>
          <a:xfrm>
            <a:off x="3635129" y="568715"/>
            <a:ext cx="41223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sz="4400" dirty="0"/>
              <a:t>TOTAL DE DATOS </a:t>
            </a:r>
          </a:p>
        </p:txBody>
      </p:sp>
    </p:spTree>
    <p:extLst>
      <p:ext uri="{BB962C8B-B14F-4D97-AF65-F5344CB8AC3E}">
        <p14:creationId xmlns:p14="http://schemas.microsoft.com/office/powerpoint/2010/main" val="271968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07EC48-508C-4836-93B9-867983FD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308" y="2179020"/>
            <a:ext cx="7771793" cy="2860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SV" sz="4800" b="1" dirty="0">
                <a:solidFill>
                  <a:schemeClr val="bg2">
                    <a:lumMod val="25000"/>
                  </a:schemeClr>
                </a:solidFill>
              </a:rPr>
              <a:t>COMENTARIOS DE SATISTACCIÓN DE LOS PARTICIPANTES </a:t>
            </a:r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B273050-D038-4872-BAAE-E3D1F850E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8" t="6666" r="25860" b="60292"/>
          <a:stretch/>
        </p:blipFill>
        <p:spPr>
          <a:xfrm>
            <a:off x="569364" y="1538817"/>
            <a:ext cx="11053271" cy="453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56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3C4369-DD6F-42F9-8532-C1160F60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6" t="6388" r="18672" b="79435"/>
          <a:stretch/>
        </p:blipFill>
        <p:spPr>
          <a:xfrm>
            <a:off x="1138604" y="1852206"/>
            <a:ext cx="9734731" cy="14808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555994-F734-4DC7-B945-A2BFDA22F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13" t="6451" r="30109" b="82028"/>
          <a:stretch/>
        </p:blipFill>
        <p:spPr>
          <a:xfrm>
            <a:off x="1138604" y="3817859"/>
            <a:ext cx="9734731" cy="155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AA5D27E-F5A1-4376-A4C1-737932D5A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77" t="6709" r="16929" b="57692"/>
          <a:stretch/>
        </p:blipFill>
        <p:spPr>
          <a:xfrm>
            <a:off x="674701" y="1769322"/>
            <a:ext cx="10634705" cy="39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7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D27619-C6A2-4245-814F-C944023F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40" t="6709" r="29017" b="70508"/>
          <a:stretch/>
        </p:blipFill>
        <p:spPr>
          <a:xfrm>
            <a:off x="884807" y="1567832"/>
            <a:ext cx="9866051" cy="29581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5F10087-9B9B-4261-B3FC-ECEEE3AAC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6" t="6451" r="29162" b="80629"/>
          <a:stretch/>
        </p:blipFill>
        <p:spPr>
          <a:xfrm>
            <a:off x="884806" y="4595337"/>
            <a:ext cx="9866051" cy="168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0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B97B28-1872-45E9-92DA-9BFB2C68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ctr"/>
            <a:r>
              <a:rPr lang="es-SV" sz="6100" dirty="0"/>
              <a:t>Avance Diálogos de País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AADA10-7546-4036-A30E-47068FEA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81" y="1690980"/>
            <a:ext cx="4702848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SV" sz="3200" dirty="0"/>
              <a:t>Para la elaboración del Plan Estratégico Nacional Multisectorial para la prevención y control de la Tuberculosis en El Salvador 2022-2026 </a:t>
            </a:r>
          </a:p>
        </p:txBody>
      </p:sp>
    </p:spTree>
    <p:extLst>
      <p:ext uri="{BB962C8B-B14F-4D97-AF65-F5344CB8AC3E}">
        <p14:creationId xmlns:p14="http://schemas.microsoft.com/office/powerpoint/2010/main" val="216332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6A346F-9DFF-466C-A908-8B370190590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# 1		8 de septiembre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8558F0B4-C8A8-4711-A16A-8A7232B6EC0B}"/>
              </a:ext>
            </a:extLst>
          </p:cNvPr>
          <p:cNvSpPr txBox="1">
            <a:spLocks/>
          </p:cNvSpPr>
          <p:nvPr/>
        </p:nvSpPr>
        <p:spPr>
          <a:xfrm>
            <a:off x="731525" y="2591168"/>
            <a:ext cx="11567604" cy="98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Inscritos    Asistentes        Temas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1C16-DCA0-40E5-BF7C-E1578CF63F07}"/>
              </a:ext>
            </a:extLst>
          </p:cNvPr>
          <p:cNvSpPr txBox="1"/>
          <p:nvPr/>
        </p:nvSpPr>
        <p:spPr>
          <a:xfrm>
            <a:off x="6445607" y="3562320"/>
            <a:ext cx="50148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Demográfico;</a:t>
            </a:r>
          </a:p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Contexto político; </a:t>
            </a:r>
          </a:p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Misión, Visión, Principios, </a:t>
            </a:r>
          </a:p>
          <a:p>
            <a:r>
              <a:rPr lang="es-SV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Enfoque del Plan, Gestión de riesgos; Sostenibilidad y transición; Planificación Estratégica Nacional Multisectorial</a:t>
            </a:r>
            <a:endParaRPr lang="es-SV" sz="24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3C36B09-BEC5-47D8-9A2D-0BDDD0A270B2}"/>
              </a:ext>
            </a:extLst>
          </p:cNvPr>
          <p:cNvGrpSpPr/>
          <p:nvPr/>
        </p:nvGrpSpPr>
        <p:grpSpPr>
          <a:xfrm>
            <a:off x="3505329" y="4036741"/>
            <a:ext cx="1434043" cy="918805"/>
            <a:chOff x="3565719" y="3993705"/>
            <a:chExt cx="1434043" cy="918805"/>
          </a:xfrm>
        </p:grpSpPr>
        <p:pic>
          <p:nvPicPr>
            <p:cNvPr id="10" name="Gráfico 9" descr="Insignia 1">
              <a:extLst>
                <a:ext uri="{FF2B5EF4-FFF2-40B4-BE49-F238E27FC236}">
                  <a16:creationId xmlns:a16="http://schemas.microsoft.com/office/drawing/2014/main" id="{E8DE4F19-9167-4C6D-9FA1-57B5C8309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5362" y="3993705"/>
              <a:ext cx="914400" cy="914400"/>
            </a:xfrm>
            <a:prstGeom prst="rect">
              <a:avLst/>
            </a:prstGeom>
          </p:spPr>
        </p:pic>
        <p:pic>
          <p:nvPicPr>
            <p:cNvPr id="12" name="Gráfico 11" descr="Insignia 3">
              <a:extLst>
                <a:ext uri="{FF2B5EF4-FFF2-40B4-BE49-F238E27FC236}">
                  <a16:creationId xmlns:a16="http://schemas.microsoft.com/office/drawing/2014/main" id="{8FE2782F-96D7-449B-B7C9-593FE7F77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65719" y="399811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Gráfico 6" descr="Insignia 5">
            <a:extLst>
              <a:ext uri="{FF2B5EF4-FFF2-40B4-BE49-F238E27FC236}">
                <a16:creationId xmlns:a16="http://schemas.microsoft.com/office/drawing/2014/main" id="{8B22EE3C-5D20-4E81-9AC5-F084675E56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694" y="4024333"/>
            <a:ext cx="914400" cy="914400"/>
          </a:xfrm>
          <a:prstGeom prst="rect">
            <a:avLst/>
          </a:prstGeom>
        </p:spPr>
      </p:pic>
      <p:pic>
        <p:nvPicPr>
          <p:cNvPr id="18" name="Gráfico 17" descr="Insignia 4">
            <a:extLst>
              <a:ext uri="{FF2B5EF4-FFF2-40B4-BE49-F238E27FC236}">
                <a16:creationId xmlns:a16="http://schemas.microsoft.com/office/drawing/2014/main" id="{354A1ECC-7010-439C-9798-B287021038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8213" y="40243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a foto de un grupo de personas sonriendo&#10;&#10;Descripción generada automáticamente">
            <a:extLst>
              <a:ext uri="{FF2B5EF4-FFF2-40B4-BE49-F238E27FC236}">
                <a16:creationId xmlns:a16="http://schemas.microsoft.com/office/drawing/2014/main" id="{899EE108-7063-4651-B971-2E9700A39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40719"/>
            <a:ext cx="5291666" cy="2976562"/>
          </a:xfrm>
          <a:prstGeom prst="rect">
            <a:avLst/>
          </a:prstGeom>
        </p:spPr>
      </p:pic>
      <p:pic>
        <p:nvPicPr>
          <p:cNvPr id="5" name="Imagen 4" descr="Pantalla de computadora con imágen de hombre&#10;&#10;Descripción generada automáticamente">
            <a:extLst>
              <a:ext uri="{FF2B5EF4-FFF2-40B4-BE49-F238E27FC236}">
                <a16:creationId xmlns:a16="http://schemas.microsoft.com/office/drawing/2014/main" id="{AC215592-2E05-4658-8631-F0EB445C5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940719"/>
            <a:ext cx="5291667" cy="297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2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6A346F-9DFF-466C-A908-8B370190590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# 2		11 de septiembre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8558F0B4-C8A8-4711-A16A-8A7232B6EC0B}"/>
              </a:ext>
            </a:extLst>
          </p:cNvPr>
          <p:cNvSpPr txBox="1">
            <a:spLocks/>
          </p:cNvSpPr>
          <p:nvPr/>
        </p:nvSpPr>
        <p:spPr>
          <a:xfrm>
            <a:off x="731525" y="2591168"/>
            <a:ext cx="11567604" cy="98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Inscritos    Asistentes        Temas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1C16-DCA0-40E5-BF7C-E1578CF63F07}"/>
              </a:ext>
            </a:extLst>
          </p:cNvPr>
          <p:cNvSpPr txBox="1"/>
          <p:nvPr/>
        </p:nvSpPr>
        <p:spPr>
          <a:xfrm>
            <a:off x="6491781" y="3609167"/>
            <a:ext cx="53399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 de laboratorios clínicos como apoyo al diagnostico de tuberculosis. </a:t>
            </a:r>
          </a:p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Planificación Estratégica Nacional Multisectorial. Diagnóstico de la TB y TB Farmacorresistente. Retos y Brechas para la prevención, el control avanzado de la TB como problema de salud publica en El Salvador, </a:t>
            </a:r>
          </a:p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Sostenibilidad y transición.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89120A2-F3A7-40D6-9635-EB3AB08018AD}"/>
              </a:ext>
            </a:extLst>
          </p:cNvPr>
          <p:cNvGrpSpPr/>
          <p:nvPr/>
        </p:nvGrpSpPr>
        <p:grpSpPr>
          <a:xfrm>
            <a:off x="1004709" y="3972040"/>
            <a:ext cx="1434043" cy="914489"/>
            <a:chOff x="1004709" y="3972040"/>
            <a:chExt cx="1434043" cy="914489"/>
          </a:xfrm>
        </p:grpSpPr>
        <p:pic>
          <p:nvPicPr>
            <p:cNvPr id="7" name="Gráfico 6" descr="Insignia 4">
              <a:extLst>
                <a:ext uri="{FF2B5EF4-FFF2-40B4-BE49-F238E27FC236}">
                  <a16:creationId xmlns:a16="http://schemas.microsoft.com/office/drawing/2014/main" id="{B7DEC1FC-85F7-4505-B4CC-61645CDAA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4709" y="3972040"/>
              <a:ext cx="914400" cy="914400"/>
            </a:xfrm>
            <a:prstGeom prst="rect">
              <a:avLst/>
            </a:prstGeom>
          </p:spPr>
        </p:pic>
        <p:pic>
          <p:nvPicPr>
            <p:cNvPr id="18" name="Gráfico 17" descr="Insignia 8">
              <a:extLst>
                <a:ext uri="{FF2B5EF4-FFF2-40B4-BE49-F238E27FC236}">
                  <a16:creationId xmlns:a16="http://schemas.microsoft.com/office/drawing/2014/main" id="{52630523-723E-4D6E-ADF2-D947C6B00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24352" y="3972129"/>
              <a:ext cx="914400" cy="914400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47FE969D-EB9D-43E2-B1BF-805AAD260550}"/>
              </a:ext>
            </a:extLst>
          </p:cNvPr>
          <p:cNvGrpSpPr/>
          <p:nvPr/>
        </p:nvGrpSpPr>
        <p:grpSpPr>
          <a:xfrm>
            <a:off x="3574141" y="3972040"/>
            <a:ext cx="1458820" cy="922621"/>
            <a:chOff x="3574141" y="3972040"/>
            <a:chExt cx="1458820" cy="922621"/>
          </a:xfrm>
        </p:grpSpPr>
        <p:pic>
          <p:nvPicPr>
            <p:cNvPr id="23" name="Gráfico 22" descr="Insignia 5">
              <a:extLst>
                <a:ext uri="{FF2B5EF4-FFF2-40B4-BE49-F238E27FC236}">
                  <a16:creationId xmlns:a16="http://schemas.microsoft.com/office/drawing/2014/main" id="{2779CC90-7235-476D-91C8-BB8E4C4A3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574141" y="3980261"/>
              <a:ext cx="914400" cy="914400"/>
            </a:xfrm>
            <a:prstGeom prst="rect">
              <a:avLst/>
            </a:prstGeom>
          </p:spPr>
        </p:pic>
        <p:pic>
          <p:nvPicPr>
            <p:cNvPr id="3" name="Gráfico 2" descr="Insignia 1">
              <a:extLst>
                <a:ext uri="{FF2B5EF4-FFF2-40B4-BE49-F238E27FC236}">
                  <a16:creationId xmlns:a16="http://schemas.microsoft.com/office/drawing/2014/main" id="{5E5C1F2E-EA9A-4152-9552-032E15FAD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18561" y="397204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42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monitor, televisión, pantalla, conjunto&#10;&#10;Descripción generada automáticamente">
            <a:extLst>
              <a:ext uri="{FF2B5EF4-FFF2-40B4-BE49-F238E27FC236}">
                <a16:creationId xmlns:a16="http://schemas.microsoft.com/office/drawing/2014/main" id="{9A804673-6C7B-4173-ACE8-AD60B2799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1" y="245400"/>
            <a:ext cx="11227019" cy="6315198"/>
          </a:xfrm>
        </p:spPr>
      </p:pic>
    </p:spTree>
    <p:extLst>
      <p:ext uri="{BB962C8B-B14F-4D97-AF65-F5344CB8AC3E}">
        <p14:creationId xmlns:p14="http://schemas.microsoft.com/office/powerpoint/2010/main" val="422651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6A346F-9DFF-466C-A908-8B370190590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# 3		16 de septiembre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8558F0B4-C8A8-4711-A16A-8A7232B6EC0B}"/>
              </a:ext>
            </a:extLst>
          </p:cNvPr>
          <p:cNvSpPr txBox="1">
            <a:spLocks/>
          </p:cNvSpPr>
          <p:nvPr/>
        </p:nvSpPr>
        <p:spPr>
          <a:xfrm>
            <a:off x="731525" y="2591168"/>
            <a:ext cx="11567604" cy="98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Inscritos    Asistentes        Temas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1C16-DCA0-40E5-BF7C-E1578CF63F07}"/>
              </a:ext>
            </a:extLst>
          </p:cNvPr>
          <p:cNvSpPr txBox="1"/>
          <p:nvPr/>
        </p:nvSpPr>
        <p:spPr>
          <a:xfrm>
            <a:off x="6279353" y="3405445"/>
            <a:ext cx="54877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Poblaciones claves (de mayor riesgo y vulnerabilidad).  </a:t>
            </a:r>
          </a:p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Personas Privadas de Libertad (PPL), </a:t>
            </a:r>
            <a:endParaRPr lang="es-SV" sz="2000" b="1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Población con Enfermedad Crónica no trasmisible.                                                    </a:t>
            </a:r>
            <a:endParaRPr lang="es-SV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Línea Estratégica 1: Abordaje Oportuno de la TB en Grupos de Mayor Riesgo y Vulnerabilidad con Enfoque Centrado en </a:t>
            </a:r>
            <a:r>
              <a:rPr lang="es-SV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SV" sz="20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Persona. </a:t>
            </a:r>
          </a:p>
          <a:p>
            <a:r>
              <a:rPr lang="es-SV" sz="20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Sostenibilidad Y transición </a:t>
            </a:r>
            <a:endParaRPr lang="es-SV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B22AE558-DCCB-4B9C-814A-2EB2E5E1F307}"/>
              </a:ext>
            </a:extLst>
          </p:cNvPr>
          <p:cNvGrpSpPr/>
          <p:nvPr/>
        </p:nvGrpSpPr>
        <p:grpSpPr>
          <a:xfrm>
            <a:off x="998790" y="3970775"/>
            <a:ext cx="1482676" cy="916929"/>
            <a:chOff x="1136832" y="3661544"/>
            <a:chExt cx="1482676" cy="916929"/>
          </a:xfrm>
        </p:grpSpPr>
        <p:pic>
          <p:nvPicPr>
            <p:cNvPr id="43" name="Gráfico 42" descr="Insignia 6">
              <a:extLst>
                <a:ext uri="{FF2B5EF4-FFF2-40B4-BE49-F238E27FC236}">
                  <a16:creationId xmlns:a16="http://schemas.microsoft.com/office/drawing/2014/main" id="{E1079588-AABD-4E50-A30F-249B09C68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6832" y="3664073"/>
              <a:ext cx="914400" cy="914400"/>
            </a:xfrm>
            <a:prstGeom prst="rect">
              <a:avLst/>
            </a:prstGeom>
          </p:spPr>
        </p:pic>
        <p:pic>
          <p:nvPicPr>
            <p:cNvPr id="45" name="Gráfico 44" descr="Insignia 6">
              <a:extLst>
                <a:ext uri="{FF2B5EF4-FFF2-40B4-BE49-F238E27FC236}">
                  <a16:creationId xmlns:a16="http://schemas.microsoft.com/office/drawing/2014/main" id="{5D05B6A8-706E-4ED8-B61B-9A880F7CE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05108" y="3661544"/>
              <a:ext cx="914400" cy="914400"/>
            </a:xfrm>
            <a:prstGeom prst="rect">
              <a:avLst/>
            </a:prstGeom>
          </p:spPr>
        </p:pic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69A17A4-4620-4C17-9C48-1FF91B8BD127}"/>
              </a:ext>
            </a:extLst>
          </p:cNvPr>
          <p:cNvGrpSpPr/>
          <p:nvPr/>
        </p:nvGrpSpPr>
        <p:grpSpPr>
          <a:xfrm>
            <a:off x="3480256" y="3975177"/>
            <a:ext cx="1482676" cy="963115"/>
            <a:chOff x="3480256" y="3975177"/>
            <a:chExt cx="1482676" cy="963115"/>
          </a:xfrm>
        </p:grpSpPr>
        <p:pic>
          <p:nvPicPr>
            <p:cNvPr id="40" name="Gráfico 39" descr="Insignia 6">
              <a:extLst>
                <a:ext uri="{FF2B5EF4-FFF2-40B4-BE49-F238E27FC236}">
                  <a16:creationId xmlns:a16="http://schemas.microsoft.com/office/drawing/2014/main" id="{0042F7CF-67FC-407F-8C6C-82FFD02DD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480256" y="3975177"/>
              <a:ext cx="955698" cy="963115"/>
            </a:xfrm>
            <a:prstGeom prst="rect">
              <a:avLst/>
            </a:prstGeom>
          </p:spPr>
        </p:pic>
        <p:pic>
          <p:nvPicPr>
            <p:cNvPr id="6" name="Gráfico 5" descr="Insignia 7">
              <a:extLst>
                <a:ext uri="{FF2B5EF4-FFF2-40B4-BE49-F238E27FC236}">
                  <a16:creationId xmlns:a16="http://schemas.microsoft.com/office/drawing/2014/main" id="{063B1D49-90A2-4D3C-9037-B560789C9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48532" y="399953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85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antalla de un video juego&#10;&#10;Descripción generada automáticamente">
            <a:extLst>
              <a:ext uri="{FF2B5EF4-FFF2-40B4-BE49-F238E27FC236}">
                <a16:creationId xmlns:a16="http://schemas.microsoft.com/office/drawing/2014/main" id="{6A905D79-FDB7-4FCB-A229-E652D536F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9"/>
          <a:stretch/>
        </p:blipFill>
        <p:spPr>
          <a:xfrm>
            <a:off x="457693" y="406153"/>
            <a:ext cx="11276613" cy="60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2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6A346F-9DFF-466C-A908-8B3701905904}"/>
              </a:ext>
            </a:extLst>
          </p:cNvPr>
          <p:cNvSpPr txBox="1"/>
          <p:nvPr/>
        </p:nvSpPr>
        <p:spPr>
          <a:xfrm>
            <a:off x="1043631" y="809898"/>
            <a:ext cx="9942716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GRUPO # 4		10 de septiembre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>
            <a:extLst>
              <a:ext uri="{FF2B5EF4-FFF2-40B4-BE49-F238E27FC236}">
                <a16:creationId xmlns:a16="http://schemas.microsoft.com/office/drawing/2014/main" id="{8558F0B4-C8A8-4711-A16A-8A7232B6EC0B}"/>
              </a:ext>
            </a:extLst>
          </p:cNvPr>
          <p:cNvSpPr txBox="1">
            <a:spLocks/>
          </p:cNvSpPr>
          <p:nvPr/>
        </p:nvSpPr>
        <p:spPr>
          <a:xfrm>
            <a:off x="640079" y="2291436"/>
            <a:ext cx="11567604" cy="98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Inscritos    Asistentes        Temas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5A1C16-DCA0-40E5-BF7C-E1578CF63F07}"/>
              </a:ext>
            </a:extLst>
          </p:cNvPr>
          <p:cNvSpPr txBox="1"/>
          <p:nvPr/>
        </p:nvSpPr>
        <p:spPr>
          <a:xfrm>
            <a:off x="6274096" y="3054621"/>
            <a:ext cx="57364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Derechos humanos, estigma y discriminación. Poblaciones claves (de mayor riesgo y vulnerabilidad): Atención Integral a personas con VIH; Personas con problemas sociales ( usuarios de drogas o alcohol,  personas en situación de la calle). Enfoque de ENGAGE TB e Interculturalidad. Sostenibilidad y Transición; Fortalecimiento de Sistema de Salud, Sistema de Información, Vigilancia e investigación. Innovación tecnológica; Diagnóstico y tratamiento:  Dificultad para la accesibilidad hacia algunos sectores de la sociedad por riesgo social (pandillas), para el cumplimiento de TAES en los casos de PPL que son puestos en libertad.</a:t>
            </a:r>
            <a:endParaRPr lang="es-SV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1733138-0FFC-4724-8A19-9148D5D8389C}"/>
              </a:ext>
            </a:extLst>
          </p:cNvPr>
          <p:cNvGrpSpPr/>
          <p:nvPr/>
        </p:nvGrpSpPr>
        <p:grpSpPr>
          <a:xfrm>
            <a:off x="994966" y="3682622"/>
            <a:ext cx="1478730" cy="914400"/>
            <a:chOff x="1004427" y="3875796"/>
            <a:chExt cx="1478730" cy="914400"/>
          </a:xfrm>
        </p:grpSpPr>
        <p:pic>
          <p:nvPicPr>
            <p:cNvPr id="17" name="Gráfico 16" descr="Insignia 9">
              <a:extLst>
                <a:ext uri="{FF2B5EF4-FFF2-40B4-BE49-F238E27FC236}">
                  <a16:creationId xmlns:a16="http://schemas.microsoft.com/office/drawing/2014/main" id="{03555BCC-5C4A-4D9F-8382-50C2AC90D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68757" y="3875796"/>
              <a:ext cx="914400" cy="914400"/>
            </a:xfrm>
            <a:prstGeom prst="rect">
              <a:avLst/>
            </a:prstGeom>
          </p:spPr>
        </p:pic>
        <p:pic>
          <p:nvPicPr>
            <p:cNvPr id="19" name="Gráfico 18" descr="Insignia 4">
              <a:extLst>
                <a:ext uri="{FF2B5EF4-FFF2-40B4-BE49-F238E27FC236}">
                  <a16:creationId xmlns:a16="http://schemas.microsoft.com/office/drawing/2014/main" id="{DDB3D541-5F3F-45BE-9F11-8A779098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4427" y="3875796"/>
              <a:ext cx="914400" cy="914400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7065862F-5A88-47D3-BDA8-E0A9D6BA9B79}"/>
              </a:ext>
            </a:extLst>
          </p:cNvPr>
          <p:cNvGrpSpPr/>
          <p:nvPr/>
        </p:nvGrpSpPr>
        <p:grpSpPr>
          <a:xfrm>
            <a:off x="3449857" y="3645719"/>
            <a:ext cx="1478730" cy="914400"/>
            <a:chOff x="3440979" y="3434660"/>
            <a:chExt cx="1478730" cy="914400"/>
          </a:xfrm>
        </p:grpSpPr>
        <p:pic>
          <p:nvPicPr>
            <p:cNvPr id="3" name="Gráfico 2" descr="Insignia">
              <a:extLst>
                <a:ext uri="{FF2B5EF4-FFF2-40B4-BE49-F238E27FC236}">
                  <a16:creationId xmlns:a16="http://schemas.microsoft.com/office/drawing/2014/main" id="{C28958D5-1E70-43CC-943F-843113AE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5309" y="3434660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Insignia 5">
              <a:extLst>
                <a:ext uri="{FF2B5EF4-FFF2-40B4-BE49-F238E27FC236}">
                  <a16:creationId xmlns:a16="http://schemas.microsoft.com/office/drawing/2014/main" id="{034CCA59-663E-4616-8BAC-1BD7E2A05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40979" y="343466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5167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390</Words>
  <Application>Microsoft Office PowerPoint</Application>
  <PresentationFormat>Panorámica</PresentationFormat>
  <Paragraphs>45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Berlin Sans FB</vt:lpstr>
      <vt:lpstr>Calibri</vt:lpstr>
      <vt:lpstr>Calibri Light</vt:lpstr>
      <vt:lpstr>Century Gothic</vt:lpstr>
      <vt:lpstr>Times New Roman</vt:lpstr>
      <vt:lpstr>Tema de Office</vt:lpstr>
      <vt:lpstr>AVANCES COMITÉ DE PROPUESTAS </vt:lpstr>
      <vt:lpstr>Avance Diálogos de País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AVANCES COMITÉ DE PROPUESTAS </dc:title>
  <dc:creator>Karla Eugenia Rivera Arévalo</dc:creator>
  <cp:lastModifiedBy>Karla Eugenia Rivera Arévalo</cp:lastModifiedBy>
  <cp:revision>1</cp:revision>
  <dcterms:created xsi:type="dcterms:W3CDTF">2020-09-23T23:19:19Z</dcterms:created>
  <dcterms:modified xsi:type="dcterms:W3CDTF">2020-09-23T23:31:26Z</dcterms:modified>
</cp:coreProperties>
</file>