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69" r:id="rId4"/>
    <p:sldId id="260" r:id="rId5"/>
    <p:sldId id="275" r:id="rId6"/>
    <p:sldId id="271" r:id="rId7"/>
    <p:sldId id="273" r:id="rId8"/>
    <p:sldId id="278" r:id="rId9"/>
    <p:sldId id="279" r:id="rId10"/>
    <p:sldId id="263" r:id="rId11"/>
    <p:sldId id="264" r:id="rId12"/>
    <p:sldId id="272" r:id="rId13"/>
    <p:sldId id="267" r:id="rId14"/>
    <p:sldId id="2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FF6600"/>
    <a:srgbClr val="FFCC00"/>
    <a:srgbClr val="969696"/>
    <a:srgbClr val="00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6307" autoAdjust="0"/>
  </p:normalViewPr>
  <p:slideViewPr>
    <p:cSldViewPr snapToGrid="0" showGuides="1">
      <p:cViewPr varScale="1">
        <p:scale>
          <a:sx n="74" d="100"/>
          <a:sy n="74" d="100"/>
        </p:scale>
        <p:origin x="9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5B4C1-F1AD-4083-9F10-3017695663F7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DA2AA1B-65B9-4A69-9C84-FD9FC7796EE8}">
      <dgm:prSet phldrT="[Texto]" custT="1"/>
      <dgm:spPr/>
      <dgm:t>
        <a:bodyPr/>
        <a:lstStyle/>
        <a:p>
          <a:r>
            <a:rPr lang="es-SV" sz="2800" dirty="0"/>
            <a:t>Jóvenes salvadoreños entre 15 y 25 años</a:t>
          </a:r>
        </a:p>
      </dgm:t>
    </dgm:pt>
    <dgm:pt modelId="{2CDA310A-2A48-4D1D-9459-CB855E9361E9}" type="parTrans" cxnId="{03804655-E192-40E8-852D-A34000637831}">
      <dgm:prSet/>
      <dgm:spPr/>
      <dgm:t>
        <a:bodyPr/>
        <a:lstStyle/>
        <a:p>
          <a:endParaRPr lang="es-SV"/>
        </a:p>
      </dgm:t>
    </dgm:pt>
    <dgm:pt modelId="{E6347727-DAA8-4C9C-BE99-FD271134C1F0}" type="sibTrans" cxnId="{03804655-E192-40E8-852D-A34000637831}">
      <dgm:prSet/>
      <dgm:spPr/>
      <dgm:t>
        <a:bodyPr/>
        <a:lstStyle/>
        <a:p>
          <a:endParaRPr lang="es-SV"/>
        </a:p>
      </dgm:t>
    </dgm:pt>
    <dgm:pt modelId="{31D4B299-D6FE-4417-B1BC-0980F2745820}">
      <dgm:prSet phldrT="[Texto]" custT="1"/>
      <dgm:spPr/>
      <dgm:t>
        <a:bodyPr/>
        <a:lstStyle/>
        <a:p>
          <a:r>
            <a:rPr lang="es-SV" sz="2400" dirty="0"/>
            <a:t>LGBTI</a:t>
          </a:r>
        </a:p>
      </dgm:t>
    </dgm:pt>
    <dgm:pt modelId="{89C7EBCB-A21B-4633-86DA-AE1C317EE37A}" type="parTrans" cxnId="{959D6505-9420-4FAC-A5D6-8AD0B3647252}">
      <dgm:prSet/>
      <dgm:spPr/>
      <dgm:t>
        <a:bodyPr/>
        <a:lstStyle/>
        <a:p>
          <a:endParaRPr lang="es-SV"/>
        </a:p>
      </dgm:t>
    </dgm:pt>
    <dgm:pt modelId="{A07415F4-EDD0-4F7E-827F-B05AB2EAC893}" type="sibTrans" cxnId="{959D6505-9420-4FAC-A5D6-8AD0B3647252}">
      <dgm:prSet/>
      <dgm:spPr/>
      <dgm:t>
        <a:bodyPr/>
        <a:lstStyle/>
        <a:p>
          <a:endParaRPr lang="es-SV"/>
        </a:p>
      </dgm:t>
    </dgm:pt>
    <dgm:pt modelId="{A0D5F463-2990-4C8C-AD2D-931107CCE0A9}">
      <dgm:prSet phldrT="[Texto]" custT="1"/>
      <dgm:spPr/>
      <dgm:t>
        <a:bodyPr/>
        <a:lstStyle/>
        <a:p>
          <a:r>
            <a:rPr lang="es-SV" sz="2400" dirty="0"/>
            <a:t>VBG</a:t>
          </a:r>
        </a:p>
      </dgm:t>
    </dgm:pt>
    <dgm:pt modelId="{AB41DD50-4F2B-46DE-A63C-CA13C658EA1D}" type="parTrans" cxnId="{4136E1F3-8C61-40DF-BCCD-263528FD7DA8}">
      <dgm:prSet/>
      <dgm:spPr/>
      <dgm:t>
        <a:bodyPr/>
        <a:lstStyle/>
        <a:p>
          <a:endParaRPr lang="es-SV"/>
        </a:p>
      </dgm:t>
    </dgm:pt>
    <dgm:pt modelId="{D7473FF9-C03D-418F-B643-8D1E284B1689}" type="sibTrans" cxnId="{4136E1F3-8C61-40DF-BCCD-263528FD7DA8}">
      <dgm:prSet/>
      <dgm:spPr/>
      <dgm:t>
        <a:bodyPr/>
        <a:lstStyle/>
        <a:p>
          <a:endParaRPr lang="es-SV"/>
        </a:p>
      </dgm:t>
    </dgm:pt>
    <dgm:pt modelId="{E7CAA0D5-EFB3-4F32-AF9C-6286B245C89E}">
      <dgm:prSet phldrT="[Texto]" custT="1"/>
      <dgm:spPr/>
      <dgm:t>
        <a:bodyPr/>
        <a:lstStyle/>
        <a:p>
          <a:r>
            <a:rPr lang="es-SV" sz="2400" dirty="0"/>
            <a:t>VIH</a:t>
          </a:r>
        </a:p>
      </dgm:t>
    </dgm:pt>
    <dgm:pt modelId="{8802FDA7-B623-4099-AAC6-2895044E425C}" type="parTrans" cxnId="{00847154-1F30-414A-878C-A99174BBB91C}">
      <dgm:prSet/>
      <dgm:spPr/>
      <dgm:t>
        <a:bodyPr/>
        <a:lstStyle/>
        <a:p>
          <a:endParaRPr lang="es-SV"/>
        </a:p>
      </dgm:t>
    </dgm:pt>
    <dgm:pt modelId="{4D5A2862-6794-40DB-A815-B3E68541AA7E}" type="sibTrans" cxnId="{00847154-1F30-414A-878C-A99174BBB91C}">
      <dgm:prSet/>
      <dgm:spPr/>
      <dgm:t>
        <a:bodyPr/>
        <a:lstStyle/>
        <a:p>
          <a:endParaRPr lang="es-SV"/>
        </a:p>
      </dgm:t>
    </dgm:pt>
    <dgm:pt modelId="{663841FE-2777-4667-9D3A-6416F21F69C8}">
      <dgm:prSet phldrT="[Texto]" custT="1"/>
      <dgm:spPr/>
      <dgm:t>
        <a:bodyPr/>
        <a:lstStyle/>
        <a:p>
          <a:r>
            <a:rPr lang="es-SV" sz="1800" dirty="0"/>
            <a:t>Migración forzada</a:t>
          </a:r>
        </a:p>
        <a:p>
          <a:endParaRPr lang="es-SV" sz="1050" dirty="0"/>
        </a:p>
        <a:p>
          <a:r>
            <a:rPr lang="es-SV" sz="1800" dirty="0"/>
            <a:t>Indígenas</a:t>
          </a:r>
        </a:p>
      </dgm:t>
    </dgm:pt>
    <dgm:pt modelId="{D26680A6-F093-426A-B109-832563AD02C1}" type="parTrans" cxnId="{47B87412-2BFE-4A70-897D-C4ECD4DDCFCD}">
      <dgm:prSet/>
      <dgm:spPr/>
      <dgm:t>
        <a:bodyPr/>
        <a:lstStyle/>
        <a:p>
          <a:endParaRPr lang="es-SV"/>
        </a:p>
      </dgm:t>
    </dgm:pt>
    <dgm:pt modelId="{2F8E0AA3-094E-4561-B88E-01203A5EE432}" type="sibTrans" cxnId="{47B87412-2BFE-4A70-897D-C4ECD4DDCFCD}">
      <dgm:prSet/>
      <dgm:spPr/>
      <dgm:t>
        <a:bodyPr/>
        <a:lstStyle/>
        <a:p>
          <a:endParaRPr lang="es-SV"/>
        </a:p>
      </dgm:t>
    </dgm:pt>
    <dgm:pt modelId="{D600692F-2589-48DC-B4FB-CAD2D94EED6D}" type="pres">
      <dgm:prSet presAssocID="{65A5B4C1-F1AD-4083-9F10-3017695663F7}" presName="composite" presStyleCnt="0">
        <dgm:presLayoutVars>
          <dgm:chMax val="1"/>
          <dgm:dir/>
          <dgm:resizeHandles val="exact"/>
        </dgm:presLayoutVars>
      </dgm:prSet>
      <dgm:spPr/>
    </dgm:pt>
    <dgm:pt modelId="{36833FA6-01A6-4470-9ADA-4CF134FC9591}" type="pres">
      <dgm:prSet presAssocID="{65A5B4C1-F1AD-4083-9F10-3017695663F7}" presName="radial" presStyleCnt="0">
        <dgm:presLayoutVars>
          <dgm:animLvl val="ctr"/>
        </dgm:presLayoutVars>
      </dgm:prSet>
      <dgm:spPr/>
    </dgm:pt>
    <dgm:pt modelId="{27B3A155-CD30-423E-9FC9-B7F5971352DA}" type="pres">
      <dgm:prSet presAssocID="{9DA2AA1B-65B9-4A69-9C84-FD9FC7796EE8}" presName="centerShape" presStyleLbl="vennNode1" presStyleIdx="0" presStyleCnt="5"/>
      <dgm:spPr/>
    </dgm:pt>
    <dgm:pt modelId="{9AD7709C-9851-422A-85ED-9C75456FEAAF}" type="pres">
      <dgm:prSet presAssocID="{31D4B299-D6FE-4417-B1BC-0980F2745820}" presName="node" presStyleLbl="vennNode1" presStyleIdx="1" presStyleCnt="5">
        <dgm:presLayoutVars>
          <dgm:bulletEnabled val="1"/>
        </dgm:presLayoutVars>
      </dgm:prSet>
      <dgm:spPr/>
    </dgm:pt>
    <dgm:pt modelId="{0F50A8CC-D0F2-4E55-AFEE-694ABBA33699}" type="pres">
      <dgm:prSet presAssocID="{A0D5F463-2990-4C8C-AD2D-931107CCE0A9}" presName="node" presStyleLbl="vennNode1" presStyleIdx="2" presStyleCnt="5">
        <dgm:presLayoutVars>
          <dgm:bulletEnabled val="1"/>
        </dgm:presLayoutVars>
      </dgm:prSet>
      <dgm:spPr/>
    </dgm:pt>
    <dgm:pt modelId="{E43359B9-61F8-4311-95EC-ED039F97C9EB}" type="pres">
      <dgm:prSet presAssocID="{E7CAA0D5-EFB3-4F32-AF9C-6286B245C89E}" presName="node" presStyleLbl="vennNode1" presStyleIdx="3" presStyleCnt="5">
        <dgm:presLayoutVars>
          <dgm:bulletEnabled val="1"/>
        </dgm:presLayoutVars>
      </dgm:prSet>
      <dgm:spPr/>
    </dgm:pt>
    <dgm:pt modelId="{B7000C5A-4CA3-4111-BE20-4EA1022F97BB}" type="pres">
      <dgm:prSet presAssocID="{663841FE-2777-4667-9D3A-6416F21F69C8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959D6505-9420-4FAC-A5D6-8AD0B3647252}" srcId="{9DA2AA1B-65B9-4A69-9C84-FD9FC7796EE8}" destId="{31D4B299-D6FE-4417-B1BC-0980F2745820}" srcOrd="0" destOrd="0" parTransId="{89C7EBCB-A21B-4633-86DA-AE1C317EE37A}" sibTransId="{A07415F4-EDD0-4F7E-827F-B05AB2EAC893}"/>
    <dgm:cxn modelId="{47B87412-2BFE-4A70-897D-C4ECD4DDCFCD}" srcId="{9DA2AA1B-65B9-4A69-9C84-FD9FC7796EE8}" destId="{663841FE-2777-4667-9D3A-6416F21F69C8}" srcOrd="3" destOrd="0" parTransId="{D26680A6-F093-426A-B109-832563AD02C1}" sibTransId="{2F8E0AA3-094E-4561-B88E-01203A5EE432}"/>
    <dgm:cxn modelId="{06043715-9302-4D34-AAA2-65FA33D8123D}" type="presOf" srcId="{E7CAA0D5-EFB3-4F32-AF9C-6286B245C89E}" destId="{E43359B9-61F8-4311-95EC-ED039F97C9EB}" srcOrd="0" destOrd="0" presId="urn:microsoft.com/office/officeart/2005/8/layout/radial3"/>
    <dgm:cxn modelId="{453B8833-78DF-48F8-A1D0-01C52A07A364}" type="presOf" srcId="{65A5B4C1-F1AD-4083-9F10-3017695663F7}" destId="{D600692F-2589-48DC-B4FB-CAD2D94EED6D}" srcOrd="0" destOrd="0" presId="urn:microsoft.com/office/officeart/2005/8/layout/radial3"/>
    <dgm:cxn modelId="{7AF75845-F6C8-4458-B129-580B25A16744}" type="presOf" srcId="{9DA2AA1B-65B9-4A69-9C84-FD9FC7796EE8}" destId="{27B3A155-CD30-423E-9FC9-B7F5971352DA}" srcOrd="0" destOrd="0" presId="urn:microsoft.com/office/officeart/2005/8/layout/radial3"/>
    <dgm:cxn modelId="{9DBF1C66-54C4-437A-BC9A-1C0F2427ADB8}" type="presOf" srcId="{31D4B299-D6FE-4417-B1BC-0980F2745820}" destId="{9AD7709C-9851-422A-85ED-9C75456FEAAF}" srcOrd="0" destOrd="0" presId="urn:microsoft.com/office/officeart/2005/8/layout/radial3"/>
    <dgm:cxn modelId="{15B2E968-32F5-424D-96A5-36E13D3B3B94}" type="presOf" srcId="{663841FE-2777-4667-9D3A-6416F21F69C8}" destId="{B7000C5A-4CA3-4111-BE20-4EA1022F97BB}" srcOrd="0" destOrd="0" presId="urn:microsoft.com/office/officeart/2005/8/layout/radial3"/>
    <dgm:cxn modelId="{0B98596D-07B4-4704-B46F-F7552492A410}" type="presOf" srcId="{A0D5F463-2990-4C8C-AD2D-931107CCE0A9}" destId="{0F50A8CC-D0F2-4E55-AFEE-694ABBA33699}" srcOrd="0" destOrd="0" presId="urn:microsoft.com/office/officeart/2005/8/layout/radial3"/>
    <dgm:cxn modelId="{00847154-1F30-414A-878C-A99174BBB91C}" srcId="{9DA2AA1B-65B9-4A69-9C84-FD9FC7796EE8}" destId="{E7CAA0D5-EFB3-4F32-AF9C-6286B245C89E}" srcOrd="2" destOrd="0" parTransId="{8802FDA7-B623-4099-AAC6-2895044E425C}" sibTransId="{4D5A2862-6794-40DB-A815-B3E68541AA7E}"/>
    <dgm:cxn modelId="{03804655-E192-40E8-852D-A34000637831}" srcId="{65A5B4C1-F1AD-4083-9F10-3017695663F7}" destId="{9DA2AA1B-65B9-4A69-9C84-FD9FC7796EE8}" srcOrd="0" destOrd="0" parTransId="{2CDA310A-2A48-4D1D-9459-CB855E9361E9}" sibTransId="{E6347727-DAA8-4C9C-BE99-FD271134C1F0}"/>
    <dgm:cxn modelId="{4136E1F3-8C61-40DF-BCCD-263528FD7DA8}" srcId="{9DA2AA1B-65B9-4A69-9C84-FD9FC7796EE8}" destId="{A0D5F463-2990-4C8C-AD2D-931107CCE0A9}" srcOrd="1" destOrd="0" parTransId="{AB41DD50-4F2B-46DE-A63C-CA13C658EA1D}" sibTransId="{D7473FF9-C03D-418F-B643-8D1E284B1689}"/>
    <dgm:cxn modelId="{9938558A-9040-468A-99B7-934E5430962B}" type="presParOf" srcId="{D600692F-2589-48DC-B4FB-CAD2D94EED6D}" destId="{36833FA6-01A6-4470-9ADA-4CF134FC9591}" srcOrd="0" destOrd="0" presId="urn:microsoft.com/office/officeart/2005/8/layout/radial3"/>
    <dgm:cxn modelId="{672D1522-475F-441D-848D-3F700D280044}" type="presParOf" srcId="{36833FA6-01A6-4470-9ADA-4CF134FC9591}" destId="{27B3A155-CD30-423E-9FC9-B7F5971352DA}" srcOrd="0" destOrd="0" presId="urn:microsoft.com/office/officeart/2005/8/layout/radial3"/>
    <dgm:cxn modelId="{342CEEA3-4B9D-4A39-888B-7B641E255385}" type="presParOf" srcId="{36833FA6-01A6-4470-9ADA-4CF134FC9591}" destId="{9AD7709C-9851-422A-85ED-9C75456FEAAF}" srcOrd="1" destOrd="0" presId="urn:microsoft.com/office/officeart/2005/8/layout/radial3"/>
    <dgm:cxn modelId="{49CC4B55-8231-47ED-A37B-638C7F8471FC}" type="presParOf" srcId="{36833FA6-01A6-4470-9ADA-4CF134FC9591}" destId="{0F50A8CC-D0F2-4E55-AFEE-694ABBA33699}" srcOrd="2" destOrd="0" presId="urn:microsoft.com/office/officeart/2005/8/layout/radial3"/>
    <dgm:cxn modelId="{B99A1B00-30D0-4838-9E00-7C32C5D63BB1}" type="presParOf" srcId="{36833FA6-01A6-4470-9ADA-4CF134FC9591}" destId="{E43359B9-61F8-4311-95EC-ED039F97C9EB}" srcOrd="3" destOrd="0" presId="urn:microsoft.com/office/officeart/2005/8/layout/radial3"/>
    <dgm:cxn modelId="{0B579F72-1790-4C61-B4A1-0DCC7D1C3CF3}" type="presParOf" srcId="{36833FA6-01A6-4470-9ADA-4CF134FC9591}" destId="{B7000C5A-4CA3-4111-BE20-4EA1022F97B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1942F-80A7-4AE3-B7A7-31DEE80679BE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29140A39-91E6-4019-A7DE-D6B4445D5365}">
      <dgm:prSet phldrT="[Texto]"/>
      <dgm:spPr/>
      <dgm:t>
        <a:bodyPr/>
        <a:lstStyle/>
        <a:p>
          <a:r>
            <a:rPr lang="es-SV" dirty="0"/>
            <a:t>Líderes comunitarios y promotores de diversidad</a:t>
          </a:r>
        </a:p>
      </dgm:t>
    </dgm:pt>
    <dgm:pt modelId="{FDD0A953-C175-436B-BB00-17B0225DAB08}" type="parTrans" cxnId="{8AAB72B3-37AE-48AF-84FD-95A61B0856E3}">
      <dgm:prSet/>
      <dgm:spPr/>
      <dgm:t>
        <a:bodyPr/>
        <a:lstStyle/>
        <a:p>
          <a:endParaRPr lang="es-SV"/>
        </a:p>
      </dgm:t>
    </dgm:pt>
    <dgm:pt modelId="{CE75C58F-6B4F-4F33-AD8D-A9DE9DCAFDED}" type="sibTrans" cxnId="{8AAB72B3-37AE-48AF-84FD-95A61B0856E3}">
      <dgm:prSet/>
      <dgm:spPr/>
      <dgm:t>
        <a:bodyPr/>
        <a:lstStyle/>
        <a:p>
          <a:endParaRPr lang="es-SV"/>
        </a:p>
      </dgm:t>
    </dgm:pt>
    <dgm:pt modelId="{7313BCEC-C2D1-4167-A91F-A3A1DCB03798}">
      <dgm:prSet phldrT="[Texto]"/>
      <dgm:spPr/>
      <dgm:t>
        <a:bodyPr/>
        <a:lstStyle/>
        <a:p>
          <a:r>
            <a:rPr lang="es-SV" dirty="0"/>
            <a:t>Identificación jóvenes con enfoque de diversidad y género</a:t>
          </a:r>
        </a:p>
      </dgm:t>
    </dgm:pt>
    <dgm:pt modelId="{7BF649AD-17E8-41C0-A33F-B32F4F0F2268}" type="parTrans" cxnId="{F4DB6368-3151-4E5E-977D-735F0FD27F8C}">
      <dgm:prSet/>
      <dgm:spPr/>
      <dgm:t>
        <a:bodyPr/>
        <a:lstStyle/>
        <a:p>
          <a:endParaRPr lang="es-SV"/>
        </a:p>
      </dgm:t>
    </dgm:pt>
    <dgm:pt modelId="{6F08EBF7-AFA6-4BCD-93C4-5FF11A9047BB}" type="sibTrans" cxnId="{F4DB6368-3151-4E5E-977D-735F0FD27F8C}">
      <dgm:prSet/>
      <dgm:spPr/>
      <dgm:t>
        <a:bodyPr/>
        <a:lstStyle/>
        <a:p>
          <a:endParaRPr lang="es-SV"/>
        </a:p>
      </dgm:t>
    </dgm:pt>
    <dgm:pt modelId="{1577DB63-1A2A-4345-865B-A05D1CCE3101}">
      <dgm:prSet phldrT="[Texto]"/>
      <dgm:spPr/>
      <dgm:t>
        <a:bodyPr/>
        <a:lstStyle/>
        <a:p>
          <a:r>
            <a:rPr lang="es-SV" dirty="0"/>
            <a:t>Escuela de liderazgo para el cambio social juvenil</a:t>
          </a:r>
        </a:p>
      </dgm:t>
    </dgm:pt>
    <dgm:pt modelId="{94D4ADFF-A370-48D6-AA03-1074CE6F94EC}" type="parTrans" cxnId="{FA4E353C-A047-4710-B4ED-64670B62D688}">
      <dgm:prSet/>
      <dgm:spPr/>
      <dgm:t>
        <a:bodyPr/>
        <a:lstStyle/>
        <a:p>
          <a:endParaRPr lang="es-SV"/>
        </a:p>
      </dgm:t>
    </dgm:pt>
    <dgm:pt modelId="{C7842A15-4595-4FC7-ACAB-F6904DFF3A56}" type="sibTrans" cxnId="{FA4E353C-A047-4710-B4ED-64670B62D688}">
      <dgm:prSet/>
      <dgm:spPr/>
      <dgm:t>
        <a:bodyPr/>
        <a:lstStyle/>
        <a:p>
          <a:endParaRPr lang="es-SV"/>
        </a:p>
      </dgm:t>
    </dgm:pt>
    <dgm:pt modelId="{71D2E34D-2D34-4777-B9DA-F98F8FDA45C6}">
      <dgm:prSet phldrT="[Texto]"/>
      <dgm:spPr/>
      <dgm:t>
        <a:bodyPr/>
        <a:lstStyle/>
        <a:p>
          <a:r>
            <a:rPr lang="es-SV" dirty="0"/>
            <a:t>Fortalecimiento sociedad civil y gobernanza en zonas de conflicto</a:t>
          </a:r>
        </a:p>
      </dgm:t>
    </dgm:pt>
    <dgm:pt modelId="{E7ED0F5B-40E9-4AD9-AE4F-D49CC8155AA4}" type="parTrans" cxnId="{493862C7-306D-429A-AD45-B11595214F79}">
      <dgm:prSet/>
      <dgm:spPr/>
      <dgm:t>
        <a:bodyPr/>
        <a:lstStyle/>
        <a:p>
          <a:endParaRPr lang="es-SV"/>
        </a:p>
      </dgm:t>
    </dgm:pt>
    <dgm:pt modelId="{6A39E19C-EEBD-46BD-8CF2-56D088642ADE}" type="sibTrans" cxnId="{493862C7-306D-429A-AD45-B11595214F79}">
      <dgm:prSet/>
      <dgm:spPr/>
      <dgm:t>
        <a:bodyPr/>
        <a:lstStyle/>
        <a:p>
          <a:endParaRPr lang="es-SV"/>
        </a:p>
      </dgm:t>
    </dgm:pt>
    <dgm:pt modelId="{E49CA699-CF56-43E6-BE27-36E1C58EA147}">
      <dgm:prSet phldrT="[Texto]"/>
      <dgm:spPr/>
      <dgm:t>
        <a:bodyPr/>
        <a:lstStyle/>
        <a:p>
          <a:r>
            <a:rPr lang="es-SV" dirty="0"/>
            <a:t>Programas de protección y asistencia </a:t>
          </a:r>
        </a:p>
      </dgm:t>
    </dgm:pt>
    <dgm:pt modelId="{60BF0054-2618-4F32-8471-6F7A14D76687}" type="parTrans" cxnId="{076AF526-3501-4781-83A7-3F71E3EB598B}">
      <dgm:prSet/>
      <dgm:spPr/>
      <dgm:t>
        <a:bodyPr/>
        <a:lstStyle/>
        <a:p>
          <a:endParaRPr lang="es-SV"/>
        </a:p>
      </dgm:t>
    </dgm:pt>
    <dgm:pt modelId="{4DA8D8B8-5435-446C-964B-0A4EC4CFE590}" type="sibTrans" cxnId="{076AF526-3501-4781-83A7-3F71E3EB598B}">
      <dgm:prSet/>
      <dgm:spPr/>
      <dgm:t>
        <a:bodyPr/>
        <a:lstStyle/>
        <a:p>
          <a:endParaRPr lang="es-SV"/>
        </a:p>
      </dgm:t>
    </dgm:pt>
    <dgm:pt modelId="{ABADE22A-4862-4F15-86BE-9FEE50244C64}">
      <dgm:prSet phldrT="[Texto]"/>
      <dgm:spPr/>
      <dgm:t>
        <a:bodyPr/>
        <a:lstStyle/>
        <a:p>
          <a:r>
            <a:rPr lang="es-SV" dirty="0"/>
            <a:t>Metodologías alternativas (arte, diálogo)</a:t>
          </a:r>
        </a:p>
      </dgm:t>
    </dgm:pt>
    <dgm:pt modelId="{B6DF6075-FB17-453B-849C-BE9881D5C3A4}" type="parTrans" cxnId="{75C6AC3F-9DCA-4C9C-AA4D-9F2D2BFAD1F0}">
      <dgm:prSet/>
      <dgm:spPr/>
      <dgm:t>
        <a:bodyPr/>
        <a:lstStyle/>
        <a:p>
          <a:endParaRPr lang="es-SV"/>
        </a:p>
      </dgm:t>
    </dgm:pt>
    <dgm:pt modelId="{7C72C403-FF4E-4BAA-9C01-34D05857D236}" type="sibTrans" cxnId="{75C6AC3F-9DCA-4C9C-AA4D-9F2D2BFAD1F0}">
      <dgm:prSet/>
      <dgm:spPr/>
      <dgm:t>
        <a:bodyPr/>
        <a:lstStyle/>
        <a:p>
          <a:endParaRPr lang="es-SV"/>
        </a:p>
      </dgm:t>
    </dgm:pt>
    <dgm:pt modelId="{6BE46254-093F-4DFA-A933-9D31431E506D}">
      <dgm:prSet phldrT="[Texto]"/>
      <dgm:spPr/>
      <dgm:t>
        <a:bodyPr/>
        <a:lstStyle/>
        <a:p>
          <a:r>
            <a:rPr lang="es-SV" dirty="0"/>
            <a:t>Fortalecimiento institucional, diálogo y divulgación </a:t>
          </a:r>
        </a:p>
      </dgm:t>
    </dgm:pt>
    <dgm:pt modelId="{3CE16ECF-EDEF-4542-BF8C-9DC3BE592D64}" type="parTrans" cxnId="{3DFB1EEB-18C7-45DA-9ABE-273CEC6EE127}">
      <dgm:prSet/>
      <dgm:spPr/>
      <dgm:t>
        <a:bodyPr/>
        <a:lstStyle/>
        <a:p>
          <a:endParaRPr lang="es-SV"/>
        </a:p>
      </dgm:t>
    </dgm:pt>
    <dgm:pt modelId="{843668C0-20C0-457B-99F5-90C5A1BE4B21}" type="sibTrans" cxnId="{3DFB1EEB-18C7-45DA-9ABE-273CEC6EE127}">
      <dgm:prSet/>
      <dgm:spPr/>
      <dgm:t>
        <a:bodyPr/>
        <a:lstStyle/>
        <a:p>
          <a:endParaRPr lang="es-SV"/>
        </a:p>
      </dgm:t>
    </dgm:pt>
    <dgm:pt modelId="{8861BC1D-B3FF-42C6-992B-BFFE7D0DE05E}">
      <dgm:prSet phldrT="[Texto]"/>
      <dgm:spPr/>
      <dgm:t>
        <a:bodyPr/>
        <a:lstStyle/>
        <a:p>
          <a:r>
            <a:rPr lang="es-SV" dirty="0"/>
            <a:t>Comprensión de diversidad de género a través de OSC</a:t>
          </a:r>
        </a:p>
      </dgm:t>
    </dgm:pt>
    <dgm:pt modelId="{9C7B13A7-ECA1-4942-85D0-D6E8C286E147}" type="parTrans" cxnId="{066FD92C-97A4-4CD0-A5A3-588064FCB9B9}">
      <dgm:prSet/>
      <dgm:spPr/>
      <dgm:t>
        <a:bodyPr/>
        <a:lstStyle/>
        <a:p>
          <a:endParaRPr lang="es-SV"/>
        </a:p>
      </dgm:t>
    </dgm:pt>
    <dgm:pt modelId="{74F27F45-502F-46F3-9EE3-6B7240437454}" type="sibTrans" cxnId="{066FD92C-97A4-4CD0-A5A3-588064FCB9B9}">
      <dgm:prSet/>
      <dgm:spPr/>
      <dgm:t>
        <a:bodyPr/>
        <a:lstStyle/>
        <a:p>
          <a:endParaRPr lang="es-SV"/>
        </a:p>
      </dgm:t>
    </dgm:pt>
    <dgm:pt modelId="{17452793-3733-49E3-95C9-3AD61216D48E}">
      <dgm:prSet phldrT="[Texto]"/>
      <dgm:spPr/>
      <dgm:t>
        <a:bodyPr/>
        <a:lstStyle/>
        <a:p>
          <a:r>
            <a:rPr lang="es-SV" dirty="0"/>
            <a:t>Transversalización de género y juventud en políticas</a:t>
          </a:r>
        </a:p>
      </dgm:t>
    </dgm:pt>
    <dgm:pt modelId="{37EA97DA-0CE6-49D3-973A-EE45BA0AA2DC}" type="parTrans" cxnId="{087697D7-5CF7-48ED-916B-3E0079DFBCB2}">
      <dgm:prSet/>
      <dgm:spPr/>
      <dgm:t>
        <a:bodyPr/>
        <a:lstStyle/>
        <a:p>
          <a:endParaRPr lang="es-SV"/>
        </a:p>
      </dgm:t>
    </dgm:pt>
    <dgm:pt modelId="{BFF6F34B-6ED7-4B1F-A8DE-7478FE76D381}" type="sibTrans" cxnId="{087697D7-5CF7-48ED-916B-3E0079DFBCB2}">
      <dgm:prSet/>
      <dgm:spPr/>
      <dgm:t>
        <a:bodyPr/>
        <a:lstStyle/>
        <a:p>
          <a:endParaRPr lang="es-SV"/>
        </a:p>
      </dgm:t>
    </dgm:pt>
    <dgm:pt modelId="{8A26A6BE-7A62-4C6F-9429-891671A4B642}">
      <dgm:prSet phldrT="[Texto]"/>
      <dgm:spPr/>
      <dgm:t>
        <a:bodyPr/>
        <a:lstStyle/>
        <a:p>
          <a:r>
            <a:rPr lang="es-SV" dirty="0"/>
            <a:t>Planes de intervención jóvenes + sociedad civil</a:t>
          </a:r>
        </a:p>
      </dgm:t>
    </dgm:pt>
    <dgm:pt modelId="{9ADDB168-6536-4D1D-8B81-BBA149812B1D}" type="parTrans" cxnId="{E9D72895-055D-4FE9-A9CD-2A930D791650}">
      <dgm:prSet/>
      <dgm:spPr/>
      <dgm:t>
        <a:bodyPr/>
        <a:lstStyle/>
        <a:p>
          <a:endParaRPr lang="es-SV"/>
        </a:p>
      </dgm:t>
    </dgm:pt>
    <dgm:pt modelId="{079A4744-05A9-4374-8B56-9D161604E168}" type="sibTrans" cxnId="{E9D72895-055D-4FE9-A9CD-2A930D791650}">
      <dgm:prSet/>
      <dgm:spPr/>
      <dgm:t>
        <a:bodyPr/>
        <a:lstStyle/>
        <a:p>
          <a:endParaRPr lang="es-SV"/>
        </a:p>
      </dgm:t>
    </dgm:pt>
    <dgm:pt modelId="{81DC3CEB-E11C-46D9-93A3-21077A612F53}">
      <dgm:prSet phldrT="[Texto]"/>
      <dgm:spPr/>
      <dgm:t>
        <a:bodyPr/>
        <a:lstStyle/>
        <a:p>
          <a:r>
            <a:rPr lang="es-SV" dirty="0"/>
            <a:t>Participación política de jóvenes + Estado</a:t>
          </a:r>
        </a:p>
      </dgm:t>
    </dgm:pt>
    <dgm:pt modelId="{692D4AD3-DFE1-464E-B066-581FE0B03984}" type="parTrans" cxnId="{81E50966-9F7C-426A-9D46-D912ACDD1762}">
      <dgm:prSet/>
      <dgm:spPr/>
      <dgm:t>
        <a:bodyPr/>
        <a:lstStyle/>
        <a:p>
          <a:endParaRPr lang="es-SV"/>
        </a:p>
      </dgm:t>
    </dgm:pt>
    <dgm:pt modelId="{6FA005A4-5B08-4694-BA59-0D738FE6B682}" type="sibTrans" cxnId="{81E50966-9F7C-426A-9D46-D912ACDD1762}">
      <dgm:prSet/>
      <dgm:spPr/>
      <dgm:t>
        <a:bodyPr/>
        <a:lstStyle/>
        <a:p>
          <a:endParaRPr lang="es-SV"/>
        </a:p>
      </dgm:t>
    </dgm:pt>
    <dgm:pt modelId="{AC1340DA-4FD3-49AF-A674-FC62E437A0EE}" type="pres">
      <dgm:prSet presAssocID="{D0D1942F-80A7-4AE3-B7A7-31DEE80679BE}" presName="Name0" presStyleCnt="0">
        <dgm:presLayoutVars>
          <dgm:dir/>
          <dgm:animLvl val="lvl"/>
          <dgm:resizeHandles val="exact"/>
        </dgm:presLayoutVars>
      </dgm:prSet>
      <dgm:spPr/>
    </dgm:pt>
    <dgm:pt modelId="{1A3C4343-6B41-46BC-B0DA-42C31B4DB458}" type="pres">
      <dgm:prSet presAssocID="{D0D1942F-80A7-4AE3-B7A7-31DEE80679BE}" presName="tSp" presStyleCnt="0"/>
      <dgm:spPr/>
    </dgm:pt>
    <dgm:pt modelId="{90492BE9-4989-4323-A11E-3E9474D5BBE0}" type="pres">
      <dgm:prSet presAssocID="{D0D1942F-80A7-4AE3-B7A7-31DEE80679BE}" presName="bSp" presStyleCnt="0"/>
      <dgm:spPr/>
    </dgm:pt>
    <dgm:pt modelId="{2CB5BC72-BB26-4220-B5B6-C9A469F1EC46}" type="pres">
      <dgm:prSet presAssocID="{D0D1942F-80A7-4AE3-B7A7-31DEE80679BE}" presName="process" presStyleCnt="0"/>
      <dgm:spPr/>
    </dgm:pt>
    <dgm:pt modelId="{F914E41B-C2DD-447F-8341-E9AE2D4EA4F1}" type="pres">
      <dgm:prSet presAssocID="{29140A39-91E6-4019-A7DE-D6B4445D5365}" presName="composite1" presStyleCnt="0"/>
      <dgm:spPr/>
    </dgm:pt>
    <dgm:pt modelId="{08225122-CA99-4DC7-8396-2287320EC452}" type="pres">
      <dgm:prSet presAssocID="{29140A39-91E6-4019-A7DE-D6B4445D5365}" presName="dummyNode1" presStyleLbl="node1" presStyleIdx="0" presStyleCnt="3"/>
      <dgm:spPr/>
    </dgm:pt>
    <dgm:pt modelId="{66DE5E70-86CA-4320-8BE2-CA9D94BF4E97}" type="pres">
      <dgm:prSet presAssocID="{29140A39-91E6-4019-A7DE-D6B4445D5365}" presName="childNode1" presStyleLbl="bgAcc1" presStyleIdx="0" presStyleCnt="3">
        <dgm:presLayoutVars>
          <dgm:bulletEnabled val="1"/>
        </dgm:presLayoutVars>
      </dgm:prSet>
      <dgm:spPr/>
    </dgm:pt>
    <dgm:pt modelId="{07A6C600-D045-4D60-8D14-CF5BD263BACF}" type="pres">
      <dgm:prSet presAssocID="{29140A39-91E6-4019-A7DE-D6B4445D5365}" presName="childNode1tx" presStyleLbl="bgAcc1" presStyleIdx="0" presStyleCnt="3">
        <dgm:presLayoutVars>
          <dgm:bulletEnabled val="1"/>
        </dgm:presLayoutVars>
      </dgm:prSet>
      <dgm:spPr/>
    </dgm:pt>
    <dgm:pt modelId="{06C35EEB-C880-45BD-AB88-07019FCB0AFD}" type="pres">
      <dgm:prSet presAssocID="{29140A39-91E6-4019-A7DE-D6B4445D536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C47BBAA-920C-4815-86C3-EDBB95FFE915}" type="pres">
      <dgm:prSet presAssocID="{29140A39-91E6-4019-A7DE-D6B4445D5365}" presName="connSite1" presStyleCnt="0"/>
      <dgm:spPr/>
    </dgm:pt>
    <dgm:pt modelId="{E1EA9B14-4FDC-4B04-9236-818B8FC97F82}" type="pres">
      <dgm:prSet presAssocID="{CE75C58F-6B4F-4F33-AD8D-A9DE9DCAFDED}" presName="Name9" presStyleLbl="sibTrans2D1" presStyleIdx="0" presStyleCnt="2"/>
      <dgm:spPr/>
    </dgm:pt>
    <dgm:pt modelId="{53D0DC8A-25FC-4FD6-9C76-84A326BB2DE1}" type="pres">
      <dgm:prSet presAssocID="{71D2E34D-2D34-4777-B9DA-F98F8FDA45C6}" presName="composite2" presStyleCnt="0"/>
      <dgm:spPr/>
    </dgm:pt>
    <dgm:pt modelId="{1BCAF9BB-5FFD-475A-8F98-E5BDA0E96471}" type="pres">
      <dgm:prSet presAssocID="{71D2E34D-2D34-4777-B9DA-F98F8FDA45C6}" presName="dummyNode2" presStyleLbl="node1" presStyleIdx="0" presStyleCnt="3"/>
      <dgm:spPr/>
    </dgm:pt>
    <dgm:pt modelId="{A7048874-1561-46F7-A431-2D8619453590}" type="pres">
      <dgm:prSet presAssocID="{71D2E34D-2D34-4777-B9DA-F98F8FDA45C6}" presName="childNode2" presStyleLbl="bgAcc1" presStyleIdx="1" presStyleCnt="3">
        <dgm:presLayoutVars>
          <dgm:bulletEnabled val="1"/>
        </dgm:presLayoutVars>
      </dgm:prSet>
      <dgm:spPr/>
    </dgm:pt>
    <dgm:pt modelId="{3EB47EF2-67E1-444D-BC31-1105672A06D3}" type="pres">
      <dgm:prSet presAssocID="{71D2E34D-2D34-4777-B9DA-F98F8FDA45C6}" presName="childNode2tx" presStyleLbl="bgAcc1" presStyleIdx="1" presStyleCnt="3">
        <dgm:presLayoutVars>
          <dgm:bulletEnabled val="1"/>
        </dgm:presLayoutVars>
      </dgm:prSet>
      <dgm:spPr/>
    </dgm:pt>
    <dgm:pt modelId="{485ABB18-5C2D-4DC9-9E0E-A8B7DF2FCCE7}" type="pres">
      <dgm:prSet presAssocID="{71D2E34D-2D34-4777-B9DA-F98F8FDA45C6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E06EE6D-B26D-4D51-A3DF-6B60F29A6039}" type="pres">
      <dgm:prSet presAssocID="{71D2E34D-2D34-4777-B9DA-F98F8FDA45C6}" presName="connSite2" presStyleCnt="0"/>
      <dgm:spPr/>
    </dgm:pt>
    <dgm:pt modelId="{44C07777-0554-4159-804D-E72445CB2570}" type="pres">
      <dgm:prSet presAssocID="{6A39E19C-EEBD-46BD-8CF2-56D088642ADE}" presName="Name18" presStyleLbl="sibTrans2D1" presStyleIdx="1" presStyleCnt="2"/>
      <dgm:spPr/>
    </dgm:pt>
    <dgm:pt modelId="{B9636A41-1F6D-43FC-AD93-EFED67FB2FD2}" type="pres">
      <dgm:prSet presAssocID="{6BE46254-093F-4DFA-A933-9D31431E506D}" presName="composite1" presStyleCnt="0"/>
      <dgm:spPr/>
    </dgm:pt>
    <dgm:pt modelId="{6FA13C66-391D-49EC-A643-35A87ED5A02A}" type="pres">
      <dgm:prSet presAssocID="{6BE46254-093F-4DFA-A933-9D31431E506D}" presName="dummyNode1" presStyleLbl="node1" presStyleIdx="1" presStyleCnt="3"/>
      <dgm:spPr/>
    </dgm:pt>
    <dgm:pt modelId="{13246952-EF6B-4CBE-B4CA-847B1A61EC17}" type="pres">
      <dgm:prSet presAssocID="{6BE46254-093F-4DFA-A933-9D31431E506D}" presName="childNode1" presStyleLbl="bgAcc1" presStyleIdx="2" presStyleCnt="3">
        <dgm:presLayoutVars>
          <dgm:bulletEnabled val="1"/>
        </dgm:presLayoutVars>
      </dgm:prSet>
      <dgm:spPr/>
    </dgm:pt>
    <dgm:pt modelId="{15A649DC-77B1-42E8-B8E6-C5D88CA48471}" type="pres">
      <dgm:prSet presAssocID="{6BE46254-093F-4DFA-A933-9D31431E506D}" presName="childNode1tx" presStyleLbl="bgAcc1" presStyleIdx="2" presStyleCnt="3">
        <dgm:presLayoutVars>
          <dgm:bulletEnabled val="1"/>
        </dgm:presLayoutVars>
      </dgm:prSet>
      <dgm:spPr/>
    </dgm:pt>
    <dgm:pt modelId="{BF9C0B61-A4BC-4077-8156-BB03DE083FA8}" type="pres">
      <dgm:prSet presAssocID="{6BE46254-093F-4DFA-A933-9D31431E506D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77DA6A5-48E6-4A70-8F9B-FFF593D392D9}" type="pres">
      <dgm:prSet presAssocID="{6BE46254-093F-4DFA-A933-9D31431E506D}" presName="connSite1" presStyleCnt="0"/>
      <dgm:spPr/>
    </dgm:pt>
  </dgm:ptLst>
  <dgm:cxnLst>
    <dgm:cxn modelId="{50226404-778B-4AB3-9FED-2E2478BE1C40}" type="presOf" srcId="{81DC3CEB-E11C-46D9-93A3-21077A612F53}" destId="{13246952-EF6B-4CBE-B4CA-847B1A61EC17}" srcOrd="0" destOrd="2" presId="urn:microsoft.com/office/officeart/2005/8/layout/hProcess4"/>
    <dgm:cxn modelId="{D47E120B-C1D2-4D30-BDB0-AB94948771EF}" type="presOf" srcId="{8861BC1D-B3FF-42C6-992B-BFFE7D0DE05E}" destId="{13246952-EF6B-4CBE-B4CA-847B1A61EC17}" srcOrd="0" destOrd="0" presId="urn:microsoft.com/office/officeart/2005/8/layout/hProcess4"/>
    <dgm:cxn modelId="{98740713-BBDC-4D64-8160-2CE399BBF796}" type="presOf" srcId="{CE75C58F-6B4F-4F33-AD8D-A9DE9DCAFDED}" destId="{E1EA9B14-4FDC-4B04-9236-818B8FC97F82}" srcOrd="0" destOrd="0" presId="urn:microsoft.com/office/officeart/2005/8/layout/hProcess4"/>
    <dgm:cxn modelId="{D7415417-1A93-462B-BCFA-FAE84B41BB09}" type="presOf" srcId="{71D2E34D-2D34-4777-B9DA-F98F8FDA45C6}" destId="{485ABB18-5C2D-4DC9-9E0E-A8B7DF2FCCE7}" srcOrd="0" destOrd="0" presId="urn:microsoft.com/office/officeart/2005/8/layout/hProcess4"/>
    <dgm:cxn modelId="{076AF526-3501-4781-83A7-3F71E3EB598B}" srcId="{71D2E34D-2D34-4777-B9DA-F98F8FDA45C6}" destId="{E49CA699-CF56-43E6-BE27-36E1C58EA147}" srcOrd="0" destOrd="0" parTransId="{60BF0054-2618-4F32-8471-6F7A14D76687}" sibTransId="{4DA8D8B8-5435-446C-964B-0A4EC4CFE590}"/>
    <dgm:cxn modelId="{D5FEE02B-E269-42AE-A29C-383C2512F8BB}" type="presOf" srcId="{8A26A6BE-7A62-4C6F-9429-891671A4B642}" destId="{A7048874-1561-46F7-A431-2D8619453590}" srcOrd="0" destOrd="2" presId="urn:microsoft.com/office/officeart/2005/8/layout/hProcess4"/>
    <dgm:cxn modelId="{066FD92C-97A4-4CD0-A5A3-588064FCB9B9}" srcId="{6BE46254-093F-4DFA-A933-9D31431E506D}" destId="{8861BC1D-B3FF-42C6-992B-BFFE7D0DE05E}" srcOrd="0" destOrd="0" parTransId="{9C7B13A7-ECA1-4942-85D0-D6E8C286E147}" sibTransId="{74F27F45-502F-46F3-9EE3-6B7240437454}"/>
    <dgm:cxn modelId="{C4925A2F-C23C-42C2-B5BE-8807F0832F0E}" type="presOf" srcId="{1577DB63-1A2A-4345-865B-A05D1CCE3101}" destId="{07A6C600-D045-4D60-8D14-CF5BD263BACF}" srcOrd="1" destOrd="1" presId="urn:microsoft.com/office/officeart/2005/8/layout/hProcess4"/>
    <dgm:cxn modelId="{51F15931-9959-49F5-B038-5FB10573C818}" type="presOf" srcId="{81DC3CEB-E11C-46D9-93A3-21077A612F53}" destId="{15A649DC-77B1-42E8-B8E6-C5D88CA48471}" srcOrd="1" destOrd="2" presId="urn:microsoft.com/office/officeart/2005/8/layout/hProcess4"/>
    <dgm:cxn modelId="{76EF5432-3F78-4ADD-9688-2080CA194799}" type="presOf" srcId="{29140A39-91E6-4019-A7DE-D6B4445D5365}" destId="{06C35EEB-C880-45BD-AB88-07019FCB0AFD}" srcOrd="0" destOrd="0" presId="urn:microsoft.com/office/officeart/2005/8/layout/hProcess4"/>
    <dgm:cxn modelId="{FA4E353C-A047-4710-B4ED-64670B62D688}" srcId="{29140A39-91E6-4019-A7DE-D6B4445D5365}" destId="{1577DB63-1A2A-4345-865B-A05D1CCE3101}" srcOrd="1" destOrd="0" parTransId="{94D4ADFF-A370-48D6-AA03-1074CE6F94EC}" sibTransId="{C7842A15-4595-4FC7-ACAB-F6904DFF3A56}"/>
    <dgm:cxn modelId="{75C6AC3F-9DCA-4C9C-AA4D-9F2D2BFAD1F0}" srcId="{71D2E34D-2D34-4777-B9DA-F98F8FDA45C6}" destId="{ABADE22A-4862-4F15-86BE-9FEE50244C64}" srcOrd="1" destOrd="0" parTransId="{B6DF6075-FB17-453B-849C-BE9881D5C3A4}" sibTransId="{7C72C403-FF4E-4BAA-9C01-34D05857D236}"/>
    <dgm:cxn modelId="{6FECEB40-922C-497B-A028-24CF91E211C7}" type="presOf" srcId="{1577DB63-1A2A-4345-865B-A05D1CCE3101}" destId="{66DE5E70-86CA-4320-8BE2-CA9D94BF4E97}" srcOrd="0" destOrd="1" presId="urn:microsoft.com/office/officeart/2005/8/layout/hProcess4"/>
    <dgm:cxn modelId="{D8EE0246-E1E9-47C9-B767-028488EF5DAC}" type="presOf" srcId="{8861BC1D-B3FF-42C6-992B-BFFE7D0DE05E}" destId="{15A649DC-77B1-42E8-B8E6-C5D88CA48471}" srcOrd="1" destOrd="0" presId="urn:microsoft.com/office/officeart/2005/8/layout/hProcess4"/>
    <dgm:cxn modelId="{81E50966-9F7C-426A-9D46-D912ACDD1762}" srcId="{6BE46254-093F-4DFA-A933-9D31431E506D}" destId="{81DC3CEB-E11C-46D9-93A3-21077A612F53}" srcOrd="2" destOrd="0" parTransId="{692D4AD3-DFE1-464E-B066-581FE0B03984}" sibTransId="{6FA005A4-5B08-4694-BA59-0D738FE6B682}"/>
    <dgm:cxn modelId="{F4DB6368-3151-4E5E-977D-735F0FD27F8C}" srcId="{29140A39-91E6-4019-A7DE-D6B4445D5365}" destId="{7313BCEC-C2D1-4167-A91F-A3A1DCB03798}" srcOrd="0" destOrd="0" parTransId="{7BF649AD-17E8-41C0-A33F-B32F4F0F2268}" sibTransId="{6F08EBF7-AFA6-4BCD-93C4-5FF11A9047BB}"/>
    <dgm:cxn modelId="{254F264F-B199-4318-BB5E-CADAF9110C6D}" type="presOf" srcId="{6BE46254-093F-4DFA-A933-9D31431E506D}" destId="{BF9C0B61-A4BC-4077-8156-BB03DE083FA8}" srcOrd="0" destOrd="0" presId="urn:microsoft.com/office/officeart/2005/8/layout/hProcess4"/>
    <dgm:cxn modelId="{4CC81972-AD3A-42AE-9242-429424AE2894}" type="presOf" srcId="{6A39E19C-EEBD-46BD-8CF2-56D088642ADE}" destId="{44C07777-0554-4159-804D-E72445CB2570}" srcOrd="0" destOrd="0" presId="urn:microsoft.com/office/officeart/2005/8/layout/hProcess4"/>
    <dgm:cxn modelId="{7FFA2F52-72E7-429D-B6AF-AF335DD27E84}" type="presOf" srcId="{E49CA699-CF56-43E6-BE27-36E1C58EA147}" destId="{A7048874-1561-46F7-A431-2D8619453590}" srcOrd="0" destOrd="0" presId="urn:microsoft.com/office/officeart/2005/8/layout/hProcess4"/>
    <dgm:cxn modelId="{AD5B467E-4A2A-4195-88B2-9A83DE767A5A}" type="presOf" srcId="{ABADE22A-4862-4F15-86BE-9FEE50244C64}" destId="{A7048874-1561-46F7-A431-2D8619453590}" srcOrd="0" destOrd="1" presId="urn:microsoft.com/office/officeart/2005/8/layout/hProcess4"/>
    <dgm:cxn modelId="{FBDFE08F-E1B2-44E8-9A87-B6B37F81D438}" type="presOf" srcId="{E49CA699-CF56-43E6-BE27-36E1C58EA147}" destId="{3EB47EF2-67E1-444D-BC31-1105672A06D3}" srcOrd="1" destOrd="0" presId="urn:microsoft.com/office/officeart/2005/8/layout/hProcess4"/>
    <dgm:cxn modelId="{09960390-607D-420E-98CF-94221048DDA7}" type="presOf" srcId="{7313BCEC-C2D1-4167-A91F-A3A1DCB03798}" destId="{66DE5E70-86CA-4320-8BE2-CA9D94BF4E97}" srcOrd="0" destOrd="0" presId="urn:microsoft.com/office/officeart/2005/8/layout/hProcess4"/>
    <dgm:cxn modelId="{E9D72895-055D-4FE9-A9CD-2A930D791650}" srcId="{71D2E34D-2D34-4777-B9DA-F98F8FDA45C6}" destId="{8A26A6BE-7A62-4C6F-9429-891671A4B642}" srcOrd="2" destOrd="0" parTransId="{9ADDB168-6536-4D1D-8B81-BBA149812B1D}" sibTransId="{079A4744-05A9-4374-8B56-9D161604E168}"/>
    <dgm:cxn modelId="{C31471A1-A7A5-44BD-A84E-34513ABFF343}" type="presOf" srcId="{D0D1942F-80A7-4AE3-B7A7-31DEE80679BE}" destId="{AC1340DA-4FD3-49AF-A674-FC62E437A0EE}" srcOrd="0" destOrd="0" presId="urn:microsoft.com/office/officeart/2005/8/layout/hProcess4"/>
    <dgm:cxn modelId="{231A36B2-49E2-4415-929A-6298D094D2CD}" type="presOf" srcId="{7313BCEC-C2D1-4167-A91F-A3A1DCB03798}" destId="{07A6C600-D045-4D60-8D14-CF5BD263BACF}" srcOrd="1" destOrd="0" presId="urn:microsoft.com/office/officeart/2005/8/layout/hProcess4"/>
    <dgm:cxn modelId="{8AAB72B3-37AE-48AF-84FD-95A61B0856E3}" srcId="{D0D1942F-80A7-4AE3-B7A7-31DEE80679BE}" destId="{29140A39-91E6-4019-A7DE-D6B4445D5365}" srcOrd="0" destOrd="0" parTransId="{FDD0A953-C175-436B-BB00-17B0225DAB08}" sibTransId="{CE75C58F-6B4F-4F33-AD8D-A9DE9DCAFDED}"/>
    <dgm:cxn modelId="{493862C7-306D-429A-AD45-B11595214F79}" srcId="{D0D1942F-80A7-4AE3-B7A7-31DEE80679BE}" destId="{71D2E34D-2D34-4777-B9DA-F98F8FDA45C6}" srcOrd="1" destOrd="0" parTransId="{E7ED0F5B-40E9-4AD9-AE4F-D49CC8155AA4}" sibTransId="{6A39E19C-EEBD-46BD-8CF2-56D088642ADE}"/>
    <dgm:cxn modelId="{087697D7-5CF7-48ED-916B-3E0079DFBCB2}" srcId="{6BE46254-093F-4DFA-A933-9D31431E506D}" destId="{17452793-3733-49E3-95C9-3AD61216D48E}" srcOrd="1" destOrd="0" parTransId="{37EA97DA-0CE6-49D3-973A-EE45BA0AA2DC}" sibTransId="{BFF6F34B-6ED7-4B1F-A8DE-7478FE76D381}"/>
    <dgm:cxn modelId="{70E0B6D9-0EC7-455B-9326-67C8838A9AAD}" type="presOf" srcId="{ABADE22A-4862-4F15-86BE-9FEE50244C64}" destId="{3EB47EF2-67E1-444D-BC31-1105672A06D3}" srcOrd="1" destOrd="1" presId="urn:microsoft.com/office/officeart/2005/8/layout/hProcess4"/>
    <dgm:cxn modelId="{7FF0C3E1-4E3D-4C4D-92C1-DEF2B0588FB0}" type="presOf" srcId="{17452793-3733-49E3-95C9-3AD61216D48E}" destId="{15A649DC-77B1-42E8-B8E6-C5D88CA48471}" srcOrd="1" destOrd="1" presId="urn:microsoft.com/office/officeart/2005/8/layout/hProcess4"/>
    <dgm:cxn modelId="{63CFAAEA-BBB0-49C5-951D-3FCCF2CA7721}" type="presOf" srcId="{17452793-3733-49E3-95C9-3AD61216D48E}" destId="{13246952-EF6B-4CBE-B4CA-847B1A61EC17}" srcOrd="0" destOrd="1" presId="urn:microsoft.com/office/officeart/2005/8/layout/hProcess4"/>
    <dgm:cxn modelId="{3DFB1EEB-18C7-45DA-9ABE-273CEC6EE127}" srcId="{D0D1942F-80A7-4AE3-B7A7-31DEE80679BE}" destId="{6BE46254-093F-4DFA-A933-9D31431E506D}" srcOrd="2" destOrd="0" parTransId="{3CE16ECF-EDEF-4542-BF8C-9DC3BE592D64}" sibTransId="{843668C0-20C0-457B-99F5-90C5A1BE4B21}"/>
    <dgm:cxn modelId="{3A3457F7-D2EA-46E5-A543-0AD3758AEBDE}" type="presOf" srcId="{8A26A6BE-7A62-4C6F-9429-891671A4B642}" destId="{3EB47EF2-67E1-444D-BC31-1105672A06D3}" srcOrd="1" destOrd="2" presId="urn:microsoft.com/office/officeart/2005/8/layout/hProcess4"/>
    <dgm:cxn modelId="{F7871A04-02D8-4142-B897-1337F9DC4523}" type="presParOf" srcId="{AC1340DA-4FD3-49AF-A674-FC62E437A0EE}" destId="{1A3C4343-6B41-46BC-B0DA-42C31B4DB458}" srcOrd="0" destOrd="0" presId="urn:microsoft.com/office/officeart/2005/8/layout/hProcess4"/>
    <dgm:cxn modelId="{71F334BB-B01B-4776-AB07-7D63F4F3CFE0}" type="presParOf" srcId="{AC1340DA-4FD3-49AF-A674-FC62E437A0EE}" destId="{90492BE9-4989-4323-A11E-3E9474D5BBE0}" srcOrd="1" destOrd="0" presId="urn:microsoft.com/office/officeart/2005/8/layout/hProcess4"/>
    <dgm:cxn modelId="{1A01BE27-DB1A-49A2-A210-614F0ECD662A}" type="presParOf" srcId="{AC1340DA-4FD3-49AF-A674-FC62E437A0EE}" destId="{2CB5BC72-BB26-4220-B5B6-C9A469F1EC46}" srcOrd="2" destOrd="0" presId="urn:microsoft.com/office/officeart/2005/8/layout/hProcess4"/>
    <dgm:cxn modelId="{CDE685C9-63DF-43C8-955A-27E7D7CF8E25}" type="presParOf" srcId="{2CB5BC72-BB26-4220-B5B6-C9A469F1EC46}" destId="{F914E41B-C2DD-447F-8341-E9AE2D4EA4F1}" srcOrd="0" destOrd="0" presId="urn:microsoft.com/office/officeart/2005/8/layout/hProcess4"/>
    <dgm:cxn modelId="{5D404F55-1F30-441C-9B43-7997808EC8A4}" type="presParOf" srcId="{F914E41B-C2DD-447F-8341-E9AE2D4EA4F1}" destId="{08225122-CA99-4DC7-8396-2287320EC452}" srcOrd="0" destOrd="0" presId="urn:microsoft.com/office/officeart/2005/8/layout/hProcess4"/>
    <dgm:cxn modelId="{7614ED5D-4685-4DED-B405-09116F1E0988}" type="presParOf" srcId="{F914E41B-C2DD-447F-8341-E9AE2D4EA4F1}" destId="{66DE5E70-86CA-4320-8BE2-CA9D94BF4E97}" srcOrd="1" destOrd="0" presId="urn:microsoft.com/office/officeart/2005/8/layout/hProcess4"/>
    <dgm:cxn modelId="{3555C64F-C322-431A-AE58-AE0237BE0819}" type="presParOf" srcId="{F914E41B-C2DD-447F-8341-E9AE2D4EA4F1}" destId="{07A6C600-D045-4D60-8D14-CF5BD263BACF}" srcOrd="2" destOrd="0" presId="urn:microsoft.com/office/officeart/2005/8/layout/hProcess4"/>
    <dgm:cxn modelId="{8554C498-B5F6-4651-A622-6FE7F5C9A8C3}" type="presParOf" srcId="{F914E41B-C2DD-447F-8341-E9AE2D4EA4F1}" destId="{06C35EEB-C880-45BD-AB88-07019FCB0AFD}" srcOrd="3" destOrd="0" presId="urn:microsoft.com/office/officeart/2005/8/layout/hProcess4"/>
    <dgm:cxn modelId="{4CCCAE7F-5415-47A7-981C-BAC4B43A3B70}" type="presParOf" srcId="{F914E41B-C2DD-447F-8341-E9AE2D4EA4F1}" destId="{9C47BBAA-920C-4815-86C3-EDBB95FFE915}" srcOrd="4" destOrd="0" presId="urn:microsoft.com/office/officeart/2005/8/layout/hProcess4"/>
    <dgm:cxn modelId="{3A580613-8D20-48E3-B0AD-6720FFA91E65}" type="presParOf" srcId="{2CB5BC72-BB26-4220-B5B6-C9A469F1EC46}" destId="{E1EA9B14-4FDC-4B04-9236-818B8FC97F82}" srcOrd="1" destOrd="0" presId="urn:microsoft.com/office/officeart/2005/8/layout/hProcess4"/>
    <dgm:cxn modelId="{9DADE6B4-B852-43B9-8B14-B88B698C8FDC}" type="presParOf" srcId="{2CB5BC72-BB26-4220-B5B6-C9A469F1EC46}" destId="{53D0DC8A-25FC-4FD6-9C76-84A326BB2DE1}" srcOrd="2" destOrd="0" presId="urn:microsoft.com/office/officeart/2005/8/layout/hProcess4"/>
    <dgm:cxn modelId="{D890F7AE-CF0D-4290-ADD7-A23CFFB44C3E}" type="presParOf" srcId="{53D0DC8A-25FC-4FD6-9C76-84A326BB2DE1}" destId="{1BCAF9BB-5FFD-475A-8F98-E5BDA0E96471}" srcOrd="0" destOrd="0" presId="urn:microsoft.com/office/officeart/2005/8/layout/hProcess4"/>
    <dgm:cxn modelId="{0E330F8C-54FC-4A6A-B73A-7D94916AE4D9}" type="presParOf" srcId="{53D0DC8A-25FC-4FD6-9C76-84A326BB2DE1}" destId="{A7048874-1561-46F7-A431-2D8619453590}" srcOrd="1" destOrd="0" presId="urn:microsoft.com/office/officeart/2005/8/layout/hProcess4"/>
    <dgm:cxn modelId="{AF9C2D35-18E1-493C-8069-EC87F67103CE}" type="presParOf" srcId="{53D0DC8A-25FC-4FD6-9C76-84A326BB2DE1}" destId="{3EB47EF2-67E1-444D-BC31-1105672A06D3}" srcOrd="2" destOrd="0" presId="urn:microsoft.com/office/officeart/2005/8/layout/hProcess4"/>
    <dgm:cxn modelId="{D294AA11-408A-4294-9654-961667353422}" type="presParOf" srcId="{53D0DC8A-25FC-4FD6-9C76-84A326BB2DE1}" destId="{485ABB18-5C2D-4DC9-9E0E-A8B7DF2FCCE7}" srcOrd="3" destOrd="0" presId="urn:microsoft.com/office/officeart/2005/8/layout/hProcess4"/>
    <dgm:cxn modelId="{FD6695C8-477E-42FC-8FAB-EC2744F55C62}" type="presParOf" srcId="{53D0DC8A-25FC-4FD6-9C76-84A326BB2DE1}" destId="{5E06EE6D-B26D-4D51-A3DF-6B60F29A6039}" srcOrd="4" destOrd="0" presId="urn:microsoft.com/office/officeart/2005/8/layout/hProcess4"/>
    <dgm:cxn modelId="{79AAE6D6-38CF-442B-87CA-129D2C920709}" type="presParOf" srcId="{2CB5BC72-BB26-4220-B5B6-C9A469F1EC46}" destId="{44C07777-0554-4159-804D-E72445CB2570}" srcOrd="3" destOrd="0" presId="urn:microsoft.com/office/officeart/2005/8/layout/hProcess4"/>
    <dgm:cxn modelId="{DD140DE5-AF84-4AA8-97AC-F5B6A0ECDA92}" type="presParOf" srcId="{2CB5BC72-BB26-4220-B5B6-C9A469F1EC46}" destId="{B9636A41-1F6D-43FC-AD93-EFED67FB2FD2}" srcOrd="4" destOrd="0" presId="urn:microsoft.com/office/officeart/2005/8/layout/hProcess4"/>
    <dgm:cxn modelId="{1D328295-86D7-43D3-9223-6E232F7A3429}" type="presParOf" srcId="{B9636A41-1F6D-43FC-AD93-EFED67FB2FD2}" destId="{6FA13C66-391D-49EC-A643-35A87ED5A02A}" srcOrd="0" destOrd="0" presId="urn:microsoft.com/office/officeart/2005/8/layout/hProcess4"/>
    <dgm:cxn modelId="{4411CF2B-E360-4B51-B16C-5FCB81703EEA}" type="presParOf" srcId="{B9636A41-1F6D-43FC-AD93-EFED67FB2FD2}" destId="{13246952-EF6B-4CBE-B4CA-847B1A61EC17}" srcOrd="1" destOrd="0" presId="urn:microsoft.com/office/officeart/2005/8/layout/hProcess4"/>
    <dgm:cxn modelId="{5A6956EC-8F9C-4190-9A9C-291E138F5402}" type="presParOf" srcId="{B9636A41-1F6D-43FC-AD93-EFED67FB2FD2}" destId="{15A649DC-77B1-42E8-B8E6-C5D88CA48471}" srcOrd="2" destOrd="0" presId="urn:microsoft.com/office/officeart/2005/8/layout/hProcess4"/>
    <dgm:cxn modelId="{7A9CA0A0-3F16-4FA9-A665-178F972A1E52}" type="presParOf" srcId="{B9636A41-1F6D-43FC-AD93-EFED67FB2FD2}" destId="{BF9C0B61-A4BC-4077-8156-BB03DE083FA8}" srcOrd="3" destOrd="0" presId="urn:microsoft.com/office/officeart/2005/8/layout/hProcess4"/>
    <dgm:cxn modelId="{9B98AC49-0B67-4B15-BAB7-B7E2F3CD3DE6}" type="presParOf" srcId="{B9636A41-1F6D-43FC-AD93-EFED67FB2FD2}" destId="{877DA6A5-48E6-4A70-8F9B-FFF593D392D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3A155-CD30-423E-9FC9-B7F5971352DA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800" kern="1200" dirty="0"/>
            <a:t>Jóvenes salvadoreños entre 15 y 25 años</a:t>
          </a:r>
        </a:p>
      </dsp:txBody>
      <dsp:txXfrm>
        <a:off x="3001336" y="1646670"/>
        <a:ext cx="2125326" cy="2125326"/>
      </dsp:txXfrm>
    </dsp:sp>
    <dsp:sp modelId="{9AD7709C-9851-422A-85ED-9C75456FEAAF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LGBTI</a:t>
          </a:r>
        </a:p>
      </dsp:txBody>
      <dsp:txXfrm>
        <a:off x="3532668" y="220621"/>
        <a:ext cx="1062663" cy="1062663"/>
      </dsp:txXfrm>
    </dsp:sp>
    <dsp:sp modelId="{0F50A8CC-D0F2-4E55-AFEE-694ABBA33699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VBG</a:t>
          </a:r>
        </a:p>
      </dsp:txBody>
      <dsp:txXfrm>
        <a:off x="5490048" y="2178001"/>
        <a:ext cx="1062663" cy="1062663"/>
      </dsp:txXfrm>
    </dsp:sp>
    <dsp:sp modelId="{E43359B9-61F8-4311-95EC-ED039F97C9EB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kern="1200" dirty="0"/>
            <a:t>VIH</a:t>
          </a:r>
        </a:p>
      </dsp:txBody>
      <dsp:txXfrm>
        <a:off x="3532668" y="4135382"/>
        <a:ext cx="1062663" cy="1062663"/>
      </dsp:txXfrm>
    </dsp:sp>
    <dsp:sp modelId="{B7000C5A-4CA3-4111-BE20-4EA1022F97BB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/>
            <a:t>Migración forzada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105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/>
            <a:t>Indígenas</a:t>
          </a:r>
        </a:p>
      </dsp:txBody>
      <dsp:txXfrm>
        <a:off x="1575287" y="2178001"/>
        <a:ext cx="1062663" cy="1062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E5E70-86CA-4320-8BE2-CA9D94BF4E97}">
      <dsp:nvSpPr>
        <dsp:cNvPr id="0" name=""/>
        <dsp:cNvSpPr/>
      </dsp:nvSpPr>
      <dsp:spPr>
        <a:xfrm>
          <a:off x="991" y="1460820"/>
          <a:ext cx="3062529" cy="252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kern="1200" dirty="0"/>
            <a:t>Identificación jóvenes con enfoque de diversidad y género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kern="1200" dirty="0"/>
            <a:t>Escuela de liderazgo para el cambio social juvenil</a:t>
          </a:r>
        </a:p>
      </dsp:txBody>
      <dsp:txXfrm>
        <a:off x="59120" y="1518949"/>
        <a:ext cx="2946271" cy="1868413"/>
      </dsp:txXfrm>
    </dsp:sp>
    <dsp:sp modelId="{E1EA9B14-4FDC-4B04-9236-818B8FC97F82}">
      <dsp:nvSpPr>
        <dsp:cNvPr id="0" name=""/>
        <dsp:cNvSpPr/>
      </dsp:nvSpPr>
      <dsp:spPr>
        <a:xfrm>
          <a:off x="1714102" y="2033868"/>
          <a:ext cx="3419584" cy="3419584"/>
        </a:xfrm>
        <a:prstGeom prst="leftCircularArrow">
          <a:avLst>
            <a:gd name="adj1" fmla="val 3277"/>
            <a:gd name="adj2" fmla="val 404430"/>
            <a:gd name="adj3" fmla="val 2179941"/>
            <a:gd name="adj4" fmla="val 9024489"/>
            <a:gd name="adj5" fmla="val 382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35EEB-C880-45BD-AB88-07019FCB0AFD}">
      <dsp:nvSpPr>
        <dsp:cNvPr id="0" name=""/>
        <dsp:cNvSpPr/>
      </dsp:nvSpPr>
      <dsp:spPr>
        <a:xfrm>
          <a:off x="681553" y="3445492"/>
          <a:ext cx="2722248" cy="10825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900" kern="1200" dirty="0"/>
            <a:t>Líderes comunitarios y promotores de diversidad</a:t>
          </a:r>
        </a:p>
      </dsp:txBody>
      <dsp:txXfrm>
        <a:off x="713260" y="3477199"/>
        <a:ext cx="2658834" cy="1019134"/>
      </dsp:txXfrm>
    </dsp:sp>
    <dsp:sp modelId="{A7048874-1561-46F7-A431-2D8619453590}">
      <dsp:nvSpPr>
        <dsp:cNvPr id="0" name=""/>
        <dsp:cNvSpPr/>
      </dsp:nvSpPr>
      <dsp:spPr>
        <a:xfrm>
          <a:off x="3937394" y="1460820"/>
          <a:ext cx="3062529" cy="252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kern="1200" dirty="0"/>
            <a:t>Programas de protección y asistencia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kern="1200" dirty="0"/>
            <a:t>Metodologías alternativas (arte, diálogo)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kern="1200" dirty="0"/>
            <a:t>Planes de intervención jóvenes + sociedad civil</a:t>
          </a:r>
        </a:p>
      </dsp:txBody>
      <dsp:txXfrm>
        <a:off x="3995523" y="2060223"/>
        <a:ext cx="2946271" cy="1868413"/>
      </dsp:txXfrm>
    </dsp:sp>
    <dsp:sp modelId="{44C07777-0554-4159-804D-E72445CB2570}">
      <dsp:nvSpPr>
        <dsp:cNvPr id="0" name=""/>
        <dsp:cNvSpPr/>
      </dsp:nvSpPr>
      <dsp:spPr>
        <a:xfrm>
          <a:off x="5624984" y="-104905"/>
          <a:ext cx="3810907" cy="3810907"/>
        </a:xfrm>
        <a:prstGeom prst="circularArrow">
          <a:avLst>
            <a:gd name="adj1" fmla="val 2940"/>
            <a:gd name="adj2" fmla="val 360032"/>
            <a:gd name="adj3" fmla="val 19464457"/>
            <a:gd name="adj4" fmla="val 12575511"/>
            <a:gd name="adj5" fmla="val 34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ABB18-5C2D-4DC9-9E0E-A8B7DF2FCCE7}">
      <dsp:nvSpPr>
        <dsp:cNvPr id="0" name=""/>
        <dsp:cNvSpPr/>
      </dsp:nvSpPr>
      <dsp:spPr>
        <a:xfrm>
          <a:off x="4617956" y="919546"/>
          <a:ext cx="2722248" cy="10825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900" kern="1200" dirty="0"/>
            <a:t>Fortalecimiento sociedad civil y gobernanza en zonas de conflicto</a:t>
          </a:r>
        </a:p>
      </dsp:txBody>
      <dsp:txXfrm>
        <a:off x="4649663" y="951253"/>
        <a:ext cx="2658834" cy="1019134"/>
      </dsp:txXfrm>
    </dsp:sp>
    <dsp:sp modelId="{13246952-EF6B-4CBE-B4CA-847B1A61EC17}">
      <dsp:nvSpPr>
        <dsp:cNvPr id="0" name=""/>
        <dsp:cNvSpPr/>
      </dsp:nvSpPr>
      <dsp:spPr>
        <a:xfrm>
          <a:off x="7873798" y="1460820"/>
          <a:ext cx="3062529" cy="2525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kern="1200" dirty="0"/>
            <a:t>Comprensión de diversidad de género a través de OSC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kern="1200" dirty="0"/>
            <a:t>Transversalización de género y juventud en políticas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800" kern="1200" dirty="0"/>
            <a:t>Participación política de jóvenes + Estado</a:t>
          </a:r>
        </a:p>
      </dsp:txBody>
      <dsp:txXfrm>
        <a:off x="7931927" y="1518949"/>
        <a:ext cx="2946271" cy="1868413"/>
      </dsp:txXfrm>
    </dsp:sp>
    <dsp:sp modelId="{BF9C0B61-A4BC-4077-8156-BB03DE083FA8}">
      <dsp:nvSpPr>
        <dsp:cNvPr id="0" name=""/>
        <dsp:cNvSpPr/>
      </dsp:nvSpPr>
      <dsp:spPr>
        <a:xfrm>
          <a:off x="8554360" y="3445492"/>
          <a:ext cx="2722248" cy="10825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900" kern="1200" dirty="0"/>
            <a:t>Fortalecimiento institucional, diálogo y divulgación </a:t>
          </a:r>
        </a:p>
      </dsp:txBody>
      <dsp:txXfrm>
        <a:off x="8586067" y="3477199"/>
        <a:ext cx="2658834" cy="1019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76E9-A174-40EB-A680-28F3FFEA5801}" type="datetimeFigureOut">
              <a:rPr lang="es-PA" smtClean="0"/>
              <a:t>09/04/2020</a:t>
            </a:fld>
            <a:endParaRPr lang="es-P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A5FC4-D68F-4EF1-8AE9-864350EF26FB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1975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PA" sz="1200" dirty="0"/>
              <a:t>El proyecto es </a:t>
            </a:r>
            <a:r>
              <a:rPr lang="es-PA" sz="1200" dirty="0" err="1"/>
              <a:t>Gender</a:t>
            </a:r>
            <a:r>
              <a:rPr lang="es-PA" sz="1200" dirty="0"/>
              <a:t> </a:t>
            </a:r>
            <a:r>
              <a:rPr lang="es-PA" sz="1200" dirty="0" err="1"/>
              <a:t>Marker</a:t>
            </a:r>
            <a:r>
              <a:rPr lang="es-PA" sz="1200" dirty="0"/>
              <a:t> 3, por lo que el 100% de sus actividades y presupuesto también está dirigido a acciones de empoderamiento de género. </a:t>
            </a:r>
          </a:p>
          <a:p>
            <a:pPr algn="just"/>
            <a:r>
              <a:rPr lang="es-PA" sz="1200" dirty="0"/>
              <a:t>Si bien, el proyecto no está dirigido solo a mujeres, sus actividades incluyen trabajar con jóvenes en las normas de género como eje transversal y esencial, esto permitirá promover una mayor igualdad de género y mejorar los resultados de consolidación de la paz.</a:t>
            </a:r>
            <a:endParaRPr lang="en-US" sz="1200" dirty="0"/>
          </a:p>
          <a:p>
            <a:endParaRPr lang="es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A5FC4-D68F-4EF1-8AE9-864350EF26FB}" type="slidenum">
              <a:rPr lang="es-PA" smtClean="0"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2355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771E-F561-4C12-8CB3-EE5F677B8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8B21F-8C2F-4061-A77B-287263F07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86A5A-9D65-49A3-A51F-80E2B10E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0DCEB-02F6-4DD1-BFC9-0DF4D6AA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41155-A9EB-46DB-B29D-2DE8C0F6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601C-B6CA-42E4-B4DF-4FB14D6C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D0406-8FB2-4DE4-89AC-B32E05DB8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51656-7C4F-4A6E-8752-BEB763A6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5D4A4-3637-4C8E-957C-7FEA7F2F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1D6CA-E294-4C1E-A31F-ABE7B708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5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33777D-2893-4355-B4BC-99C3E139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5E1C3-365A-477B-8BD0-08CCAF393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35786-2EE0-4FE1-88E8-A21CD85E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9399E-A65A-4FC5-852D-D4EDD8CB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5D0C3-FC07-4CD4-A701-49D5F261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0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657B-3083-4393-A739-C6255B06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6B99A-473A-418A-8DD8-187254F34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ED019-0C31-4E35-BB4E-F041A3E5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EE72B-E94F-4A71-9048-2439B3A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4DB73-3637-4B87-BDEA-BEB23C90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9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6199-1A1F-4B5D-A749-13859DE8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2296C-049D-48E7-BA98-F0D3282D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C3368-B672-499D-9744-9DB52B4A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EC663-0D8E-467B-9B92-A5100747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5A192-3B2D-42DC-AE93-D58E4341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8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2606-2286-4DED-9AD2-4B61FBCD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33D7-D422-42C3-8F7D-796F9A0FD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9B7EF-DC0F-4013-BBE7-9069CC753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FC7A2-A23A-43BB-90C2-C11F7D7F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EF30A-DC87-4196-81CE-396E1614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D9D04-3736-4C79-8D34-409B4FA7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0D80-9F91-4E6C-8A22-B88A5AC0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777E6-2966-4A61-8D1C-D6F6CCA88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6DF5-24EA-4A25-A5C0-F9EC4C3F8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8968D-AA8E-4D11-88F3-16F3A7881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F1444-2391-4769-B82E-7A246B0F6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AE85E-E5C7-45B0-A06D-D9A0B50E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73368-4DBB-48AF-80BB-8DB276FA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7BEE5B-F872-439A-B2F6-5FF01E3E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3CC1-6186-4D70-83DF-650B0A27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AFE8B-EA0A-4745-A869-CB3DCE5E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84C15-BD41-4EB7-B1CF-40D718CA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122A-80EA-4C0A-8C70-E2731C4E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1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E0976-364C-4B28-8094-4277A900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5567C-DA39-40CB-A8B0-107399B9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53BF4-9B46-41A8-97AA-4F44FF86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4FF2-5F1D-43C2-BAA8-6DD246D2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5BC5F-1A46-4DFB-8195-DF5651E6E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FFED8-FFDF-4DD0-9D11-07B39B3B4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2D2DC-34D8-4107-8204-D495D8F2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6AEF8-7F6A-439B-9E77-ADBDE7CA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2F5EB-E117-4645-9CB8-B7979C45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1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5F48-DD9D-4828-A553-0FD3BA1E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A76E8-F30A-4746-92E4-6B64DF1F5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ADFDA-20E3-4292-B009-875578870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E0882-BAFA-4809-ABCB-BA5E00FF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8198B-72BD-4E05-90FB-E738C7AC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DFD31-79A9-4057-873E-90483D94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B1A68-2A56-48C6-9E0D-2DD7EDC5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BF12-1A33-422C-97B5-620B42CAD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58AE3-2755-4333-968C-ACEB328B1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56BE0-E5EA-4BD5-B311-C4A649C9B06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4BEAB-7F1E-42D6-B513-F8108D6DF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09765-DE46-4375-921F-96BFC9655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783DA-CF11-4E0C-8502-49C307A3F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6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FE5C61-AC00-497F-8A46-5678D1F81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1" y="0"/>
            <a:ext cx="11912417" cy="669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87CE05A-2D13-48B6-A9C3-6B271E4EE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2" y="167105"/>
            <a:ext cx="3072200" cy="1032500"/>
          </a:xfrm>
          <a:prstGeom prst="rect">
            <a:avLst/>
          </a:prstGeom>
        </p:spPr>
      </p:pic>
      <p:pic>
        <p:nvPicPr>
          <p:cNvPr id="1028" name="Picture 4" descr="Inicio">
            <a:extLst>
              <a:ext uri="{FF2B5EF4-FFF2-40B4-BE49-F238E27FC236}">
                <a16:creationId xmlns:a16="http://schemas.microsoft.com/office/drawing/2014/main" id="{8E015AE1-2B48-4C0D-97A2-495353F3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88" y="167105"/>
            <a:ext cx="2280223" cy="11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reloj&#10;&#10;Descripción generada automáticamente">
            <a:extLst>
              <a:ext uri="{FF2B5EF4-FFF2-40B4-BE49-F238E27FC236}">
                <a16:creationId xmlns:a16="http://schemas.microsoft.com/office/drawing/2014/main" id="{FD447202-E31E-449F-8083-A1AE3B5FD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8" y="167105"/>
            <a:ext cx="3130959" cy="1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8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34325C-B322-411A-872B-334BA4403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3" b="2761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B5C3B-E50F-4E61-857F-3A26F32DE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3752850"/>
            <a:ext cx="11079475" cy="2452687"/>
          </a:xfrm>
        </p:spPr>
        <p:txBody>
          <a:bodyPr anchor="ctr">
            <a:noAutofit/>
          </a:bodyPr>
          <a:lstStyle/>
          <a:p>
            <a:pPr lvl="0"/>
            <a:r>
              <a:rPr lang="es-ES" sz="2000" dirty="0"/>
              <a:t>Los jóvenes participantes en el PROYECTO MOVEO se </a:t>
            </a:r>
            <a:r>
              <a:rPr lang="es-ES" sz="2000" b="1" dirty="0">
                <a:solidFill>
                  <a:srgbClr val="FF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MUEVEN</a:t>
            </a:r>
            <a:r>
              <a:rPr lang="es-ES" sz="2000" dirty="0"/>
              <a:t> de un estado expectativo a ser lideres transformativos creativos e innovadores en sus espacios de desarrollo personal y comunitario, logrando </a:t>
            </a:r>
            <a:r>
              <a:rPr lang="es-ES" sz="2000" b="1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ALEJARSE </a:t>
            </a:r>
            <a:r>
              <a:rPr lang="es-ES" sz="2000" dirty="0"/>
              <a:t>de situaciones de riesgo social y generadores de violencia para </a:t>
            </a:r>
            <a:r>
              <a:rPr lang="es-ES" sz="2000" b="1" dirty="0">
                <a:solidFill>
                  <a:srgbClr val="66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INFLUIR</a:t>
            </a:r>
            <a:r>
              <a:rPr lang="es-ES" sz="2000" b="1" dirty="0"/>
              <a:t> </a:t>
            </a:r>
            <a:r>
              <a:rPr lang="es-ES" sz="2000" dirty="0"/>
              <a:t>en la disminución del estigma y discriminación de poblaciones clave para </a:t>
            </a:r>
            <a:r>
              <a:rPr lang="es-ES" sz="20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IMPULSAR</a:t>
            </a:r>
            <a:r>
              <a:rPr lang="es-ES" sz="2000" b="1" dirty="0">
                <a:solidFill>
                  <a:srgbClr val="0070C0"/>
                </a:solidFill>
              </a:rPr>
              <a:t> </a:t>
            </a:r>
            <a:r>
              <a:rPr lang="es-ES" sz="2000" dirty="0"/>
              <a:t>a trabajar activamente en la construcción de la paz y la democracia de El Salvador.</a:t>
            </a:r>
          </a:p>
        </p:txBody>
      </p:sp>
    </p:spTree>
    <p:extLst>
      <p:ext uri="{BB962C8B-B14F-4D97-AF65-F5344CB8AC3E}">
        <p14:creationId xmlns:p14="http://schemas.microsoft.com/office/powerpoint/2010/main" val="309891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CD8F-8A4C-4B04-B103-6F79FF83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s-ES" dirty="0">
                <a:solidFill>
                  <a:srgbClr val="FF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s-E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s-ES" dirty="0">
                <a:solidFill>
                  <a:srgbClr val="00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s-E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AECA-88DA-4ECF-BFD4-56AEF63E4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dirty="0"/>
              <a:t>Será aplicada dentro de la Escuela de Liderazgo contempla las siguientes áreas de intervención para cada beneficiario:</a:t>
            </a:r>
          </a:p>
          <a:p>
            <a:pPr marL="0" indent="0" algn="just">
              <a:buNone/>
            </a:pPr>
            <a:endParaRPr lang="en-US" dirty="0"/>
          </a:p>
          <a:p>
            <a:pPr marL="1887538" lvl="0" indent="-1887538" algn="just">
              <a:buNone/>
            </a:pPr>
            <a:r>
              <a:rPr lang="es-ES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S(ciencia): </a:t>
            </a:r>
            <a:r>
              <a:rPr lang="es-ES" dirty="0"/>
              <a:t>Habilidades para la vida, Plan Personal trasformador de la     realidad persona, familiar y comunitaria.</a:t>
            </a:r>
            <a:endParaRPr lang="en-US" dirty="0"/>
          </a:p>
          <a:p>
            <a:pPr marL="2065338" lvl="0" indent="-2065338" algn="just">
              <a:buNone/>
            </a:pPr>
            <a:r>
              <a:rPr lang="es-ES" b="1" dirty="0">
                <a:solidFill>
                  <a:srgbClr val="FF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T(tecnología):</a:t>
            </a:r>
            <a:r>
              <a:rPr lang="es-ES" dirty="0" err="1"/>
              <a:t>Design</a:t>
            </a:r>
            <a:r>
              <a:rPr lang="es-ES" dirty="0"/>
              <a:t> </a:t>
            </a:r>
            <a:r>
              <a:rPr lang="es-ES" dirty="0" err="1"/>
              <a:t>Thinking</a:t>
            </a:r>
            <a:r>
              <a:rPr lang="es-ES" dirty="0"/>
              <a:t> para convertir los problemas en  oportunidades, Idea de Negocio, Marketing.</a:t>
            </a:r>
            <a:endParaRPr lang="en-US" dirty="0"/>
          </a:p>
          <a:p>
            <a:pPr marL="2227263" lvl="0" indent="-2227263" algn="just">
              <a:buNone/>
            </a:pPr>
            <a:r>
              <a:rPr lang="es-E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 (Ingeniería)</a:t>
            </a:r>
            <a:r>
              <a:rPr lang="es-E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s-ES" dirty="0"/>
              <a:t>Calidad e Innovación ante los retos sociales actuales, trabajo en equipo.</a:t>
            </a:r>
          </a:p>
          <a:p>
            <a:pPr marL="2227263" lvl="0" indent="-2227263" algn="just">
              <a:buNone/>
            </a:pPr>
            <a:r>
              <a:rPr lang="es-ES" dirty="0">
                <a:solidFill>
                  <a:srgbClr val="00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(Arte):  </a:t>
            </a:r>
            <a:r>
              <a:rPr lang="es-ES" dirty="0"/>
              <a:t>Habilidades de expresión e incidencia social a través del arte.</a:t>
            </a:r>
            <a:endParaRPr lang="en-US" dirty="0"/>
          </a:p>
          <a:p>
            <a:pPr marL="2625725" lvl="0" indent="-2625725" algn="just">
              <a:buNone/>
            </a:pPr>
            <a:r>
              <a:rPr lang="es-E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 (Matemáticas):</a:t>
            </a:r>
            <a:r>
              <a:rPr lang="es-ES" dirty="0"/>
              <a:t>Fortalecimiento en operaciones básicas, Estrategias de análisis financiero aplicadas a su realidad.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F476A4-61BD-4799-BD3B-88B13F404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22016" r="10020" b="23515"/>
          <a:stretch/>
        </p:blipFill>
        <p:spPr bwMode="auto">
          <a:xfrm>
            <a:off x="9855200" y="18255"/>
            <a:ext cx="1849120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01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BB7CF5-DD14-434B-A084-8B275D0DF2F4}"/>
              </a:ext>
            </a:extLst>
          </p:cNvPr>
          <p:cNvSpPr txBox="1"/>
          <p:nvPr/>
        </p:nvSpPr>
        <p:spPr>
          <a:xfrm>
            <a:off x="356839" y="100361"/>
            <a:ext cx="556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dirty="0">
                <a:solidFill>
                  <a:srgbClr val="FF6600"/>
                </a:solidFill>
              </a:rPr>
              <a:t>Teoría del Cambio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64FA1-6486-4AF4-8C14-ACADEE9A8B82}"/>
              </a:ext>
            </a:extLst>
          </p:cNvPr>
          <p:cNvSpPr txBox="1"/>
          <p:nvPr/>
        </p:nvSpPr>
        <p:spPr>
          <a:xfrm>
            <a:off x="1312126" y="1092819"/>
            <a:ext cx="95677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u="sng" dirty="0">
                <a:solidFill>
                  <a:srgbClr val="7EABAE"/>
                </a:solidFill>
              </a:rPr>
              <a:t>Si</a:t>
            </a:r>
            <a:r>
              <a:rPr lang="es-ES" sz="2400" i="1" dirty="0">
                <a:solidFill>
                  <a:srgbClr val="7EABAE"/>
                </a:solidFill>
              </a:rPr>
              <a:t> las personas jóvenes incrementan su capacidad educativa, laboral y política para convertirse en líderes comunitarios y participan en espacios de diálogo y concertación política en el ámbito local y nacional; </a:t>
            </a:r>
            <a:r>
              <a:rPr lang="es-ES" sz="2400" i="1" u="sng" dirty="0">
                <a:solidFill>
                  <a:srgbClr val="7EABAE"/>
                </a:solidFill>
              </a:rPr>
              <a:t>si</a:t>
            </a:r>
            <a:r>
              <a:rPr lang="es-ES" sz="2400" i="1" dirty="0">
                <a:solidFill>
                  <a:srgbClr val="7EABAE"/>
                </a:solidFill>
              </a:rPr>
              <a:t> las instituciones y organizaciones encargadas de la protección y asistencia fortalecen la gobernanza democrática y justicia con enfoque de género mediante la participación activa de jóvenes y </a:t>
            </a:r>
            <a:r>
              <a:rPr lang="es-ES" sz="2400" i="1" u="sng" dirty="0">
                <a:solidFill>
                  <a:srgbClr val="7EABAE"/>
                </a:solidFill>
              </a:rPr>
              <a:t>si</a:t>
            </a:r>
            <a:r>
              <a:rPr lang="es-ES" sz="2400" i="1" dirty="0">
                <a:solidFill>
                  <a:srgbClr val="7EABAE"/>
                </a:solidFill>
              </a:rPr>
              <a:t> hay mayor sensibilización social e institucional en el abordaje de género, diversidad y no discriminación; </a:t>
            </a:r>
            <a:r>
              <a:rPr lang="es-ES" sz="2400" i="1" u="sng" dirty="0">
                <a:solidFill>
                  <a:srgbClr val="FF6600"/>
                </a:solidFill>
              </a:rPr>
              <a:t>entonces</a:t>
            </a:r>
            <a:r>
              <a:rPr lang="es-ES" sz="2400" i="1" dirty="0">
                <a:solidFill>
                  <a:srgbClr val="FF6600"/>
                </a:solidFill>
              </a:rPr>
              <a:t> se contribuirá a disminuir la violencia hacia jóvenes, particularmente la violencia basada en género;</a:t>
            </a:r>
            <a:r>
              <a:rPr lang="es-ES" sz="2400" i="1" dirty="0"/>
              <a:t> </a:t>
            </a:r>
            <a:r>
              <a:rPr lang="es-ES" sz="2400" i="1" u="sng" dirty="0">
                <a:solidFill>
                  <a:srgbClr val="FFCC00"/>
                </a:solidFill>
              </a:rPr>
              <a:t>porque</a:t>
            </a:r>
            <a:r>
              <a:rPr lang="es-ES" sz="2400" i="1" dirty="0">
                <a:solidFill>
                  <a:srgbClr val="FFCC00"/>
                </a:solidFill>
              </a:rPr>
              <a:t> las personas participantes pasarán de un estado expectativo a ser líderes que transforman, crean e innovan desde sus propias acciones en su desarrollo personal, familiar, comunitario y político, abonando a la gobernanza con enfoque de género y juventud para la consolidación de paz, justicia y democracia en El Salvador.</a:t>
            </a:r>
            <a:endParaRPr lang="es-SV" sz="2400" i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1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685E-5756-41CC-A1FE-C73C5048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/>
          <a:lstStyle/>
          <a:p>
            <a:r>
              <a:rPr lang="es-ES" dirty="0"/>
              <a:t>ORGANIZACIONES SOCIAS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BE5D-5BF6-4C8A-8190-13A1A401D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algn="just"/>
            <a:r>
              <a:rPr lang="es-PA" b="1" dirty="0"/>
              <a:t>Gubernamental: </a:t>
            </a:r>
            <a:r>
              <a:rPr lang="es-PA" dirty="0"/>
              <a:t>Ministerio de Justicia y Seguridad Pública, el Ministerio de Cultura, el Instituto Salvadoreño para el Desarrollo Integral de la Niñez y la Adolescencia (ISNA) y el Instituto Nacional de Juventud (INJUVE) y Dirección de Reconstrucción del Tejido Social.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s-SV" b="1" dirty="0"/>
              <a:t>OSC: </a:t>
            </a:r>
            <a:r>
              <a:rPr lang="es-SV" dirty="0"/>
              <a:t>Asociación Museo de los niños, Fundación Huellas, Asociación Salvadoreña de Derechos Humanos Entre Amigos, Asociación COMCAVIS Trans y Consejo Nacional de la persona Joven.</a:t>
            </a:r>
            <a:endParaRPr lang="en-US" dirty="0"/>
          </a:p>
        </p:txBody>
      </p:sp>
      <p:pic>
        <p:nvPicPr>
          <p:cNvPr id="4" name="Imagen 8" descr="Imagen que contiene reloj&#10;&#10;Descripción generada automáticamente">
            <a:extLst>
              <a:ext uri="{FF2B5EF4-FFF2-40B4-BE49-F238E27FC236}">
                <a16:creationId xmlns:a16="http://schemas.microsoft.com/office/drawing/2014/main" id="{2010CB66-FB9F-4C19-8D3D-B8A22D565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8" y="167105"/>
            <a:ext cx="3130959" cy="1032500"/>
          </a:xfrm>
          <a:prstGeom prst="rect">
            <a:avLst/>
          </a:prstGeom>
        </p:spPr>
      </p:pic>
      <p:pic>
        <p:nvPicPr>
          <p:cNvPr id="5" name="Picture 4" descr="Inicio">
            <a:extLst>
              <a:ext uri="{FF2B5EF4-FFF2-40B4-BE49-F238E27FC236}">
                <a16:creationId xmlns:a16="http://schemas.microsoft.com/office/drawing/2014/main" id="{51307D94-E234-42A0-B705-55B143410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42" y="122135"/>
            <a:ext cx="1744715" cy="8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9501F82-D4C1-4BCD-A8A4-D80C68410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05" y="29140"/>
            <a:ext cx="3072200" cy="10325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1719C08-72A2-4F15-9F9F-CAD1B68A3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8" t="22016" r="10020" b="23515"/>
          <a:stretch/>
        </p:blipFill>
        <p:spPr bwMode="auto">
          <a:xfrm>
            <a:off x="9615358" y="5503296"/>
            <a:ext cx="1849120" cy="1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5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icio">
            <a:extLst>
              <a:ext uri="{FF2B5EF4-FFF2-40B4-BE49-F238E27FC236}">
                <a16:creationId xmlns:a16="http://schemas.microsoft.com/office/drawing/2014/main" id="{F05B6404-1CEA-4FCF-AB1D-105391304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42" y="122135"/>
            <a:ext cx="1744715" cy="8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E2B8730-E382-49ED-84FA-9F644F740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05" y="29140"/>
            <a:ext cx="3072200" cy="1032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62F69C-8027-435E-BB4F-89FF1DB8AEAA}"/>
              </a:ext>
            </a:extLst>
          </p:cNvPr>
          <p:cNvGrpSpPr/>
          <p:nvPr/>
        </p:nvGrpSpPr>
        <p:grpSpPr>
          <a:xfrm>
            <a:off x="0" y="1155032"/>
            <a:ext cx="12191980" cy="5702968"/>
            <a:chOff x="0" y="10"/>
            <a:chExt cx="12191980" cy="685799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2B098D1-C170-4AF8-8A6E-67472ED85E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0"/>
              <a:ext cx="12191980" cy="685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A picture containing colorful, sitting, flying, kite&#10;&#10;Description automatically generated">
              <a:extLst>
                <a:ext uri="{FF2B5EF4-FFF2-40B4-BE49-F238E27FC236}">
                  <a16:creationId xmlns:a16="http://schemas.microsoft.com/office/drawing/2014/main" id="{343FD4AC-6B50-47FC-AD1D-02E4544B6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35"/>
            <a:stretch/>
          </p:blipFill>
          <p:spPr>
            <a:xfrm>
              <a:off x="2448551" y="660817"/>
              <a:ext cx="2813627" cy="151275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7566DC-5D2E-4E7D-ACE1-ED73D6DE1682}"/>
              </a:ext>
            </a:extLst>
          </p:cNvPr>
          <p:cNvSpPr txBox="1"/>
          <p:nvPr/>
        </p:nvSpPr>
        <p:spPr>
          <a:xfrm>
            <a:off x="1467853" y="5949916"/>
            <a:ext cx="438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ESCUELA DE LIDERAZGO JUVENIL DE PAZ Y ARMONÍA</a:t>
            </a:r>
            <a:endPara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n 8" descr="Imagen que contiene reloj&#10;&#10;Descripción generada automáticamente">
            <a:extLst>
              <a:ext uri="{FF2B5EF4-FFF2-40B4-BE49-F238E27FC236}">
                <a16:creationId xmlns:a16="http://schemas.microsoft.com/office/drawing/2014/main" id="{2742C49F-8B71-4FC1-A36A-D20F4D800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8" y="167105"/>
            <a:ext cx="3130959" cy="10325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1F7B864-796D-4782-9555-27A53C399F48}"/>
              </a:ext>
            </a:extLst>
          </p:cNvPr>
          <p:cNvSpPr/>
          <p:nvPr/>
        </p:nvSpPr>
        <p:spPr>
          <a:xfrm>
            <a:off x="10368117" y="2962525"/>
            <a:ext cx="1681130" cy="1594485"/>
          </a:xfrm>
          <a:prstGeom prst="wedgeEllipse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GRACIAS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945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85851-177F-49E2-8839-C531EC6A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545"/>
            <a:ext cx="10515600" cy="56574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b="1" dirty="0"/>
              <a:t>Suma solicitada como donación para el proyecto: </a:t>
            </a:r>
          </a:p>
          <a:p>
            <a:r>
              <a:rPr lang="es-MX" dirty="0"/>
              <a:t>USD $ 1,500,000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b="1" dirty="0"/>
              <a:t>Duración del proyecto:</a:t>
            </a:r>
          </a:p>
          <a:p>
            <a:r>
              <a:rPr lang="es-MX" dirty="0"/>
              <a:t>18 meses </a:t>
            </a:r>
          </a:p>
          <a:p>
            <a:pPr marL="0" indent="0">
              <a:buNone/>
            </a:pPr>
            <a:endParaRPr lang="es-PA" b="1" dirty="0"/>
          </a:p>
          <a:p>
            <a:pPr marL="0" indent="0">
              <a:buNone/>
            </a:pPr>
            <a:r>
              <a:rPr lang="es-PA" b="1" dirty="0"/>
              <a:t>Suma estimada y porcentaje que se asignará a la igualdad de género y el empoderamiento de las mujeres: </a:t>
            </a:r>
          </a:p>
          <a:p>
            <a:r>
              <a:rPr lang="es-PA" dirty="0"/>
              <a:t>USD $ 1,500,000 (100%) </a:t>
            </a:r>
          </a:p>
          <a:p>
            <a:pPr marL="0" indent="0">
              <a:buNone/>
            </a:pPr>
            <a:endParaRPr lang="es-PA" b="1" dirty="0"/>
          </a:p>
          <a:p>
            <a:pPr marL="0" indent="0">
              <a:buNone/>
            </a:pPr>
            <a:r>
              <a:rPr lang="es-PA" b="1" dirty="0"/>
              <a:t>Suma estimada y porcentaje del presupuesto que se asignará a OSC nacionales/locales:</a:t>
            </a:r>
          </a:p>
          <a:p>
            <a:r>
              <a:rPr lang="en-US" dirty="0"/>
              <a:t>USD $ 700,000 (47%)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234858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4697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44C86-27E0-4C7B-9E0D-65E607A8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es-ES" sz="4200">
                <a:solidFill>
                  <a:srgbClr val="FFFFFF"/>
                </a:solidFill>
              </a:rPr>
              <a:t>GENERO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092FF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BFFB51-CE10-4747-8D87-ABC9CCB69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1"/>
            <a:ext cx="3502152" cy="2048256"/>
          </a:xfrm>
          <a:prstGeom prst="rect">
            <a:avLst/>
          </a:prstGeom>
          <a:solidFill>
            <a:srgbClr val="0092F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6" descr="Imagen que contiene reloj&#10;&#10;Descripción generada automáticamente">
            <a:extLst>
              <a:ext uri="{FF2B5EF4-FFF2-40B4-BE49-F238E27FC236}">
                <a16:creationId xmlns:a16="http://schemas.microsoft.com/office/drawing/2014/main" id="{646F5CCB-1156-4D8F-B897-2D138A1B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8" y="2639103"/>
            <a:ext cx="3124703" cy="103115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B567872-8251-475D-962D-520EE04B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9664" y="2130552"/>
            <a:ext cx="3502152" cy="2048256"/>
          </a:xfrm>
          <a:prstGeom prst="rect">
            <a:avLst/>
          </a:prstGeom>
          <a:solidFill>
            <a:srgbClr val="0092F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74E6E7F-9E60-476B-BE52-59CA4AC6C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3" b="27612"/>
          <a:stretch/>
        </p:blipFill>
        <p:spPr bwMode="auto">
          <a:xfrm>
            <a:off x="4228657" y="2639103"/>
            <a:ext cx="3439627" cy="9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A6DEEC8-CE11-49F4-A18C-EC6EF9B71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343400"/>
            <a:ext cx="3502152" cy="2048256"/>
          </a:xfrm>
          <a:prstGeom prst="rect">
            <a:avLst/>
          </a:prstGeom>
          <a:solidFill>
            <a:srgbClr val="0092F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nicio">
            <a:extLst>
              <a:ext uri="{FF2B5EF4-FFF2-40B4-BE49-F238E27FC236}">
                <a16:creationId xmlns:a16="http://schemas.microsoft.com/office/drawing/2014/main" id="{153E7036-059C-41CE-87FC-A9A375A8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67" y="4609787"/>
            <a:ext cx="3124703" cy="15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9A731F8-6298-4F9F-B7B3-D5A4F4D38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9664" y="4343400"/>
            <a:ext cx="3502152" cy="2048256"/>
          </a:xfrm>
          <a:prstGeom prst="rect">
            <a:avLst/>
          </a:prstGeom>
          <a:solidFill>
            <a:srgbClr val="0092F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EFD746-C5F5-4412-AB7A-B34E06EC83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86" y="4844138"/>
            <a:ext cx="3124703" cy="10467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A0A29-1EF5-4B28-AB7F-4DFE45AA2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11" y="2308360"/>
            <a:ext cx="3360212" cy="3740893"/>
          </a:xfrm>
        </p:spPr>
        <p:txBody>
          <a:bodyPr anchor="ctr">
            <a:normAutofit fontScale="55000" lnSpcReduction="20000"/>
          </a:bodyPr>
          <a:lstStyle/>
          <a:p>
            <a:r>
              <a:rPr lang="es-PA" dirty="0"/>
              <a:t>El proyecto es GM3 dado que la identificación del conflicto, objetivo, resultados y actividades tienen como principal fin la transversalidad, igualdad y equidad de género como ente articulador e implementador.</a:t>
            </a:r>
          </a:p>
          <a:p>
            <a:r>
              <a:rPr lang="es-PA" dirty="0"/>
              <a:t> El proyecto selecciona organizaciones, lideradas algunas por jóvenes y mujeres, defensoras de los derechos de las personas LGBTI. Además, se establecen mecanismos de representación paritaria de hombres y mujeres en las intervenciones; las personas jóvenes beneficiarias pertenecerán a grupos diversos y los procesos formativos hacia instituciones del Estado serán </a:t>
            </a:r>
            <a:r>
              <a:rPr lang="es-PA" dirty="0" err="1"/>
              <a:t>co-liderados</a:t>
            </a:r>
            <a:r>
              <a:rPr lang="es-PA" dirty="0"/>
              <a:t> por personas jóvenes miembros de las asociaciones LGBTI.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967155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177CD-595A-4013-9143-A3517CC5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199891"/>
            <a:ext cx="4977976" cy="1454051"/>
          </a:xfrm>
        </p:spPr>
        <p:txBody>
          <a:bodyPr anchor="b">
            <a:normAutofit/>
          </a:bodyPr>
          <a:lstStyle/>
          <a:p>
            <a:r>
              <a:rPr lang="es-MX" sz="3600" b="1" dirty="0">
                <a:solidFill>
                  <a:srgbClr val="00B0F0"/>
                </a:solidFill>
              </a:rPr>
              <a:t>Objetivo</a:t>
            </a:r>
            <a:r>
              <a:rPr lang="es-MX" sz="3600" dirty="0">
                <a:solidFill>
                  <a:srgbClr val="00B0F0"/>
                </a:solidFill>
              </a:rPr>
              <a:t> </a:t>
            </a:r>
            <a:endParaRPr lang="es-PA" sz="3600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A5EDC-E32E-4A09-9A18-6A8F22DDC0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8099"/>
          <a:stretch/>
        </p:blipFill>
        <p:spPr>
          <a:xfrm>
            <a:off x="-4891" y="849280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BFDED-1B30-421C-8D20-E6C4EEDE8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953" y="1748901"/>
            <a:ext cx="5981976" cy="4634143"/>
          </a:xfrm>
        </p:spPr>
        <p:txBody>
          <a:bodyPr anchor="ctr">
            <a:normAutofit fontScale="77500" lnSpcReduction="20000"/>
          </a:bodyPr>
          <a:lstStyle/>
          <a:p>
            <a:pPr algn="just"/>
            <a:r>
              <a:rPr lang="es-PA" dirty="0">
                <a:latin typeface="Aharoni" panose="02010803020104030203" pitchFamily="2" charset="-79"/>
                <a:cs typeface="Aharoni" panose="02010803020104030203" pitchFamily="2" charset="-79"/>
              </a:rPr>
              <a:t>MOVEO</a:t>
            </a:r>
            <a:r>
              <a:rPr lang="es-PA" dirty="0"/>
              <a:t> pone a jóvenes en situaciones o en condición de vulnerabilidad y sobrevivientes de violencia basada en género (VBG) en el centro, para que se movilicen, se alejen de situaciones de riesgo social, influyan e impulsen activa y directamente en la transformación y cambio social de las comunidades de intervención priorizadas, en coordinación con las organizaciones socias implementadoras (OSI) e instituciones del Estado.  </a:t>
            </a:r>
          </a:p>
          <a:p>
            <a:pPr marL="0" indent="0" algn="just">
              <a:buNone/>
            </a:pPr>
            <a:endParaRPr lang="es-PA" sz="1600" dirty="0">
              <a:solidFill>
                <a:schemeClr val="tx2"/>
              </a:solidFill>
            </a:endParaRPr>
          </a:p>
          <a:p>
            <a:pPr lvl="0"/>
            <a:r>
              <a:rPr lang="es-SV" b="1" dirty="0"/>
              <a:t>Área Prioritaria del PBF: </a:t>
            </a:r>
            <a:r>
              <a:rPr lang="es-PA" dirty="0"/>
              <a:t>Creación y fortalecimiento de la capacidad nacional para promover la coexistencia y la solución pacífica de los conflictos.</a:t>
            </a:r>
            <a:endParaRPr lang="en-US" dirty="0"/>
          </a:p>
          <a:p>
            <a:pPr lvl="0"/>
            <a:r>
              <a:rPr lang="es-SV" b="1" dirty="0"/>
              <a:t>Área de Enfoque del PBF: </a:t>
            </a:r>
            <a:r>
              <a:rPr lang="es-SV" dirty="0"/>
              <a:t>G</a:t>
            </a:r>
            <a:r>
              <a:rPr lang="es-PA" dirty="0" err="1"/>
              <a:t>obernanza</a:t>
            </a:r>
            <a:r>
              <a:rPr lang="es-PA" dirty="0"/>
              <a:t> democrática; prevención y gestión de conflictos.</a:t>
            </a:r>
            <a:endParaRPr lang="en-US" dirty="0"/>
          </a:p>
          <a:p>
            <a:pPr algn="just"/>
            <a:endParaRPr lang="es-PA" sz="1600" dirty="0">
              <a:solidFill>
                <a:schemeClr val="tx2"/>
              </a:solidFill>
            </a:endParaRPr>
          </a:p>
          <a:p>
            <a:pPr algn="just"/>
            <a:endParaRPr lang="es-PA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3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8959-542C-498D-A7E0-0F7C3BD7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¿A qué zonas geográficas del país estará dirigido el proyecto?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94C4F-453A-42B8-8AED-45332577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PA" dirty="0"/>
              <a:t>Se han seleccionado los siguientes municipios a partir de sus índices de violencia, migración y conocimiento basados en experiencias previas en implementación de proyectos: </a:t>
            </a:r>
          </a:p>
          <a:p>
            <a:r>
              <a:rPr lang="es-PA" dirty="0"/>
              <a:t>San Salvador (metropolitana); </a:t>
            </a:r>
          </a:p>
          <a:p>
            <a:r>
              <a:rPr lang="es-PA" dirty="0"/>
              <a:t>Santa Ana (occidente); </a:t>
            </a:r>
          </a:p>
          <a:p>
            <a:r>
              <a:rPr lang="es-PA" dirty="0"/>
              <a:t>San Miguel (oriente); </a:t>
            </a:r>
          </a:p>
          <a:p>
            <a:r>
              <a:rPr lang="es-PA" dirty="0"/>
              <a:t>Zacatecoluca (paracentral); </a:t>
            </a:r>
          </a:p>
          <a:p>
            <a:r>
              <a:rPr lang="es-PA" dirty="0"/>
              <a:t>y Lourdes, Colón (central).</a:t>
            </a:r>
          </a:p>
        </p:txBody>
      </p:sp>
    </p:spTree>
    <p:extLst>
      <p:ext uri="{BB962C8B-B14F-4D97-AF65-F5344CB8AC3E}">
        <p14:creationId xmlns:p14="http://schemas.microsoft.com/office/powerpoint/2010/main" val="3145478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4CCD566-FCBD-4EFC-A6AB-4B43F4C6F4F1}"/>
              </a:ext>
            </a:extLst>
          </p:cNvPr>
          <p:cNvGraphicFramePr/>
          <p:nvPr/>
        </p:nvGraphicFramePr>
        <p:xfrm>
          <a:off x="2032000" y="8640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EBB7CF5-DD14-434B-A084-8B275D0DF2F4}"/>
              </a:ext>
            </a:extLst>
          </p:cNvPr>
          <p:cNvSpPr txBox="1"/>
          <p:nvPr/>
        </p:nvSpPr>
        <p:spPr>
          <a:xfrm>
            <a:off x="356839" y="100361"/>
            <a:ext cx="556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dirty="0">
                <a:solidFill>
                  <a:srgbClr val="FF6600"/>
                </a:solidFill>
              </a:rPr>
              <a:t>Población meta</a:t>
            </a:r>
          </a:p>
        </p:txBody>
      </p:sp>
    </p:spTree>
    <p:extLst>
      <p:ext uri="{BB962C8B-B14F-4D97-AF65-F5344CB8AC3E}">
        <p14:creationId xmlns:p14="http://schemas.microsoft.com/office/powerpoint/2010/main" val="334876078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BB7CF5-DD14-434B-A084-8B275D0DF2F4}"/>
              </a:ext>
            </a:extLst>
          </p:cNvPr>
          <p:cNvSpPr txBox="1"/>
          <p:nvPr/>
        </p:nvSpPr>
        <p:spPr>
          <a:xfrm>
            <a:off x="356839" y="100361"/>
            <a:ext cx="556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dirty="0">
                <a:solidFill>
                  <a:srgbClr val="FF6600"/>
                </a:solidFill>
              </a:rPr>
              <a:t>Componentes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0787722-13A5-47C0-8F07-A3840202017B}"/>
              </a:ext>
            </a:extLst>
          </p:cNvPr>
          <p:cNvGraphicFramePr/>
          <p:nvPr/>
        </p:nvGraphicFramePr>
        <p:xfrm>
          <a:off x="557561" y="808246"/>
          <a:ext cx="11277600" cy="544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956158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2D6D0-58E8-46D6-83B8-F5483CA2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6" y="107874"/>
            <a:ext cx="11856027" cy="664225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153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8C815C-B454-4461-B092-861000DB7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693"/>
          <a:stretch/>
        </p:blipFill>
        <p:spPr>
          <a:xfrm>
            <a:off x="114300" y="124691"/>
            <a:ext cx="11995908" cy="6619009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3133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934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GENERO</vt:lpstr>
      <vt:lpstr>Objetivo </vt:lpstr>
      <vt:lpstr>¿A qué zonas geográficas del país estará dirigido el proyecto?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STEAM </vt:lpstr>
      <vt:lpstr>PowerPoint Presentation</vt:lpstr>
      <vt:lpstr>ORGANIZACIONES SOCIAS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Cesar Gibran</dc:creator>
  <cp:lastModifiedBy>Cesar Gibran</cp:lastModifiedBy>
  <cp:revision>4</cp:revision>
  <dcterms:created xsi:type="dcterms:W3CDTF">2020-09-04T16:18:08Z</dcterms:created>
  <dcterms:modified xsi:type="dcterms:W3CDTF">2020-09-04T19:35:51Z</dcterms:modified>
</cp:coreProperties>
</file>