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96" r:id="rId4"/>
    <p:sldId id="294" r:id="rId5"/>
    <p:sldId id="299" r:id="rId6"/>
    <p:sldId id="297" r:id="rId7"/>
    <p:sldId id="300" r:id="rId8"/>
    <p:sldId id="298" r:id="rId9"/>
    <p:sldId id="301" r:id="rId10"/>
    <p:sldId id="302" r:id="rId11"/>
    <p:sldId id="268" r:id="rId1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CP$%20(zeus.sisca.red)\2020\0%20Proyecto%202020-2022\Reportes%20ejecuci&#243;n%202020\Reporte%20Q3-2020\Detalle%20de%20gastos%20MCP%20Q3-2020%20rev%20MA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Resultados</a:t>
            </a:r>
            <a:r>
              <a:rPr lang="es-SV" baseline="0"/>
              <a:t> Programáticos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900" baseline="0"/>
              <a:t>(Del 01 de enero al 30 de junio de 2020)</a:t>
            </a:r>
            <a:endParaRPr lang="es-SV" sz="900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RESULTADOS!$A$9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RESULTADOS!$B$8:$C$8</c:f>
              <c:strCache>
                <c:ptCount val="2"/>
                <c:pt idx="0">
                  <c:v>Actividad 1</c:v>
                </c:pt>
                <c:pt idx="1">
                  <c:v>Actividad 2</c:v>
                </c:pt>
              </c:strCache>
            </c:strRef>
          </c:cat>
          <c:val>
            <c:numRef>
              <c:f>RESULTADOS!$B$9:$C$9</c:f>
              <c:numCache>
                <c:formatCode>General</c:formatCode>
                <c:ptCount val="2"/>
                <c:pt idx="0">
                  <c:v>81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8-4564-BC2C-08097A18F523}"/>
            </c:ext>
          </c:extLst>
        </c:ser>
        <c:ser>
          <c:idx val="1"/>
          <c:order val="1"/>
          <c:tx>
            <c:strRef>
              <c:f>RESULTADOS!$A$10</c:f>
              <c:strCache>
                <c:ptCount val="1"/>
                <c:pt idx="0">
                  <c:v>No programado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RESULTADOS!$B$8:$C$8</c:f>
              <c:strCache>
                <c:ptCount val="2"/>
                <c:pt idx="0">
                  <c:v>Actividad 1</c:v>
                </c:pt>
                <c:pt idx="1">
                  <c:v>Actividad 2</c:v>
                </c:pt>
              </c:strCache>
            </c:strRef>
          </c:cat>
          <c:val>
            <c:numRef>
              <c:f>RESULTADOS!$B$10:$C$10</c:f>
              <c:numCache>
                <c:formatCode>General</c:formatCode>
                <c:ptCount val="2"/>
                <c:pt idx="0">
                  <c:v>28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F8-4564-BC2C-08097A18F523}"/>
            </c:ext>
          </c:extLst>
        </c:ser>
        <c:ser>
          <c:idx val="2"/>
          <c:order val="2"/>
          <c:tx>
            <c:strRef>
              <c:f>RESULTADOS!$A$11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RESULTADOS!$B$8:$C$8</c:f>
              <c:strCache>
                <c:ptCount val="2"/>
                <c:pt idx="0">
                  <c:v>Actividad 1</c:v>
                </c:pt>
                <c:pt idx="1">
                  <c:v>Actividad 2</c:v>
                </c:pt>
              </c:strCache>
            </c:strRef>
          </c:cat>
          <c:val>
            <c:numRef>
              <c:f>RESULTADOS!$B$11:$C$11</c:f>
              <c:numCache>
                <c:formatCode>General</c:formatCode>
                <c:ptCount val="2"/>
                <c:pt idx="0">
                  <c:v>59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F8-4564-BC2C-08097A18F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5031920"/>
        <c:axId val="1"/>
      </c:barChart>
      <c:lineChart>
        <c:grouping val="standard"/>
        <c:varyColors val="0"/>
        <c:ser>
          <c:idx val="3"/>
          <c:order val="3"/>
          <c:tx>
            <c:strRef>
              <c:f>RESULTADOS!$A$12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RESULTADOS!$B$8:$C$8</c:f>
              <c:strCache>
                <c:ptCount val="2"/>
                <c:pt idx="0">
                  <c:v>Actividad 1</c:v>
                </c:pt>
                <c:pt idx="1">
                  <c:v>Actividad 2</c:v>
                </c:pt>
              </c:strCache>
            </c:strRef>
          </c:cat>
          <c:val>
            <c:numRef>
              <c:f>RESULTADOS!$B$12:$C$12</c:f>
              <c:numCache>
                <c:formatCode>General</c:formatCode>
                <c:ptCount val="2"/>
                <c:pt idx="0">
                  <c:v>87</c:v>
                </c:pt>
                <c:pt idx="1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4F8-4564-BC2C-08097A18F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5031920"/>
        <c:axId val="1"/>
      </c:lineChart>
      <c:catAx>
        <c:axId val="7650319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SV"/>
                  <a:t>Actividad</a:t>
                </a:r>
                <a:r>
                  <a:rPr lang="es-SV" baseline="0"/>
                  <a:t> 1                            Actividad 2</a:t>
                </a:r>
                <a:endParaRPr lang="es-SV"/>
              </a:p>
            </c:rich>
          </c:tx>
          <c:layout>
            <c:manualLayout>
              <c:xMode val="edge"/>
              <c:yMode val="edge"/>
              <c:x val="0.14390901137357831"/>
              <c:y val="0.9018285214348206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650319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502252843394577"/>
          <c:y val="0.42501312335958008"/>
          <c:w val="0.25334120734908128"/>
          <c:h val="0.31389873140857394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75000"/>
          <a:lumOff val="2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21/10/2020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21/10/2020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21/10/2020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21/10/2020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21/10/2020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21/10/2020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21/10/2020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21/10/2020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21/10/2020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21/10/2020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21/10/2020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21/10/2020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21/10/2020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21/10/2020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21/10/2020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21/10/2020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21/10/2020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21/10/2020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21/10/2020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21/10/2020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21/10/2020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21/10/2020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21/10/2020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21/10/2020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12192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88020"/>
            <a:ext cx="7729728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Informe de Resultados MCP-ES</a:t>
            </a:r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 30 de septiembre de 2020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4622231" y="5789245"/>
            <a:ext cx="2947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Lcda. Marta Alicia de Magaña</a:t>
            </a:r>
          </a:p>
          <a:p>
            <a:pPr algn="ctr"/>
            <a:r>
              <a:rPr lang="es-SV" dirty="0">
                <a:solidFill>
                  <a:schemeClr val="bg1"/>
                </a:solidFill>
              </a:rPr>
              <a:t>Directora Ejecutiva MCP-ES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10571348" y="6204743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200" dirty="0">
                <a:solidFill>
                  <a:schemeClr val="bg1"/>
                </a:solidFill>
              </a:rPr>
              <a:t>Plenaria 07-2020</a:t>
            </a:r>
          </a:p>
          <a:p>
            <a:pPr algn="r"/>
            <a:r>
              <a:rPr lang="es-MX" sz="1200" dirty="0">
                <a:solidFill>
                  <a:schemeClr val="bg1"/>
                </a:solidFill>
              </a:rPr>
              <a:t>22/10/2020</a:t>
            </a:r>
            <a:endParaRPr lang="es-SV" sz="1200" dirty="0">
              <a:solidFill>
                <a:schemeClr val="bg1"/>
              </a:solidFill>
            </a:endParaRPr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1144097"/>
            <a:ext cx="7744984" cy="26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531889" y="4815247"/>
            <a:ext cx="11514799" cy="875146"/>
            <a:chOff x="-82321" y="-69802"/>
            <a:chExt cx="6844083" cy="554435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623" y="-69802"/>
              <a:ext cx="25381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233020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80" y="4733374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0" y="6180687"/>
            <a:ext cx="12192000" cy="5210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lowchart: Document 4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Detalle de Actividades</a:t>
            </a:r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A1710BE-12BF-49E0-A358-39B79EF00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579730"/>
              </p:ext>
            </p:extLst>
          </p:nvPr>
        </p:nvGraphicFramePr>
        <p:xfrm>
          <a:off x="4086225" y="292651"/>
          <a:ext cx="7827608" cy="61880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172075">
                  <a:extLst>
                    <a:ext uri="{9D8B030D-6E8A-4147-A177-3AD203B41FA5}">
                      <a16:colId xmlns:a16="http://schemas.microsoft.com/office/drawing/2014/main" val="2719689650"/>
                    </a:ext>
                  </a:extLst>
                </a:gridCol>
                <a:gridCol w="1278299">
                  <a:extLst>
                    <a:ext uri="{9D8B030D-6E8A-4147-A177-3AD203B41FA5}">
                      <a16:colId xmlns:a16="http://schemas.microsoft.com/office/drawing/2014/main" val="3007829487"/>
                    </a:ext>
                  </a:extLst>
                </a:gridCol>
                <a:gridCol w="1104703">
                  <a:extLst>
                    <a:ext uri="{9D8B030D-6E8A-4147-A177-3AD203B41FA5}">
                      <a16:colId xmlns:a16="http://schemas.microsoft.com/office/drawing/2014/main" val="1595643976"/>
                    </a:ext>
                  </a:extLst>
                </a:gridCol>
                <a:gridCol w="1546584">
                  <a:extLst>
                    <a:ext uri="{9D8B030D-6E8A-4147-A177-3AD203B41FA5}">
                      <a16:colId xmlns:a16="http://schemas.microsoft.com/office/drawing/2014/main" val="4158913976"/>
                    </a:ext>
                  </a:extLst>
                </a:gridCol>
                <a:gridCol w="725947">
                  <a:extLst>
                    <a:ext uri="{9D8B030D-6E8A-4147-A177-3AD203B41FA5}">
                      <a16:colId xmlns:a16="http://schemas.microsoft.com/office/drawing/2014/main" val="1691920140"/>
                    </a:ext>
                  </a:extLst>
                </a:gridCol>
              </a:tblGrid>
              <a:tr h="30940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ACTIVIDADES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PROGRAMADAS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EJECUTADAS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NO PROGRAMADAS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17008392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1.1 Plenarias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6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4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6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976305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1.2 Monitoreo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6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6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6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92159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1.3 Comité Ejecutivo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9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7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16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506121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1.4 Comité Conjunto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4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666548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1.5 Movilización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483680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1.6 Visitas campo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6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6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048910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1.7 Planes de trabajo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91563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1.8 Fortalecimiento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946096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1.9 Retiro Anual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915828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1.10 Actividades de Comunicaciones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16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8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20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774844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1.11 Comité de Propuestas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14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25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14696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81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59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28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87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181205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2.1 Staff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9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9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08899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2.2 Administración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9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9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133377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2.3 Insumos papeleria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312049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2.4 Equipo electronico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463056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2.5 Overhead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9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9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5856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40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28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28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828472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TOTALES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121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87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28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115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474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2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3B47FC9C-2ED3-4100-A4EF-E8CDFEE10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8141"/>
            <a:ext cx="10515600" cy="94266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Resultados Programáticos</a:t>
            </a:r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BFDB7F1-534E-4572-99A5-E53973592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90" y="1606933"/>
            <a:ext cx="11704969" cy="24612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829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321732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0891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Resultados Programáticos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C22CDA8-01F7-47F0-970E-3A0DB8305D99}"/>
              </a:ext>
            </a:extLst>
          </p:cNvPr>
          <p:cNvSpPr txBox="1"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87% de ejecución anual</a:t>
            </a:r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graphicFrame>
        <p:nvGraphicFramePr>
          <p:cNvPr id="39" name="Gráfico 38">
            <a:extLst>
              <a:ext uri="{FF2B5EF4-FFF2-40B4-BE49-F238E27FC236}">
                <a16:creationId xmlns:a16="http://schemas.microsoft.com/office/drawing/2014/main" id="{5966B31A-B508-49CF-B5CA-0ED1F48753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50004"/>
              </p:ext>
            </p:extLst>
          </p:nvPr>
        </p:nvGraphicFramePr>
        <p:xfrm>
          <a:off x="566744" y="549714"/>
          <a:ext cx="6579910" cy="3646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783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3B47FC9C-2ED3-4100-A4EF-E8CDFEE10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8141"/>
            <a:ext cx="10515600" cy="94266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Resultados Financieros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B6A214A-078D-429B-99E9-F4C06E990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142197"/>
            <a:ext cx="10905066" cy="18616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7551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Resultados Financieros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B0B9572-F731-49AE-B576-1CCDEAEF78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84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7E3865-F4D2-450B-A1A2-B17525F0D034}"/>
              </a:ext>
            </a:extLst>
          </p:cNvPr>
          <p:cNvSpPr txBox="1"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5400" dirty="0">
                <a:solidFill>
                  <a:srgbClr val="FFFFFF"/>
                </a:solidFill>
              </a:rPr>
              <a:t>55% de ejecución anual</a:t>
            </a:r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0456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3B47FC9C-2ED3-4100-A4EF-E8CDFEE10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8141"/>
            <a:ext cx="10515600" cy="94266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Cofinanciamiento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A3A5867-BFE3-4495-9408-77375F7EE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292027"/>
            <a:ext cx="10905066" cy="16141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8586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3B47FC9C-2ED3-4100-A4EF-E8CDFEE10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8141"/>
            <a:ext cx="10515600" cy="94266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Cofinanciamiento</a:t>
            </a:r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EA19ECA-D48D-4C98-B013-53011B939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49" y="309276"/>
            <a:ext cx="11313456" cy="449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550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D9250-BFF2-49E8-AE4F-F40B0B24B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9894" y="2765904"/>
            <a:ext cx="4645250" cy="132619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Marcador de contenido 4" descr="Imagen que contiene Icono&#10;&#10;Descripción generada automáticamente">
            <a:extLst>
              <a:ext uri="{FF2B5EF4-FFF2-40B4-BE49-F238E27FC236}">
                <a16:creationId xmlns:a16="http://schemas.microsoft.com/office/drawing/2014/main" id="{EBC30F18-2991-4358-A33D-7F3DE13A93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9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24365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228</Words>
  <Application>Microsoft Office PowerPoint</Application>
  <PresentationFormat>Panorámica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Berlin Sans FB</vt:lpstr>
      <vt:lpstr>Calibri</vt:lpstr>
      <vt:lpstr>Calibri Light</vt:lpstr>
      <vt:lpstr>Century Gothic</vt:lpstr>
      <vt:lpstr>Times New Roman</vt:lpstr>
      <vt:lpstr>Tema de Office</vt:lpstr>
      <vt:lpstr>1_Tema de Office</vt:lpstr>
      <vt:lpstr>Informe de Resultados MCP-ES Al 30 de septiembre de 2020</vt:lpstr>
      <vt:lpstr>Detalle de Actividades</vt:lpstr>
      <vt:lpstr>Resultados Programáticos</vt:lpstr>
      <vt:lpstr>Resultados Programáticos</vt:lpstr>
      <vt:lpstr>Resultados Financieros</vt:lpstr>
      <vt:lpstr>Resultados Financieros</vt:lpstr>
      <vt:lpstr>Cofinanciamiento</vt:lpstr>
      <vt:lpstr>Cofinanciamiento</vt:lpstr>
      <vt:lpstr>PREGUNTAS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Resultados MCP-ES Al 30 de septiembre de 2020</dc:title>
  <dc:creator>Karla Eugenia Rivera Arévalo</dc:creator>
  <cp:lastModifiedBy>Karla Eugenia Rivera Arévalo</cp:lastModifiedBy>
  <cp:revision>2</cp:revision>
  <dcterms:created xsi:type="dcterms:W3CDTF">2020-10-14T21:00:19Z</dcterms:created>
  <dcterms:modified xsi:type="dcterms:W3CDTF">2020-10-21T16:58:07Z</dcterms:modified>
</cp:coreProperties>
</file>