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6406872973246"/>
          <c:y val="0.11382159005648999"/>
          <c:w val="0.8172252684471486"/>
          <c:h val="0.67761475634721324"/>
        </c:manualLayout>
      </c:layout>
      <c:barChart>
        <c:barDir val="col"/>
        <c:grouping val="clustered"/>
        <c:varyColors val="0"/>
        <c:ser>
          <c:idx val="0"/>
          <c:order val="0"/>
          <c:tx>
            <c:v>PRESUPUESTO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'Introducción de datos'!$C$33:$N$33</c:f>
              <c:numCache>
                <c:formatCode>_([$$-440A]* #,##0.00_);_([$$-440A]* \(#,##0.00\);_([$$-440A]* \-??_);_(@_)</c:formatCode>
                <c:ptCount val="12"/>
                <c:pt idx="0" formatCode="[$$-340A]\ #,##0.00">
                  <c:v>1721029</c:v>
                </c:pt>
                <c:pt idx="1">
                  <c:v>2951164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5-4760-9318-E586B866BB6E}"/>
            </c:ext>
          </c:extLst>
        </c:ser>
        <c:ser>
          <c:idx val="1"/>
          <c:order val="1"/>
          <c:tx>
            <c:v>DESEMBOLSO</c:v>
          </c:tx>
          <c:spPr>
            <a:solidFill>
              <a:srgbClr val="007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'Introducción de datos'!$C$34:$N$34</c:f>
              <c:numCache>
                <c:formatCode>_([$$-440A]* #,##0.00_);_([$$-440A]* \(#,##0.00\);_([$$-440A]* \-??_);_(@_)</c:formatCode>
                <c:ptCount val="12"/>
                <c:pt idx="0" formatCode="[$$-340A]\ #,##0.00">
                  <c:v>1721029</c:v>
                </c:pt>
                <c:pt idx="1">
                  <c:v>2951164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5-4760-9318-E586B866B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2562112"/>
        <c:axId val="1"/>
      </c:barChart>
      <c:catAx>
        <c:axId val="19256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s-SV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#.##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SV"/>
          </a:p>
        </c:txPr>
        <c:crossAx val="192562112"/>
        <c:crossesAt val="1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S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5963140238728"/>
          <c:y val="7.2398190045248875E-2"/>
          <c:w val="0.70300816403328026"/>
          <c:h val="0.610859728506787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3CDDD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1.8885039182738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32-477F-94C5-7680A667D3B1}"/>
                </c:ext>
              </c:extLst>
            </c:dLbl>
            <c:dLbl>
              <c:idx val="1"/>
              <c:layout>
                <c:manualLayout>
                  <c:x val="1.7846060166047988E-2"/>
                  <c:y val="-2.6439054855834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2-477F-94C5-7680A667D3B1}"/>
                </c:ext>
              </c:extLst>
            </c:dLbl>
            <c:numFmt formatCode="_ [$$-240A]\ * #,##0.00_ ;_ [$$-240A]\ * \-#,##0.00_ ;_ [$$-240A]\ * \-??_ ;_ @_ 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'Introducción de datos'!$B$54:$B$57</c:f>
              <c:strCache>
                <c:ptCount val="4"/>
                <c:pt idx="0">
                  <c:v> Desembolsado por el FM al RP </c:v>
                </c:pt>
                <c:pt idx="1">
                  <c:v> Gasto* + Desembolso agentes* </c:v>
                </c:pt>
                <c:pt idx="2">
                  <c:v> Compromisos al 30 de Junio  MINSAL  </c:v>
                </c:pt>
                <c:pt idx="3">
                  <c:v> Saldo en caja </c:v>
                </c:pt>
              </c:strCache>
            </c:strRef>
          </c:cat>
          <c:val>
            <c:numRef>
              <c:f>'Introducción de datos'!$D$54:$D$57</c:f>
              <c:numCache>
                <c:formatCode>_ [$$-240A]\ * #,##0.00_ ;_ [$$-240A]\ * \-#,##0.00_ ;_ [$$-240A]\ * \-??_ ;_ @_ </c:formatCode>
                <c:ptCount val="4"/>
                <c:pt idx="0">
                  <c:v>1421975.34</c:v>
                </c:pt>
                <c:pt idx="1">
                  <c:v>1248302</c:v>
                </c:pt>
                <c:pt idx="2" formatCode="[$$-340A]\ #,##0.00">
                  <c:v>173673.34</c:v>
                </c:pt>
                <c:pt idx="3" formatCode="[$$-340A]\ 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32-477F-94C5-7680A667D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268576"/>
        <c:axId val="1"/>
      </c:barChart>
      <c:catAx>
        <c:axId val="52626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SV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[$$-340A]\ #,##0.00" sourceLinked="0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SV"/>
          </a:p>
        </c:txPr>
        <c:crossAx val="526268576"/>
        <c:crossesAt val="1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S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9944546405382"/>
          <c:y val="0.10491803278688525"/>
          <c:w val="0.81391056381110249"/>
          <c:h val="0.776892306621853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dLbl>
              <c:idx val="3"/>
              <c:layout>
                <c:manualLayout>
                  <c:x val="-2.5062656641604928E-3"/>
                  <c:y val="-2.1658325084979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2-4C5D-9442-E5DB48869DA1}"/>
                </c:ext>
              </c:extLst>
            </c:dLbl>
            <c:numFmt formatCode="_ [$$-240A]\ * #,##0.00_ ;_ [$$-240A]\ * \-#,##0.00_ ;_ [$$-240A]\ * \-??_ ;_ @_ 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'Introducción de datos'!$B$59:$B$64</c:f>
              <c:strCache>
                <c:ptCount val="6"/>
                <c:pt idx="0">
                  <c:v>Desembolsado compras  PNUD</c:v>
                </c:pt>
                <c:pt idx="1">
                  <c:v>Gastos de los Agentes de Compra PNUD</c:v>
                </c:pt>
                <c:pt idx="2">
                  <c:v>Desembolsado compras MINSAL</c:v>
                </c:pt>
                <c:pt idx="3">
                  <c:v>Gasto de RP MINSAL</c:v>
                </c:pt>
                <c:pt idx="4">
                  <c:v>Desembolsado compras OPS</c:v>
                </c:pt>
                <c:pt idx="5">
                  <c:v>Gastos de los Agentes de Compra OPS</c:v>
                </c:pt>
              </c:strCache>
            </c:strRef>
          </c:cat>
          <c:val>
            <c:numRef>
              <c:f>'Introducción de datos'!$E$59:$E$64</c:f>
              <c:numCache>
                <c:formatCode>[$$-240A]\ #,##0.00</c:formatCode>
                <c:ptCount val="6"/>
                <c:pt idx="0">
                  <c:v>1652057.5</c:v>
                </c:pt>
                <c:pt idx="1">
                  <c:v>1047020.3200000001</c:v>
                </c:pt>
                <c:pt idx="2">
                  <c:v>904193.06</c:v>
                </c:pt>
                <c:pt idx="3">
                  <c:v>238328.15</c:v>
                </c:pt>
                <c:pt idx="4">
                  <c:v>706684.59</c:v>
                </c:pt>
                <c:pt idx="5">
                  <c:v>712364.39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2-4C5D-9442-E5DB48869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6269560"/>
        <c:axId val="1"/>
      </c:barChart>
      <c:catAx>
        <c:axId val="52626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D9D9D9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SV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_ [$$-240A]\ * #,##0.00_ ;_ [$$-240A]\ * \-#,##0.00_ ;_ [$$-240A]\ * \-??_ ;_ @_ 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s-SV"/>
          </a:p>
        </c:txPr>
        <c:crossAx val="526269560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D9D9D9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SV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4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76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1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321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59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3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0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0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5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1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9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9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5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3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7674161-3F45-4D7E-A0C7-151EF69F4F87}"/>
              </a:ext>
            </a:extLst>
          </p:cNvPr>
          <p:cNvSpPr/>
          <p:nvPr/>
        </p:nvSpPr>
        <p:spPr>
          <a:xfrm>
            <a:off x="2003729" y="1447137"/>
            <a:ext cx="9406392" cy="4405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s-SV" sz="2800" b="1" u="none" strike="noStrike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algn="ctr" fontAlgn="ctr"/>
            <a:endParaRPr lang="es-SV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fontAlgn="ctr"/>
            <a:r>
              <a:rPr lang="es-SV" sz="2800" b="1" u="none" strike="noStrike" dirty="0">
                <a:solidFill>
                  <a:schemeClr val="tx1"/>
                </a:solidFill>
                <a:effectLst/>
              </a:rPr>
              <a:t>MINISTERIO DE SALUD</a:t>
            </a: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s-SV" sz="2800" b="1" i="0" u="none" strike="noStrike" kern="1200" dirty="0">
                <a:solidFill>
                  <a:schemeClr val="tx1"/>
                </a:solidFill>
                <a:effectLst/>
                <a:latin typeface="Tw Cen MT" panose="020B0602020104020603" pitchFamily="34" charset="0"/>
              </a:rPr>
              <a:t> Financiamiento al PENM TB 2019 - 2021 </a:t>
            </a:r>
            <a:endParaRPr lang="es-SV" sz="28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s-SV" sz="2800" b="1" i="0" u="none" strike="noStrike" kern="1200" dirty="0">
                <a:solidFill>
                  <a:schemeClr val="tx1"/>
                </a:solidFill>
                <a:effectLst/>
                <a:latin typeface="Tw Cen MT" panose="020B0602020104020603" pitchFamily="34" charset="0"/>
              </a:rPr>
              <a:t>Indicadores financieros</a:t>
            </a:r>
            <a:endParaRPr lang="es-SV" sz="28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fontAlgn="ctr"/>
            <a:endParaRPr lang="es-SV" sz="2800" b="1" dirty="0">
              <a:solidFill>
                <a:schemeClr val="tx1"/>
              </a:solidFill>
            </a:endParaRPr>
          </a:p>
          <a:p>
            <a:pPr algn="ctr" fontAlgn="ctr"/>
            <a:r>
              <a:rPr lang="es-SV" sz="2800" b="1" u="none" strike="noStrike" dirty="0">
                <a:solidFill>
                  <a:schemeClr val="tx1"/>
                </a:solidFill>
                <a:effectLst/>
              </a:rPr>
              <a:t> TABLERO DE MANDO:    El Salvador - TB </a:t>
            </a:r>
          </a:p>
          <a:p>
            <a:pPr algn="ctr" fontAlgn="ctr"/>
            <a:r>
              <a:rPr lang="es-SV" sz="2800" b="1" i="0" dirty="0">
                <a:solidFill>
                  <a:schemeClr val="tx1"/>
                </a:solidFill>
                <a:latin typeface="Calibri" panose="020F0502020204030204" pitchFamily="34" charset="0"/>
              </a:rPr>
              <a:t>PERIODO: ENERO </a:t>
            </a:r>
            <a:r>
              <a:rPr lang="es-SV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2019 AL 30 DE JUNIO  2020</a:t>
            </a:r>
          </a:p>
          <a:p>
            <a:pPr algn="ctr" fontAlgn="ctr"/>
            <a:endParaRPr lang="es-SV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ctr"/>
            <a:r>
              <a:rPr lang="es-SV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CALIFICACION AÑO 2019: B1</a:t>
            </a:r>
          </a:p>
          <a:p>
            <a:pPr algn="ctr" fontAlgn="ctr"/>
            <a:endParaRPr lang="es-SV" sz="2800" b="0" i="0" u="none" strike="noStrike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ctr" fontAlgn="ctr"/>
            <a:endParaRPr lang="es-SV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 fontAlgn="ctr"/>
            <a:endParaRPr lang="es-SV" sz="2800" b="0" i="0" u="none" strike="noStrike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ctr" fontAlgn="ctr"/>
            <a:endParaRPr lang="es-SV" sz="2800" b="0" i="0" u="none" strike="noStrike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0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2CB781A-D050-45BE-9972-2ADA1B52A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873362"/>
              </p:ext>
            </p:extLst>
          </p:nvPr>
        </p:nvGraphicFramePr>
        <p:xfrm>
          <a:off x="2115047" y="2807217"/>
          <a:ext cx="9318928" cy="320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ED269DA-4CA2-410A-BB3A-7BEAD9DE3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86677"/>
              </p:ext>
            </p:extLst>
          </p:nvPr>
        </p:nvGraphicFramePr>
        <p:xfrm>
          <a:off x="1892411" y="1139644"/>
          <a:ext cx="9318928" cy="1667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8928">
                  <a:extLst>
                    <a:ext uri="{9D8B030D-6E8A-4147-A177-3AD203B41FA5}">
                      <a16:colId xmlns:a16="http://schemas.microsoft.com/office/drawing/2014/main" val="1783756635"/>
                    </a:ext>
                  </a:extLst>
                </a:gridCol>
              </a:tblGrid>
              <a:tr h="258010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F1: Presupuesto y desembolsos del Fondo Mundial  al  RP  año 2019- a junio 2020- en ($)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7413052"/>
                  </a:ext>
                </a:extLst>
              </a:tr>
              <a:tr h="139325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Para el año 2019 el presupuesto aprobado fue de $   1,721,029.00  y para el primer semestre del año 2020 el presupuesto aprobado es de $ 1,230,135.00 haciendo un monto total de  $ 2,951,164.00 habiéndose recepcionado los fondos  en su totalidad por parte de FM al RP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3872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59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FB7CF9-C1F5-452D-8F02-2D6B14978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997783"/>
              </p:ext>
            </p:extLst>
          </p:nvPr>
        </p:nvGraphicFramePr>
        <p:xfrm>
          <a:off x="1881810" y="3039573"/>
          <a:ext cx="8539700" cy="3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BE11AC9-1EDF-44A8-AB5D-0ACF23B3B05E}"/>
              </a:ext>
            </a:extLst>
          </p:cNvPr>
          <p:cNvSpPr txBox="1"/>
          <p:nvPr/>
        </p:nvSpPr>
        <p:spPr>
          <a:xfrm>
            <a:off x="2052762" y="1179546"/>
            <a:ext cx="80864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 monto total desembolsado que ha recibido el MINSAL por parte del FM para el primer semestre del año 2020 es de $ 1,230,135.00 mas 191,840.34 correspondiente a economías del 2019, que se reprogramaron para ser ejecutados en el 2020, haciendo un total de $ 1,421,975.00 de los cuales el MINSAL a pagado a proveedores y desembolsado a PNUD $ 1,248,302.00 y se tienen compromisos con proveedores por el monto de $ 348,413.92 </a:t>
            </a:r>
            <a:endParaRPr lang="es-SV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2EC94F-D4D9-480B-9550-DCEA92346077}"/>
              </a:ext>
            </a:extLst>
          </p:cNvPr>
          <p:cNvSpPr txBox="1"/>
          <p:nvPr/>
        </p:nvSpPr>
        <p:spPr>
          <a:xfrm>
            <a:off x="2052762" y="704513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F3: Desembolsos y gastos año 2019 a junio 2020 - en ($)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42310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D8B9C49-D29D-4BF1-A606-4BFBE857A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748931"/>
              </p:ext>
            </p:extLst>
          </p:nvPr>
        </p:nvGraphicFramePr>
        <p:xfrm>
          <a:off x="2230339" y="2871686"/>
          <a:ext cx="8126234" cy="336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1C4905E-5B03-4F5A-B79C-1EEBBCCEA7C4}"/>
              </a:ext>
            </a:extLst>
          </p:cNvPr>
          <p:cNvSpPr txBox="1"/>
          <p:nvPr/>
        </p:nvSpPr>
        <p:spPr>
          <a:xfrm>
            <a:off x="2011677" y="761350"/>
            <a:ext cx="92155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SV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 desembolso realizado a PNUD al 30 de junio 2020 por $1,652,057.50, se ha pagado el monto de $ 1,047,020.32.</a:t>
            </a:r>
          </a:p>
          <a:p>
            <a:pPr algn="just"/>
            <a:r>
              <a:rPr lang="es-SV" dirty="0">
                <a:solidFill>
                  <a:srgbClr val="000000"/>
                </a:solidFill>
                <a:latin typeface="Calibri" panose="020F0502020204030204" pitchFamily="34" charset="0"/>
              </a:rPr>
              <a:t>Del monto a ejecutar MINSAL Por $904,193.06 se ha pagado $238,328.15</a:t>
            </a:r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es-SV" dirty="0">
                <a:solidFill>
                  <a:srgbClr val="000000"/>
                </a:solidFill>
                <a:latin typeface="Calibri" panose="020F0502020204030204" pitchFamily="34" charset="0"/>
              </a:rPr>
              <a:t>Del desembolsado realizado a OPS por </a:t>
            </a:r>
            <a:r>
              <a:rPr lang="es-SV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$ 706,684.59,  se ha pagado  $ 706,684.59 en OPS. En el MINSAL se ha gasto la cantidad de $ 238,328.15</a:t>
            </a:r>
            <a:r>
              <a:rPr lang="es-SV" dirty="0"/>
              <a:t> ( en El gastado de OPS incluyen $6,000.00 que corresponden al presupuesto del S2 del año 2020 por realizarse compras anuales. 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7D646A-453D-4FD3-AF19-EE2F9C2D81BB}"/>
              </a:ext>
            </a:extLst>
          </p:cNvPr>
          <p:cNvSpPr txBox="1"/>
          <p:nvPr/>
        </p:nvSpPr>
        <p:spPr>
          <a:xfrm>
            <a:off x="2759100" y="313007"/>
            <a:ext cx="609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F3: Desembolsos y gastos  del año 2019 a junio 2020- en ($)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1238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30BE28-B014-474A-BFF2-FDE3D7C62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06" y="2238545"/>
            <a:ext cx="10058400" cy="44962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6E4EF31-63E8-4EE0-B0CC-F6F198B94988}"/>
              </a:ext>
            </a:extLst>
          </p:cNvPr>
          <p:cNvSpPr txBox="1"/>
          <p:nvPr/>
        </p:nvSpPr>
        <p:spPr>
          <a:xfrm>
            <a:off x="1685678" y="685932"/>
            <a:ext cx="101458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SV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Durante este periodo se ha alcanzo el 67.69% de ejecución financiera </a:t>
            </a:r>
            <a:r>
              <a:rPr lang="es-SV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los cuales los montos mas relevantes son los siguientes: La Estrategia No 1.  Detección precoz de casos de tuberculosis con $823,136.64  la Estrategia No.  6. Atencion integral de grupos de mas alto riesgo con $ 418,569.59,  el Rubro de Planificación, coordinación y gerencia</a:t>
            </a:r>
            <a:r>
              <a:rPr lang="es-SV" dirty="0"/>
              <a:t> </a:t>
            </a:r>
            <a:r>
              <a:rPr lang="es-SV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  $ 238,448.64. y el rubro de Monitoreo y Evolución por $179,869.47 </a:t>
            </a:r>
            <a:endParaRPr lang="es-SV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DB3FBF-8C9B-436A-B07A-807D5C34A02D}"/>
              </a:ext>
            </a:extLst>
          </p:cNvPr>
          <p:cNvSpPr txBox="1"/>
          <p:nvPr/>
        </p:nvSpPr>
        <p:spPr>
          <a:xfrm>
            <a:off x="2023608" y="241315"/>
            <a:ext cx="9227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F2: Presupuesto y gastos reales por estrategias de la subvención año 2019 a junio 2020- en ($)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9542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880003-D93C-4776-B48E-3F6725F94852}"/>
              </a:ext>
            </a:extLst>
          </p:cNvPr>
          <p:cNvSpPr txBox="1"/>
          <p:nvPr/>
        </p:nvSpPr>
        <p:spPr>
          <a:xfrm>
            <a:off x="2858494" y="1185595"/>
            <a:ext cx="7299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 ha cumplido con los informes presentados de forma oportuna, así como el FM a enviado los desembolsos de forma anticipada. </a:t>
            </a:r>
            <a:endParaRPr lang="es-SV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FD161F-35FB-4229-8F39-DA822ECF7989}"/>
              </a:ext>
            </a:extLst>
          </p:cNvPr>
          <p:cNvSpPr txBox="1"/>
          <p:nvPr/>
        </p:nvSpPr>
        <p:spPr>
          <a:xfrm>
            <a:off x="2858493" y="423120"/>
            <a:ext cx="7032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F4: Último ciclo de información y desembolso del RP 2019- a junio 2020</a:t>
            </a:r>
            <a:endParaRPr lang="es-SV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D01E241-EA26-4134-8781-BA442C552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60124"/>
              </p:ext>
            </p:extLst>
          </p:nvPr>
        </p:nvGraphicFramePr>
        <p:xfrm>
          <a:off x="2997642" y="2353586"/>
          <a:ext cx="7160149" cy="2965532"/>
        </p:xfrm>
        <a:graphic>
          <a:graphicData uri="http://schemas.openxmlformats.org/drawingml/2006/table">
            <a:tbl>
              <a:tblPr/>
              <a:tblGrid>
                <a:gridCol w="3518349">
                  <a:extLst>
                    <a:ext uri="{9D8B030D-6E8A-4147-A177-3AD203B41FA5}">
                      <a16:colId xmlns:a16="http://schemas.microsoft.com/office/drawing/2014/main" val="3946701873"/>
                    </a:ext>
                  </a:extLst>
                </a:gridCol>
                <a:gridCol w="1638529">
                  <a:extLst>
                    <a:ext uri="{9D8B030D-6E8A-4147-A177-3AD203B41FA5}">
                      <a16:colId xmlns:a16="http://schemas.microsoft.com/office/drawing/2014/main" val="706933204"/>
                    </a:ext>
                  </a:extLst>
                </a:gridCol>
                <a:gridCol w="2003271">
                  <a:extLst>
                    <a:ext uri="{9D8B030D-6E8A-4147-A177-3AD203B41FA5}">
                      <a16:colId xmlns:a16="http://schemas.microsoft.com/office/drawing/2014/main" val="2927383438"/>
                    </a:ext>
                  </a:extLst>
                </a:gridCol>
              </a:tblGrid>
              <a:tr h="78083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Último desembolso de fondos: Días calendario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54420"/>
                  </a:ext>
                </a:extLst>
              </a:tr>
              <a:tr h="660702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(Días) esperados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 (Días) reales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925851"/>
                  </a:ext>
                </a:extLst>
              </a:tr>
              <a:tr h="780830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Días tardados en presentar el informe de progreso actualizado y solicitud de desembolso al ALF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77990"/>
                  </a:ext>
                </a:extLst>
              </a:tr>
              <a:tr h="560596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Días que el desembolso ha tardado en llegar al RP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09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42365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</TotalTime>
  <Words>473</Words>
  <Application>Microsoft Office PowerPoint</Application>
  <PresentationFormat>Panorámica</PresentationFormat>
  <Paragraphs>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Aharoni</vt:lpstr>
      <vt:lpstr>Arial</vt:lpstr>
      <vt:lpstr>Calibri</vt:lpstr>
      <vt:lpstr>Century Gothic</vt:lpstr>
      <vt:lpstr>Tw Cen MT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María Isabel Mendoza</dc:creator>
  <cp:lastModifiedBy>Lic. María Isabel Mendoza</cp:lastModifiedBy>
  <cp:revision>12</cp:revision>
  <cp:lastPrinted>2020-10-13T20:36:09Z</cp:lastPrinted>
  <dcterms:created xsi:type="dcterms:W3CDTF">2020-10-13T19:56:09Z</dcterms:created>
  <dcterms:modified xsi:type="dcterms:W3CDTF">2020-10-13T21:41:20Z</dcterms:modified>
</cp:coreProperties>
</file>