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4"/>
  </p:notesMasterIdLst>
  <p:handoutMasterIdLst>
    <p:handoutMasterId r:id="rId15"/>
  </p:handoutMasterIdLst>
  <p:sldIdLst>
    <p:sldId id="256" r:id="rId3"/>
    <p:sldId id="278" r:id="rId4"/>
    <p:sldId id="309" r:id="rId5"/>
    <p:sldId id="314" r:id="rId6"/>
    <p:sldId id="285" r:id="rId7"/>
    <p:sldId id="312" r:id="rId8"/>
    <p:sldId id="317" r:id="rId9"/>
    <p:sldId id="318" r:id="rId10"/>
    <p:sldId id="319" r:id="rId11"/>
    <p:sldId id="320" r:id="rId12"/>
    <p:sldId id="258" r:id="rId13"/>
  </p:sldIdLst>
  <p:sldSz cx="9144000" cy="6858000" type="screen4x3"/>
  <p:notesSz cx="7010400" cy="9296400"/>
  <p:defaultTextStyle>
    <a:defPPr>
      <a:defRPr lang="es-SV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9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10A1B5D5-9B99-4C35-A422-299274C87663}" styleName="Estilo medio 1 - Énfasis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B301B821-A1FF-4177-AEE7-76D212191A09}" styleName="Estilo medio 1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CF1AB2-1976-4502-BF36-3FF5EA218861}" styleName="Estilo medio 4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16D9F66E-5EB9-4882-86FB-DCBF35E3C3E4}" styleName="Estilo medio 4 - Énfasis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125E5076-3810-47DD-B79F-674D7AD40C01}" styleName="Estilo oscuro 1 - Énfasis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Estilo temático 1 - Énfasis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093" autoAdjust="0"/>
    <p:restoredTop sz="94672" autoAdjust="0"/>
  </p:normalViewPr>
  <p:slideViewPr>
    <p:cSldViewPr>
      <p:cViewPr varScale="1">
        <p:scale>
          <a:sx n="81" d="100"/>
          <a:sy n="81" d="100"/>
        </p:scale>
        <p:origin x="1843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7" d="100"/>
          <a:sy n="67" d="100"/>
        </p:scale>
        <p:origin x="-3276" y="-96"/>
      </p:cViewPr>
      <p:guideLst>
        <p:guide orient="horz" pos="2928"/>
        <p:guide pos="2209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>
            <a:extLst>
              <a:ext uri="{FF2B5EF4-FFF2-40B4-BE49-F238E27FC236}">
                <a16:creationId xmlns:a16="http://schemas.microsoft.com/office/drawing/2014/main" id="{5CE24079-330B-4BB1-AB58-7F12DC010BE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6888" cy="465138"/>
          </a:xfrm>
          <a:prstGeom prst="rect">
            <a:avLst/>
          </a:prstGeom>
        </p:spPr>
        <p:txBody>
          <a:bodyPr vert="horz" lIns="92930" tIns="46465" rIns="92930" bIns="46465" rtlCol="0"/>
          <a:lstStyle>
            <a:lvl1pPr algn="l" eaLnBrk="1" hangingPunct="1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s-SV"/>
          </a:p>
        </p:txBody>
      </p:sp>
      <p:sp>
        <p:nvSpPr>
          <p:cNvPr id="3" name="2 Marcador de fecha">
            <a:extLst>
              <a:ext uri="{FF2B5EF4-FFF2-40B4-BE49-F238E27FC236}">
                <a16:creationId xmlns:a16="http://schemas.microsoft.com/office/drawing/2014/main" id="{FD317D0D-21CA-41AA-9377-25C3443701D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1925" y="0"/>
            <a:ext cx="3036888" cy="465138"/>
          </a:xfrm>
          <a:prstGeom prst="rect">
            <a:avLst/>
          </a:prstGeom>
        </p:spPr>
        <p:txBody>
          <a:bodyPr vert="horz" lIns="92930" tIns="46465" rIns="92930" bIns="46465" rtlCol="0"/>
          <a:lstStyle>
            <a:lvl1pPr algn="r" eaLnBrk="1" hangingPunct="1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1EF2A41-D4A7-4129-8675-B07156805E15}" type="datetimeFigureOut">
              <a:rPr lang="es-SV"/>
              <a:pPr>
                <a:defRPr/>
              </a:pPr>
              <a:t>22/10/2020</a:t>
            </a:fld>
            <a:endParaRPr lang="es-SV"/>
          </a:p>
        </p:txBody>
      </p:sp>
      <p:sp>
        <p:nvSpPr>
          <p:cNvPr id="4" name="3 Marcador de pie de página">
            <a:extLst>
              <a:ext uri="{FF2B5EF4-FFF2-40B4-BE49-F238E27FC236}">
                <a16:creationId xmlns:a16="http://schemas.microsoft.com/office/drawing/2014/main" id="{4D0DA27D-C016-41D1-A6AA-5694AF6D103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6888" cy="465138"/>
          </a:xfrm>
          <a:prstGeom prst="rect">
            <a:avLst/>
          </a:prstGeom>
        </p:spPr>
        <p:txBody>
          <a:bodyPr vert="horz" lIns="92930" tIns="46465" rIns="92930" bIns="46465" rtlCol="0" anchor="b"/>
          <a:lstStyle>
            <a:lvl1pPr algn="l" eaLnBrk="1" hangingPunct="1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s-SV"/>
          </a:p>
        </p:txBody>
      </p:sp>
      <p:sp>
        <p:nvSpPr>
          <p:cNvPr id="5" name="4 Marcador de número de diapositiva">
            <a:extLst>
              <a:ext uri="{FF2B5EF4-FFF2-40B4-BE49-F238E27FC236}">
                <a16:creationId xmlns:a16="http://schemas.microsoft.com/office/drawing/2014/main" id="{3AE84910-BBBB-48AD-ADE2-07B10ADE564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1925" y="8829675"/>
            <a:ext cx="3036888" cy="465138"/>
          </a:xfrm>
          <a:prstGeom prst="rect">
            <a:avLst/>
          </a:prstGeom>
        </p:spPr>
        <p:txBody>
          <a:bodyPr vert="horz" wrap="square" lIns="92930" tIns="46465" rIns="92930" bIns="46465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254E4F0-1E24-4DB6-91F7-09911D2AEB14}" type="slidenum">
              <a:rPr lang="es-SV" altLang="es-SV"/>
              <a:pPr>
                <a:defRPr/>
              </a:pPr>
              <a:t>‹Nº›</a:t>
            </a:fld>
            <a:endParaRPr lang="es-SV" altLang="es-SV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>
            <a:extLst>
              <a:ext uri="{FF2B5EF4-FFF2-40B4-BE49-F238E27FC236}">
                <a16:creationId xmlns:a16="http://schemas.microsoft.com/office/drawing/2014/main" id="{62B623B7-D299-496C-BB5B-77C4116E378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6888" cy="465138"/>
          </a:xfrm>
          <a:prstGeom prst="rect">
            <a:avLst/>
          </a:prstGeom>
        </p:spPr>
        <p:txBody>
          <a:bodyPr vert="horz" lIns="92930" tIns="46465" rIns="92930" bIns="46465" rtlCol="0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SV"/>
          </a:p>
        </p:txBody>
      </p:sp>
      <p:sp>
        <p:nvSpPr>
          <p:cNvPr id="3" name="2 Marcador de fecha">
            <a:extLst>
              <a:ext uri="{FF2B5EF4-FFF2-40B4-BE49-F238E27FC236}">
                <a16:creationId xmlns:a16="http://schemas.microsoft.com/office/drawing/2014/main" id="{EBD1D5E1-18B4-4801-8FEC-1B05C604FCBF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971925" y="0"/>
            <a:ext cx="3036888" cy="465138"/>
          </a:xfrm>
          <a:prstGeom prst="rect">
            <a:avLst/>
          </a:prstGeom>
        </p:spPr>
        <p:txBody>
          <a:bodyPr vert="horz" lIns="92930" tIns="46465" rIns="92930" bIns="46465" rtlCol="0"/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390D982-6960-4124-81B1-855B29281368}" type="datetimeFigureOut">
              <a:rPr lang="es-SV"/>
              <a:pPr>
                <a:defRPr/>
              </a:pPr>
              <a:t>22/10/2020</a:t>
            </a:fld>
            <a:endParaRPr lang="es-SV" dirty="0"/>
          </a:p>
        </p:txBody>
      </p:sp>
      <p:sp>
        <p:nvSpPr>
          <p:cNvPr id="4" name="3 Marcador de imagen de diapositiva">
            <a:extLst>
              <a:ext uri="{FF2B5EF4-FFF2-40B4-BE49-F238E27FC236}">
                <a16:creationId xmlns:a16="http://schemas.microsoft.com/office/drawing/2014/main" id="{C954E8D9-2BCC-4B64-8C05-DC1B670AC9E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30" tIns="46465" rIns="92930" bIns="46465" rtlCol="0" anchor="ctr"/>
          <a:lstStyle/>
          <a:p>
            <a:pPr lvl="0"/>
            <a:endParaRPr lang="es-SV" noProof="0" dirty="0"/>
          </a:p>
        </p:txBody>
      </p:sp>
      <p:sp>
        <p:nvSpPr>
          <p:cNvPr id="5" name="4 Marcador de notas">
            <a:extLst>
              <a:ext uri="{FF2B5EF4-FFF2-40B4-BE49-F238E27FC236}">
                <a16:creationId xmlns:a16="http://schemas.microsoft.com/office/drawing/2014/main" id="{B1225455-171F-4B71-A336-A7465CEC66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00088" y="4414838"/>
            <a:ext cx="5610225" cy="4184650"/>
          </a:xfrm>
          <a:prstGeom prst="rect">
            <a:avLst/>
          </a:prstGeom>
        </p:spPr>
        <p:txBody>
          <a:bodyPr vert="horz" lIns="92930" tIns="46465" rIns="92930" bIns="46465" rtlCol="0"/>
          <a:lstStyle/>
          <a:p>
            <a:pPr lvl="0"/>
            <a:r>
              <a:rPr lang="es-ES" noProof="0"/>
              <a:t>Haga clic para modificar el estilo de texto del patrón</a:t>
            </a:r>
          </a:p>
          <a:p>
            <a:pPr lvl="1"/>
            <a:r>
              <a:rPr lang="es-ES" noProof="0"/>
              <a:t>Segundo nivel</a:t>
            </a:r>
          </a:p>
          <a:p>
            <a:pPr lvl="2"/>
            <a:r>
              <a:rPr lang="es-ES" noProof="0"/>
              <a:t>Tercer nivel</a:t>
            </a:r>
          </a:p>
          <a:p>
            <a:pPr lvl="3"/>
            <a:r>
              <a:rPr lang="es-ES" noProof="0"/>
              <a:t>Cuarto nivel</a:t>
            </a:r>
          </a:p>
          <a:p>
            <a:pPr lvl="4"/>
            <a:r>
              <a:rPr lang="es-ES" noProof="0"/>
              <a:t>Quinto nivel</a:t>
            </a:r>
            <a:endParaRPr lang="es-SV" noProof="0"/>
          </a:p>
        </p:txBody>
      </p:sp>
      <p:sp>
        <p:nvSpPr>
          <p:cNvPr id="6" name="5 Marcador de pie de página">
            <a:extLst>
              <a:ext uri="{FF2B5EF4-FFF2-40B4-BE49-F238E27FC236}">
                <a16:creationId xmlns:a16="http://schemas.microsoft.com/office/drawing/2014/main" id="{C78D3276-874E-4FE0-AC6F-CDF6B28D95F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6888" cy="465138"/>
          </a:xfrm>
          <a:prstGeom prst="rect">
            <a:avLst/>
          </a:prstGeom>
        </p:spPr>
        <p:txBody>
          <a:bodyPr vert="horz" lIns="92930" tIns="46465" rIns="92930" bIns="46465" rtlCol="0" anchor="b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SV"/>
          </a:p>
        </p:txBody>
      </p:sp>
      <p:sp>
        <p:nvSpPr>
          <p:cNvPr id="7" name="6 Marcador de número de diapositiva">
            <a:extLst>
              <a:ext uri="{FF2B5EF4-FFF2-40B4-BE49-F238E27FC236}">
                <a16:creationId xmlns:a16="http://schemas.microsoft.com/office/drawing/2014/main" id="{7D170AD5-02EE-4284-B55F-D166EAF6566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71925" y="8829675"/>
            <a:ext cx="3036888" cy="465138"/>
          </a:xfrm>
          <a:prstGeom prst="rect">
            <a:avLst/>
          </a:prstGeom>
        </p:spPr>
        <p:txBody>
          <a:bodyPr vert="horz" wrap="square" lIns="92930" tIns="46465" rIns="92930" bIns="46465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C10F1DED-6EF9-494E-9A3C-DF921C1FD73C}" type="slidenum">
              <a:rPr lang="es-SV" altLang="es-SV"/>
              <a:pPr>
                <a:defRPr/>
              </a:pPr>
              <a:t>‹Nº›</a:t>
            </a:fld>
            <a:endParaRPr lang="es-SV" altLang="es-SV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Marcador de imagen de diapositiva 1">
            <a:extLst>
              <a:ext uri="{FF2B5EF4-FFF2-40B4-BE49-F238E27FC236}">
                <a16:creationId xmlns:a16="http://schemas.microsoft.com/office/drawing/2014/main" id="{D41D75A4-D65A-471D-9330-5231FAB13C1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Marcador de notas 2">
            <a:extLst>
              <a:ext uri="{FF2B5EF4-FFF2-40B4-BE49-F238E27FC236}">
                <a16:creationId xmlns:a16="http://schemas.microsoft.com/office/drawing/2014/main" id="{510949A3-2CCC-4929-9393-3B1C8D87CFF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SV" altLang="es-SV"/>
          </a:p>
        </p:txBody>
      </p:sp>
      <p:sp>
        <p:nvSpPr>
          <p:cNvPr id="7172" name="Marcador de número de diapositiva 3">
            <a:extLst>
              <a:ext uri="{FF2B5EF4-FFF2-40B4-BE49-F238E27FC236}">
                <a16:creationId xmlns:a16="http://schemas.microsoft.com/office/drawing/2014/main" id="{A48BAD3B-B465-449C-92BC-CAAD2B81E60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745DA4D5-9358-4E25-8E69-6E303E82C7BA}" type="slidenum">
              <a:rPr lang="es-SV" altLang="es-SV" smtClean="0"/>
              <a:pPr/>
              <a:t>2</a:t>
            </a:fld>
            <a:endParaRPr lang="es-SV" altLang="es-SV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Marcador de imagen de diapositiva 1">
            <a:extLst>
              <a:ext uri="{FF2B5EF4-FFF2-40B4-BE49-F238E27FC236}">
                <a16:creationId xmlns:a16="http://schemas.microsoft.com/office/drawing/2014/main" id="{10176792-93CA-44D4-8EEA-E99A5F01096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Marcador de notas 2">
            <a:extLst>
              <a:ext uri="{FF2B5EF4-FFF2-40B4-BE49-F238E27FC236}">
                <a16:creationId xmlns:a16="http://schemas.microsoft.com/office/drawing/2014/main" id="{3FFCA155-DE57-4722-9123-5FB2492B11F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SV" altLang="es-SV"/>
          </a:p>
        </p:txBody>
      </p:sp>
      <p:sp>
        <p:nvSpPr>
          <p:cNvPr id="9220" name="Marcador de número de diapositiva 3">
            <a:extLst>
              <a:ext uri="{FF2B5EF4-FFF2-40B4-BE49-F238E27FC236}">
                <a16:creationId xmlns:a16="http://schemas.microsoft.com/office/drawing/2014/main" id="{4BF0E273-18B6-4C1B-BD76-28B7B79EF80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B3B1208-76D6-42D0-92DF-02A50FD15F02}" type="slidenum">
              <a:rPr lang="es-SV" altLang="es-SV" smtClean="0"/>
              <a:pPr/>
              <a:t>3</a:t>
            </a:fld>
            <a:endParaRPr lang="es-SV" altLang="es-SV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Marcador de imagen de diapositiva 1">
            <a:extLst>
              <a:ext uri="{FF2B5EF4-FFF2-40B4-BE49-F238E27FC236}">
                <a16:creationId xmlns:a16="http://schemas.microsoft.com/office/drawing/2014/main" id="{692AC9BA-2F99-4C8E-8F23-FA38DCE9E07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Marcador de notas 2">
            <a:extLst>
              <a:ext uri="{FF2B5EF4-FFF2-40B4-BE49-F238E27FC236}">
                <a16:creationId xmlns:a16="http://schemas.microsoft.com/office/drawing/2014/main" id="{F05AF49B-5E37-4C74-AD70-6EE2DF7B0FF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SV" altLang="es-SV"/>
          </a:p>
        </p:txBody>
      </p:sp>
      <p:sp>
        <p:nvSpPr>
          <p:cNvPr id="20484" name="Marcador de número de diapositiva 3">
            <a:extLst>
              <a:ext uri="{FF2B5EF4-FFF2-40B4-BE49-F238E27FC236}">
                <a16:creationId xmlns:a16="http://schemas.microsoft.com/office/drawing/2014/main" id="{1B37C15E-4614-4676-B654-AFCAC891A4A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3C8EAB3-4CA4-433A-A63F-794DDC526B32}" type="slidenum">
              <a:rPr lang="es-SV" altLang="es-SV" smtClean="0"/>
              <a:pPr/>
              <a:t>4</a:t>
            </a:fld>
            <a:endParaRPr lang="es-SV" altLang="es-SV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Marcador de imagen de diapositiva 1">
            <a:extLst>
              <a:ext uri="{FF2B5EF4-FFF2-40B4-BE49-F238E27FC236}">
                <a16:creationId xmlns:a16="http://schemas.microsoft.com/office/drawing/2014/main" id="{29A173B5-9DC6-4567-9443-F6755FD32BA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Marcador de notas 2">
            <a:extLst>
              <a:ext uri="{FF2B5EF4-FFF2-40B4-BE49-F238E27FC236}">
                <a16:creationId xmlns:a16="http://schemas.microsoft.com/office/drawing/2014/main" id="{3B28C7D6-F4D6-4C92-81FD-348460BF025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SV" altLang="es-SV"/>
          </a:p>
        </p:txBody>
      </p:sp>
      <p:sp>
        <p:nvSpPr>
          <p:cNvPr id="24580" name="Marcador de número de diapositiva 3">
            <a:extLst>
              <a:ext uri="{FF2B5EF4-FFF2-40B4-BE49-F238E27FC236}">
                <a16:creationId xmlns:a16="http://schemas.microsoft.com/office/drawing/2014/main" id="{C10A06C1-B78B-47D4-8F6A-DF59E512C83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A296C48-8E27-4D15-AC81-01D61B312209}" type="slidenum">
              <a:rPr lang="es-SV" altLang="es-SV" smtClean="0"/>
              <a:pPr/>
              <a:t>5</a:t>
            </a:fld>
            <a:endParaRPr lang="es-SV" altLang="es-SV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Marcador de imagen de diapositiva 1">
            <a:extLst>
              <a:ext uri="{FF2B5EF4-FFF2-40B4-BE49-F238E27FC236}">
                <a16:creationId xmlns:a16="http://schemas.microsoft.com/office/drawing/2014/main" id="{CBE8BF19-3B57-4175-965A-072965D628E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Marcador de notas 2">
            <a:extLst>
              <a:ext uri="{FF2B5EF4-FFF2-40B4-BE49-F238E27FC236}">
                <a16:creationId xmlns:a16="http://schemas.microsoft.com/office/drawing/2014/main" id="{4D9D27E1-3801-41AA-83FD-1D88E7FEF76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SV" altLang="es-SV"/>
          </a:p>
        </p:txBody>
      </p:sp>
      <p:sp>
        <p:nvSpPr>
          <p:cNvPr id="26628" name="Marcador de número de diapositiva 3">
            <a:extLst>
              <a:ext uri="{FF2B5EF4-FFF2-40B4-BE49-F238E27FC236}">
                <a16:creationId xmlns:a16="http://schemas.microsoft.com/office/drawing/2014/main" id="{B9A1AD83-BFFD-46B1-8D06-B97A7972D64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7D17F386-EEAB-4D02-B81D-D30A42068B26}" type="slidenum">
              <a:rPr lang="es-SV" altLang="es-SV" smtClean="0"/>
              <a:pPr/>
              <a:t>6</a:t>
            </a:fld>
            <a:endParaRPr lang="es-SV" altLang="es-SV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Marcador de imagen de diapositiva 1">
            <a:extLst>
              <a:ext uri="{FF2B5EF4-FFF2-40B4-BE49-F238E27FC236}">
                <a16:creationId xmlns:a16="http://schemas.microsoft.com/office/drawing/2014/main" id="{0A4EA240-3916-44AC-A45F-8757F0B5FDA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Marcador de notas 2">
            <a:extLst>
              <a:ext uri="{FF2B5EF4-FFF2-40B4-BE49-F238E27FC236}">
                <a16:creationId xmlns:a16="http://schemas.microsoft.com/office/drawing/2014/main" id="{059C3E58-4B00-4DEA-B9B6-EA9624D3208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SV" altLang="es-SV"/>
          </a:p>
        </p:txBody>
      </p:sp>
      <p:sp>
        <p:nvSpPr>
          <p:cNvPr id="22532" name="Marcador de número de diapositiva 3">
            <a:extLst>
              <a:ext uri="{FF2B5EF4-FFF2-40B4-BE49-F238E27FC236}">
                <a16:creationId xmlns:a16="http://schemas.microsoft.com/office/drawing/2014/main" id="{466C7B2C-B535-4216-B67C-D07CFF9E317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7E9CA70-2A46-4FE5-A9C2-60C6C9BBF506}" type="slidenum">
              <a:rPr kumimoji="0" lang="es-SV" altLang="es-SV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s-SV" altLang="es-SV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55479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Marcador de imagen de diapositiva 1">
            <a:extLst>
              <a:ext uri="{FF2B5EF4-FFF2-40B4-BE49-F238E27FC236}">
                <a16:creationId xmlns:a16="http://schemas.microsoft.com/office/drawing/2014/main" id="{0A4EA240-3916-44AC-A45F-8757F0B5FDA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Marcador de notas 2">
            <a:extLst>
              <a:ext uri="{FF2B5EF4-FFF2-40B4-BE49-F238E27FC236}">
                <a16:creationId xmlns:a16="http://schemas.microsoft.com/office/drawing/2014/main" id="{059C3E58-4B00-4DEA-B9B6-EA9624D3208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SV" altLang="es-SV"/>
          </a:p>
        </p:txBody>
      </p:sp>
      <p:sp>
        <p:nvSpPr>
          <p:cNvPr id="22532" name="Marcador de número de diapositiva 3">
            <a:extLst>
              <a:ext uri="{FF2B5EF4-FFF2-40B4-BE49-F238E27FC236}">
                <a16:creationId xmlns:a16="http://schemas.microsoft.com/office/drawing/2014/main" id="{466C7B2C-B535-4216-B67C-D07CFF9E317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7E9CA70-2A46-4FE5-A9C2-60C6C9BBF506}" type="slidenum">
              <a:rPr kumimoji="0" lang="es-SV" altLang="es-SV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s-SV" altLang="es-SV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48742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Marcador de imagen de diapositiva 1">
            <a:extLst>
              <a:ext uri="{FF2B5EF4-FFF2-40B4-BE49-F238E27FC236}">
                <a16:creationId xmlns:a16="http://schemas.microsoft.com/office/drawing/2014/main" id="{0A4EA240-3916-44AC-A45F-8757F0B5FDA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Marcador de notas 2">
            <a:extLst>
              <a:ext uri="{FF2B5EF4-FFF2-40B4-BE49-F238E27FC236}">
                <a16:creationId xmlns:a16="http://schemas.microsoft.com/office/drawing/2014/main" id="{059C3E58-4B00-4DEA-B9B6-EA9624D3208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SV" altLang="es-SV"/>
          </a:p>
        </p:txBody>
      </p:sp>
      <p:sp>
        <p:nvSpPr>
          <p:cNvPr id="22532" name="Marcador de número de diapositiva 3">
            <a:extLst>
              <a:ext uri="{FF2B5EF4-FFF2-40B4-BE49-F238E27FC236}">
                <a16:creationId xmlns:a16="http://schemas.microsoft.com/office/drawing/2014/main" id="{466C7B2C-B535-4216-B67C-D07CFF9E317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7E9CA70-2A46-4FE5-A9C2-60C6C9BBF506}" type="slidenum">
              <a:rPr kumimoji="0" lang="es-SV" altLang="es-SV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s-SV" altLang="es-SV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08945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Marcador de imagen de diapositiva 1">
            <a:extLst>
              <a:ext uri="{FF2B5EF4-FFF2-40B4-BE49-F238E27FC236}">
                <a16:creationId xmlns:a16="http://schemas.microsoft.com/office/drawing/2014/main" id="{0A4EA240-3916-44AC-A45F-8757F0B5FDA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Marcador de notas 2">
            <a:extLst>
              <a:ext uri="{FF2B5EF4-FFF2-40B4-BE49-F238E27FC236}">
                <a16:creationId xmlns:a16="http://schemas.microsoft.com/office/drawing/2014/main" id="{059C3E58-4B00-4DEA-B9B6-EA9624D3208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SV" altLang="es-SV"/>
          </a:p>
        </p:txBody>
      </p:sp>
      <p:sp>
        <p:nvSpPr>
          <p:cNvPr id="22532" name="Marcador de número de diapositiva 3">
            <a:extLst>
              <a:ext uri="{FF2B5EF4-FFF2-40B4-BE49-F238E27FC236}">
                <a16:creationId xmlns:a16="http://schemas.microsoft.com/office/drawing/2014/main" id="{466C7B2C-B535-4216-B67C-D07CFF9E317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7E9CA70-2A46-4FE5-A9C2-60C6C9BBF506}" type="slidenum">
              <a:rPr kumimoji="0" lang="es-SV" altLang="es-SV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s-SV" altLang="es-SV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94147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SV"/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F404A645-EB40-4110-9957-6987ECF0B4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969285-8DAA-435E-A3E8-F3716E951B94}" type="datetimeFigureOut">
              <a:rPr lang="es-SV"/>
              <a:pPr>
                <a:defRPr/>
              </a:pPr>
              <a:t>22/10/2020</a:t>
            </a:fld>
            <a:endParaRPr lang="es-SV" dirty="0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B93F93B1-2A81-42AC-A6B0-20B1923D52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SV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6D5F9F40-2992-4696-B180-C2024ACB0D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527F10-4E9E-4596-8E9F-BB2E8BD9F209}" type="slidenum">
              <a:rPr lang="es-SV" altLang="es-SV"/>
              <a:pPr>
                <a:defRPr/>
              </a:pPr>
              <a:t>‹Nº›</a:t>
            </a:fld>
            <a:endParaRPr lang="es-SV" altLang="es-SV"/>
          </a:p>
        </p:txBody>
      </p:sp>
    </p:spTree>
    <p:extLst>
      <p:ext uri="{BB962C8B-B14F-4D97-AF65-F5344CB8AC3E}">
        <p14:creationId xmlns:p14="http://schemas.microsoft.com/office/powerpoint/2010/main" val="41441029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22B65316-FD13-4926-86A9-AECEB4A1D1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9187BE-88A5-45D9-8A4B-7391DA3E90AC}" type="datetimeFigureOut">
              <a:rPr lang="es-SV"/>
              <a:pPr>
                <a:defRPr/>
              </a:pPr>
              <a:t>22/10/2020</a:t>
            </a:fld>
            <a:endParaRPr lang="es-SV" dirty="0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F62C8278-D8B1-4B04-814E-3B5D35C07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SV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A2DACD1F-32D3-4D87-8B57-3B5BA5DE2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B20FC6-D2D9-4CE6-859B-467E5BA595D2}" type="slidenum">
              <a:rPr lang="es-SV" altLang="es-SV"/>
              <a:pPr>
                <a:defRPr/>
              </a:pPr>
              <a:t>‹Nº›</a:t>
            </a:fld>
            <a:endParaRPr lang="es-SV" altLang="es-SV"/>
          </a:p>
        </p:txBody>
      </p:sp>
    </p:spTree>
    <p:extLst>
      <p:ext uri="{BB962C8B-B14F-4D97-AF65-F5344CB8AC3E}">
        <p14:creationId xmlns:p14="http://schemas.microsoft.com/office/powerpoint/2010/main" val="10874050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F56C2402-7CBD-433B-AFC0-48CAC0BAB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72A781-BB70-4212-BEF7-5A6A5E97C3BA}" type="datetimeFigureOut">
              <a:rPr lang="es-SV"/>
              <a:pPr>
                <a:defRPr/>
              </a:pPr>
              <a:t>22/10/2020</a:t>
            </a:fld>
            <a:endParaRPr lang="es-SV" dirty="0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160BDC2C-4397-403E-A580-22DC9B2D2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SV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FC22647D-BB47-4AD5-A66D-B590CD5BC4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72A963-D1FD-4461-A946-2AA342DF0E92}" type="slidenum">
              <a:rPr lang="es-SV" altLang="es-SV"/>
              <a:pPr>
                <a:defRPr/>
              </a:pPr>
              <a:t>‹Nº›</a:t>
            </a:fld>
            <a:endParaRPr lang="es-SV" altLang="es-SV"/>
          </a:p>
        </p:txBody>
      </p:sp>
    </p:spTree>
    <p:extLst>
      <p:ext uri="{BB962C8B-B14F-4D97-AF65-F5344CB8AC3E}">
        <p14:creationId xmlns:p14="http://schemas.microsoft.com/office/powerpoint/2010/main" val="35962225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SV"/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7081464E-3B47-4B29-9471-5092F7A40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BAE8FF-97AA-4D8C-BB37-939597B39E3A}" type="datetimeFigureOut">
              <a:rPr lang="es-SV"/>
              <a:pPr>
                <a:defRPr/>
              </a:pPr>
              <a:t>22/10/2020</a:t>
            </a:fld>
            <a:endParaRPr lang="es-SV" dirty="0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8B6D8CF4-8578-4673-858B-1744A89D68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SV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9367A66F-7CA4-490C-964A-5E5EC9C82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CBF5BD-4482-42DC-9E69-71BDDFD1C24B}" type="slidenum">
              <a:rPr lang="es-SV" altLang="es-SV"/>
              <a:pPr>
                <a:defRPr/>
              </a:pPr>
              <a:t>‹Nº›</a:t>
            </a:fld>
            <a:endParaRPr lang="es-SV" altLang="es-SV"/>
          </a:p>
        </p:txBody>
      </p:sp>
    </p:spTree>
    <p:extLst>
      <p:ext uri="{BB962C8B-B14F-4D97-AF65-F5344CB8AC3E}">
        <p14:creationId xmlns:p14="http://schemas.microsoft.com/office/powerpoint/2010/main" val="39310430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24D6AE06-74F5-40F9-B999-CEFA23CFF0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708763-B748-457F-887B-1D203435D543}" type="datetimeFigureOut">
              <a:rPr lang="es-SV"/>
              <a:pPr>
                <a:defRPr/>
              </a:pPr>
              <a:t>22/10/2020</a:t>
            </a:fld>
            <a:endParaRPr lang="es-SV" dirty="0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FAA42F4B-C30E-4763-95AF-1F9E0FD0A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SV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59DD43CB-8699-4F3C-B9F9-2FE6E47A2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403365-4072-477F-AD1A-7A2061174304}" type="slidenum">
              <a:rPr lang="es-SV" altLang="es-SV"/>
              <a:pPr>
                <a:defRPr/>
              </a:pPr>
              <a:t>‹Nº›</a:t>
            </a:fld>
            <a:endParaRPr lang="es-SV" altLang="es-SV"/>
          </a:p>
        </p:txBody>
      </p:sp>
    </p:spTree>
    <p:extLst>
      <p:ext uri="{BB962C8B-B14F-4D97-AF65-F5344CB8AC3E}">
        <p14:creationId xmlns:p14="http://schemas.microsoft.com/office/powerpoint/2010/main" val="12036555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8910EAFF-ADAB-4211-B1AE-DC452E3C0B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1ADED5-2C41-4A39-9B47-FEDC34AA3F33}" type="datetimeFigureOut">
              <a:rPr lang="es-SV"/>
              <a:pPr>
                <a:defRPr/>
              </a:pPr>
              <a:t>22/10/2020</a:t>
            </a:fld>
            <a:endParaRPr lang="es-SV" dirty="0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CCD09D09-7318-439C-AEE2-9E6F24DF10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SV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42ACE58F-5BB9-4FA0-A362-6154CF8E7F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10D45C-B1AB-4D46-A2CD-FFE612DDB0F4}" type="slidenum">
              <a:rPr lang="es-SV" altLang="es-SV"/>
              <a:pPr>
                <a:defRPr/>
              </a:pPr>
              <a:t>‹Nº›</a:t>
            </a:fld>
            <a:endParaRPr lang="es-SV" altLang="es-SV"/>
          </a:p>
        </p:txBody>
      </p:sp>
    </p:spTree>
    <p:extLst>
      <p:ext uri="{BB962C8B-B14F-4D97-AF65-F5344CB8AC3E}">
        <p14:creationId xmlns:p14="http://schemas.microsoft.com/office/powerpoint/2010/main" val="12459881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5" name="3 Marcador de fecha">
            <a:extLst>
              <a:ext uri="{FF2B5EF4-FFF2-40B4-BE49-F238E27FC236}">
                <a16:creationId xmlns:a16="http://schemas.microsoft.com/office/drawing/2014/main" id="{E55362B9-BA88-4782-A8D9-995D13DEBE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A42E0D-3142-43E9-A498-56A30322023B}" type="datetimeFigureOut">
              <a:rPr lang="es-SV"/>
              <a:pPr>
                <a:defRPr/>
              </a:pPr>
              <a:t>22/10/2020</a:t>
            </a:fld>
            <a:endParaRPr lang="es-SV" dirty="0"/>
          </a:p>
        </p:txBody>
      </p:sp>
      <p:sp>
        <p:nvSpPr>
          <p:cNvPr id="6" name="4 Marcador de pie de página">
            <a:extLst>
              <a:ext uri="{FF2B5EF4-FFF2-40B4-BE49-F238E27FC236}">
                <a16:creationId xmlns:a16="http://schemas.microsoft.com/office/drawing/2014/main" id="{4B653B36-545E-4EB2-87B8-10C0162BFE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SV"/>
          </a:p>
        </p:txBody>
      </p:sp>
      <p:sp>
        <p:nvSpPr>
          <p:cNvPr id="7" name="5 Marcador de número de diapositiva">
            <a:extLst>
              <a:ext uri="{FF2B5EF4-FFF2-40B4-BE49-F238E27FC236}">
                <a16:creationId xmlns:a16="http://schemas.microsoft.com/office/drawing/2014/main" id="{90DFCAD6-E5EB-4EC8-BD46-7BBE40BA1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A8F815-4AB1-4A77-BC2A-91DDDFB38574}" type="slidenum">
              <a:rPr lang="es-SV" altLang="es-SV"/>
              <a:pPr>
                <a:defRPr/>
              </a:pPr>
              <a:t>‹Nº›</a:t>
            </a:fld>
            <a:endParaRPr lang="es-SV" altLang="es-SV"/>
          </a:p>
        </p:txBody>
      </p:sp>
    </p:spTree>
    <p:extLst>
      <p:ext uri="{BB962C8B-B14F-4D97-AF65-F5344CB8AC3E}">
        <p14:creationId xmlns:p14="http://schemas.microsoft.com/office/powerpoint/2010/main" val="7268063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7" name="3 Marcador de fecha">
            <a:extLst>
              <a:ext uri="{FF2B5EF4-FFF2-40B4-BE49-F238E27FC236}">
                <a16:creationId xmlns:a16="http://schemas.microsoft.com/office/drawing/2014/main" id="{1E45A77F-AC56-43DE-AF97-9380339A8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A60A52-E490-4077-A72F-180B4AFF100B}" type="datetimeFigureOut">
              <a:rPr lang="es-SV"/>
              <a:pPr>
                <a:defRPr/>
              </a:pPr>
              <a:t>22/10/2020</a:t>
            </a:fld>
            <a:endParaRPr lang="es-SV" dirty="0"/>
          </a:p>
        </p:txBody>
      </p:sp>
      <p:sp>
        <p:nvSpPr>
          <p:cNvPr id="8" name="4 Marcador de pie de página">
            <a:extLst>
              <a:ext uri="{FF2B5EF4-FFF2-40B4-BE49-F238E27FC236}">
                <a16:creationId xmlns:a16="http://schemas.microsoft.com/office/drawing/2014/main" id="{F10E7238-8C54-41FF-99C2-9762F9C82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SV"/>
          </a:p>
        </p:txBody>
      </p:sp>
      <p:sp>
        <p:nvSpPr>
          <p:cNvPr id="9" name="5 Marcador de número de diapositiva">
            <a:extLst>
              <a:ext uri="{FF2B5EF4-FFF2-40B4-BE49-F238E27FC236}">
                <a16:creationId xmlns:a16="http://schemas.microsoft.com/office/drawing/2014/main" id="{1CA5CC3A-2E64-442D-8826-0A1DB066E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040F61-28AE-4605-B090-A64D2D95562B}" type="slidenum">
              <a:rPr lang="es-SV" altLang="es-SV"/>
              <a:pPr>
                <a:defRPr/>
              </a:pPr>
              <a:t>‹Nº›</a:t>
            </a:fld>
            <a:endParaRPr lang="es-SV" altLang="es-SV"/>
          </a:p>
        </p:txBody>
      </p:sp>
    </p:spTree>
    <p:extLst>
      <p:ext uri="{BB962C8B-B14F-4D97-AF65-F5344CB8AC3E}">
        <p14:creationId xmlns:p14="http://schemas.microsoft.com/office/powerpoint/2010/main" val="25548764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3 Marcador de fecha">
            <a:extLst>
              <a:ext uri="{FF2B5EF4-FFF2-40B4-BE49-F238E27FC236}">
                <a16:creationId xmlns:a16="http://schemas.microsoft.com/office/drawing/2014/main" id="{ADF013FF-7797-4F2E-B950-F2A2593441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2B8BC3-663D-4D0A-9BC6-FD6D1D6CA79F}" type="datetimeFigureOut">
              <a:rPr lang="es-SV"/>
              <a:pPr>
                <a:defRPr/>
              </a:pPr>
              <a:t>22/10/2020</a:t>
            </a:fld>
            <a:endParaRPr lang="es-SV" dirty="0"/>
          </a:p>
        </p:txBody>
      </p:sp>
      <p:sp>
        <p:nvSpPr>
          <p:cNvPr id="4" name="4 Marcador de pie de página">
            <a:extLst>
              <a:ext uri="{FF2B5EF4-FFF2-40B4-BE49-F238E27FC236}">
                <a16:creationId xmlns:a16="http://schemas.microsoft.com/office/drawing/2014/main" id="{89B61DB2-EB7A-4135-9192-DCBC25353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SV"/>
          </a:p>
        </p:txBody>
      </p:sp>
      <p:sp>
        <p:nvSpPr>
          <p:cNvPr id="5" name="5 Marcador de número de diapositiva">
            <a:extLst>
              <a:ext uri="{FF2B5EF4-FFF2-40B4-BE49-F238E27FC236}">
                <a16:creationId xmlns:a16="http://schemas.microsoft.com/office/drawing/2014/main" id="{52B7C70D-832A-4E5A-8A10-8E37D1F02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4007A9-EA64-4672-AF34-3A4A59D34AAB}" type="slidenum">
              <a:rPr lang="es-SV" altLang="es-SV"/>
              <a:pPr>
                <a:defRPr/>
              </a:pPr>
              <a:t>‹Nº›</a:t>
            </a:fld>
            <a:endParaRPr lang="es-SV" altLang="es-SV"/>
          </a:p>
        </p:txBody>
      </p:sp>
    </p:spTree>
    <p:extLst>
      <p:ext uri="{BB962C8B-B14F-4D97-AF65-F5344CB8AC3E}">
        <p14:creationId xmlns:p14="http://schemas.microsoft.com/office/powerpoint/2010/main" val="14196503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>
            <a:extLst>
              <a:ext uri="{FF2B5EF4-FFF2-40B4-BE49-F238E27FC236}">
                <a16:creationId xmlns:a16="http://schemas.microsoft.com/office/drawing/2014/main" id="{242D61BC-B39B-4E88-A922-2F83BA0ED2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1F877C-F9E9-4C50-BBF7-87D59D63B6D8}" type="datetimeFigureOut">
              <a:rPr lang="es-SV"/>
              <a:pPr>
                <a:defRPr/>
              </a:pPr>
              <a:t>22/10/2020</a:t>
            </a:fld>
            <a:endParaRPr lang="es-SV" dirty="0"/>
          </a:p>
        </p:txBody>
      </p:sp>
      <p:sp>
        <p:nvSpPr>
          <p:cNvPr id="3" name="4 Marcador de pie de página">
            <a:extLst>
              <a:ext uri="{FF2B5EF4-FFF2-40B4-BE49-F238E27FC236}">
                <a16:creationId xmlns:a16="http://schemas.microsoft.com/office/drawing/2014/main" id="{87E15A89-B399-4380-B4EB-EEA190CFD7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SV"/>
          </a:p>
        </p:txBody>
      </p:sp>
      <p:sp>
        <p:nvSpPr>
          <p:cNvPr id="4" name="5 Marcador de número de diapositiva">
            <a:extLst>
              <a:ext uri="{FF2B5EF4-FFF2-40B4-BE49-F238E27FC236}">
                <a16:creationId xmlns:a16="http://schemas.microsoft.com/office/drawing/2014/main" id="{72EB1567-B6E9-4C44-BFE1-5BA845C8B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C4254E-D7D1-4AF9-BEA0-9459F9358789}" type="slidenum">
              <a:rPr lang="es-SV" altLang="es-SV"/>
              <a:pPr>
                <a:defRPr/>
              </a:pPr>
              <a:t>‹Nº›</a:t>
            </a:fld>
            <a:endParaRPr lang="es-SV" altLang="es-SV"/>
          </a:p>
        </p:txBody>
      </p:sp>
    </p:spTree>
    <p:extLst>
      <p:ext uri="{BB962C8B-B14F-4D97-AF65-F5344CB8AC3E}">
        <p14:creationId xmlns:p14="http://schemas.microsoft.com/office/powerpoint/2010/main" val="35799224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3 Marcador de fecha">
            <a:extLst>
              <a:ext uri="{FF2B5EF4-FFF2-40B4-BE49-F238E27FC236}">
                <a16:creationId xmlns:a16="http://schemas.microsoft.com/office/drawing/2014/main" id="{623EC02C-8494-44F7-9011-3A2244B295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5916AE-BBA2-4C8F-AA72-523128F77390}" type="datetimeFigureOut">
              <a:rPr lang="es-SV"/>
              <a:pPr>
                <a:defRPr/>
              </a:pPr>
              <a:t>22/10/2020</a:t>
            </a:fld>
            <a:endParaRPr lang="es-SV" dirty="0"/>
          </a:p>
        </p:txBody>
      </p:sp>
      <p:sp>
        <p:nvSpPr>
          <p:cNvPr id="6" name="4 Marcador de pie de página">
            <a:extLst>
              <a:ext uri="{FF2B5EF4-FFF2-40B4-BE49-F238E27FC236}">
                <a16:creationId xmlns:a16="http://schemas.microsoft.com/office/drawing/2014/main" id="{EBA5AAD7-3CD7-4655-A481-AF71618801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SV"/>
          </a:p>
        </p:txBody>
      </p:sp>
      <p:sp>
        <p:nvSpPr>
          <p:cNvPr id="7" name="5 Marcador de número de diapositiva">
            <a:extLst>
              <a:ext uri="{FF2B5EF4-FFF2-40B4-BE49-F238E27FC236}">
                <a16:creationId xmlns:a16="http://schemas.microsoft.com/office/drawing/2014/main" id="{D43C3035-F6A3-434F-8E95-DAED68C2A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A57047-45F9-4E37-9A6C-33D5A6440975}" type="slidenum">
              <a:rPr lang="es-SV" altLang="es-SV"/>
              <a:pPr>
                <a:defRPr/>
              </a:pPr>
              <a:t>‹Nº›</a:t>
            </a:fld>
            <a:endParaRPr lang="es-SV" altLang="es-SV"/>
          </a:p>
        </p:txBody>
      </p:sp>
    </p:spTree>
    <p:extLst>
      <p:ext uri="{BB962C8B-B14F-4D97-AF65-F5344CB8AC3E}">
        <p14:creationId xmlns:p14="http://schemas.microsoft.com/office/powerpoint/2010/main" val="11381659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C1E58646-FFB9-4D2F-A7BA-68CBF994AA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64DE6C-054F-4D72-B137-9DA17C1BA84B}" type="datetimeFigureOut">
              <a:rPr lang="es-SV"/>
              <a:pPr>
                <a:defRPr/>
              </a:pPr>
              <a:t>22/10/2020</a:t>
            </a:fld>
            <a:endParaRPr lang="es-SV" dirty="0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1B97AE31-5E45-4553-BAC7-F9B60A6A3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SV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5B4A10E6-D349-4A2D-8773-E33AE2A16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D7A232-E4AE-4374-90B4-30325D67C4A9}" type="slidenum">
              <a:rPr lang="es-SV" altLang="es-SV"/>
              <a:pPr>
                <a:defRPr/>
              </a:pPr>
              <a:t>‹Nº›</a:t>
            </a:fld>
            <a:endParaRPr lang="es-SV" altLang="es-SV"/>
          </a:p>
        </p:txBody>
      </p:sp>
    </p:spTree>
    <p:extLst>
      <p:ext uri="{BB962C8B-B14F-4D97-AF65-F5344CB8AC3E}">
        <p14:creationId xmlns:p14="http://schemas.microsoft.com/office/powerpoint/2010/main" val="22484830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SV" noProof="0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3 Marcador de fecha">
            <a:extLst>
              <a:ext uri="{FF2B5EF4-FFF2-40B4-BE49-F238E27FC236}">
                <a16:creationId xmlns:a16="http://schemas.microsoft.com/office/drawing/2014/main" id="{8CBF951A-5949-42DA-9A57-F15850383B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860164-2731-4597-B5BD-945ECFABC9FC}" type="datetimeFigureOut">
              <a:rPr lang="es-SV"/>
              <a:pPr>
                <a:defRPr/>
              </a:pPr>
              <a:t>22/10/2020</a:t>
            </a:fld>
            <a:endParaRPr lang="es-SV" dirty="0"/>
          </a:p>
        </p:txBody>
      </p:sp>
      <p:sp>
        <p:nvSpPr>
          <p:cNvPr id="6" name="4 Marcador de pie de página">
            <a:extLst>
              <a:ext uri="{FF2B5EF4-FFF2-40B4-BE49-F238E27FC236}">
                <a16:creationId xmlns:a16="http://schemas.microsoft.com/office/drawing/2014/main" id="{30B82C92-29A3-4540-9E65-674376F7F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SV"/>
          </a:p>
        </p:txBody>
      </p:sp>
      <p:sp>
        <p:nvSpPr>
          <p:cNvPr id="7" name="5 Marcador de número de diapositiva">
            <a:extLst>
              <a:ext uri="{FF2B5EF4-FFF2-40B4-BE49-F238E27FC236}">
                <a16:creationId xmlns:a16="http://schemas.microsoft.com/office/drawing/2014/main" id="{74FB7287-DA6B-424B-BBE2-1AA359DB7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8B983A-09AA-4FC9-8423-95B12FC84FD0}" type="slidenum">
              <a:rPr lang="es-SV" altLang="es-SV"/>
              <a:pPr>
                <a:defRPr/>
              </a:pPr>
              <a:t>‹Nº›</a:t>
            </a:fld>
            <a:endParaRPr lang="es-SV" altLang="es-SV"/>
          </a:p>
        </p:txBody>
      </p:sp>
    </p:spTree>
    <p:extLst>
      <p:ext uri="{BB962C8B-B14F-4D97-AF65-F5344CB8AC3E}">
        <p14:creationId xmlns:p14="http://schemas.microsoft.com/office/powerpoint/2010/main" val="42497549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6B0D5F61-18DA-41A8-BAD7-403889E236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7129C1-3F4D-4703-9CC3-64035A90F527}" type="datetimeFigureOut">
              <a:rPr lang="es-SV"/>
              <a:pPr>
                <a:defRPr/>
              </a:pPr>
              <a:t>22/10/2020</a:t>
            </a:fld>
            <a:endParaRPr lang="es-SV" dirty="0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FA96255F-9A6A-43A3-862F-B31996D984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SV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AC8A99AC-FAD2-4EE0-BE4C-E312F5695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DE07E5-6D97-4B2D-8546-A7CA3EA6D812}" type="slidenum">
              <a:rPr lang="es-SV" altLang="es-SV"/>
              <a:pPr>
                <a:defRPr/>
              </a:pPr>
              <a:t>‹Nº›</a:t>
            </a:fld>
            <a:endParaRPr lang="es-SV" altLang="es-SV"/>
          </a:p>
        </p:txBody>
      </p:sp>
    </p:spTree>
    <p:extLst>
      <p:ext uri="{BB962C8B-B14F-4D97-AF65-F5344CB8AC3E}">
        <p14:creationId xmlns:p14="http://schemas.microsoft.com/office/powerpoint/2010/main" val="37338579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CF3350C8-506B-4B99-B74A-680FA38E6D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003103-5833-4031-A5C5-F4D6FDBBB42D}" type="datetimeFigureOut">
              <a:rPr lang="es-SV"/>
              <a:pPr>
                <a:defRPr/>
              </a:pPr>
              <a:t>22/10/2020</a:t>
            </a:fld>
            <a:endParaRPr lang="es-SV" dirty="0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FFA95909-E37E-4399-A98B-2C52D8837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SV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B46F96E6-089B-46CC-BF2D-1C5B1B19FE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3FB8D2-466D-4DC9-B2B8-17E54CAFCCE3}" type="slidenum">
              <a:rPr lang="es-SV" altLang="es-SV"/>
              <a:pPr>
                <a:defRPr/>
              </a:pPr>
              <a:t>‹Nº›</a:t>
            </a:fld>
            <a:endParaRPr lang="es-SV" altLang="es-SV"/>
          </a:p>
        </p:txBody>
      </p:sp>
    </p:spTree>
    <p:extLst>
      <p:ext uri="{BB962C8B-B14F-4D97-AF65-F5344CB8AC3E}">
        <p14:creationId xmlns:p14="http://schemas.microsoft.com/office/powerpoint/2010/main" val="23809350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5D46F2D9-D6EE-4AC0-8BDA-DF58C20E25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469B5E-A3FE-483E-9EAD-3084B12880F4}" type="datetimeFigureOut">
              <a:rPr lang="es-SV"/>
              <a:pPr>
                <a:defRPr/>
              </a:pPr>
              <a:t>22/10/2020</a:t>
            </a:fld>
            <a:endParaRPr lang="es-SV" dirty="0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709BBF0C-C0A2-4BA5-B8C6-3C9234ADCA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SV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F9EC115E-F210-4365-8FAC-D8844D843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B7D0DF-C9C7-4253-9B04-5B12A6EA4D68}" type="slidenum">
              <a:rPr lang="es-SV" altLang="es-SV"/>
              <a:pPr>
                <a:defRPr/>
              </a:pPr>
              <a:t>‹Nº›</a:t>
            </a:fld>
            <a:endParaRPr lang="es-SV" altLang="es-SV"/>
          </a:p>
        </p:txBody>
      </p:sp>
    </p:spTree>
    <p:extLst>
      <p:ext uri="{BB962C8B-B14F-4D97-AF65-F5344CB8AC3E}">
        <p14:creationId xmlns:p14="http://schemas.microsoft.com/office/powerpoint/2010/main" val="31866544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5" name="3 Marcador de fecha">
            <a:extLst>
              <a:ext uri="{FF2B5EF4-FFF2-40B4-BE49-F238E27FC236}">
                <a16:creationId xmlns:a16="http://schemas.microsoft.com/office/drawing/2014/main" id="{39CA8FF7-AAA0-4465-98F0-520911A00B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9A86F9-2133-4A4C-81F3-168AE66FB710}" type="datetimeFigureOut">
              <a:rPr lang="es-SV"/>
              <a:pPr>
                <a:defRPr/>
              </a:pPr>
              <a:t>22/10/2020</a:t>
            </a:fld>
            <a:endParaRPr lang="es-SV" dirty="0"/>
          </a:p>
        </p:txBody>
      </p:sp>
      <p:sp>
        <p:nvSpPr>
          <p:cNvPr id="6" name="4 Marcador de pie de página">
            <a:extLst>
              <a:ext uri="{FF2B5EF4-FFF2-40B4-BE49-F238E27FC236}">
                <a16:creationId xmlns:a16="http://schemas.microsoft.com/office/drawing/2014/main" id="{3D21599A-12D8-4D18-B0A2-854EE9FA1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SV"/>
          </a:p>
        </p:txBody>
      </p:sp>
      <p:sp>
        <p:nvSpPr>
          <p:cNvPr id="7" name="5 Marcador de número de diapositiva">
            <a:extLst>
              <a:ext uri="{FF2B5EF4-FFF2-40B4-BE49-F238E27FC236}">
                <a16:creationId xmlns:a16="http://schemas.microsoft.com/office/drawing/2014/main" id="{15AB4BCA-58B6-45C7-868D-52F5C20F1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2A48D6-6CC2-47FA-B9F0-CE0392D9D4F6}" type="slidenum">
              <a:rPr lang="es-SV" altLang="es-SV"/>
              <a:pPr>
                <a:defRPr/>
              </a:pPr>
              <a:t>‹Nº›</a:t>
            </a:fld>
            <a:endParaRPr lang="es-SV" altLang="es-SV"/>
          </a:p>
        </p:txBody>
      </p:sp>
    </p:spTree>
    <p:extLst>
      <p:ext uri="{BB962C8B-B14F-4D97-AF65-F5344CB8AC3E}">
        <p14:creationId xmlns:p14="http://schemas.microsoft.com/office/powerpoint/2010/main" val="5803863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7" name="3 Marcador de fecha">
            <a:extLst>
              <a:ext uri="{FF2B5EF4-FFF2-40B4-BE49-F238E27FC236}">
                <a16:creationId xmlns:a16="http://schemas.microsoft.com/office/drawing/2014/main" id="{7EA8706E-30A9-4B69-8B86-9273BCF0B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8B03B8-763E-4813-B620-A759EDD873DD}" type="datetimeFigureOut">
              <a:rPr lang="es-SV"/>
              <a:pPr>
                <a:defRPr/>
              </a:pPr>
              <a:t>22/10/2020</a:t>
            </a:fld>
            <a:endParaRPr lang="es-SV" dirty="0"/>
          </a:p>
        </p:txBody>
      </p:sp>
      <p:sp>
        <p:nvSpPr>
          <p:cNvPr id="8" name="4 Marcador de pie de página">
            <a:extLst>
              <a:ext uri="{FF2B5EF4-FFF2-40B4-BE49-F238E27FC236}">
                <a16:creationId xmlns:a16="http://schemas.microsoft.com/office/drawing/2014/main" id="{788EE938-2C3A-4E59-9504-F82B7A07F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SV"/>
          </a:p>
        </p:txBody>
      </p:sp>
      <p:sp>
        <p:nvSpPr>
          <p:cNvPr id="9" name="5 Marcador de número de diapositiva">
            <a:extLst>
              <a:ext uri="{FF2B5EF4-FFF2-40B4-BE49-F238E27FC236}">
                <a16:creationId xmlns:a16="http://schemas.microsoft.com/office/drawing/2014/main" id="{D70ED651-C1AA-428B-A279-BB66A138F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7FF071-B895-4E3A-A3B1-1C6DB9F4EC9C}" type="slidenum">
              <a:rPr lang="es-SV" altLang="es-SV"/>
              <a:pPr>
                <a:defRPr/>
              </a:pPr>
              <a:t>‹Nº›</a:t>
            </a:fld>
            <a:endParaRPr lang="es-SV" altLang="es-SV"/>
          </a:p>
        </p:txBody>
      </p:sp>
    </p:spTree>
    <p:extLst>
      <p:ext uri="{BB962C8B-B14F-4D97-AF65-F5344CB8AC3E}">
        <p14:creationId xmlns:p14="http://schemas.microsoft.com/office/powerpoint/2010/main" val="42257207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3 Marcador de fecha">
            <a:extLst>
              <a:ext uri="{FF2B5EF4-FFF2-40B4-BE49-F238E27FC236}">
                <a16:creationId xmlns:a16="http://schemas.microsoft.com/office/drawing/2014/main" id="{08B509E7-34EF-4336-BD46-B13F06772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E5FA79-DE59-4FEC-8D71-CE1E0C9FA336}" type="datetimeFigureOut">
              <a:rPr lang="es-SV"/>
              <a:pPr>
                <a:defRPr/>
              </a:pPr>
              <a:t>22/10/2020</a:t>
            </a:fld>
            <a:endParaRPr lang="es-SV" dirty="0"/>
          </a:p>
        </p:txBody>
      </p:sp>
      <p:sp>
        <p:nvSpPr>
          <p:cNvPr id="4" name="4 Marcador de pie de página">
            <a:extLst>
              <a:ext uri="{FF2B5EF4-FFF2-40B4-BE49-F238E27FC236}">
                <a16:creationId xmlns:a16="http://schemas.microsoft.com/office/drawing/2014/main" id="{59345FCC-CCFA-4E26-A196-95381EA7CB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SV"/>
          </a:p>
        </p:txBody>
      </p:sp>
      <p:sp>
        <p:nvSpPr>
          <p:cNvPr id="5" name="5 Marcador de número de diapositiva">
            <a:extLst>
              <a:ext uri="{FF2B5EF4-FFF2-40B4-BE49-F238E27FC236}">
                <a16:creationId xmlns:a16="http://schemas.microsoft.com/office/drawing/2014/main" id="{939C42E0-4766-4979-842A-66E77B441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332CEB-E266-4871-BEF4-6F9002522379}" type="slidenum">
              <a:rPr lang="es-SV" altLang="es-SV"/>
              <a:pPr>
                <a:defRPr/>
              </a:pPr>
              <a:t>‹Nº›</a:t>
            </a:fld>
            <a:endParaRPr lang="es-SV" altLang="es-SV"/>
          </a:p>
        </p:txBody>
      </p:sp>
    </p:spTree>
    <p:extLst>
      <p:ext uri="{BB962C8B-B14F-4D97-AF65-F5344CB8AC3E}">
        <p14:creationId xmlns:p14="http://schemas.microsoft.com/office/powerpoint/2010/main" val="28371373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>
            <a:extLst>
              <a:ext uri="{FF2B5EF4-FFF2-40B4-BE49-F238E27FC236}">
                <a16:creationId xmlns:a16="http://schemas.microsoft.com/office/drawing/2014/main" id="{A535AE6F-66D1-41CF-BAFD-F128B81831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76A032-7CA9-4C5C-95A4-2B3DC654803E}" type="datetimeFigureOut">
              <a:rPr lang="es-SV"/>
              <a:pPr>
                <a:defRPr/>
              </a:pPr>
              <a:t>22/10/2020</a:t>
            </a:fld>
            <a:endParaRPr lang="es-SV" dirty="0"/>
          </a:p>
        </p:txBody>
      </p:sp>
      <p:sp>
        <p:nvSpPr>
          <p:cNvPr id="3" name="4 Marcador de pie de página">
            <a:extLst>
              <a:ext uri="{FF2B5EF4-FFF2-40B4-BE49-F238E27FC236}">
                <a16:creationId xmlns:a16="http://schemas.microsoft.com/office/drawing/2014/main" id="{479EC2D6-973F-4006-AC01-FE74278004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SV"/>
          </a:p>
        </p:txBody>
      </p:sp>
      <p:sp>
        <p:nvSpPr>
          <p:cNvPr id="4" name="5 Marcador de número de diapositiva">
            <a:extLst>
              <a:ext uri="{FF2B5EF4-FFF2-40B4-BE49-F238E27FC236}">
                <a16:creationId xmlns:a16="http://schemas.microsoft.com/office/drawing/2014/main" id="{27CF5AA8-2988-4224-B728-E08BE827D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B11A8E-3FCC-4044-A3C0-DE7006AE208B}" type="slidenum">
              <a:rPr lang="es-SV" altLang="es-SV"/>
              <a:pPr>
                <a:defRPr/>
              </a:pPr>
              <a:t>‹Nº›</a:t>
            </a:fld>
            <a:endParaRPr lang="es-SV" altLang="es-SV"/>
          </a:p>
        </p:txBody>
      </p:sp>
    </p:spTree>
    <p:extLst>
      <p:ext uri="{BB962C8B-B14F-4D97-AF65-F5344CB8AC3E}">
        <p14:creationId xmlns:p14="http://schemas.microsoft.com/office/powerpoint/2010/main" val="1070610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3 Marcador de fecha">
            <a:extLst>
              <a:ext uri="{FF2B5EF4-FFF2-40B4-BE49-F238E27FC236}">
                <a16:creationId xmlns:a16="http://schemas.microsoft.com/office/drawing/2014/main" id="{FD6A6233-6A9C-423D-9C40-EF6CA44A69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559C4B-92C2-4DDF-933C-D70B870A6688}" type="datetimeFigureOut">
              <a:rPr lang="es-SV"/>
              <a:pPr>
                <a:defRPr/>
              </a:pPr>
              <a:t>22/10/2020</a:t>
            </a:fld>
            <a:endParaRPr lang="es-SV" dirty="0"/>
          </a:p>
        </p:txBody>
      </p:sp>
      <p:sp>
        <p:nvSpPr>
          <p:cNvPr id="6" name="4 Marcador de pie de página">
            <a:extLst>
              <a:ext uri="{FF2B5EF4-FFF2-40B4-BE49-F238E27FC236}">
                <a16:creationId xmlns:a16="http://schemas.microsoft.com/office/drawing/2014/main" id="{9272A772-0AF4-4C79-AAC0-BA93F3B19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SV"/>
          </a:p>
        </p:txBody>
      </p:sp>
      <p:sp>
        <p:nvSpPr>
          <p:cNvPr id="7" name="5 Marcador de número de diapositiva">
            <a:extLst>
              <a:ext uri="{FF2B5EF4-FFF2-40B4-BE49-F238E27FC236}">
                <a16:creationId xmlns:a16="http://schemas.microsoft.com/office/drawing/2014/main" id="{89EFF02F-663F-41A0-AAE0-1214F0154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A4B28A-053E-4811-B14E-4520A3C629D8}" type="slidenum">
              <a:rPr lang="es-SV" altLang="es-SV"/>
              <a:pPr>
                <a:defRPr/>
              </a:pPr>
              <a:t>‹Nº›</a:t>
            </a:fld>
            <a:endParaRPr lang="es-SV" altLang="es-SV"/>
          </a:p>
        </p:txBody>
      </p:sp>
    </p:spTree>
    <p:extLst>
      <p:ext uri="{BB962C8B-B14F-4D97-AF65-F5344CB8AC3E}">
        <p14:creationId xmlns:p14="http://schemas.microsoft.com/office/powerpoint/2010/main" val="12348798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SV" noProof="0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3 Marcador de fecha">
            <a:extLst>
              <a:ext uri="{FF2B5EF4-FFF2-40B4-BE49-F238E27FC236}">
                <a16:creationId xmlns:a16="http://schemas.microsoft.com/office/drawing/2014/main" id="{C3114AF6-E6C5-424C-9C36-FEC80C05B0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6912A1-8DC7-4CB9-8E36-F77B040D6B3F}" type="datetimeFigureOut">
              <a:rPr lang="es-SV"/>
              <a:pPr>
                <a:defRPr/>
              </a:pPr>
              <a:t>22/10/2020</a:t>
            </a:fld>
            <a:endParaRPr lang="es-SV" dirty="0"/>
          </a:p>
        </p:txBody>
      </p:sp>
      <p:sp>
        <p:nvSpPr>
          <p:cNvPr id="6" name="4 Marcador de pie de página">
            <a:extLst>
              <a:ext uri="{FF2B5EF4-FFF2-40B4-BE49-F238E27FC236}">
                <a16:creationId xmlns:a16="http://schemas.microsoft.com/office/drawing/2014/main" id="{A55125F0-AC19-4C6D-AAD5-90041DD95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SV"/>
          </a:p>
        </p:txBody>
      </p:sp>
      <p:sp>
        <p:nvSpPr>
          <p:cNvPr id="7" name="5 Marcador de número de diapositiva">
            <a:extLst>
              <a:ext uri="{FF2B5EF4-FFF2-40B4-BE49-F238E27FC236}">
                <a16:creationId xmlns:a16="http://schemas.microsoft.com/office/drawing/2014/main" id="{6D5F72AD-BFBE-49EB-98BB-C59169DED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4D8625-4A49-4874-86B1-6D667D8C57A2}" type="slidenum">
              <a:rPr lang="es-SV" altLang="es-SV"/>
              <a:pPr>
                <a:defRPr/>
              </a:pPr>
              <a:t>‹Nº›</a:t>
            </a:fld>
            <a:endParaRPr lang="es-SV" altLang="es-SV"/>
          </a:p>
        </p:txBody>
      </p:sp>
    </p:spTree>
    <p:extLst>
      <p:ext uri="{BB962C8B-B14F-4D97-AF65-F5344CB8AC3E}">
        <p14:creationId xmlns:p14="http://schemas.microsoft.com/office/powerpoint/2010/main" val="16811653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 Marcador de título">
            <a:extLst>
              <a:ext uri="{FF2B5EF4-FFF2-40B4-BE49-F238E27FC236}">
                <a16:creationId xmlns:a16="http://schemas.microsoft.com/office/drawing/2014/main" id="{B7066785-D05C-49B4-9A58-4D0C201AB44E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SV"/>
              <a:t>Haga clic para modificar el estilo de título del patrón</a:t>
            </a:r>
            <a:endParaRPr lang="es-SV" altLang="es-SV"/>
          </a:p>
        </p:txBody>
      </p:sp>
      <p:sp>
        <p:nvSpPr>
          <p:cNvPr id="1027" name="2 Marcador de texto">
            <a:extLst>
              <a:ext uri="{FF2B5EF4-FFF2-40B4-BE49-F238E27FC236}">
                <a16:creationId xmlns:a16="http://schemas.microsoft.com/office/drawing/2014/main" id="{D405E72C-D5F2-4232-8E74-02F2FA7AA5B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SV"/>
              <a:t>Haga clic para modificar el estilo de texto del patrón</a:t>
            </a:r>
          </a:p>
          <a:p>
            <a:pPr lvl="1"/>
            <a:r>
              <a:rPr lang="es-ES" altLang="es-SV"/>
              <a:t>Segundo nivel</a:t>
            </a:r>
          </a:p>
          <a:p>
            <a:pPr lvl="2"/>
            <a:r>
              <a:rPr lang="es-ES" altLang="es-SV"/>
              <a:t>Tercer nivel</a:t>
            </a:r>
          </a:p>
          <a:p>
            <a:pPr lvl="3"/>
            <a:r>
              <a:rPr lang="es-ES" altLang="es-SV"/>
              <a:t>Cuarto nivel</a:t>
            </a:r>
          </a:p>
          <a:p>
            <a:pPr lvl="4"/>
            <a:r>
              <a:rPr lang="es-ES" altLang="es-SV"/>
              <a:t>Quinto nivel</a:t>
            </a:r>
            <a:endParaRPr lang="es-SV" altLang="es-SV"/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FC9A75F6-16C8-4A65-873C-E82A837090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6C5C29C-2B5A-4731-8C9E-D60FBED2DB0C}" type="datetimeFigureOut">
              <a:rPr lang="es-SV"/>
              <a:pPr>
                <a:defRPr/>
              </a:pPr>
              <a:t>22/10/2020</a:t>
            </a:fld>
            <a:endParaRPr lang="es-SV" dirty="0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AF54CDA2-82A4-4C8F-917A-E2456CB98C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SV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1D063A72-6C44-4C5D-9A73-BCD4666414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1425CF7-7740-4DF2-8268-C8FC8EE00C9B}" type="slidenum">
              <a:rPr lang="es-SV" altLang="es-SV"/>
              <a:pPr>
                <a:defRPr/>
              </a:pPr>
              <a:t>‹Nº›</a:t>
            </a:fld>
            <a:endParaRPr lang="es-SV" altLang="es-SV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S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1 Marcador de título">
            <a:extLst>
              <a:ext uri="{FF2B5EF4-FFF2-40B4-BE49-F238E27FC236}">
                <a16:creationId xmlns:a16="http://schemas.microsoft.com/office/drawing/2014/main" id="{14BA0543-6675-460C-A877-0E0C8BAE2668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SV"/>
              <a:t>Haga clic para modificar el estilo de título del patrón</a:t>
            </a:r>
            <a:endParaRPr lang="es-SV" altLang="es-SV"/>
          </a:p>
        </p:txBody>
      </p:sp>
      <p:sp>
        <p:nvSpPr>
          <p:cNvPr id="2051" name="2 Marcador de texto">
            <a:extLst>
              <a:ext uri="{FF2B5EF4-FFF2-40B4-BE49-F238E27FC236}">
                <a16:creationId xmlns:a16="http://schemas.microsoft.com/office/drawing/2014/main" id="{FC90F7B2-41AE-42F6-B288-9A30A069664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SV"/>
              <a:t>Haga clic para modificar el estilo de texto del patrón</a:t>
            </a:r>
          </a:p>
          <a:p>
            <a:pPr lvl="1"/>
            <a:r>
              <a:rPr lang="es-ES" altLang="es-SV"/>
              <a:t>Segundo nivel</a:t>
            </a:r>
          </a:p>
          <a:p>
            <a:pPr lvl="2"/>
            <a:r>
              <a:rPr lang="es-ES" altLang="es-SV"/>
              <a:t>Tercer nivel</a:t>
            </a:r>
          </a:p>
          <a:p>
            <a:pPr lvl="3"/>
            <a:r>
              <a:rPr lang="es-ES" altLang="es-SV"/>
              <a:t>Cuarto nivel</a:t>
            </a:r>
          </a:p>
          <a:p>
            <a:pPr lvl="4"/>
            <a:r>
              <a:rPr lang="es-ES" altLang="es-SV"/>
              <a:t>Quinto nivel</a:t>
            </a:r>
            <a:endParaRPr lang="es-SV" altLang="es-SV"/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C36BABC0-AE1E-49AA-9DE7-4C3C4ECF50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7D91E25-4742-4225-AE35-42C5A613A6F6}" type="datetimeFigureOut">
              <a:rPr lang="es-SV"/>
              <a:pPr>
                <a:defRPr/>
              </a:pPr>
              <a:t>22/10/2020</a:t>
            </a:fld>
            <a:endParaRPr lang="es-SV" dirty="0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2209A3D5-CA0C-460B-86F9-98CBBF37A7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SV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71FE16A2-17B7-4B30-AA62-4431BEE507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D006121-8C09-4D08-A867-63A625D249EA}" type="slidenum">
              <a:rPr lang="es-SV" altLang="es-SV"/>
              <a:pPr>
                <a:defRPr/>
              </a:pPr>
              <a:t>‹Nº›</a:t>
            </a:fld>
            <a:endParaRPr lang="es-SV" altLang="es-SV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S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jpeg"/><Relationship Id="rId7" Type="http://schemas.openxmlformats.org/officeDocument/2006/relationships/image" Target="../media/image1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Relationship Id="rId9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cpelsalvador.com.org/" TargetMode="External"/><Relationship Id="rId7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hyperlink" Target="http://www.facebook.com/MCPES2002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1 CuadroTexto">
            <a:extLst>
              <a:ext uri="{FF2B5EF4-FFF2-40B4-BE49-F238E27FC236}">
                <a16:creationId xmlns:a16="http://schemas.microsoft.com/office/drawing/2014/main" id="{09525EAC-E17F-4D4D-82DF-4D9B190A78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922338"/>
            <a:ext cx="63357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s-ES" altLang="es-SV" sz="2800" b="1" dirty="0">
                <a:latin typeface="Bembo Std" panose="02020605060306020A03" pitchFamily="18" charset="0"/>
              </a:rPr>
              <a:t>Subvención </a:t>
            </a:r>
            <a:r>
              <a:rPr lang="es-SV" altLang="es-SV" sz="2800" b="1" dirty="0">
                <a:latin typeface="Bembo Std" panose="02020605060306020A03" pitchFamily="18" charset="0"/>
              </a:rPr>
              <a:t> SLV-T-MOH.</a:t>
            </a:r>
            <a:endParaRPr lang="es-ES" altLang="es-SV" sz="4000" dirty="0">
              <a:latin typeface="Bembo Std" panose="02020605060306020A03" pitchFamily="18" charset="0"/>
            </a:endParaRPr>
          </a:p>
        </p:txBody>
      </p:sp>
      <p:sp>
        <p:nvSpPr>
          <p:cNvPr id="5123" name="CuadroTexto 3">
            <a:extLst>
              <a:ext uri="{FF2B5EF4-FFF2-40B4-BE49-F238E27FC236}">
                <a16:creationId xmlns:a16="http://schemas.microsoft.com/office/drawing/2014/main" id="{DB439369-3BB5-444C-B540-9D88096C3C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3763" y="4437063"/>
            <a:ext cx="2492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SV" altLang="es-SV" sz="1800"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5124" name="4 Rectángulo">
            <a:extLst>
              <a:ext uri="{FF2B5EF4-FFF2-40B4-BE49-F238E27FC236}">
                <a16:creationId xmlns:a16="http://schemas.microsoft.com/office/drawing/2014/main" id="{5F3D813F-372C-4065-A83F-90BE84CB48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0113" y="2690813"/>
            <a:ext cx="727233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SV" altLang="es-SV" sz="2800" b="1" dirty="0">
                <a:latin typeface="Bembo Std" panose="02020605060306020A03" pitchFamily="18" charset="0"/>
              </a:rPr>
              <a:t>TABLERO DE MANDO SUBVENCIÓN TB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s-SV" altLang="es-SV" sz="2800" b="1" dirty="0">
                <a:latin typeface="Bembo Std" panose="02020605060306020A03" pitchFamily="18" charset="0"/>
              </a:rPr>
              <a:t>EJECUCIÓN 01 ENERO A 30 JUNIO 2020</a:t>
            </a:r>
            <a:endParaRPr lang="es-ES" altLang="es-SV" sz="2800" b="1" dirty="0">
              <a:latin typeface="Bembo Std" panose="02020605060306020A03" pitchFamily="18" charset="0"/>
            </a:endParaRPr>
          </a:p>
        </p:txBody>
      </p:sp>
      <p:sp>
        <p:nvSpPr>
          <p:cNvPr id="5125" name="6 Rectángulo">
            <a:extLst>
              <a:ext uri="{FF2B5EF4-FFF2-40B4-BE49-F238E27FC236}">
                <a16:creationId xmlns:a16="http://schemas.microsoft.com/office/drawing/2014/main" id="{DB52A301-5470-483D-8B3F-0B33711606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23928" y="4806950"/>
            <a:ext cx="48974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" altLang="es-SV" sz="2000" b="1" dirty="0">
                <a:solidFill>
                  <a:srgbClr val="000099"/>
                </a:solidFill>
                <a:latin typeface="Bembo Std" panose="02020605060306020A03" pitchFamily="18" charset="0"/>
              </a:rPr>
              <a:t>Receptor Principal  PNTYER/ MINSAL</a:t>
            </a:r>
            <a:endParaRPr lang="es-ES" altLang="es-SV" sz="1800" b="1" dirty="0">
              <a:solidFill>
                <a:srgbClr val="000099"/>
              </a:solidFill>
              <a:latin typeface="Bembo Std" panose="02020605060306020A03" pitchFamily="18" charset="0"/>
            </a:endParaRPr>
          </a:p>
        </p:txBody>
      </p:sp>
    </p:spTree>
  </p:cSld>
  <p:clrMapOvr>
    <a:masterClrMapping/>
  </p:clrMapOvr>
  <p:transition>
    <p:wipe dir="d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1 Rectángulo">
            <a:extLst>
              <a:ext uri="{FF2B5EF4-FFF2-40B4-BE49-F238E27FC236}">
                <a16:creationId xmlns:a16="http://schemas.microsoft.com/office/drawing/2014/main" id="{5419A136-7FD6-4716-9472-2E4EDE9E8E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088" y="1268413"/>
            <a:ext cx="78486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SV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SV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SV" altLang="es-SV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s-ES" altLang="es-SV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1 Título">
            <a:extLst>
              <a:ext uri="{FF2B5EF4-FFF2-40B4-BE49-F238E27FC236}">
                <a16:creationId xmlns:a16="http://schemas.microsoft.com/office/drawing/2014/main" id="{A5C15FFA-F5BB-4F2C-B3A7-E131E930A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332656"/>
            <a:ext cx="8153400" cy="1008112"/>
          </a:xfrm>
        </p:spPr>
        <p:txBody>
          <a:bodyPr/>
          <a:lstStyle/>
          <a:p>
            <a:pPr eaLnBrk="1" hangingPunct="1">
              <a:defRPr/>
            </a:pPr>
            <a:r>
              <a:rPr lang="es-SV" sz="3600" i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mbo Std" panose="02020605060306020A03" pitchFamily="18" charset="0"/>
              </a:rPr>
              <a:t>Apoyo del PNTYER a la </a:t>
            </a:r>
            <a:br>
              <a:rPr lang="es-SV" sz="3600" i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mbo Std" panose="02020605060306020A03" pitchFamily="18" charset="0"/>
              </a:rPr>
            </a:br>
            <a:r>
              <a:rPr lang="es-SV" sz="3600" i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mbo Std" panose="02020605060306020A03" pitchFamily="18" charset="0"/>
              </a:rPr>
              <a:t>Pandemia Covid - 19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449A48C-0194-4013-A77D-7907ADC4AF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63" y="1347632"/>
            <a:ext cx="3009215" cy="300921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19A4357D-8566-4474-A2B9-691FABBDD7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144" y="1347632"/>
            <a:ext cx="3009215" cy="3009215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549DE3A4-BE11-4AF4-AF41-A8E3CB05E8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0531" y="1347632"/>
            <a:ext cx="3009215" cy="300921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69EFE510-7C48-4737-A8DD-D996B1DD17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4356847"/>
            <a:ext cx="2393748" cy="2494289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C7418C1A-96DC-42A8-A14D-76A30EB903D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5085184"/>
            <a:ext cx="1459838" cy="667132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63FFAD32-D08A-459F-85AA-0CD9A67EA3F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704" y="4363711"/>
            <a:ext cx="2484655" cy="2487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888107"/>
      </p:ext>
    </p:extLst>
  </p:cSld>
  <p:clrMapOvr>
    <a:masterClrMapping/>
  </p:clrMapOvr>
  <p:transition>
    <p:wipe dir="d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>
            <a:extLst>
              <a:ext uri="{FF2B5EF4-FFF2-40B4-BE49-F238E27FC236}">
                <a16:creationId xmlns:a16="http://schemas.microsoft.com/office/drawing/2014/main" id="{06A0C763-8235-4C14-8A39-E93598225A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67625" y="333375"/>
            <a:ext cx="1225550" cy="431800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es-SV" sz="2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es-SV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2 Subtítulo">
            <a:extLst>
              <a:ext uri="{FF2B5EF4-FFF2-40B4-BE49-F238E27FC236}">
                <a16:creationId xmlns:a16="http://schemas.microsoft.com/office/drawing/2014/main" id="{1D07E7F4-699C-414E-A56D-56CE79E8A9E1}"/>
              </a:ext>
            </a:extLst>
          </p:cNvPr>
          <p:cNvSpPr txBox="1">
            <a:spLocks/>
          </p:cNvSpPr>
          <p:nvPr/>
        </p:nvSpPr>
        <p:spPr bwMode="auto">
          <a:xfrm>
            <a:off x="1476375" y="1657350"/>
            <a:ext cx="5761038" cy="431800"/>
          </a:xfrm>
          <a:prstGeom prst="rect">
            <a:avLst/>
          </a:prstGeom>
          <a:noFill/>
          <a:ln>
            <a:noFill/>
          </a:ln>
        </p:spPr>
        <p:txBody>
          <a:bodyPr>
            <a:normAutofit lnSpcReduction="10000"/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endParaRPr lang="es-SV" sz="2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652" name="4 CuadroTexto">
            <a:extLst>
              <a:ext uri="{FF2B5EF4-FFF2-40B4-BE49-F238E27FC236}">
                <a16:creationId xmlns:a16="http://schemas.microsoft.com/office/drawing/2014/main" id="{7AB6B48A-E603-4A39-8BA7-294B18F6CB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5713" y="3917950"/>
            <a:ext cx="47688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SV" altLang="es-SV" sz="2000" b="1">
                <a:solidFill>
                  <a:srgbClr val="000000"/>
                </a:solidFill>
                <a:latin typeface="Arial" panose="020B0604020202020204" pitchFamily="34" charset="0"/>
                <a:hlinkClick r:id="rId3"/>
              </a:rPr>
              <a:t>www.mcpelsalvador.com.org</a:t>
            </a:r>
            <a:r>
              <a:rPr lang="es-SV" altLang="es-SV" sz="280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27653" name="5 CuadroTexto">
            <a:extLst>
              <a:ext uri="{FF2B5EF4-FFF2-40B4-BE49-F238E27FC236}">
                <a16:creationId xmlns:a16="http://schemas.microsoft.com/office/drawing/2014/main" id="{7F22F8EF-D795-4F18-B2F0-A9BB92DCEA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5300" y="4662488"/>
            <a:ext cx="3192463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SV" altLang="es-SV" sz="1600">
                <a:solidFill>
                  <a:srgbClr val="000000"/>
                </a:solidFill>
                <a:latin typeface="Arial" panose="020B0604020202020204" pitchFamily="34" charset="0"/>
                <a:hlinkClick r:id="rId4"/>
              </a:rPr>
              <a:t>www.facebook.com/MCPES2002</a:t>
            </a:r>
            <a:endParaRPr lang="es-SV" altLang="es-SV" sz="16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s-SV" altLang="es-SV" sz="16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SV" altLang="es-SV" sz="1600">
                <a:solidFill>
                  <a:srgbClr val="00B0F0"/>
                </a:solidFill>
                <a:latin typeface="Arial" panose="020B0604020202020204" pitchFamily="34" charset="0"/>
              </a:rPr>
              <a:t>@MCPElSalvador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s-SV" altLang="es-SV" sz="16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7654" name="AutoShape 6" descr="data:image/jpeg;base64,/9j/4AAQSkZJRgABAQAAAQABAAD/2wCEAAkGBw8QDxANEA4QDQ8PDw8PDQ0PDw8ODQ0MFBEWFxQRFBUYHCggGholHRQUITEhJSkrLi4uFx8zODMsNygtLisBCgoKDg0OFxAQFywcFRwsLCwsLCwuKywsLCwsLCwsLCwsLCwsLSwsNywsLCwuLDcsLCwsLCwsLDcsNzcsLDcsLP/AABEIAMgAyAMBEQACEQEDEQH/xAAcAAACAgMBAQAAAAAAAAAAAAAAAQUHAgMGBAj/xABLEAABAgMBCAwMBAYABwAAAAABAAIDBBEhBQYSMTJRsbIHExQWM0FxcnORktEiIzVSYWJjZIGjweIkNFSCFUJEU5OhJUOzw+Hw8f/EABoBAQADAQEBAAAAAAAAAAAAAAABAgQFAwb/xAApEQEAAQMBBwUBAQEBAAAAAAAAAQIDETEEEhMUITNRBTJBQmEigVIj/9oADAMBAAIRAxEAPwC8UAgSCPn7sy8Gx8QYXmN8J3UvSi1XXpCk10wh4t+TBkwHO9LnhmgFaOTq+Zec3ohr35+7fO+xTyc+UcePA35+7/O+xOSnycePA35+7/O+xOSnycf8G/P3f532JyU+Tj/g35+7/O+xOSnycf8ABvz93+d9iclPk4/4N+fu/wA77E5KfJx/wb8/d/nfYnJT5OP+Dfn7v877E5KfJx/wb8/d/nfYnJT5OP8Ag35+7/O+xOSnycf8G/P3f532JyU+Tj/g35+7/O+xOSnycf8ABvz93+d9iclPk4/4N+fu3zvsTk58nHhshX5MOXAc0Z2vD/oFWdjq8p48JiQuzLx7GRBheY7wXdS8K7NdOsPSmumUgvNc1AFIECKDi74L5nEmDAOC0VDooNHOPGG5gt9jZoxvVM9y58QgpeUe+3JB4yLT8ONapriNHhiZe1kgwZ3cp4vgvOa5lbdiGZl4QxtaPjRRmo6Mdqg5mdpTmpPQbVBzM7SZqOg2qDmZ2kzUdBtUHMztJmo6DaoOZnaTNR0G1QczO0majoNqg5mdpM1HQbVBzM7SZqOg2qDmZ2kzUdBtUHMztJmo6DaoOZnaTNR0G1QczO0majoNqg5mdpM1HRk2XhHE1p5DVN6oxDB9z2HFVvprVTvybsPFHk3stHhAcYsI+Cvv7ymMJ69++ZzS2DHOE0mjYptc05jnCy3tnjG9S97d34l2YKwNBoEg5q/K6phwxAYaPi1LiDa2GMfX9CtOy2t6czo8bteOjl7nyooIjv2giymcrbcr+IeGMvVNTQYM7jib3qtNOUz0RUaae7GaegWBe0UxCkzlpqrYQKoCqAqgKoCqAqgKoCqAqgKoCqAqgKoCqYMt0Gae3E74G0Ku7CYqSspNh4sscMbV41UzEr5y8t0pb/mNHOHFTOr0T5Vqj5dTebdUxWGA81fCpgk2l0M931WLabW7OY0aLVeYw6VZXsxcbEFZ3fjmNNxBjo4Q2+gD/wBK6tmN2hjuTmp640QMaXcQFgzniCrEZlMziEFEiFxLjaTjWiIw85ljVSgVQFUBVAVQFUBVAVQFUBVAVRBtBJAAJJxACpKicRrKcZSUC4M2+0QHgZ3UZpXlN+3HyvFuZexl6M4eKG3lf3Lzna6IW4FTZvOms8LtHuTm6DgSxdefN+yP7z3JzlBwJQ09KvgxHQn0D20rQ1FoqveiqKo3oec04lphxC0hwxi1WnrCIlOwogiMrxOFCM2deFXSXo8l70wYU3DtxuMM8hs0gKb8b1stzipZrSuU2NUwaNKCsIds08+0iH4gldaPZDFrVLK68XJb+46O9TahFSNqvVUVQFUBVAVQFUBVAVQFUBVAVQSl79yHTcQtDsCGyhiPpU0OJo9JoV4Xr0W4/Xpbo3uqxLnXMgwG4MKGG2WuxvdynjXMruVVdZlqimIe1VWJAIBBWd9x/Gxv2aoXV2btsd33Ieq93kkrjxcpnIR9fovK5C9LA1E0zpYRHJhBKu3KY9y0pc1aCuQ2sJvJKmBWEA/ionPi6SurHbhij3S1XXPjBzRpKtb0RU8VV6qiqAqgKoCqAqgKoCqAqgKoMobXOIa0Vc4hrRncTQBVqmI6kRnota4lzWy0FsIWnHEdiw4hxlce5c36sttFO7GEgqLhAIBAIKwvwP42N+zUC6uzduGO77kNVaHm91yD4w806QvO5otS2Rj+Kh8+FrBUn2Sn7QtCVyQuS2lN5JUwKsgH8VE58XSV1Y7cMX2lruufGDmjSVa3orU8NV6oFUBVAVQOqAqgKoBA6oCqIdDeNKCJN4RFRBYX/vrQaSsu1VYox5e1mP6WQFy2s1IECJQQc3fZJw3FhiF5Fh2tpcAeVe9OzXJjOHnVdph5jfvJ5ovY/wDKvylavHpcVfBPsjzMSMyuC7BphChsbQ2LbZommnEvCuqJnKOqvZR7rkHxh5p0hedzRanVtjH8VD58LWCpPslP2hacrkBcltKbySpgVVAP4uJz42krqx24YvtLXdg+M/aNJV7eitTwVXoqKoCqB1QOqAqpBVAAoGgSDtdjZlsy7oW65XP22dIabEau4WFoCAUDmL/bouhS7YTTR0dxaSDQiG0VdpA+K17LRFVXX4eV6cQrmq6bHoKp0Cqh1FUHtuOfGHmnSF53NFqdW2MfxcPnwtYKk+yU/aFrSuQFyW4pvIPIVMIUjKzsQT8dtajbpiw22YZXXjtwx/Mtl2bptEUBwI8AWi0YyrW46K1NMOaY7E8H40K9MKt1UwCqBgqAVQFVIdUBVTOuEFhjOOsJ0TgYYzjrChDudjR1RNW1tg6Hrn7b7oadnnpLt1haQgSDgtkt9IksK/yRT/ti37FHSWa+4zDGcda3M4wxnHWpDwv/ALxKBqiTTG43DSUwN1x7pNMUhoJ8A2mwYwqXI6LUtUzORDPwG4WCNtl6gZsNuNVntyt9oXdK5AXHbSm8kpAomD5Rj9NM65XYjtwxfMvPfCPGjmDSVe3orUjKL2VbYcVzcTiOQmiD0MuhFHGHcoUYG9l1Dxs+IKYG5t0mZnDqTA2NnoXnU5QQmBsE3DP84TCJZbc3zm9YSTwuwScL+1D7De5cHeq8uhER4G44X9qH2G9yb1XlOI8NkKC1tcFrW1x4IAr1KJmZMNihIQKiDCJAY7KY11MWE0GnWpiZjRExEsNxwv7UPsN7k3qvJux4G44X9qH2G9yb1XkxClNkCy6Mw0WNBZRosaPAHEF2Nl624mWK77nN0WhRJ3vDxp5h0heV3Ral6Io/4hA6aW12qk9uU/aF6yuQFxm4pvJKQKKgj/iEfppnXK7EduGKNZee+AeNHMGkq9vRWpG0XsqEDCkOiBphBpgCnAThYkj6SC+cdGDRIQCAQCAQCBIKP2QvKczys/6YXZ2XtwxXfc5wrS80le/wp5h0heV3RanV6I3lCB00trtXnPblP2hekrkBcZuKbyT8UgUVA8oR+mmdcrsx24Yo90tF8HCjmDSVe1orUjV7KhAwgyClAQNSgAJgDhYonQfSAXzjpRoaJJA0AgEAoApCQUhsg+U5nlZqBdrZO1DFd9znCtDzSVwOFPMOkLyu6LUavRF8oQOmltdqpPblP2hecrkBcVuKbyT8UgUZA8oR+mmdcrsx24YvtLRfBwo5g0lelrRWpGL1VNEGFIaBoCilBgJgOimEQ9f8Umf1Ux/ni968uFT4Wmuryf8AFJn9VMf54vep4VHg36vKwdieaixBN7ZFiRaGXptj3PwaiJWlcWJc7b6aaZjENWz1TKwVz2gIEgrfZXm4sOLKCHFiQgYcbCEOI9gJDmUrQ2410dhoiqJyzX6piYw4T+KTX6qY/wA8XvXQ4VHhn36vI/is1+qmP88XvUTaozob8vLGiue4ve5z3HG5xLnHlJtV4pxHREzlrKCSuBwp5h0heV3RejVvjeUIHSy2u1ec9uU/aF5yuQFxW4pvJKQKMheUI/SzOuV2Y7cMP2lovg4UcwaSvS1orUjV7KmgalBgIHRA1KDQFFOA6JgFEwLG2IP6zll9ERcv1H3UtWzaSsZc1qCBIKy2X+FlOjj60NdT0/2yybTrCv10WYqKEkQgSCSuBwp5h0heV3RehvjeUIHSy2uF5z25T9oXlK5AXEbym8kpAo2D5Qj9NM65XaiP/OGH7S0XwcKOYNJXpa0VqRq9lcmiMmApGSYQKJgOiB0UwBSHRAUQWNsQ4pzll9ERcr1HWlq2bSVirmtQQCCstl3hZTo4+tDXU9P0qZNp1hX5C6WGYlGAJgIhQlI3A4U8w6QvK7ovQ3xfKEDpZbXavOe3KftC8ZXIC4jeJvJKmBRkLyhH6aZ13LtR24YftLTfBwo5g0lXtaK1I1eyjIBA1IYCIOikCBgIGAgasBBYuxH/AFnLL/8AcXJ9R1patm0lYi5rUEAgrLZd4WU6OPrQ11fTtKmTadYcCuizEgRCgJEpK4HCnmHSF5XdF6G6N5QgdLL67V5T25T9oXhK5AXElvE3klIFHQfKEfppjXK7cduGH7S0Xf4UcwaSr2tFakaF7KMkDVkGgYCBqwaBgIgUUhoLD2I8U5yy+iIuR6lrS17NpKxFzWoIEgrTZc4WU6OPrMXV9N9tTJtOsOBXTZRRQlioCIQSVweFPMOkLyu6L0at0b8/A6WX12rzq7UrfeF3yuQFwm8pvJKCj4P5+P00xrlduO3DD9paLvcKOYNJV7WitSOXsoyUoAUjIBIDU4DopDoiDU4DomAUTAsPYkxTnLL6Ii5PqWtLXs2krDXMaggSCtdlvhZTo42sxdX0321Mm06w4Ki6bKSjCWJTASgSNwOFPMOkLyu6L0at8X8/B6WX1wvOrtSt9oXdK5AXCbxN5JQUdB/Px+mmNdy7cduGGfdLTd4eNHMGkr0taKVI5eyhgIGpGQUwGpQyUgogYClB0QFESsPYlxTnLA0RFyPUtaf9a9m0lYS5jUECQVtstcLKdHG1mLq+m+2pk2nWHBLqMpUUJY0SQlUSNweFPMOkLyu6L0at0X8/B6WX1wvOrtSt9oXdK5AXCbymskpAo9hwboRQeOPGHxLiu5R24YZ6VMr4YWRE5WnSPqrWvCtcIZe6ksgpQyCBhWgMKUGEGQUhhEBSGgsLYm/q+WBoiLkep60/617NpKwVy2sIEgrbZZ4WU6ONrMXW9N9tTJtOsODK6bKSgYoEq4Sl73oWW/isaNJ+i8L3heiGAqboQ+OkxBA9ADmlRXiLUpj3rwlckci4LoHMCrSPQgpK+2AYE894swiIreIekf6XY2Wrft4Y70YqSMxBEVhbWxwBBzHiKtTOJRMZhysWE5ji1woRjWqJy8ZjBKyGQUjJTCDUhhBkFIYUgRBqRYWxR/V8sDREXH9T91P+tezaSsBctrCBIK32WeFlOjjazF1vTNKmTadYcEV1GUlUIoZOFCLnBrRUk2KszhMRl08CE2FDDeJgJJznjKyTO9L3jpCPvRljGnWOP8pMV1lLSbP9lRtdW7bwi1Ga11y48Eci4rczIsQV9f8A3FMRuG0eGypb6QcbVp2W7w6sfDyu0ZjLj7jXQFBBecVjHE2H1SurXT9oZaaviXun5FsUW2OFgdx8hVKa5hMxlATMnEhnwm2cTha0rTTVEvKYw0hXQyCnCDCnAyTCDCmIDCnAak6GmB77m3WmJbC2iKYWHTDoGnCpWmMekryuWLdyY3oyvRcmnSXt323Q/VP7LO5eXJWf+U8avyW+26H6p/ZZ3JyVn/lPGr8kb7bofqn9lnco5Kz/AMo41flH3TurHmS10eKYpYCGkhooDSuIegL1t2aLfSmFaq5q6zLwlXwqxKJhvlpKJEPgts842NXnNcQtFOU9IyLYQs8Jxxu+gWau5MvSIwj7tTwoYLDXieRi5qvbpx1lFU56Q7K8G4xhtw3Dw30LvQOILlbVe4lfTSGuzRiMu/aKLK9Qg8d0ZQRGkJkVPfFe25j3RIbcZJczP6Qujs21YjdqZrlrPWEXLXViQ/BiAuFlMLwXAfVbpppq6xLwzNPSYScG6kFwy8HOHAhUm3VGi29DIiWdb4o146tBUxFaOhbRK+y7Q71OazEGIErmhdsd6n+0YhltEt7LtDvU5rOg2mW9n2h3pms/k9plvZ9od6nerP5PaZb2fab3qd6tH8stolvZdod6b1Z/J7RLez7Q703riP5IwJb2XaHem9Wn+S2mW9l2h3pvVnRjtMt7PtDvUb1aY3RtMt7LtDvUZrI3S2mW9l2h3p/Z0FJZtvihTjq0qv8AZ0YxbpwWjKwsdA0E4k4dUrb0IyaunEi1YxpaDxNqXn48Svu00RmZV3pq6Qlb3b3HPe18QYiCGY6HOVz9p2ve/mnR727PzK1rnyghtAXNaXsUgQCDxTkg2ILQg5e6V7QPEHDMRVWiuqnSUTGXPx7021yKclQtFO13Y+XnNmmWreqPMd1lTztxHApMXqjzXdZTnbhwKRvVHmu6ynO3DgUjesPNd1lTztxHBpPeuPNd1lOeunApG9j1T1lTz104FJ72PVd1lOeup4FA3s+q7rKc/dOXoPe16p6yp5+6jgUDez6p6yo5+6nl6C3seq7rKc9dOXoLex6p6ynPXUcCkb1/Vd1lOeunApLesPNd1lRztw4NI3rDzHdZU87dTwaW2BeoK5FeUkqk7Xdn5TFmnLoLmXtAUsoPQKLwm5VVPWXpERHw6iSkWwxYF5pexSBAIBAIEWoNboDTxIFuZuZAbmZmQG5mZkBuZmZAbmZmQG5mZkBuZmZAbmZmQG5mZkBuZmZAbmZmQG5mZkBuZmZAbmZmQG5m5ggYgNzBBsAogaAQCD//2Q==">
            <a:extLst>
              <a:ext uri="{FF2B5EF4-FFF2-40B4-BE49-F238E27FC236}">
                <a16:creationId xmlns:a16="http://schemas.microsoft.com/office/drawing/2014/main" id="{91EDED39-BA95-45F0-9454-DB337E6BC11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SV" altLang="es-SV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7655" name="AutoShape 8" descr="data:image/jpeg;base64,/9j/4AAQSkZJRgABAQAAAQABAAD/2wCEAAkGBw8QDxANEA4QDQ8PDw8PDQ0PDw8ODQ0MFBEWFxQRFBUYHCggGholHRQUITEhJSkrLi4uFx8zODMsNygtLisBCgoKDg0OFxAQFywcFRwsLCwsLCwuKywsLCwsLCwsLCwsLCwsLSwsNywsLCwuLDcsLCwsLCwsLDcsNzcsLDcsLP/AABEIAMgAyAMBEQACEQEDEQH/xAAcAAACAgMBAQAAAAAAAAAAAAAAAQUHAgMGBAj/xABLEAABAgMBCAwMBAYABwAAAAABAAIDBBEhBQYSMTJRsbIHExQWM0FxcnORktEiIzVSYWJjZIGjweIkNFSCFUJEU5OhJUOzw+Hw8f/EABoBAQADAQEBAAAAAAAAAAAAAAABAgQFAwb/xAApEQEAAQMBBwUBAQEBAAAAAAAAAQIDETEEEhMUITNRBTJBQmEigVIj/9oADAMBAAIRAxEAPwC8UAgSCPn7sy8Gx8QYXmN8J3UvSi1XXpCk10wh4t+TBkwHO9LnhmgFaOTq+Zec3ohr35+7fO+xTyc+UcePA35+7/O+xOSnycePA35+7/O+xOSnycf8G/P3f532JyU+Tj/g35+7/O+xOSnycf8ABvz93+d9iclPk4/4N+fu/wA77E5KfJx/wb8/d/nfYnJT5OP+Dfn7v877E5KfJx/wb8/d/nfYnJT5OP8Ag35+7/O+xOSnycf8G/P3f532JyU+Tj/g35+7/O+xOSnycf8ABvz93+d9iclPk4/4N+fu3zvsTk58nHhshX5MOXAc0Z2vD/oFWdjq8p48JiQuzLx7GRBheY7wXdS8K7NdOsPSmumUgvNc1AFIECKDi74L5nEmDAOC0VDooNHOPGG5gt9jZoxvVM9y58QgpeUe+3JB4yLT8ONapriNHhiZe1kgwZ3cp4vgvOa5lbdiGZl4QxtaPjRRmo6Mdqg5mdpTmpPQbVBzM7SZqOg2qDmZ2kzUdBtUHMztJmo6DaoOZnaTNR0G1QczO0majoNqg5mdpM1HQbVBzM7SZqOg2qDmZ2kzUdBtUHMztJmo6DaoOZnaTNR0G1QczO0majoNqg5mdpM1HRk2XhHE1p5DVN6oxDB9z2HFVvprVTvybsPFHk3stHhAcYsI+Cvv7ymMJ69++ZzS2DHOE0mjYptc05jnCy3tnjG9S97d34l2YKwNBoEg5q/K6phwxAYaPi1LiDa2GMfX9CtOy2t6czo8bteOjl7nyooIjv2giymcrbcr+IeGMvVNTQYM7jib3qtNOUz0RUaae7GaegWBe0UxCkzlpqrYQKoCqAqgKoCqAqgKoCqAqgKoCqAqgKoCqYMt0Gae3E74G0Ku7CYqSspNh4sscMbV41UzEr5y8t0pb/mNHOHFTOr0T5Vqj5dTebdUxWGA81fCpgk2l0M931WLabW7OY0aLVeYw6VZXsxcbEFZ3fjmNNxBjo4Q2+gD/wBK6tmN2hjuTmp640QMaXcQFgzniCrEZlMziEFEiFxLjaTjWiIw85ljVSgVQFUBVAVQFUBVAVQFUBVAVRBtBJAAJJxACpKicRrKcZSUC4M2+0QHgZ3UZpXlN+3HyvFuZexl6M4eKG3lf3Lzna6IW4FTZvOms8LtHuTm6DgSxdefN+yP7z3JzlBwJQ09KvgxHQn0D20rQ1FoqveiqKo3oec04lphxC0hwxi1WnrCIlOwogiMrxOFCM2deFXSXo8l70wYU3DtxuMM8hs0gKb8b1stzipZrSuU2NUwaNKCsIds08+0iH4gldaPZDFrVLK68XJb+46O9TahFSNqvVUVQFUBVAVQFUBVAVQFUBVAVQSl79yHTcQtDsCGyhiPpU0OJo9JoV4Xr0W4/Xpbo3uqxLnXMgwG4MKGG2WuxvdynjXMruVVdZlqimIe1VWJAIBBWd9x/Gxv2aoXV2btsd33Ieq93kkrjxcpnIR9fovK5C9LA1E0zpYRHJhBKu3KY9y0pc1aCuQ2sJvJKmBWEA/ionPi6SurHbhij3S1XXPjBzRpKtb0RU8VV6qiqAqgKoCqAqgKoCqAqgKoMobXOIa0Vc4hrRncTQBVqmI6kRnota4lzWy0FsIWnHEdiw4hxlce5c36sttFO7GEgqLhAIBAIKwvwP42N+zUC6uzduGO77kNVaHm91yD4w806QvO5otS2Rj+Kh8+FrBUn2Sn7QtCVyQuS2lN5JUwKsgH8VE58XSV1Y7cMX2lruufGDmjSVa3orU8NV6oFUBVAVQOqAqgKoBA6oCqIdDeNKCJN4RFRBYX/vrQaSsu1VYox5e1mP6WQFy2s1IECJQQc3fZJw3FhiF5Fh2tpcAeVe9OzXJjOHnVdph5jfvJ5ovY/wDKvylavHpcVfBPsjzMSMyuC7BphChsbQ2LbZommnEvCuqJnKOqvZR7rkHxh5p0hedzRanVtjH8VD58LWCpPslP2hacrkBcltKbySpgVVAP4uJz42krqx24YvtLXdg+M/aNJV7eitTwVXoqKoCqB1QOqAqpBVAAoGgSDtdjZlsy7oW65XP22dIabEau4WFoCAUDmL/bouhS7YTTR0dxaSDQiG0VdpA+K17LRFVXX4eV6cQrmq6bHoKp0Cqh1FUHtuOfGHmnSF53NFqdW2MfxcPnwtYKk+yU/aFrSuQFyW4pvIPIVMIUjKzsQT8dtajbpiw22YZXXjtwx/Mtl2bptEUBwI8AWi0YyrW46K1NMOaY7E8H40K9MKt1UwCqBgqAVQFVIdUBVTOuEFhjOOsJ0TgYYzjrChDudjR1RNW1tg6Hrn7b7oadnnpLt1haQgSDgtkt9IksK/yRT/ti37FHSWa+4zDGcda3M4wxnHWpDwv/ALxKBqiTTG43DSUwN1x7pNMUhoJ8A2mwYwqXI6LUtUzORDPwG4WCNtl6gZsNuNVntyt9oXdK5AXHbSm8kpAomD5Rj9NM65XYjtwxfMvPfCPGjmDSVe3orUjKL2VbYcVzcTiOQmiD0MuhFHGHcoUYG9l1Dxs+IKYG5t0mZnDqTA2NnoXnU5QQmBsE3DP84TCJZbc3zm9YSTwuwScL+1D7De5cHeq8uhER4G44X9qH2G9yb1XlOI8NkKC1tcFrW1x4IAr1KJmZMNihIQKiDCJAY7KY11MWE0GnWpiZjRExEsNxwv7UPsN7k3qvJux4G44X9qH2G9yb1XkxClNkCy6Mw0WNBZRosaPAHEF2Nl624mWK77nN0WhRJ3vDxp5h0heV3Ral6Io/4hA6aW12qk9uU/aF6yuQFxm4pvJKQKKgj/iEfppnXK7EduGKNZee+AeNHMGkq9vRWpG0XsqEDCkOiBphBpgCnAThYkj6SC+cdGDRIQCAQCAQCBIKP2QvKczys/6YXZ2XtwxXfc5wrS80le/wp5h0heV3RanV6I3lCB00trtXnPblP2hekrkBcZuKbyT8UgUVA8oR+mmdcrsx24Yo90tF8HCjmDSVe1orUjV7KhAwgyClAQNSgAJgDhYonQfSAXzjpRoaJJA0AgEAoApCQUhsg+U5nlZqBdrZO1DFd9znCtDzSVwOFPMOkLyu6LUavRF8oQOmltdqpPblP2hecrkBcVuKbyT8UgUZA8oR+mmdcrsx24YvtLRfBwo5g0lelrRWpGL1VNEGFIaBoCilBgJgOimEQ9f8Umf1Ux/ni968uFT4Wmuryf8AFJn9VMf54vep4VHg36vKwdieaixBN7ZFiRaGXptj3PwaiJWlcWJc7b6aaZjENWz1TKwVz2gIEgrfZXm4sOLKCHFiQgYcbCEOI9gJDmUrQ2410dhoiqJyzX6piYw4T+KTX6qY/wA8XvXQ4VHhn36vI/is1+qmP88XvUTaozob8vLGiue4ve5z3HG5xLnHlJtV4pxHREzlrKCSuBwp5h0heV3RejVvjeUIHSy2u1ec9uU/aF5yuQFxW4pvJKQKMheUI/SzOuV2Y7cMP2lovg4UcwaSvS1orUjV7KmgalBgIHRA1KDQFFOA6JgFEwLG2IP6zll9ERcv1H3UtWzaSsZc1qCBIKy2X+FlOjj60NdT0/2yybTrCv10WYqKEkQgSCSuBwp5h0heV3RehvjeUIHSy2uF5z25T9oXlK5AXEbym8kpAo2D5Qj9NM65XaiP/OGH7S0XwcKOYNJXpa0VqRq9lcmiMmApGSYQKJgOiB0UwBSHRAUQWNsQ4pzll9ERcr1HWlq2bSVirmtQQCCstl3hZTo4+tDXU9P0qZNp1hX5C6WGYlGAJgIhQlI3A4U8w6QvK7ovQ3xfKEDpZbXavOe3KftC8ZXIC4jeJvJKmBRkLyhH6aZ13LtR24YftLTfBwo5g0lXtaK1I1eyjIBA1IYCIOikCBgIGAgasBBYuxH/AFnLL/8AcXJ9R1patm0lYi5rUEAgrLZd4WU6OPrQ11fTtKmTadYcCuizEgRCgJEpK4HCnmHSF5XdF6G6N5QgdLL67V5T25T9oXhK5AXElvE3klIFHQfKEfppjXK7cduGH7S0Xf4UcwaSr2tFakaF7KMkDVkGgYCBqwaBgIgUUhoLD2I8U5yy+iIuR6lrS17NpKxFzWoIEgrTZc4WU6OPrMXV9N9tTJtOsOBXTZRRQlioCIQSVweFPMOkLyu6L0at0b8/A6WX12rzq7UrfeF3yuQFwm8pvJKCj4P5+P00xrlduO3DD9paLvcKOYNJV7WitSOXsoyUoAUjIBIDU4DopDoiDU4DomAUTAsPYkxTnLL6Ii5PqWtLXs2krDXMaggSCtdlvhZTo42sxdX0321Mm06w4Ki6bKSjCWJTASgSNwOFPMOkLyu6L0at8X8/B6WX1wvOrtSt9oXdK5AXCbxN5JQUdB/Px+mmNdy7cduGGfdLTd4eNHMGkr0taKVI5eyhgIGpGQUwGpQyUgogYClB0QFESsPYlxTnLA0RFyPUtaf9a9m0lYS5jUECQVtstcLKdHG1mLq+m+2pk2nWHBLqMpUUJY0SQlUSNweFPMOkLyu6L0at0X8/B6WX1wvOrtSt9oXdK5AXCbymskpAo9hwboRQeOPGHxLiu5R24YZ6VMr4YWRE5WnSPqrWvCtcIZe6ksgpQyCBhWgMKUGEGQUhhEBSGgsLYm/q+WBoiLkep60/617NpKwVy2sIEgrbZZ4WU6ONrMXW9N9tTJtOsODK6bKSgYoEq4Sl73oWW/isaNJ+i8L3heiGAqboQ+OkxBA9ADmlRXiLUpj3rwlckci4LoHMCrSPQgpK+2AYE894swiIreIekf6XY2Wrft4Y70YqSMxBEVhbWxwBBzHiKtTOJRMZhysWE5ji1woRjWqJy8ZjBKyGQUjJTCDUhhBkFIYUgRBqRYWxR/V8sDREXH9T91P+tezaSsBctrCBIK32WeFlOjjazF1vTNKmTadYcEV1GUlUIoZOFCLnBrRUk2KszhMRl08CE2FDDeJgJJznjKyTO9L3jpCPvRljGnWOP8pMV1lLSbP9lRtdW7bwi1Ga11y48Eci4rczIsQV9f8A3FMRuG0eGypb6QcbVp2W7w6sfDyu0ZjLj7jXQFBBecVjHE2H1SurXT9oZaaviXun5FsUW2OFgdx8hVKa5hMxlATMnEhnwm2cTha0rTTVEvKYw0hXQyCnCDCnAyTCDCmIDCnAak6GmB77m3WmJbC2iKYWHTDoGnCpWmMekryuWLdyY3oyvRcmnSXt323Q/VP7LO5eXJWf+U8avyW+26H6p/ZZ3JyVn/lPGr8kb7bofqn9lnco5Kz/AMo41flH3TurHmS10eKYpYCGkhooDSuIegL1t2aLfSmFaq5q6zLwlXwqxKJhvlpKJEPgts842NXnNcQtFOU9IyLYQs8Jxxu+gWau5MvSIwj7tTwoYLDXieRi5qvbpx1lFU56Q7K8G4xhtw3Dw30LvQOILlbVe4lfTSGuzRiMu/aKLK9Qg8d0ZQRGkJkVPfFe25j3RIbcZJczP6Qujs21YjdqZrlrPWEXLXViQ/BiAuFlMLwXAfVbpppq6xLwzNPSYScG6kFwy8HOHAhUm3VGi29DIiWdb4o146tBUxFaOhbRK+y7Q71OazEGIErmhdsd6n+0YhltEt7LtDvU5rOg2mW9n2h3pms/k9plvZ9od6nerP5PaZb2fab3qd6tH8stolvZdod6b1Z/J7RLez7Q703riP5IwJb2XaHem9Wn+S2mW9l2h3pvVnRjtMt7PtDvUb1aY3RtMt7LtDvUZrI3S2mW9l2h3p/Z0FJZtvihTjq0qv8AZ0YxbpwWjKwsdA0E4k4dUrb0IyaunEi1YxpaDxNqXn48Svu00RmZV3pq6Qlb3b3HPe18QYiCGY6HOVz9p2ve/mnR727PzK1rnyghtAXNaXsUgQCDxTkg2ILQg5e6V7QPEHDMRVWiuqnSUTGXPx7021yKclQtFO13Y+XnNmmWreqPMd1lTztxHApMXqjzXdZTnbhwKRvVHmu6ynO3DgUjesPNd1lTztxHBpPeuPNd1lOeunApG9j1T1lTz104FJ72PVd1lOeup4FA3s+q7rKc/dOXoPe16p6yp5+6jgUDez6p6yo5+6nl6C3seq7rKc9dOXoLex6p6ynPXUcCkb1/Vd1lOeunApLesPNd1lRztw4NI3rDzHdZU87dTwaW2BeoK5FeUkqk7Xdn5TFmnLoLmXtAUsoPQKLwm5VVPWXpERHw6iSkWwxYF5pexSBAIBAIEWoNboDTxIFuZuZAbmZmQG5mZkBuZmZAbmZmQG5mZkBuZmZAbmZmQG5mZkBuZmZAbmZmQG5mZkBuZmZAbmZmQG5m5ggYgNzBBsAogaAQCD//2Q==">
            <a:extLst>
              <a:ext uri="{FF2B5EF4-FFF2-40B4-BE49-F238E27FC236}">
                <a16:creationId xmlns:a16="http://schemas.microsoft.com/office/drawing/2014/main" id="{F2C49FC6-B8E6-40F1-8086-FDEA59EA357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SV" altLang="es-SV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27656" name="8 Imagen" descr="facebbok.jpg">
            <a:extLst>
              <a:ext uri="{FF2B5EF4-FFF2-40B4-BE49-F238E27FC236}">
                <a16:creationId xmlns:a16="http://schemas.microsoft.com/office/drawing/2014/main" id="{1F91B3A6-691A-4692-B020-59BFC297CD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0150" y="4579938"/>
            <a:ext cx="531813" cy="53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7" name="9 Imagen" descr="twitter.jpg">
            <a:extLst>
              <a:ext uri="{FF2B5EF4-FFF2-40B4-BE49-F238E27FC236}">
                <a16:creationId xmlns:a16="http://schemas.microsoft.com/office/drawing/2014/main" id="{83EB7333-CE23-444D-A0E2-F29CB9DC00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5713" y="5145088"/>
            <a:ext cx="47625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8" name="1 Rectángulo">
            <a:extLst>
              <a:ext uri="{FF2B5EF4-FFF2-40B4-BE49-F238E27FC236}">
                <a16:creationId xmlns:a16="http://schemas.microsoft.com/office/drawing/2014/main" id="{55D8FEAC-A7B6-41FC-BECA-18EF80113C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8988" y="976313"/>
            <a:ext cx="7135812" cy="249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SV" sz="3600" b="1">
                <a:solidFill>
                  <a:srgbClr val="000000"/>
                </a:solidFill>
                <a:latin typeface="Arial Black" panose="020B0A04020102020204" pitchFamily="34" charset="0"/>
              </a:rPr>
              <a:t>MCP-ES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SV" sz="2400" b="1">
              <a:solidFill>
                <a:srgbClr val="000000"/>
              </a:solidFill>
              <a:latin typeface="Arial Black" panose="020B0A040201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SV" sz="2400" b="1">
                <a:solidFill>
                  <a:srgbClr val="000000"/>
                </a:solidFill>
                <a:latin typeface="Arial Black" panose="020B0A04020102020204" pitchFamily="34" charset="0"/>
              </a:rPr>
              <a:t>Contribuyendo a la reducción significativa y sostenible del VIH, Tuberculosis y Malaria, a través de las subvenciones del Fondo Mundial </a:t>
            </a:r>
          </a:p>
        </p:txBody>
      </p:sp>
      <p:pic>
        <p:nvPicPr>
          <p:cNvPr id="27659" name="Imagen 1">
            <a:extLst>
              <a:ext uri="{FF2B5EF4-FFF2-40B4-BE49-F238E27FC236}">
                <a16:creationId xmlns:a16="http://schemas.microsoft.com/office/drawing/2014/main" id="{272B9DAC-765B-47DF-9A29-2496207CD1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2838" y="3916363"/>
            <a:ext cx="652462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utoUpdateAnimBg="0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3 Marcador de contenido">
            <a:extLst>
              <a:ext uri="{FF2B5EF4-FFF2-40B4-BE49-F238E27FC236}">
                <a16:creationId xmlns:a16="http://schemas.microsoft.com/office/drawing/2014/main" id="{C0FFA038-52D8-42C5-9680-1D275CDF556E}"/>
              </a:ext>
            </a:extLst>
          </p:cNvPr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93299930"/>
              </p:ext>
            </p:extLst>
          </p:nvPr>
        </p:nvGraphicFramePr>
        <p:xfrm>
          <a:off x="179388" y="2060575"/>
          <a:ext cx="8785225" cy="4175859"/>
        </p:xfrm>
        <a:graphic>
          <a:graphicData uri="http://schemas.openxmlformats.org/drawingml/2006/table">
            <a:tbl>
              <a:tblPr/>
              <a:tblGrid>
                <a:gridCol w="17191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02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578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0775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1495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4536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499579">
                <a:tc gridSpan="6"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 dirty="0">
                          <a:solidFill>
                            <a:srgbClr val="002060"/>
                          </a:solidFill>
                          <a:latin typeface="Bembo Std" panose="02020605060306020A03" pitchFamily="18" charset="0"/>
                        </a:rPr>
                        <a:t> </a:t>
                      </a:r>
                      <a:r>
                        <a:rPr lang="es-ES" sz="3600" b="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embo Std" panose="02020605060306020A03" pitchFamily="18" charset="0"/>
                        </a:rPr>
                        <a:t>Apoyo al Plan Nacional Estratégico Multisectorial para el Control de la Tuberculosis 2017 - 2021 ( PENMTB ) en El Salvador</a:t>
                      </a:r>
                      <a:endParaRPr lang="es-ES" sz="3200" b="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embo Std" panose="02020605060306020A03" pitchFamily="18" charset="0"/>
                      </a:endParaRPr>
                    </a:p>
                    <a:p>
                      <a:pPr algn="ctr" fontAlgn="b"/>
                      <a:endParaRPr lang="es-ES" sz="3200" b="0" i="0" u="none" strike="noStrike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embo Std" panose="02020605060306020A03" pitchFamily="18" charset="0"/>
                      </a:endParaRPr>
                    </a:p>
                    <a:p>
                      <a:pPr algn="ctr" fontAlgn="b"/>
                      <a:r>
                        <a:rPr lang="es-ES" sz="2400" b="0" i="0" u="none" strike="noStrike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embo Std" panose="02020605060306020A03" pitchFamily="18" charset="0"/>
                        </a:rPr>
                        <a:t>01 Enero 2020 – 30 Junio 2020</a:t>
                      </a:r>
                      <a:endParaRPr lang="en-US" sz="2400" b="0" i="0" u="none" strike="noStrike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embo Std" panose="02020605060306020A03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27859">
                <a:tc>
                  <a:txBody>
                    <a:bodyPr/>
                    <a:lstStyle/>
                    <a:p>
                      <a:pPr algn="ctr" fontAlgn="b"/>
                      <a:endParaRPr lang="es-SV" sz="3200" b="1" i="0" u="none" strike="noStrike">
                        <a:solidFill>
                          <a:srgbClr val="002060"/>
                        </a:solidFill>
                        <a:latin typeface="Bembo Std" panose="02020605060306020A03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SV" sz="3200" b="1" i="0" u="none" strike="noStrike">
                        <a:solidFill>
                          <a:srgbClr val="002060"/>
                        </a:solidFill>
                        <a:latin typeface="Bembo Std" panose="02020605060306020A03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SV" sz="3200" b="1" i="1" u="none" strike="noStrike" dirty="0">
                        <a:solidFill>
                          <a:srgbClr val="002060"/>
                        </a:solidFill>
                        <a:latin typeface="Bembo Std" panose="02020605060306020A03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SV" sz="3200" b="1" i="0" u="none" strike="noStrike" dirty="0">
                        <a:solidFill>
                          <a:srgbClr val="002060"/>
                        </a:solidFill>
                        <a:latin typeface="Bembo Std" panose="02020605060306020A03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SV" sz="3200" b="0" i="0" u="none" strike="noStrike">
                        <a:solidFill>
                          <a:srgbClr val="002060"/>
                        </a:solidFill>
                        <a:latin typeface="Bembo Std" panose="02020605060306020A03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SV" sz="3200" b="0" i="0" u="none" strike="noStrike" dirty="0">
                        <a:solidFill>
                          <a:srgbClr val="002060"/>
                        </a:solidFill>
                        <a:latin typeface="Bembo Std" panose="02020605060306020A03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  <p:transition>
    <p:wipe dir="d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 Título">
            <a:extLst>
              <a:ext uri="{FF2B5EF4-FFF2-40B4-BE49-F238E27FC236}">
                <a16:creationId xmlns:a16="http://schemas.microsoft.com/office/drawing/2014/main" id="{33005F32-3626-4159-A2BF-8901BABB5B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836613"/>
            <a:ext cx="8153400" cy="720725"/>
          </a:xfrm>
        </p:spPr>
        <p:txBody>
          <a:bodyPr/>
          <a:lstStyle/>
          <a:p>
            <a:pPr>
              <a:defRPr/>
            </a:pPr>
            <a:r>
              <a:rPr lang="es-ES" sz="36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mbo Std" panose="02020605060306020A03" pitchFamily="18" charset="0"/>
              </a:rPr>
              <a:t>Información de la Subvención</a:t>
            </a:r>
          </a:p>
        </p:txBody>
      </p:sp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61BEB2D7-A67B-4C06-BE62-A522D61162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9977710"/>
              </p:ext>
            </p:extLst>
          </p:nvPr>
        </p:nvGraphicFramePr>
        <p:xfrm>
          <a:off x="230818" y="1775534"/>
          <a:ext cx="8715819" cy="4805232"/>
        </p:xfrm>
        <a:graphic>
          <a:graphicData uri="http://schemas.openxmlformats.org/drawingml/2006/table">
            <a:tbl>
              <a:tblPr/>
              <a:tblGrid>
                <a:gridCol w="1272240">
                  <a:extLst>
                    <a:ext uri="{9D8B030D-6E8A-4147-A177-3AD203B41FA5}">
                      <a16:colId xmlns:a16="http://schemas.microsoft.com/office/drawing/2014/main" val="4189901280"/>
                    </a:ext>
                  </a:extLst>
                </a:gridCol>
                <a:gridCol w="490425">
                  <a:extLst>
                    <a:ext uri="{9D8B030D-6E8A-4147-A177-3AD203B41FA5}">
                      <a16:colId xmlns:a16="http://schemas.microsoft.com/office/drawing/2014/main" val="2614636605"/>
                    </a:ext>
                  </a:extLst>
                </a:gridCol>
                <a:gridCol w="227014">
                  <a:extLst>
                    <a:ext uri="{9D8B030D-6E8A-4147-A177-3AD203B41FA5}">
                      <a16:colId xmlns:a16="http://schemas.microsoft.com/office/drawing/2014/main" val="2173266045"/>
                    </a:ext>
                  </a:extLst>
                </a:gridCol>
                <a:gridCol w="845587">
                  <a:extLst>
                    <a:ext uri="{9D8B030D-6E8A-4147-A177-3AD203B41FA5}">
                      <a16:colId xmlns:a16="http://schemas.microsoft.com/office/drawing/2014/main" val="3865148194"/>
                    </a:ext>
                  </a:extLst>
                </a:gridCol>
                <a:gridCol w="1260118">
                  <a:extLst>
                    <a:ext uri="{9D8B030D-6E8A-4147-A177-3AD203B41FA5}">
                      <a16:colId xmlns:a16="http://schemas.microsoft.com/office/drawing/2014/main" val="962588371"/>
                    </a:ext>
                  </a:extLst>
                </a:gridCol>
                <a:gridCol w="607557">
                  <a:extLst>
                    <a:ext uri="{9D8B030D-6E8A-4147-A177-3AD203B41FA5}">
                      <a16:colId xmlns:a16="http://schemas.microsoft.com/office/drawing/2014/main" val="3919924892"/>
                    </a:ext>
                  </a:extLst>
                </a:gridCol>
                <a:gridCol w="975091">
                  <a:extLst>
                    <a:ext uri="{9D8B030D-6E8A-4147-A177-3AD203B41FA5}">
                      <a16:colId xmlns:a16="http://schemas.microsoft.com/office/drawing/2014/main" val="3185243311"/>
                    </a:ext>
                  </a:extLst>
                </a:gridCol>
                <a:gridCol w="892584">
                  <a:extLst>
                    <a:ext uri="{9D8B030D-6E8A-4147-A177-3AD203B41FA5}">
                      <a16:colId xmlns:a16="http://schemas.microsoft.com/office/drawing/2014/main" val="278407769"/>
                    </a:ext>
                  </a:extLst>
                </a:gridCol>
                <a:gridCol w="967591">
                  <a:extLst>
                    <a:ext uri="{9D8B030D-6E8A-4147-A177-3AD203B41FA5}">
                      <a16:colId xmlns:a16="http://schemas.microsoft.com/office/drawing/2014/main" val="164812896"/>
                    </a:ext>
                  </a:extLst>
                </a:gridCol>
                <a:gridCol w="495047">
                  <a:extLst>
                    <a:ext uri="{9D8B030D-6E8A-4147-A177-3AD203B41FA5}">
                      <a16:colId xmlns:a16="http://schemas.microsoft.com/office/drawing/2014/main" val="1611698716"/>
                    </a:ext>
                  </a:extLst>
                </a:gridCol>
                <a:gridCol w="682565">
                  <a:extLst>
                    <a:ext uri="{9D8B030D-6E8A-4147-A177-3AD203B41FA5}">
                      <a16:colId xmlns:a16="http://schemas.microsoft.com/office/drawing/2014/main" val="735124036"/>
                    </a:ext>
                  </a:extLst>
                </a:gridCol>
              </a:tblGrid>
              <a:tr h="854690">
                <a:tc>
                  <a:txBody>
                    <a:bodyPr/>
                    <a:lstStyle/>
                    <a:p>
                      <a:pPr algn="l" fontAlgn="b"/>
                      <a:endParaRPr lang="es-S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es-SV" sz="1800" b="0" i="0" u="none" strike="noStrike" dirty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s-SV" sz="2000" b="0" i="0" u="none" strike="noStrike" dirty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Tablero de mando:  El Salvador - TB </a:t>
                      </a:r>
                      <a:endParaRPr lang="es-SV" sz="1800" b="0" i="0" u="none" strike="noStrike" dirty="0"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333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>
                    <a:lnL w="12700" cmpd="sng">
                      <a:noFill/>
                      <a:prstDash val="soli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5480774"/>
                  </a:ext>
                </a:extLst>
              </a:tr>
              <a:tr h="265878">
                <a:tc>
                  <a:txBody>
                    <a:bodyPr/>
                    <a:lstStyle/>
                    <a:p>
                      <a:pPr algn="l" fontAlgn="b"/>
                      <a:endParaRPr lang="es-S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S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endParaRPr lang="es-S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s-SV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S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SV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S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S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S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S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S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35472941"/>
                  </a:ext>
                </a:extLst>
              </a:tr>
              <a:tr h="265878">
                <a:tc>
                  <a:txBody>
                    <a:bodyPr/>
                    <a:lstStyle/>
                    <a:p>
                      <a:pPr algn="l" fontAlgn="b"/>
                      <a:endParaRPr lang="es-S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S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endParaRPr lang="es-S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s-SV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S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S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S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S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S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S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S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05199697"/>
                  </a:ext>
                </a:extLst>
              </a:tr>
              <a:tr h="627060">
                <a:tc>
                  <a:txBody>
                    <a:bodyPr/>
                    <a:lstStyle/>
                    <a:p>
                      <a:pPr algn="r" fontAlgn="ctr"/>
                      <a:r>
                        <a:rPr lang="es-SV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País: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s-SV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El Salvador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s-SV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es-SV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Título de la subvención: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s-SV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Financiamiento al PENM TB 2017 - 2021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>
                    <a:lnL w="12700" cmpd="sng">
                      <a:noFill/>
                      <a:prstDash val="solid"/>
                    </a:lnL>
                    <a:lnT w="12700" cmpd="sng">
                      <a:noFill/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7436951"/>
                  </a:ext>
                </a:extLst>
              </a:tr>
              <a:tr h="297785">
                <a:tc>
                  <a:txBody>
                    <a:bodyPr/>
                    <a:lstStyle/>
                    <a:p>
                      <a:pPr algn="l" fontAlgn="b"/>
                      <a:endParaRPr lang="es-S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endParaRPr lang="es-SV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SV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SV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SV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s-SV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s-SV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SV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SV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S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S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25998116"/>
                  </a:ext>
                </a:extLst>
              </a:tr>
              <a:tr h="233976">
                <a:tc>
                  <a:txBody>
                    <a:bodyPr/>
                    <a:lstStyle/>
                    <a:p>
                      <a:pPr algn="l" fontAlgn="b"/>
                      <a:endParaRPr lang="es-S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endParaRPr lang="es-S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s-SV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S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S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S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S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S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S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S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S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4365444"/>
                  </a:ext>
                </a:extLst>
              </a:tr>
              <a:tr h="451993">
                <a:tc>
                  <a:txBody>
                    <a:bodyPr/>
                    <a:lstStyle/>
                    <a:p>
                      <a:pPr algn="r" fontAlgn="b"/>
                      <a:r>
                        <a:rPr lang="es-SV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Componente: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SV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TB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r>
                        <a:rPr lang="es-SV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Subvención </a:t>
                      </a:r>
                      <a:r>
                        <a:rPr lang="es-SV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nº</a:t>
                      </a:r>
                      <a:r>
                        <a:rPr lang="es-SV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: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Subvención nº: </a:t>
                      </a:r>
                      <a:endParaRPr lang="es-SV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SLV-T-MOH 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b"/>
                      <a:r>
                        <a:rPr lang="es-SV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Fecha de inicio: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de ene de 19</a:t>
                      </a:r>
                      <a:endParaRPr lang="es-SV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s-SV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Financiación total </a:t>
                      </a:r>
                      <a:endParaRPr lang="es-SV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SV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$4,242,741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3944323"/>
                  </a:ext>
                </a:extLst>
              </a:tr>
              <a:tr h="451993">
                <a:tc>
                  <a:txBody>
                    <a:bodyPr/>
                    <a:lstStyle/>
                    <a:p>
                      <a:pPr algn="r" fontAlgn="b"/>
                      <a:r>
                        <a:rPr lang="es-SV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Convocatoria: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SV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r>
                        <a:rPr lang="es-SV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Fase: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Fase: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b"/>
                      <a:r>
                        <a:rPr lang="es-SV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Receptor principal: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s-SV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Ministerio de Salud  </a:t>
                      </a:r>
                      <a:endParaRPr lang="es-SV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7210025"/>
                  </a:ext>
                </a:extLst>
              </a:tr>
              <a:tr h="451993">
                <a:tc>
                  <a:txBody>
                    <a:bodyPr/>
                    <a:lstStyle/>
                    <a:p>
                      <a:pPr algn="r" fontAlgn="b"/>
                      <a:r>
                        <a:rPr lang="es-SV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Periodo de referencia: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SV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P2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r>
                        <a:rPr lang="es-SV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desde: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desde: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de enero 2020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b"/>
                      <a:r>
                        <a:rPr lang="es-SV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hasta: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 de junio 2020</a:t>
                      </a:r>
                      <a:endParaRPr lang="fr-FR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Última calificación</a:t>
                      </a:r>
                      <a:r>
                        <a:rPr lang="es-SV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: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SV" sz="10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A2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5616761"/>
                  </a:ext>
                </a:extLst>
              </a:tr>
              <a:tr h="451993">
                <a:tc>
                  <a:txBody>
                    <a:bodyPr/>
                    <a:lstStyle/>
                    <a:p>
                      <a:pPr algn="r" fontAlgn="b"/>
                      <a:r>
                        <a:rPr lang="es-SV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Agente Local del Fondo: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s-SV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Grupo Jacobs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 fontAlgn="b"/>
                      <a:r>
                        <a:rPr lang="es-SV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Gerente de Cartera del Fondo: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s-SV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Delphine De Quina </a:t>
                      </a:r>
                      <a:endParaRPr lang="es-SV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2972298"/>
                  </a:ext>
                </a:extLst>
              </a:tr>
              <a:tr h="451993">
                <a:tc>
                  <a:txBody>
                    <a:bodyPr/>
                    <a:lstStyle/>
                    <a:p>
                      <a:pPr algn="r" fontAlgn="b"/>
                      <a:r>
                        <a:rPr lang="es-SV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Elaborado por: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s-SV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UAFM/UFE/MINSAL.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 fontAlgn="b"/>
                      <a:r>
                        <a:rPr lang="es-SV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Fecha de elaboración del informe: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s-SV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 Octubre 2020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9108097"/>
                  </a:ext>
                </a:extLst>
              </a:tr>
            </a:tbl>
          </a:graphicData>
        </a:graphic>
      </p:graphicFrame>
      <p:pic>
        <p:nvPicPr>
          <p:cNvPr id="12" name="Picture 711">
            <a:extLst>
              <a:ext uri="{FF2B5EF4-FFF2-40B4-BE49-F238E27FC236}">
                <a16:creationId xmlns:a16="http://schemas.microsoft.com/office/drawing/2014/main" id="{209B8E24-543C-47C8-82E0-43BE62C1C5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683" y="3140968"/>
            <a:ext cx="1167007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wipe dir="d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1 Rectángulo">
            <a:extLst>
              <a:ext uri="{FF2B5EF4-FFF2-40B4-BE49-F238E27FC236}">
                <a16:creationId xmlns:a16="http://schemas.microsoft.com/office/drawing/2014/main" id="{EE0A96B5-DBCB-4924-B70B-31A2FD425F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088" y="1268413"/>
            <a:ext cx="78486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s-ES" altLang="es-SV" sz="180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s-ES" altLang="es-SV" sz="180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s-SV" altLang="es-SV" sz="1800">
                <a:latin typeface="Arial" panose="020B0604020202020204" pitchFamily="34" charset="0"/>
              </a:rPr>
              <a:t> </a:t>
            </a:r>
            <a:endParaRPr lang="es-ES" altLang="es-SV" sz="1800" b="1">
              <a:latin typeface="Arial" panose="020B0604020202020204" pitchFamily="34" charset="0"/>
            </a:endParaRPr>
          </a:p>
        </p:txBody>
      </p:sp>
      <p:sp>
        <p:nvSpPr>
          <p:cNvPr id="7" name="1 Título">
            <a:extLst>
              <a:ext uri="{FF2B5EF4-FFF2-40B4-BE49-F238E27FC236}">
                <a16:creationId xmlns:a16="http://schemas.microsoft.com/office/drawing/2014/main" id="{F36662EE-6D73-43ED-B99B-EBD4EF27F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>
              <a:defRPr/>
            </a:pPr>
            <a:r>
              <a:rPr lang="es-SV" sz="36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mbo Std" panose="02020605060306020A03" pitchFamily="18" charset="0"/>
              </a:rPr>
              <a:t>Indicadores de Gestión</a:t>
            </a:r>
            <a:endParaRPr lang="es-ES" sz="3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mbo Std" panose="02020605060306020A03" pitchFamily="18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5A1E63F-32F3-419D-BD7C-D1DAA57673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756" y="-15426"/>
            <a:ext cx="8964488" cy="3066371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EDE72FDE-4D51-4920-BB5D-8785710CF8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756" y="3250933"/>
            <a:ext cx="8964486" cy="3066371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1 Rectángulo">
            <a:extLst>
              <a:ext uri="{FF2B5EF4-FFF2-40B4-BE49-F238E27FC236}">
                <a16:creationId xmlns:a16="http://schemas.microsoft.com/office/drawing/2014/main" id="{40627CA6-4AE9-41B2-9A21-665BB32038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088" y="1268413"/>
            <a:ext cx="78486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s-ES" altLang="es-SV" sz="180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s-ES" altLang="es-SV" sz="180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s-SV" altLang="es-SV" sz="1800">
                <a:latin typeface="Arial" panose="020B0604020202020204" pitchFamily="34" charset="0"/>
              </a:rPr>
              <a:t> </a:t>
            </a:r>
            <a:endParaRPr lang="es-ES" altLang="es-SV" sz="1800" b="1">
              <a:latin typeface="Arial" panose="020B0604020202020204" pitchFamily="34" charset="0"/>
            </a:endParaRPr>
          </a:p>
        </p:txBody>
      </p:sp>
      <p:sp>
        <p:nvSpPr>
          <p:cNvPr id="5" name="1 Título">
            <a:extLst>
              <a:ext uri="{FF2B5EF4-FFF2-40B4-BE49-F238E27FC236}">
                <a16:creationId xmlns:a16="http://schemas.microsoft.com/office/drawing/2014/main" id="{57099E4E-FFEE-45FC-B11A-17DC00F45D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147" y="116632"/>
            <a:ext cx="8153400" cy="719138"/>
          </a:xfrm>
        </p:spPr>
        <p:txBody>
          <a:bodyPr/>
          <a:lstStyle/>
          <a:p>
            <a:pPr eaLnBrk="1" hangingPunct="1">
              <a:defRPr/>
            </a:pPr>
            <a:r>
              <a:rPr lang="es-SV" sz="3600" i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mbo Std" panose="02020605060306020A03" pitchFamily="18" charset="0"/>
              </a:rPr>
              <a:t>Indicadores de Subvención.</a:t>
            </a:r>
          </a:p>
        </p:txBody>
      </p:sp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7AB797BF-CC74-43FB-A203-E091057112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2509661"/>
              </p:ext>
            </p:extLst>
          </p:nvPr>
        </p:nvGraphicFramePr>
        <p:xfrm>
          <a:off x="153147" y="1124744"/>
          <a:ext cx="8883348" cy="5668973"/>
        </p:xfrm>
        <a:graphic>
          <a:graphicData uri="http://schemas.openxmlformats.org/drawingml/2006/table">
            <a:tbl>
              <a:tblPr/>
              <a:tblGrid>
                <a:gridCol w="2187418">
                  <a:extLst>
                    <a:ext uri="{9D8B030D-6E8A-4147-A177-3AD203B41FA5}">
                      <a16:colId xmlns:a16="http://schemas.microsoft.com/office/drawing/2014/main" val="913718036"/>
                    </a:ext>
                  </a:extLst>
                </a:gridCol>
                <a:gridCol w="542805">
                  <a:extLst>
                    <a:ext uri="{9D8B030D-6E8A-4147-A177-3AD203B41FA5}">
                      <a16:colId xmlns:a16="http://schemas.microsoft.com/office/drawing/2014/main" val="4292635807"/>
                    </a:ext>
                  </a:extLst>
                </a:gridCol>
                <a:gridCol w="526601">
                  <a:extLst>
                    <a:ext uri="{9D8B030D-6E8A-4147-A177-3AD203B41FA5}">
                      <a16:colId xmlns:a16="http://schemas.microsoft.com/office/drawing/2014/main" val="3677798648"/>
                    </a:ext>
                  </a:extLst>
                </a:gridCol>
                <a:gridCol w="759519">
                  <a:extLst>
                    <a:ext uri="{9D8B030D-6E8A-4147-A177-3AD203B41FA5}">
                      <a16:colId xmlns:a16="http://schemas.microsoft.com/office/drawing/2014/main" val="250507245"/>
                    </a:ext>
                  </a:extLst>
                </a:gridCol>
                <a:gridCol w="826358">
                  <a:extLst>
                    <a:ext uri="{9D8B030D-6E8A-4147-A177-3AD203B41FA5}">
                      <a16:colId xmlns:a16="http://schemas.microsoft.com/office/drawing/2014/main" val="1248104225"/>
                    </a:ext>
                  </a:extLst>
                </a:gridCol>
                <a:gridCol w="486092">
                  <a:extLst>
                    <a:ext uri="{9D8B030D-6E8A-4147-A177-3AD203B41FA5}">
                      <a16:colId xmlns:a16="http://schemas.microsoft.com/office/drawing/2014/main" val="3208805192"/>
                    </a:ext>
                  </a:extLst>
                </a:gridCol>
                <a:gridCol w="3554555">
                  <a:extLst>
                    <a:ext uri="{9D8B030D-6E8A-4147-A177-3AD203B41FA5}">
                      <a16:colId xmlns:a16="http://schemas.microsoft.com/office/drawing/2014/main" val="2945941696"/>
                    </a:ext>
                  </a:extLst>
                </a:gridCol>
              </a:tblGrid>
              <a:tr h="287553"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050" b="1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Indicadores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1313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13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13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13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1313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13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13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13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Lograda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1313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13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13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13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 - 59%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1313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13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13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13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60% - 89%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1313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13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13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13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&gt; 90%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1313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1C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13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13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100" b="0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Comentarios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1F1C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1C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1C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2081094"/>
                  </a:ext>
                </a:extLst>
              </a:tr>
              <a:tr h="2695807">
                <a:tc>
                  <a:txBody>
                    <a:bodyPr/>
                    <a:lstStyle/>
                    <a:p>
                      <a:pPr algn="l" fontAlgn="ctr"/>
                      <a:r>
                        <a:rPr lang="es-SV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MDR TB-6: Porcentaje de casos de TB con resultados de PSD por lo menos para Rifampicina, entre el número total de casos notificados (nuevos y previamente tratados) en el mismo año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1313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13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13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13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1313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13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13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13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1313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13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13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13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s-SV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116.0%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1313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13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13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SV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* Meta anual 65%</a:t>
                      </a:r>
                    </a:p>
                    <a:p>
                      <a:pPr algn="just" fontAlgn="ctr"/>
                      <a:r>
                        <a:rPr lang="es-SV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Para el periodo se ha logrado llegar a la meta  y superando la proyección. ya que el PNTYER reporta para el periodo un total de </a:t>
                      </a:r>
                      <a:r>
                        <a:rPr lang="es-SV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11,085</a:t>
                      </a:r>
                      <a:r>
                        <a:rPr lang="es-SV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pruebas moleculares realizadas y de estas </a:t>
                      </a:r>
                      <a:r>
                        <a:rPr lang="es-SV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4,262</a:t>
                      </a:r>
                      <a:r>
                        <a:rPr lang="es-SV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han tenido resultados de PSD por lo menos a Rifampicina, dándonos un total porcentual del </a:t>
                      </a:r>
                      <a:r>
                        <a:rPr lang="es-SV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75%</a:t>
                      </a:r>
                      <a:r>
                        <a:rPr lang="es-SV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para el periodo. </a:t>
                      </a:r>
                      <a:br>
                        <a:rPr lang="es-SV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br>
                        <a:rPr lang="es-SV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s-SV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* Con la utilización de pruebas moleculares además de hacer detección del Mycobacterium tuberculosis permite hacer vigilancia de la sensibilidad a los medicamentos y es método recomendado por la OMS. Además, el número de pruebas moleculares es mayor año con año lo que ha permitido mejorar la cobertura.</a:t>
                      </a:r>
                      <a:br>
                        <a:rPr lang="es-SV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br>
                        <a:rPr lang="es-SV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s-SV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* Importante mencionar que la ampliación de oferta de servicios para el diagnóstico precoz en poblaciones de mayor riesgo y vulnerabilidad y/o sospechosas de fármaco resistencia a través de pruebas moleculares lo que ha permitido hacer mayor número de pruebas ya que se cuenta con más equipos y más cartuchos de prueba; de igual manera se ha mantenido la farmacovigilancia activa para detectar precozmente los casos resistentes.</a:t>
                      </a:r>
                      <a:br>
                        <a:rPr lang="es-SV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br>
                        <a:rPr lang="es-SV" sz="9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s-SV" sz="9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* Fuente : Datos  </a:t>
                      </a:r>
                      <a:r>
                        <a:rPr lang="es-SV" sz="900" b="1" i="1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preliminares</a:t>
                      </a:r>
                      <a:r>
                        <a:rPr lang="es-SV" sz="900" b="1" i="1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s-SV" sz="9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del PNTYER/MINSAL.</a:t>
                      </a:r>
                      <a:endParaRPr lang="es-SV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7300717"/>
                  </a:ext>
                </a:extLst>
              </a:tr>
              <a:tr h="2417240">
                <a:tc>
                  <a:txBody>
                    <a:bodyPr/>
                    <a:lstStyle/>
                    <a:p>
                      <a:pPr algn="l" fontAlgn="ctr"/>
                      <a:r>
                        <a:rPr lang="es-SV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MDR TB-3(M): Número de casos TB-RR y/o TB-MDR que iniciaron tratamiento con drogas de segunda línea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1313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13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13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13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1313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13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13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13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1313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13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13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13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s-SV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71.4%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1313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13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13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SV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* Para este indicador el RP se tiene una meta anual </a:t>
                      </a:r>
                      <a:r>
                        <a:rPr lang="es-SV" sz="9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(según carta de implementación N° 2 de fecha 07 septiembre 2020)</a:t>
                      </a:r>
                      <a:r>
                        <a:rPr lang="es-SV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reportar </a:t>
                      </a:r>
                      <a:r>
                        <a:rPr lang="es-SV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</a:t>
                      </a:r>
                      <a:r>
                        <a:rPr lang="es-SV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casos RR/TB y/o TB-MDR que iniciaron tratamiento con drogas de segunda línea.</a:t>
                      </a:r>
                      <a:br>
                        <a:rPr lang="es-SV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br>
                        <a:rPr lang="es-SV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s-SV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* El RP para esta evaluación reporta  </a:t>
                      </a:r>
                      <a:r>
                        <a:rPr lang="es-SV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  <a:r>
                        <a:rPr lang="es-SV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casos de TB RR y  0 casos TB MDR para el periodo entre enero a junio 2020, es de mencionara que a cada uno de los casos se les realizo evaluación clínica, radiológica y bacteriológica; a pesar de la Pandemia se ha seguido en la búsqueda activa de los casos, siguiendo los lineamientos nacionales e internacionales ya establecidos.</a:t>
                      </a:r>
                      <a:br>
                        <a:rPr lang="es-SV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br>
                        <a:rPr lang="es-SV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br>
                        <a:rPr lang="es-SV" sz="9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s-SV" sz="9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* Fuente : </a:t>
                      </a:r>
                      <a:r>
                        <a:rPr lang="es-SV" sz="900" b="1" i="1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Datos   preliminares </a:t>
                      </a:r>
                      <a:r>
                        <a:rPr lang="es-SV" sz="9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del PNTYER/MINSAL.</a:t>
                      </a:r>
                      <a:endParaRPr lang="es-SV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6266901"/>
                  </a:ext>
                </a:extLst>
              </a:tr>
            </a:tbl>
          </a:graphicData>
        </a:graphic>
      </p:graphicFrame>
    </p:spTree>
  </p:cSld>
  <p:clrMapOvr>
    <a:masterClrMapping/>
  </p:clrMapOvr>
  <p:transition>
    <p:wipe dir="d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1 Rectángulo">
            <a:extLst>
              <a:ext uri="{FF2B5EF4-FFF2-40B4-BE49-F238E27FC236}">
                <a16:creationId xmlns:a16="http://schemas.microsoft.com/office/drawing/2014/main" id="{3A577DD8-B96A-42C7-8763-AA9F9262B7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088" y="1268413"/>
            <a:ext cx="78486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s-ES" altLang="es-SV" sz="180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s-ES" altLang="es-SV" sz="180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s-SV" altLang="es-SV" sz="1800">
                <a:latin typeface="Arial" panose="020B0604020202020204" pitchFamily="34" charset="0"/>
              </a:rPr>
              <a:t> </a:t>
            </a:r>
            <a:endParaRPr lang="es-ES" altLang="es-SV" sz="1800" b="1">
              <a:latin typeface="Arial" panose="020B0604020202020204" pitchFamily="34" charset="0"/>
            </a:endParaRPr>
          </a:p>
        </p:txBody>
      </p:sp>
      <p:sp>
        <p:nvSpPr>
          <p:cNvPr id="9" name="1 Título">
            <a:extLst>
              <a:ext uri="{FF2B5EF4-FFF2-40B4-BE49-F238E27FC236}">
                <a16:creationId xmlns:a16="http://schemas.microsoft.com/office/drawing/2014/main" id="{58AA3F6A-6482-47D5-B68D-09F2D8AEE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117475"/>
            <a:ext cx="8153400" cy="719138"/>
          </a:xfrm>
        </p:spPr>
        <p:txBody>
          <a:bodyPr/>
          <a:lstStyle/>
          <a:p>
            <a:pPr eaLnBrk="1" hangingPunct="1">
              <a:defRPr/>
            </a:pPr>
            <a:r>
              <a:rPr lang="es-SV" sz="3600" i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mbo Std" panose="02020605060306020A03" pitchFamily="18" charset="0"/>
              </a:rPr>
              <a:t>Indicadores de Subvención.</a:t>
            </a: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0EA7E102-FB5B-4644-9269-7FA10172E3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82717"/>
              </p:ext>
            </p:extLst>
          </p:nvPr>
        </p:nvGraphicFramePr>
        <p:xfrm>
          <a:off x="179513" y="980727"/>
          <a:ext cx="8784975" cy="6217815"/>
        </p:xfrm>
        <a:graphic>
          <a:graphicData uri="http://schemas.openxmlformats.org/drawingml/2006/table">
            <a:tbl>
              <a:tblPr/>
              <a:tblGrid>
                <a:gridCol w="2163195">
                  <a:extLst>
                    <a:ext uri="{9D8B030D-6E8A-4147-A177-3AD203B41FA5}">
                      <a16:colId xmlns:a16="http://schemas.microsoft.com/office/drawing/2014/main" val="2390413015"/>
                    </a:ext>
                  </a:extLst>
                </a:gridCol>
                <a:gridCol w="536793">
                  <a:extLst>
                    <a:ext uri="{9D8B030D-6E8A-4147-A177-3AD203B41FA5}">
                      <a16:colId xmlns:a16="http://schemas.microsoft.com/office/drawing/2014/main" val="808540916"/>
                    </a:ext>
                  </a:extLst>
                </a:gridCol>
                <a:gridCol w="520769">
                  <a:extLst>
                    <a:ext uri="{9D8B030D-6E8A-4147-A177-3AD203B41FA5}">
                      <a16:colId xmlns:a16="http://schemas.microsoft.com/office/drawing/2014/main" val="4082688132"/>
                    </a:ext>
                  </a:extLst>
                </a:gridCol>
                <a:gridCol w="751109">
                  <a:extLst>
                    <a:ext uri="{9D8B030D-6E8A-4147-A177-3AD203B41FA5}">
                      <a16:colId xmlns:a16="http://schemas.microsoft.com/office/drawing/2014/main" val="922940096"/>
                    </a:ext>
                  </a:extLst>
                </a:gridCol>
                <a:gridCol w="817207">
                  <a:extLst>
                    <a:ext uri="{9D8B030D-6E8A-4147-A177-3AD203B41FA5}">
                      <a16:colId xmlns:a16="http://schemas.microsoft.com/office/drawing/2014/main" val="3695597368"/>
                    </a:ext>
                  </a:extLst>
                </a:gridCol>
                <a:gridCol w="480710">
                  <a:extLst>
                    <a:ext uri="{9D8B030D-6E8A-4147-A177-3AD203B41FA5}">
                      <a16:colId xmlns:a16="http://schemas.microsoft.com/office/drawing/2014/main" val="1165834702"/>
                    </a:ext>
                  </a:extLst>
                </a:gridCol>
                <a:gridCol w="3515192">
                  <a:extLst>
                    <a:ext uri="{9D8B030D-6E8A-4147-A177-3AD203B41FA5}">
                      <a16:colId xmlns:a16="http://schemas.microsoft.com/office/drawing/2014/main" val="4068667045"/>
                    </a:ext>
                  </a:extLst>
                </a:gridCol>
              </a:tblGrid>
              <a:tr h="207846"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100" b="1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Indicadores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1313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13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13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13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1313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13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13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13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Lograda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1313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13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13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13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 - 59%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1313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13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13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13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60% - 89%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1313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13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13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13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&gt; 90%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1313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1C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13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13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100" b="0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Comentarios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1F1C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1C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1C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358305"/>
                  </a:ext>
                </a:extLst>
              </a:tr>
              <a:tr h="2696662">
                <a:tc>
                  <a:txBody>
                    <a:bodyPr/>
                    <a:lstStyle/>
                    <a:p>
                      <a:pPr algn="l" fontAlgn="ctr"/>
                      <a:r>
                        <a:rPr lang="es-SV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TCP-6a: Número de casos de TB (todas las formas) notificados entre los privados de libertad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1313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13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13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13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1,035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1313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13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13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13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1313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13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13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13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s-SV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43%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1313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13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13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SV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*La Pandemia Covid - 19  ha impactado directamente al país, dado que debido a las medidas  durante la emergencia  por la restricción de movimiento, el personal de salud  fue concentrado para la atención a esta situación,  las actividades de búsqueda activa se vieron disminuidas y no se tuvo acceso a  ingreso a CP.   </a:t>
                      </a:r>
                    </a:p>
                    <a:p>
                      <a:pPr algn="just" fontAlgn="ctr"/>
                      <a:r>
                        <a:rPr lang="es-SV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 obstante,  lo antes descrito en esta etapa de reactivación y retorno a la nueva normalidad se  esta tratando de superar este desfase y nuevamente se han reactivado las acciones de búsqueda en esta población.  </a:t>
                      </a:r>
                    </a:p>
                    <a:p>
                      <a:pPr algn="just" fontAlgn="ctr"/>
                      <a:endParaRPr lang="es-SV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just" fontAlgn="ctr"/>
                      <a:r>
                        <a:rPr lang="es-SV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Este indicador es uno de los que fue ajustada la meta anual con FM y presentado en la reunión plenaria del 16 de julio  del año en curso al pleno, la meta anterior había sido estimada en 1,917 casos y fue ajustada a 1,035 casos y legalizado a través de la Carta de Implementación No 2.   </a:t>
                      </a:r>
                      <a:br>
                        <a:rPr lang="es-SV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br>
                        <a:rPr lang="es-SV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s-SV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* En este avance se reporta el registro de número de casos de TB notificados en PPL del primer semestre del año en curso, que corresponde a 444,  equivalente a  43 %  de la meta anual 1,035 casos. </a:t>
                      </a:r>
                    </a:p>
                    <a:p>
                      <a:pPr algn="just" fontAlgn="ctr"/>
                      <a:endParaRPr lang="es-SV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just" fontAlgn="ctr"/>
                      <a:r>
                        <a:rPr lang="es-SV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Como RP, se están duplicando esfuerzos, con jornadas de rayos X, reinicio de pruebas de Gene Xpert para lograr el cumplimiento de la meta anual  establecida.</a:t>
                      </a:r>
                      <a:br>
                        <a:rPr lang="es-SV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br>
                        <a:rPr lang="es-SV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s-SV" sz="9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* Fuente : Datos</a:t>
                      </a:r>
                      <a:r>
                        <a:rPr lang="es-SV" sz="900" b="1" i="1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preliminares </a:t>
                      </a:r>
                      <a:r>
                        <a:rPr lang="es-SV" sz="9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del PNTYER/MINSAL.</a:t>
                      </a:r>
                      <a:endParaRPr lang="es-SV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4433630"/>
                  </a:ext>
                </a:extLst>
              </a:tr>
              <a:tr h="2855289">
                <a:tc>
                  <a:txBody>
                    <a:bodyPr/>
                    <a:lstStyle/>
                    <a:p>
                      <a:pPr algn="l" fontAlgn="ctr"/>
                      <a:r>
                        <a:rPr lang="es-SV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TCP - </a:t>
                      </a:r>
                      <a:r>
                        <a:rPr lang="es-SV" sz="105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other</a:t>
                      </a:r>
                      <a:r>
                        <a:rPr lang="es-SV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-1: Porcentaje de casos todas las formas de TB entre PPL tratados exitosamente entre el total de casos todas las formas notificados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1313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13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13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13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1313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13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13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13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1313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13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13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13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s-SV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1313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13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13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SV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* Este Indicador representa a una Cohorte Anual y hacer un corte semestral epidemiológico no es representativo al reporte del indicador.</a:t>
                      </a:r>
                      <a:br>
                        <a:rPr lang="es-SV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br>
                        <a:rPr lang="es-SV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endParaRPr lang="es-SV" sz="900" b="0" i="0" u="none" strike="sng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766804"/>
                  </a:ext>
                </a:extLst>
              </a:tr>
            </a:tbl>
          </a:graphicData>
        </a:graphic>
      </p:graphicFrame>
    </p:spTree>
  </p:cSld>
  <p:clrMapOvr>
    <a:masterClrMapping/>
  </p:clrMapOvr>
  <p:transition>
    <p:wipe dir="d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1 Rectángulo">
            <a:extLst>
              <a:ext uri="{FF2B5EF4-FFF2-40B4-BE49-F238E27FC236}">
                <a16:creationId xmlns:a16="http://schemas.microsoft.com/office/drawing/2014/main" id="{5419A136-7FD6-4716-9472-2E4EDE9E8E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088" y="1268413"/>
            <a:ext cx="78486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SV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SV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SV" altLang="es-SV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s-ES" altLang="es-SV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1 Título">
            <a:extLst>
              <a:ext uri="{FF2B5EF4-FFF2-40B4-BE49-F238E27FC236}">
                <a16:creationId xmlns:a16="http://schemas.microsoft.com/office/drawing/2014/main" id="{9F9F0E12-CD4D-4626-8E28-3FAFE42F93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147" y="116632"/>
            <a:ext cx="8153400" cy="719138"/>
          </a:xfrm>
        </p:spPr>
        <p:txBody>
          <a:bodyPr/>
          <a:lstStyle/>
          <a:p>
            <a:pPr eaLnBrk="1" hangingPunct="1">
              <a:defRPr/>
            </a:pPr>
            <a:r>
              <a:rPr lang="es-SV" sz="3600" i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mbo Std" panose="02020605060306020A03" pitchFamily="18" charset="0"/>
              </a:rPr>
              <a:t>Evidencias Fotográficas.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9E8DEDAA-167F-4CF8-A73B-DDB287BE94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081" y="3429000"/>
            <a:ext cx="6295152" cy="324036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C2F9225E-2433-4BCD-BF5F-07A9347357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44" y="1124745"/>
            <a:ext cx="4818778" cy="2736304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6884591B-918E-449D-853C-E80B9767A542}"/>
              </a:ext>
            </a:extLst>
          </p:cNvPr>
          <p:cNvSpPr txBox="1"/>
          <p:nvPr/>
        </p:nvSpPr>
        <p:spPr>
          <a:xfrm>
            <a:off x="5148064" y="1339285"/>
            <a:ext cx="367240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Socialización a las Regiones de Salud y autoridades ministeriales de la “Consultoría sobre Investigación de riesgo y situación epidemiológica en el Sistema Penitenciario”.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FE1C5C3F-863C-4265-B7D1-8B909E6ED6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581128"/>
            <a:ext cx="1944216" cy="888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988312"/>
      </p:ext>
    </p:extLst>
  </p:cSld>
  <p:clrMapOvr>
    <a:masterClrMapping/>
  </p:clrMapOvr>
  <p:transition>
    <p:wipe dir="d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1 Rectángulo">
            <a:extLst>
              <a:ext uri="{FF2B5EF4-FFF2-40B4-BE49-F238E27FC236}">
                <a16:creationId xmlns:a16="http://schemas.microsoft.com/office/drawing/2014/main" id="{5419A136-7FD6-4716-9472-2E4EDE9E8E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088" y="1268413"/>
            <a:ext cx="78486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SV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SV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SV" altLang="es-SV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s-ES" altLang="es-SV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1 Título">
            <a:extLst>
              <a:ext uri="{FF2B5EF4-FFF2-40B4-BE49-F238E27FC236}">
                <a16:creationId xmlns:a16="http://schemas.microsoft.com/office/drawing/2014/main" id="{4FEB30C2-ED0F-4CAB-974F-7F953B37D2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147" y="116632"/>
            <a:ext cx="8153400" cy="719138"/>
          </a:xfrm>
        </p:spPr>
        <p:txBody>
          <a:bodyPr/>
          <a:lstStyle/>
          <a:p>
            <a:pPr eaLnBrk="1" hangingPunct="1">
              <a:defRPr/>
            </a:pPr>
            <a:r>
              <a:rPr lang="es-SV" sz="3600" i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mbo Std" panose="02020605060306020A03" pitchFamily="18" charset="0"/>
              </a:rPr>
              <a:t>Evidencias Fotográficas.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6BE0B07-BA7A-4DD1-8F5A-8047436BC5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1388" y="1730375"/>
            <a:ext cx="3968594" cy="2337416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E69B8820-E56D-4BED-A05D-33CFFF6AAA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690" y="1700809"/>
            <a:ext cx="4330774" cy="2337417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AA65B295-2AAC-49EA-B052-090F19FF9C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094" y="4005064"/>
            <a:ext cx="5508104" cy="2610612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D34A7E21-E3DD-4058-8923-C112870C2F3D}"/>
              </a:ext>
            </a:extLst>
          </p:cNvPr>
          <p:cNvSpPr txBox="1"/>
          <p:nvPr/>
        </p:nvSpPr>
        <p:spPr>
          <a:xfrm>
            <a:off x="1407951" y="1100496"/>
            <a:ext cx="6686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Evaluaciones Regionales Semestrales PNTYER/MINSAL</a:t>
            </a:r>
          </a:p>
        </p:txBody>
      </p:sp>
    </p:spTree>
    <p:extLst>
      <p:ext uri="{BB962C8B-B14F-4D97-AF65-F5344CB8AC3E}">
        <p14:creationId xmlns:p14="http://schemas.microsoft.com/office/powerpoint/2010/main" val="999021565"/>
      </p:ext>
    </p:extLst>
  </p:cSld>
  <p:clrMapOvr>
    <a:masterClrMapping/>
  </p:clrMapOvr>
  <p:transition>
    <p:wipe dir="d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1 Rectángulo">
            <a:extLst>
              <a:ext uri="{FF2B5EF4-FFF2-40B4-BE49-F238E27FC236}">
                <a16:creationId xmlns:a16="http://schemas.microsoft.com/office/drawing/2014/main" id="{5419A136-7FD6-4716-9472-2E4EDE9E8E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088" y="1268413"/>
            <a:ext cx="78486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SV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SV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SV" altLang="es-SV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s-ES" altLang="es-SV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1 Título">
            <a:extLst>
              <a:ext uri="{FF2B5EF4-FFF2-40B4-BE49-F238E27FC236}">
                <a16:creationId xmlns:a16="http://schemas.microsoft.com/office/drawing/2014/main" id="{D3CEC020-20EF-4AFB-B050-7A90CCE11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147" y="116632"/>
            <a:ext cx="8153400" cy="719138"/>
          </a:xfrm>
        </p:spPr>
        <p:txBody>
          <a:bodyPr/>
          <a:lstStyle/>
          <a:p>
            <a:pPr eaLnBrk="1" hangingPunct="1">
              <a:defRPr/>
            </a:pPr>
            <a:r>
              <a:rPr lang="es-SV" sz="3600" i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mbo Std" panose="02020605060306020A03" pitchFamily="18" charset="0"/>
              </a:rPr>
              <a:t>Evidencias Fotográficas.</a:t>
            </a: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6D7A9E64-C536-4F6C-9BC7-9BF2FF6DFFE3}"/>
              </a:ext>
            </a:extLst>
          </p:cNvPr>
          <p:cNvSpPr txBox="1">
            <a:spLocks/>
          </p:cNvSpPr>
          <p:nvPr/>
        </p:nvSpPr>
        <p:spPr bwMode="auto">
          <a:xfrm>
            <a:off x="1547664" y="5960052"/>
            <a:ext cx="6624736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s-MX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“Promover e implementar el </a:t>
            </a:r>
            <a:r>
              <a:rPr lang="es-MX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ENGAGE TB </a:t>
            </a:r>
            <a:r>
              <a:rPr lang="es-MX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 través de la Sociedad Civil para reducir las barreras de acceso a los servicios de TB para poblaciones claves en 8 países de la región de LAC”</a:t>
            </a:r>
            <a:endParaRPr lang="es-PE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E2020ABB-D141-4197-AE2E-0D4A360CFE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12" y="879268"/>
            <a:ext cx="3414711" cy="4293096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938269F6-1455-4934-969A-5DA65DEDAA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1631" y="879268"/>
            <a:ext cx="4415448" cy="310496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25B96931-5973-4AC6-B5D4-C378E00C5E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3367764"/>
            <a:ext cx="4608512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706778"/>
      </p:ext>
    </p:extLst>
  </p:cSld>
  <p:clrMapOvr>
    <a:masterClrMapping/>
  </p:clrMapOvr>
  <p:transition>
    <p:wipe dir="d"/>
  </p:transition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3870</TotalTime>
  <Words>1092</Words>
  <Application>Microsoft Office PowerPoint</Application>
  <PresentationFormat>Presentación en pantalla (4:3)</PresentationFormat>
  <Paragraphs>131</Paragraphs>
  <Slides>11</Slides>
  <Notes>9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11</vt:i4>
      </vt:variant>
    </vt:vector>
  </HeadingPairs>
  <TitlesOfParts>
    <vt:vector size="17" baseType="lpstr">
      <vt:lpstr>Arial</vt:lpstr>
      <vt:lpstr>Arial Black</vt:lpstr>
      <vt:lpstr>Bembo Std</vt:lpstr>
      <vt:lpstr>Calibri</vt:lpstr>
      <vt:lpstr>Tema de Office</vt:lpstr>
      <vt:lpstr>4_Tema de Office</vt:lpstr>
      <vt:lpstr>Presentación de PowerPoint</vt:lpstr>
      <vt:lpstr>Presentación de PowerPoint</vt:lpstr>
      <vt:lpstr>Información de la Subvención</vt:lpstr>
      <vt:lpstr>Indicadores de Gestión</vt:lpstr>
      <vt:lpstr>Indicadores de Subvención.</vt:lpstr>
      <vt:lpstr>Indicadores de Subvención.</vt:lpstr>
      <vt:lpstr>Evidencias Fotográficas.</vt:lpstr>
      <vt:lpstr>Evidencias Fotográficas.</vt:lpstr>
      <vt:lpstr>Evidencias Fotográficas.</vt:lpstr>
      <vt:lpstr>Apoyo del PNTYER a la  Pandemia Covid - 19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Vanessa</dc:creator>
  <cp:lastModifiedBy>Karla Eugenia Rivera Arévalo</cp:lastModifiedBy>
  <cp:revision>265</cp:revision>
  <cp:lastPrinted>2019-03-21T14:15:37Z</cp:lastPrinted>
  <dcterms:created xsi:type="dcterms:W3CDTF">2012-11-07T15:01:43Z</dcterms:created>
  <dcterms:modified xsi:type="dcterms:W3CDTF">2020-10-22T15:11:28Z</dcterms:modified>
</cp:coreProperties>
</file>