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ENCUEST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ENCUE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ENCUEST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ENCUEST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ENCUEST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ENCUEST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ENCUEST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SV" b="1">
                <a:solidFill>
                  <a:sysClr val="windowText" lastClr="000000"/>
                </a:solidFill>
              </a:rPr>
              <a:t>ENCUESTADAS</a:t>
            </a:r>
            <a:r>
              <a:rPr lang="es-SV" b="1" baseline="0">
                <a:solidFill>
                  <a:sysClr val="windowText" lastClr="000000"/>
                </a:solidFill>
              </a:rPr>
              <a:t> POR DEPARTAMENTO</a:t>
            </a:r>
            <a:endParaRPr lang="es-SV"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SV"/>
        </a:p>
      </c:txPr>
    </c:title>
    <c:autoTitleDeleted val="0"/>
    <c:plotArea>
      <c:layout>
        <c:manualLayout>
          <c:layoutTarget val="inner"/>
          <c:xMode val="edge"/>
          <c:yMode val="edge"/>
          <c:x val="0.11827814792381722"/>
          <c:y val="0.27681917211328977"/>
          <c:w val="0.88172185207618281"/>
          <c:h val="0.50230147702125472"/>
        </c:manualLayout>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90" b="0" i="0" u="none" strike="noStrike" kern="1200" baseline="0">
                    <a:solidFill>
                      <a:sysClr val="windowText" lastClr="000000"/>
                    </a:solidFill>
                    <a:latin typeface="+mn-lt"/>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Municipios!$A$2:$A$11</c:f>
              <c:strCache>
                <c:ptCount val="10"/>
                <c:pt idx="0">
                  <c:v>Sonsonate</c:v>
                </c:pt>
                <c:pt idx="1">
                  <c:v>Ahuachapan</c:v>
                </c:pt>
                <c:pt idx="2">
                  <c:v>La Libertad</c:v>
                </c:pt>
                <c:pt idx="3">
                  <c:v>San Salvador</c:v>
                </c:pt>
                <c:pt idx="4">
                  <c:v>Santa Ana</c:v>
                </c:pt>
                <c:pt idx="5">
                  <c:v>La Paz</c:v>
                </c:pt>
                <c:pt idx="6">
                  <c:v>San Miguel</c:v>
                </c:pt>
                <c:pt idx="7">
                  <c:v>La Union</c:v>
                </c:pt>
                <c:pt idx="8">
                  <c:v>Morazan</c:v>
                </c:pt>
                <c:pt idx="9">
                  <c:v>Usulutan</c:v>
                </c:pt>
              </c:strCache>
            </c:strRef>
          </c:cat>
          <c:val>
            <c:numRef>
              <c:f>Municipios!$B$2:$B$11</c:f>
              <c:numCache>
                <c:formatCode>General</c:formatCode>
                <c:ptCount val="10"/>
                <c:pt idx="0">
                  <c:v>27</c:v>
                </c:pt>
                <c:pt idx="1">
                  <c:v>16</c:v>
                </c:pt>
                <c:pt idx="2">
                  <c:v>48</c:v>
                </c:pt>
                <c:pt idx="3">
                  <c:v>102</c:v>
                </c:pt>
                <c:pt idx="4">
                  <c:v>29</c:v>
                </c:pt>
                <c:pt idx="5">
                  <c:v>42</c:v>
                </c:pt>
                <c:pt idx="6">
                  <c:v>26</c:v>
                </c:pt>
                <c:pt idx="7">
                  <c:v>12</c:v>
                </c:pt>
                <c:pt idx="8">
                  <c:v>9</c:v>
                </c:pt>
                <c:pt idx="9">
                  <c:v>12</c:v>
                </c:pt>
              </c:numCache>
            </c:numRef>
          </c:val>
        </c:ser>
        <c:dLbls>
          <c:dLblPos val="outEnd"/>
          <c:showLegendKey val="0"/>
          <c:showVal val="1"/>
          <c:showCatName val="0"/>
          <c:showSerName val="0"/>
          <c:showPercent val="0"/>
          <c:showBubbleSize val="0"/>
        </c:dLbls>
        <c:gapWidth val="80"/>
        <c:overlap val="25"/>
        <c:axId val="174973688"/>
        <c:axId val="174974080"/>
      </c:barChart>
      <c:catAx>
        <c:axId val="174973688"/>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SV"/>
                  <a:t>DEPARTAMENTOS</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ysClr val="windowText" lastClr="000000"/>
                </a:solidFill>
                <a:latin typeface="+mn-lt"/>
                <a:ea typeface="+mn-ea"/>
                <a:cs typeface="+mn-cs"/>
              </a:defRPr>
            </a:pPr>
            <a:endParaRPr lang="es-SV"/>
          </a:p>
        </c:txPr>
        <c:crossAx val="174974080"/>
        <c:crosses val="autoZero"/>
        <c:auto val="1"/>
        <c:lblAlgn val="ctr"/>
        <c:lblOffset val="100"/>
        <c:noMultiLvlLbl val="0"/>
      </c:catAx>
      <c:valAx>
        <c:axId val="174974080"/>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SV"/>
                  <a:t># DE PARTICIPANTES</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ysClr val="windowText" lastClr="000000"/>
                </a:solidFill>
                <a:latin typeface="+mn-lt"/>
                <a:ea typeface="+mn-ea"/>
                <a:cs typeface="+mn-cs"/>
              </a:defRPr>
            </a:pPr>
            <a:endParaRPr lang="es-SV"/>
          </a:p>
        </c:txPr>
        <c:crossAx val="174973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SV"/>
              <a:t>Recibio</a:t>
            </a:r>
            <a:r>
              <a:rPr lang="es-SV" baseline="0"/>
              <a:t> ayuda de alguna onege u otras personas altruistas</a:t>
            </a:r>
            <a:endParaRPr lang="es-SV"/>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SV"/>
        </a:p>
      </c:txPr>
    </c:title>
    <c:autoTitleDeleted val="0"/>
    <c:plotArea>
      <c:layout/>
      <c:doughnut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SV"/>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'ayuda ONG'!$A$3:$A$4</c:f>
              <c:strCache>
                <c:ptCount val="2"/>
                <c:pt idx="0">
                  <c:v>NO</c:v>
                </c:pt>
                <c:pt idx="1">
                  <c:v>SI</c:v>
                </c:pt>
              </c:strCache>
            </c:strRef>
          </c:cat>
          <c:val>
            <c:numRef>
              <c:f>'ayuda ONG'!$B$3:$B$4</c:f>
              <c:numCache>
                <c:formatCode>General</c:formatCode>
                <c:ptCount val="2"/>
                <c:pt idx="0">
                  <c:v>62</c:v>
                </c:pt>
                <c:pt idx="1">
                  <c:v>240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030" b="0" i="0" u="none" strike="noStrike" kern="1200" baseline="0">
              <a:solidFill>
                <a:sysClr val="windowText" lastClr="000000"/>
              </a:solidFill>
              <a:latin typeface="+mn-lt"/>
              <a:ea typeface="+mn-ea"/>
              <a:cs typeface="+mn-cs"/>
            </a:defRPr>
          </a:pPr>
          <a:endParaRPr lang="es-SV"/>
        </a:p>
      </c:txPr>
    </c:legend>
    <c:plotVisOnly val="1"/>
    <c:dispBlanksAs val="gap"/>
    <c:showDLblsOverMax val="0"/>
  </c:chart>
  <c:spPr>
    <a:solidFill>
      <a:schemeClr val="bg1">
        <a:lumMod val="95000"/>
      </a:schemeClr>
    </a:solidFill>
    <a:ln w="9525" cap="flat" cmpd="sng" algn="ctr">
      <a:solidFill>
        <a:schemeClr val="dk1">
          <a:lumMod val="25000"/>
          <a:lumOff val="75000"/>
        </a:schemeClr>
      </a:solidFill>
      <a:round/>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SV" baseline="0">
                <a:solidFill>
                  <a:sysClr val="windowText" lastClr="000000"/>
                </a:solidFill>
              </a:rPr>
              <a:t>Distribucion por Edad</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S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9566034855061401"/>
          <c:w val="0.81376775018507297"/>
          <c:h val="0.80433965144938602"/>
        </c:manualLayout>
      </c:layout>
      <c:pie3DChart>
        <c:varyColors val="1"/>
        <c:ser>
          <c:idx val="0"/>
          <c:order val="0"/>
          <c:explosion val="12"/>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lIns="38100" tIns="19050" rIns="38100" bIns="19050" anchor="ctr" anchorCtr="1">
                <a:spAutoFit/>
              </a:bodyPr>
              <a:lstStyle/>
              <a:p>
                <a:pPr>
                  <a:defRPr sz="1010" b="0" i="0" u="none" strike="noStrike" kern="1200" baseline="0">
                    <a:solidFill>
                      <a:sysClr val="windowText" lastClr="000000"/>
                    </a:solidFill>
                    <a:latin typeface="+mn-lt"/>
                    <a:ea typeface="+mn-ea"/>
                    <a:cs typeface="+mn-cs"/>
                  </a:defRPr>
                </a:pPr>
                <a:endParaRPr lang="es-SV"/>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Edades!$A$2:$A$8</c:f>
              <c:strCache>
                <c:ptCount val="7"/>
                <c:pt idx="0">
                  <c:v>15 Años</c:v>
                </c:pt>
                <c:pt idx="1">
                  <c:v>17 Años</c:v>
                </c:pt>
                <c:pt idx="2">
                  <c:v> 18-25 Años</c:v>
                </c:pt>
                <c:pt idx="3">
                  <c:v>26-30 Años</c:v>
                </c:pt>
                <c:pt idx="4">
                  <c:v>31-40 Años</c:v>
                </c:pt>
                <c:pt idx="5">
                  <c:v>41-50 Años</c:v>
                </c:pt>
                <c:pt idx="6">
                  <c:v>51 o mas</c:v>
                </c:pt>
              </c:strCache>
            </c:strRef>
          </c:cat>
          <c:val>
            <c:numRef>
              <c:f>Edades!$B$2:$B$8</c:f>
              <c:numCache>
                <c:formatCode>General</c:formatCode>
                <c:ptCount val="7"/>
                <c:pt idx="0">
                  <c:v>1</c:v>
                </c:pt>
                <c:pt idx="1">
                  <c:v>3</c:v>
                </c:pt>
                <c:pt idx="2">
                  <c:v>80</c:v>
                </c:pt>
                <c:pt idx="3">
                  <c:v>86</c:v>
                </c:pt>
                <c:pt idx="4">
                  <c:v>107</c:v>
                </c:pt>
                <c:pt idx="5">
                  <c:v>34</c:v>
                </c:pt>
                <c:pt idx="6">
                  <c:v>12</c:v>
                </c:pt>
              </c:numCache>
            </c:numRef>
          </c:val>
        </c:ser>
        <c:dLbls>
          <c:dLblPos val="outEnd"/>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SV" baseline="0">
                <a:solidFill>
                  <a:sysClr val="windowText" lastClr="000000"/>
                </a:solidFill>
              </a:rPr>
              <a:t>¿Cual era su situacion laboral antes de la cuarentena? A que se dedicaba?</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S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explosion val="9"/>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bubble3D val="0"/>
            <c:explosion val="1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3"/>
            <c:bubble3D val="0"/>
            <c:explosion val="7"/>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4"/>
            <c:bubble3D val="0"/>
            <c:explosion val="9"/>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lIns="38100" tIns="19050" rIns="38100" bIns="19050" anchor="ctr" anchorCtr="1">
                <a:spAutoFit/>
              </a:bodyPr>
              <a:lstStyle/>
              <a:p>
                <a:pPr>
                  <a:defRPr sz="1060" b="0" i="0" u="none" strike="noStrike" kern="1200" baseline="0">
                    <a:solidFill>
                      <a:sysClr val="windowText" lastClr="000000"/>
                    </a:solidFill>
                    <a:latin typeface="+mn-lt"/>
                    <a:ea typeface="+mn-ea"/>
                    <a:cs typeface="+mn-cs"/>
                  </a:defRPr>
                </a:pPr>
                <a:endParaRPr lang="es-SV"/>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'Profecion '!$A$3:$A$7</c:f>
              <c:strCache>
                <c:ptCount val="5"/>
                <c:pt idx="0">
                  <c:v>Comerciante</c:v>
                </c:pt>
                <c:pt idx="1">
                  <c:v>Empleo formal</c:v>
                </c:pt>
                <c:pt idx="2">
                  <c:v>Negocio propio</c:v>
                </c:pt>
                <c:pt idx="3">
                  <c:v>No trabaja</c:v>
                </c:pt>
                <c:pt idx="4">
                  <c:v>Trabajo Sexual</c:v>
                </c:pt>
              </c:strCache>
            </c:strRef>
          </c:cat>
          <c:val>
            <c:numRef>
              <c:f>'Profecion '!$B$3:$B$7</c:f>
              <c:numCache>
                <c:formatCode>General</c:formatCode>
                <c:ptCount val="5"/>
                <c:pt idx="0">
                  <c:v>98</c:v>
                </c:pt>
                <c:pt idx="1">
                  <c:v>50</c:v>
                </c:pt>
                <c:pt idx="2">
                  <c:v>32</c:v>
                </c:pt>
                <c:pt idx="3">
                  <c:v>67</c:v>
                </c:pt>
                <c:pt idx="4">
                  <c:v>55</c:v>
                </c:pt>
              </c:numCache>
            </c:numRef>
          </c:val>
        </c:ser>
        <c:dLbls>
          <c:dLblPos val="outEnd"/>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SV"/>
              <a:t>Grafico</a:t>
            </a:r>
            <a:r>
              <a:rPr lang="es-SV" baseline="0"/>
              <a:t> comparativo de acceso laboral por departamento</a:t>
            </a:r>
            <a:endParaRPr lang="es-SV"/>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Hoja1!$B$3</c:f>
              <c:strCache>
                <c:ptCount val="1"/>
                <c:pt idx="0">
                  <c:v>San Salvador</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Hoja1!$A$4:$A$8</c:f>
              <c:strCache>
                <c:ptCount val="5"/>
                <c:pt idx="0">
                  <c:v>Comerciante</c:v>
                </c:pt>
                <c:pt idx="1">
                  <c:v>Trabajo Sexual</c:v>
                </c:pt>
                <c:pt idx="2">
                  <c:v>Negocio Propio</c:v>
                </c:pt>
                <c:pt idx="3">
                  <c:v>Empleo Formal</c:v>
                </c:pt>
                <c:pt idx="4">
                  <c:v>Desempleada</c:v>
                </c:pt>
              </c:strCache>
            </c:strRef>
          </c:cat>
          <c:val>
            <c:numRef>
              <c:f>Hoja1!$B$4:$B$8</c:f>
              <c:numCache>
                <c:formatCode>0%</c:formatCode>
                <c:ptCount val="5"/>
                <c:pt idx="0">
                  <c:v>0.29411764705882354</c:v>
                </c:pt>
                <c:pt idx="1">
                  <c:v>0.29411764705882354</c:v>
                </c:pt>
                <c:pt idx="2">
                  <c:v>9.8039215686274508E-2</c:v>
                </c:pt>
                <c:pt idx="3">
                  <c:v>0.13725490196078433</c:v>
                </c:pt>
                <c:pt idx="4">
                  <c:v>0.17647058823529413</c:v>
                </c:pt>
              </c:numCache>
            </c:numRef>
          </c:val>
        </c:ser>
        <c:ser>
          <c:idx val="1"/>
          <c:order val="1"/>
          <c:tx>
            <c:strRef>
              <c:f>Hoja1!$C$3</c:f>
              <c:strCache>
                <c:ptCount val="1"/>
                <c:pt idx="0">
                  <c:v>La Libertad</c:v>
                </c:pt>
              </c:strCache>
            </c:strRef>
          </c:tx>
          <c:spPr>
            <a:solidFill>
              <a:srgbClr val="FF66F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Hoja1!$A$4:$A$8</c:f>
              <c:strCache>
                <c:ptCount val="5"/>
                <c:pt idx="0">
                  <c:v>Comerciante</c:v>
                </c:pt>
                <c:pt idx="1">
                  <c:v>Trabajo Sexual</c:v>
                </c:pt>
                <c:pt idx="2">
                  <c:v>Negocio Propio</c:v>
                </c:pt>
                <c:pt idx="3">
                  <c:v>Empleo Formal</c:v>
                </c:pt>
                <c:pt idx="4">
                  <c:v>Desempleada</c:v>
                </c:pt>
              </c:strCache>
            </c:strRef>
          </c:cat>
          <c:val>
            <c:numRef>
              <c:f>Hoja1!$C$4:$C$8</c:f>
              <c:numCache>
                <c:formatCode>0%</c:formatCode>
                <c:ptCount val="5"/>
                <c:pt idx="0">
                  <c:v>0.34782608695652173</c:v>
                </c:pt>
                <c:pt idx="1">
                  <c:v>0.10869565217391304</c:v>
                </c:pt>
                <c:pt idx="2">
                  <c:v>0.13043478260869565</c:v>
                </c:pt>
                <c:pt idx="3">
                  <c:v>0.30434782608695654</c:v>
                </c:pt>
                <c:pt idx="4">
                  <c:v>0.10869565217391304</c:v>
                </c:pt>
              </c:numCache>
            </c:numRef>
          </c:val>
        </c:ser>
        <c:ser>
          <c:idx val="2"/>
          <c:order val="2"/>
          <c:tx>
            <c:strRef>
              <c:f>Hoja1!$D$3</c:f>
              <c:strCache>
                <c:ptCount val="1"/>
                <c:pt idx="0">
                  <c:v>La Paz</c:v>
                </c:pt>
              </c:strCache>
            </c:strRef>
          </c:tx>
          <c:spPr>
            <a:solidFill>
              <a:srgbClr val="92D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Hoja1!$A$4:$A$8</c:f>
              <c:strCache>
                <c:ptCount val="5"/>
                <c:pt idx="0">
                  <c:v>Comerciante</c:v>
                </c:pt>
                <c:pt idx="1">
                  <c:v>Trabajo Sexual</c:v>
                </c:pt>
                <c:pt idx="2">
                  <c:v>Negocio Propio</c:v>
                </c:pt>
                <c:pt idx="3">
                  <c:v>Empleo Formal</c:v>
                </c:pt>
                <c:pt idx="4">
                  <c:v>Desempleada</c:v>
                </c:pt>
              </c:strCache>
            </c:strRef>
          </c:cat>
          <c:val>
            <c:numRef>
              <c:f>Hoja1!$D$4:$D$8</c:f>
              <c:numCache>
                <c:formatCode>0%</c:formatCode>
                <c:ptCount val="5"/>
                <c:pt idx="0">
                  <c:v>0.42857142857142855</c:v>
                </c:pt>
                <c:pt idx="1">
                  <c:v>9.5238095238095233E-2</c:v>
                </c:pt>
                <c:pt idx="2">
                  <c:v>4.7619047619047616E-2</c:v>
                </c:pt>
                <c:pt idx="3">
                  <c:v>0.19047619047619047</c:v>
                </c:pt>
                <c:pt idx="4">
                  <c:v>0.23809523809523808</c:v>
                </c:pt>
              </c:numCache>
            </c:numRef>
          </c:val>
        </c:ser>
        <c:ser>
          <c:idx val="3"/>
          <c:order val="3"/>
          <c:tx>
            <c:strRef>
              <c:f>Hoja1!$E$3</c:f>
              <c:strCache>
                <c:ptCount val="1"/>
                <c:pt idx="0">
                  <c:v>San Miguel</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Hoja1!$A$4:$A$8</c:f>
              <c:strCache>
                <c:ptCount val="5"/>
                <c:pt idx="0">
                  <c:v>Comerciante</c:v>
                </c:pt>
                <c:pt idx="1">
                  <c:v>Trabajo Sexual</c:v>
                </c:pt>
                <c:pt idx="2">
                  <c:v>Negocio Propio</c:v>
                </c:pt>
                <c:pt idx="3">
                  <c:v>Empleo Formal</c:v>
                </c:pt>
                <c:pt idx="4">
                  <c:v>Desempleada</c:v>
                </c:pt>
              </c:strCache>
            </c:strRef>
          </c:cat>
          <c:val>
            <c:numRef>
              <c:f>Hoja1!$E$4:$E$8</c:f>
              <c:numCache>
                <c:formatCode>0%</c:formatCode>
                <c:ptCount val="5"/>
                <c:pt idx="0">
                  <c:v>0.34615384615384615</c:v>
                </c:pt>
                <c:pt idx="1">
                  <c:v>0.30769230769230771</c:v>
                </c:pt>
                <c:pt idx="2">
                  <c:v>7.6923076923076927E-2</c:v>
                </c:pt>
                <c:pt idx="3">
                  <c:v>0.15384615384615385</c:v>
                </c:pt>
                <c:pt idx="4">
                  <c:v>0.11538461538461539</c:v>
                </c:pt>
              </c:numCache>
            </c:numRef>
          </c:val>
        </c:ser>
        <c:ser>
          <c:idx val="4"/>
          <c:order val="4"/>
          <c:tx>
            <c:strRef>
              <c:f>Hoja1!$F$3</c:f>
              <c:strCache>
                <c:ptCount val="1"/>
                <c:pt idx="0">
                  <c:v>Santa Ana</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Hoja1!$A$4:$A$8</c:f>
              <c:strCache>
                <c:ptCount val="5"/>
                <c:pt idx="0">
                  <c:v>Comerciante</c:v>
                </c:pt>
                <c:pt idx="1">
                  <c:v>Trabajo Sexual</c:v>
                </c:pt>
                <c:pt idx="2">
                  <c:v>Negocio Propio</c:v>
                </c:pt>
                <c:pt idx="3">
                  <c:v>Empleo Formal</c:v>
                </c:pt>
                <c:pt idx="4">
                  <c:v>Desempleada</c:v>
                </c:pt>
              </c:strCache>
            </c:strRef>
          </c:cat>
          <c:val>
            <c:numRef>
              <c:f>Hoja1!$F$4:$F$8</c:f>
              <c:numCache>
                <c:formatCode>0%</c:formatCode>
                <c:ptCount val="5"/>
                <c:pt idx="0">
                  <c:v>0.13793103448275862</c:v>
                </c:pt>
                <c:pt idx="1">
                  <c:v>0.20689655172413793</c:v>
                </c:pt>
                <c:pt idx="2">
                  <c:v>0.20689655172413793</c:v>
                </c:pt>
                <c:pt idx="3">
                  <c:v>0.10344827586206896</c:v>
                </c:pt>
                <c:pt idx="4">
                  <c:v>0.34482758620689657</c:v>
                </c:pt>
              </c:numCache>
            </c:numRef>
          </c:val>
        </c:ser>
        <c:dLbls>
          <c:showLegendKey val="0"/>
          <c:showVal val="0"/>
          <c:showCatName val="0"/>
          <c:showSerName val="0"/>
          <c:showPercent val="0"/>
          <c:showBubbleSize val="0"/>
        </c:dLbls>
        <c:gapWidth val="219"/>
        <c:shape val="box"/>
        <c:axId val="138665512"/>
        <c:axId val="138630872"/>
        <c:axId val="0"/>
      </c:bar3DChart>
      <c:catAx>
        <c:axId val="13866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SV"/>
          </a:p>
        </c:txPr>
        <c:crossAx val="138630872"/>
        <c:crossesAt val="0"/>
        <c:auto val="1"/>
        <c:lblAlgn val="ctr"/>
        <c:lblOffset val="100"/>
        <c:noMultiLvlLbl val="0"/>
      </c:catAx>
      <c:valAx>
        <c:axId val="1386308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SV"/>
          </a:p>
        </c:txPr>
        <c:crossAx val="138665512"/>
        <c:crosses val="autoZero"/>
        <c:crossBetween val="between"/>
      </c:valAx>
      <c:spPr>
        <a:noFill/>
        <a:ln>
          <a:noFill/>
        </a:ln>
        <a:effectLst/>
      </c:spPr>
    </c:plotArea>
    <c:legend>
      <c:legendPos val="t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SV" baseline="0">
                <a:solidFill>
                  <a:sysClr val="windowText" lastClr="000000"/>
                </a:solidFill>
              </a:rPr>
              <a:t>¿Cuantos miembros de su familia viven en la misma vivienda?</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S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802337606690666"/>
          <c:w val="0.95270851246775579"/>
          <c:h val="0.77909985522047476"/>
        </c:manualLayout>
      </c:layout>
      <c:pie3DChart>
        <c:varyColors val="1"/>
        <c:ser>
          <c:idx val="0"/>
          <c:order val="0"/>
          <c:dPt>
            <c:idx val="0"/>
            <c:bubble3D val="0"/>
            <c:explosion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explosion val="8"/>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bubble3D val="0"/>
            <c:explosion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lIns="38100" tIns="19050" rIns="38100" bIns="19050" anchor="ctr" anchorCtr="1">
                <a:spAutoFit/>
              </a:bodyPr>
              <a:lstStyle/>
              <a:p>
                <a:pPr>
                  <a:defRPr sz="1220" b="0" i="0" u="none" strike="noStrike" kern="1200" baseline="0">
                    <a:solidFill>
                      <a:sysClr val="windowText" lastClr="000000"/>
                    </a:solidFill>
                    <a:latin typeface="+mn-lt"/>
                    <a:ea typeface="+mn-ea"/>
                    <a:cs typeface="+mn-cs"/>
                  </a:defRPr>
                </a:pPr>
                <a:endParaRPr lang="es-SV"/>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familiares!$A$2:$A$5</c:f>
              <c:strCache>
                <c:ptCount val="4"/>
                <c:pt idx="0">
                  <c:v>5 o mas </c:v>
                </c:pt>
                <c:pt idx="1">
                  <c:v>De 1 a 2</c:v>
                </c:pt>
                <c:pt idx="2">
                  <c:v>De 3 a 4</c:v>
                </c:pt>
                <c:pt idx="3">
                  <c:v> Sola</c:v>
                </c:pt>
              </c:strCache>
            </c:strRef>
          </c:cat>
          <c:val>
            <c:numRef>
              <c:f>familiares!$B$2:$B$5</c:f>
              <c:numCache>
                <c:formatCode>General</c:formatCode>
                <c:ptCount val="4"/>
                <c:pt idx="0">
                  <c:v>107</c:v>
                </c:pt>
                <c:pt idx="1">
                  <c:v>47</c:v>
                </c:pt>
                <c:pt idx="2">
                  <c:v>105</c:v>
                </c:pt>
                <c:pt idx="3">
                  <c:v>43</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tr"/>
      <c:layout>
        <c:manualLayout>
          <c:xMode val="edge"/>
          <c:yMode val="edge"/>
          <c:x val="0.84836833148017876"/>
          <c:y val="0.10097413503527042"/>
          <c:w val="0.13779881549388459"/>
          <c:h val="0.27549268803609828"/>
        </c:manualLayout>
      </c:layout>
      <c:overlay val="0"/>
      <c:spPr>
        <a:noFill/>
        <a:ln>
          <a:noFill/>
        </a:ln>
        <a:effectLst/>
      </c:spPr>
      <c:txPr>
        <a:bodyPr rot="0" spcFirstLastPara="1" vertOverflow="ellipsis" vert="horz" wrap="square" anchor="ctr" anchorCtr="1"/>
        <a:lstStyle/>
        <a:p>
          <a:pPr>
            <a:defRPr sz="1140" b="0" i="0" u="none" strike="noStrike" kern="1200" baseline="0">
              <a:solidFill>
                <a:sysClr val="windowText" lastClr="000000"/>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SV" baseline="0">
                <a:solidFill>
                  <a:sysClr val="windowText" lastClr="000000"/>
                </a:solidFill>
              </a:rPr>
              <a:t>¿Cuantos niñas o niños viven en su casa?</a:t>
            </a:r>
          </a:p>
        </c:rich>
      </c:tx>
      <c:layout>
        <c:manualLayout>
          <c:xMode val="edge"/>
          <c:yMode val="edge"/>
          <c:x val="0.22932955235973262"/>
          <c:y val="4.2601177797268512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S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255215718047396E-3"/>
          <c:y val="7.4529265800613045E-2"/>
          <c:w val="0.83443562110944358"/>
          <c:h val="0.89335863377609104"/>
        </c:manualLayout>
      </c:layout>
      <c:pie3DChart>
        <c:varyColors val="1"/>
        <c:ser>
          <c:idx val="0"/>
          <c:order val="0"/>
          <c:dPt>
            <c:idx val="0"/>
            <c:bubble3D val="0"/>
            <c:explosion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explosion val="1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bubble3D val="0"/>
            <c:explosion val="2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3"/>
            <c:bubble3D val="0"/>
            <c:explosion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lIns="38100" tIns="19050" rIns="38100" bIns="19050" anchor="ctr" anchorCtr="1">
                <a:spAutoFit/>
              </a:bodyPr>
              <a:lstStyle/>
              <a:p>
                <a:pPr>
                  <a:defRPr sz="1240" b="0" i="0" u="none" strike="noStrike" kern="1200" baseline="0">
                    <a:solidFill>
                      <a:sysClr val="windowText" lastClr="000000"/>
                    </a:solidFill>
                    <a:latin typeface="+mn-lt"/>
                    <a:ea typeface="+mn-ea"/>
                    <a:cs typeface="+mn-cs"/>
                  </a:defRPr>
                </a:pPr>
                <a:endParaRPr lang="es-SV"/>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'cuantas niñas'!$A$3:$A$6</c:f>
              <c:strCache>
                <c:ptCount val="4"/>
                <c:pt idx="0">
                  <c:v>5 o mas</c:v>
                </c:pt>
                <c:pt idx="1">
                  <c:v>De 1 a 2</c:v>
                </c:pt>
                <c:pt idx="2">
                  <c:v>De 3 a 4</c:v>
                </c:pt>
                <c:pt idx="3">
                  <c:v>ninguna</c:v>
                </c:pt>
              </c:strCache>
            </c:strRef>
          </c:cat>
          <c:val>
            <c:numRef>
              <c:f>'cuantas niñas'!$B$3:$B$6</c:f>
              <c:numCache>
                <c:formatCode>General</c:formatCode>
                <c:ptCount val="4"/>
                <c:pt idx="0">
                  <c:v>3</c:v>
                </c:pt>
                <c:pt idx="1">
                  <c:v>93</c:v>
                </c:pt>
                <c:pt idx="2">
                  <c:v>27</c:v>
                </c:pt>
                <c:pt idx="3">
                  <c:v>179</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60" b="0" i="0" u="none" strike="noStrike" kern="1200" baseline="0">
              <a:solidFill>
                <a:sysClr val="windowText" lastClr="000000"/>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SV" baseline="0">
                <a:solidFill>
                  <a:sysClr val="windowText" lastClr="000000"/>
                </a:solidFill>
              </a:rPr>
              <a:t>Recibio los $300 de ayuda economica del Gobierno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SV"/>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'Recibio los 300 sola'!$A$4</c:f>
              <c:strCache>
                <c:ptCount val="1"/>
                <c:pt idx="0">
                  <c:v>Si</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'Recibio los 300 sola'!$B$3:$C$3</c:f>
              <c:strCache>
                <c:ptCount val="2"/>
                <c:pt idx="0">
                  <c:v>Con familia</c:v>
                </c:pt>
                <c:pt idx="1">
                  <c:v>Sola</c:v>
                </c:pt>
              </c:strCache>
            </c:strRef>
          </c:cat>
          <c:val>
            <c:numRef>
              <c:f>'Recibio los 300 sola'!$B$4:$C$4</c:f>
              <c:numCache>
                <c:formatCode>0%</c:formatCode>
                <c:ptCount val="2"/>
                <c:pt idx="0">
                  <c:v>0.64238410596026485</c:v>
                </c:pt>
                <c:pt idx="1">
                  <c:v>0.20930232558139536</c:v>
                </c:pt>
              </c:numCache>
            </c:numRef>
          </c:val>
        </c:ser>
        <c:ser>
          <c:idx val="1"/>
          <c:order val="1"/>
          <c:tx>
            <c:strRef>
              <c:f>'Recibio los 300 sola'!$A$5</c:f>
              <c:strCache>
                <c:ptCount val="1"/>
                <c:pt idx="0">
                  <c:v>No</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'Recibio los 300 sola'!$B$3:$C$3</c:f>
              <c:strCache>
                <c:ptCount val="2"/>
                <c:pt idx="0">
                  <c:v>Con familia</c:v>
                </c:pt>
                <c:pt idx="1">
                  <c:v>Sola</c:v>
                </c:pt>
              </c:strCache>
            </c:strRef>
          </c:cat>
          <c:val>
            <c:numRef>
              <c:f>'Recibio los 300 sola'!$B$5:$C$5</c:f>
              <c:numCache>
                <c:formatCode>0%</c:formatCode>
                <c:ptCount val="2"/>
                <c:pt idx="0">
                  <c:v>0.35761589403973509</c:v>
                </c:pt>
                <c:pt idx="1">
                  <c:v>0.79069767441860461</c:v>
                </c:pt>
              </c:numCache>
            </c:numRef>
          </c:val>
        </c:ser>
        <c:dLbls>
          <c:showLegendKey val="0"/>
          <c:showVal val="0"/>
          <c:showCatName val="0"/>
          <c:showSerName val="0"/>
          <c:showPercent val="0"/>
          <c:showBubbleSize val="0"/>
        </c:dLbls>
        <c:gapWidth val="150"/>
        <c:shape val="box"/>
        <c:axId val="138969536"/>
        <c:axId val="139013912"/>
        <c:axId val="0"/>
      </c:bar3DChart>
      <c:catAx>
        <c:axId val="13896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20" b="0" i="0" u="none" strike="noStrike" kern="1200" baseline="0">
                <a:solidFill>
                  <a:sysClr val="windowText" lastClr="000000"/>
                </a:solidFill>
                <a:latin typeface="+mn-lt"/>
                <a:ea typeface="+mn-ea"/>
                <a:cs typeface="+mn-cs"/>
              </a:defRPr>
            </a:pPr>
            <a:endParaRPr lang="es-SV"/>
          </a:p>
        </c:txPr>
        <c:crossAx val="139013912"/>
        <c:crosses val="autoZero"/>
        <c:auto val="1"/>
        <c:lblAlgn val="ctr"/>
        <c:lblOffset val="100"/>
        <c:noMultiLvlLbl val="0"/>
      </c:catAx>
      <c:valAx>
        <c:axId val="139013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SV"/>
          </a:p>
        </c:txPr>
        <c:crossAx val="138969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6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SV" baseline="0">
                <a:solidFill>
                  <a:sysClr val="windowText" lastClr="000000"/>
                </a:solidFill>
              </a:rPr>
              <a:t>Recibio la canasta solidaria del Gobierno de El Salvador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SV"/>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'canasta goes'!$A$3</c:f>
              <c:strCache>
                <c:ptCount val="1"/>
                <c:pt idx="0">
                  <c:v>NO</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10" b="0" i="0" u="none" strike="noStrike" kern="1200" baseline="0">
                    <a:solidFill>
                      <a:sysClr val="windowText" lastClr="000000"/>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'canasta goes'!$B$2:$C$2</c:f>
              <c:strCache>
                <c:ptCount val="2"/>
                <c:pt idx="0">
                  <c:v>Con Familia</c:v>
                </c:pt>
                <c:pt idx="1">
                  <c:v>Sola</c:v>
                </c:pt>
              </c:strCache>
            </c:strRef>
          </c:cat>
          <c:val>
            <c:numRef>
              <c:f>'canasta goes'!$B$3:$C$3</c:f>
              <c:numCache>
                <c:formatCode>0%</c:formatCode>
                <c:ptCount val="2"/>
                <c:pt idx="0">
                  <c:v>0.46026490066225167</c:v>
                </c:pt>
                <c:pt idx="1">
                  <c:v>0.69811320754716977</c:v>
                </c:pt>
              </c:numCache>
            </c:numRef>
          </c:val>
        </c:ser>
        <c:ser>
          <c:idx val="1"/>
          <c:order val="1"/>
          <c:tx>
            <c:strRef>
              <c:f>'canasta goes'!$A$4</c:f>
              <c:strCache>
                <c:ptCount val="1"/>
                <c:pt idx="0">
                  <c:v>SI</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10" b="0" i="0" u="none" strike="noStrike" kern="1200" baseline="0">
                    <a:solidFill>
                      <a:sysClr val="windowText" lastClr="000000"/>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'canasta goes'!$B$2:$C$2</c:f>
              <c:strCache>
                <c:ptCount val="2"/>
                <c:pt idx="0">
                  <c:v>Con Familia</c:v>
                </c:pt>
                <c:pt idx="1">
                  <c:v>Sola</c:v>
                </c:pt>
              </c:strCache>
            </c:strRef>
          </c:cat>
          <c:val>
            <c:numRef>
              <c:f>'canasta goes'!$B$4:$C$4</c:f>
              <c:numCache>
                <c:formatCode>0%</c:formatCode>
                <c:ptCount val="2"/>
                <c:pt idx="0">
                  <c:v>0.53973509933774833</c:v>
                </c:pt>
                <c:pt idx="1">
                  <c:v>0.30188679245283018</c:v>
                </c:pt>
              </c:numCache>
            </c:numRef>
          </c:val>
        </c:ser>
        <c:dLbls>
          <c:showLegendKey val="0"/>
          <c:showVal val="0"/>
          <c:showCatName val="0"/>
          <c:showSerName val="0"/>
          <c:showPercent val="0"/>
          <c:showBubbleSize val="0"/>
        </c:dLbls>
        <c:gapWidth val="150"/>
        <c:shape val="box"/>
        <c:axId val="138794408"/>
        <c:axId val="138796760"/>
        <c:axId val="0"/>
      </c:bar3DChart>
      <c:catAx>
        <c:axId val="13879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30" b="0" i="0" u="none" strike="noStrike" kern="1200" baseline="0">
                <a:solidFill>
                  <a:sysClr val="windowText" lastClr="000000"/>
                </a:solidFill>
                <a:latin typeface="+mn-lt"/>
                <a:ea typeface="+mn-ea"/>
                <a:cs typeface="+mn-cs"/>
              </a:defRPr>
            </a:pPr>
            <a:endParaRPr lang="es-SV"/>
          </a:p>
        </c:txPr>
        <c:crossAx val="138796760"/>
        <c:crosses val="autoZero"/>
        <c:auto val="1"/>
        <c:lblAlgn val="ctr"/>
        <c:lblOffset val="100"/>
        <c:noMultiLvlLbl val="0"/>
      </c:catAx>
      <c:valAx>
        <c:axId val="13879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SV"/>
          </a:p>
        </c:txPr>
        <c:crossAx val="138794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6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SV" baseline="0">
                <a:solidFill>
                  <a:sysClr val="windowText" lastClr="000000"/>
                </a:solidFill>
              </a:rPr>
              <a:t>Recibio apoyo de parte de la Alcaldia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S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811364228326432E-2"/>
          <c:y val="0.1384041994750656"/>
          <c:w val="0.8844761675782894"/>
          <c:h val="0.65537707786526689"/>
        </c:manualLayout>
      </c:layout>
      <c:bar3DChart>
        <c:barDir val="col"/>
        <c:grouping val="percentStacked"/>
        <c:varyColors val="0"/>
        <c:ser>
          <c:idx val="0"/>
          <c:order val="0"/>
          <c:tx>
            <c:strRef>
              <c:f>'Ayuda Alcaldia'!$A$3</c:f>
              <c:strCache>
                <c:ptCount val="1"/>
                <c:pt idx="0">
                  <c:v>NO</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30" b="0" i="0" u="none" strike="noStrike" kern="1200" baseline="0">
                    <a:solidFill>
                      <a:sysClr val="windowText" lastClr="000000"/>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'Ayuda Alcaldia'!$B$2:$C$2</c:f>
              <c:strCache>
                <c:ptCount val="2"/>
                <c:pt idx="0">
                  <c:v>Con Familia</c:v>
                </c:pt>
                <c:pt idx="1">
                  <c:v>Sola</c:v>
                </c:pt>
              </c:strCache>
            </c:strRef>
          </c:cat>
          <c:val>
            <c:numRef>
              <c:f>'Ayuda Alcaldia'!$B$3:$C$3</c:f>
              <c:numCache>
                <c:formatCode>0%</c:formatCode>
                <c:ptCount val="2"/>
                <c:pt idx="0">
                  <c:v>0.53642384105960261</c:v>
                </c:pt>
                <c:pt idx="1">
                  <c:v>0.56603773584905659</c:v>
                </c:pt>
              </c:numCache>
            </c:numRef>
          </c:val>
        </c:ser>
        <c:ser>
          <c:idx val="1"/>
          <c:order val="1"/>
          <c:tx>
            <c:strRef>
              <c:f>'Ayuda Alcaldia'!$A$4</c:f>
              <c:strCache>
                <c:ptCount val="1"/>
                <c:pt idx="0">
                  <c:v>SI</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10" b="0" i="0" u="none" strike="noStrike" kern="1200" baseline="0">
                    <a:solidFill>
                      <a:sysClr val="windowText" lastClr="000000"/>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'Ayuda Alcaldia'!$B$2:$C$2</c:f>
              <c:strCache>
                <c:ptCount val="2"/>
                <c:pt idx="0">
                  <c:v>Con Familia</c:v>
                </c:pt>
                <c:pt idx="1">
                  <c:v>Sola</c:v>
                </c:pt>
              </c:strCache>
            </c:strRef>
          </c:cat>
          <c:val>
            <c:numRef>
              <c:f>'Ayuda Alcaldia'!$B$4:$C$4</c:f>
              <c:numCache>
                <c:formatCode>0%</c:formatCode>
                <c:ptCount val="2"/>
                <c:pt idx="0">
                  <c:v>0.46357615894039733</c:v>
                </c:pt>
                <c:pt idx="1">
                  <c:v>0.43396226415094341</c:v>
                </c:pt>
              </c:numCache>
            </c:numRef>
          </c:val>
        </c:ser>
        <c:dLbls>
          <c:showLegendKey val="0"/>
          <c:showVal val="0"/>
          <c:showCatName val="0"/>
          <c:showSerName val="0"/>
          <c:showPercent val="0"/>
          <c:showBubbleSize val="0"/>
        </c:dLbls>
        <c:gapWidth val="150"/>
        <c:shape val="box"/>
        <c:axId val="138795584"/>
        <c:axId val="138797152"/>
        <c:axId val="0"/>
      </c:bar3DChart>
      <c:catAx>
        <c:axId val="138795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40" b="0" i="0" u="none" strike="noStrike" kern="1200" baseline="0">
                <a:solidFill>
                  <a:sysClr val="windowText" lastClr="000000"/>
                </a:solidFill>
                <a:latin typeface="+mn-lt"/>
                <a:ea typeface="+mn-ea"/>
                <a:cs typeface="+mn-cs"/>
              </a:defRPr>
            </a:pPr>
            <a:endParaRPr lang="es-SV"/>
          </a:p>
        </c:txPr>
        <c:crossAx val="138797152"/>
        <c:crosses val="autoZero"/>
        <c:auto val="1"/>
        <c:lblAlgn val="ctr"/>
        <c:lblOffset val="100"/>
        <c:noMultiLvlLbl val="0"/>
      </c:catAx>
      <c:valAx>
        <c:axId val="138797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10" b="0" i="0" u="none" strike="noStrike" kern="1200" baseline="0">
                <a:solidFill>
                  <a:sysClr val="windowText" lastClr="000000"/>
                </a:solidFill>
                <a:latin typeface="+mn-lt"/>
                <a:ea typeface="+mn-ea"/>
                <a:cs typeface="+mn-cs"/>
              </a:defRPr>
            </a:pPr>
            <a:endParaRPr lang="es-SV"/>
          </a:p>
        </c:txPr>
        <c:crossAx val="13879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40" b="0" i="0" u="none" strike="noStrike" kern="1200" baseline="0">
              <a:solidFill>
                <a:sysClr val="windowText" lastClr="000000"/>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smtClean="0"/>
              <a:t>El impacto socioeconómico del Covid-19 en las Mujeres Trans</a:t>
            </a:r>
            <a:endParaRPr lang="es-SV" dirty="0"/>
          </a:p>
        </p:txBody>
      </p:sp>
      <p:sp>
        <p:nvSpPr>
          <p:cNvPr id="3" name="Subtítulo 2"/>
          <p:cNvSpPr>
            <a:spLocks noGrp="1"/>
          </p:cNvSpPr>
          <p:nvPr>
            <p:ph type="subTitle" idx="1"/>
          </p:nvPr>
        </p:nvSpPr>
        <p:spPr/>
        <p:txBody>
          <a:bodyPr/>
          <a:lstStyle/>
          <a:p>
            <a:r>
              <a:rPr lang="es-SV" dirty="0" smtClean="0">
                <a:solidFill>
                  <a:schemeClr val="tx1"/>
                </a:solidFill>
              </a:rPr>
              <a:t>Con el Apoyo de: </a:t>
            </a:r>
            <a:endParaRPr lang="es-SV" dirty="0">
              <a:solidFill>
                <a:schemeClr val="tx1"/>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490" t="8513" r="16276" b="20473"/>
          <a:stretch/>
        </p:blipFill>
        <p:spPr>
          <a:xfrm>
            <a:off x="5298079" y="4812662"/>
            <a:ext cx="2263103" cy="130157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182" y="4599283"/>
            <a:ext cx="1821715" cy="1191121"/>
          </a:xfrm>
          <a:prstGeom prst="rect">
            <a:avLst/>
          </a:prstGeom>
        </p:spPr>
      </p:pic>
    </p:spTree>
    <p:extLst>
      <p:ext uri="{BB962C8B-B14F-4D97-AF65-F5344CB8AC3E}">
        <p14:creationId xmlns:p14="http://schemas.microsoft.com/office/powerpoint/2010/main" val="898758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5" name="Gráfico 4"/>
          <p:cNvGraphicFramePr/>
          <p:nvPr>
            <p:extLst>
              <p:ext uri="{D42A27DB-BD31-4B8C-83A1-F6EECF244321}">
                <p14:modId xmlns:p14="http://schemas.microsoft.com/office/powerpoint/2010/main" val="1994994674"/>
              </p:ext>
            </p:extLst>
          </p:nvPr>
        </p:nvGraphicFramePr>
        <p:xfrm>
          <a:off x="2183491" y="1941946"/>
          <a:ext cx="6259830" cy="41598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0549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6" name="Gráfico 5"/>
          <p:cNvGraphicFramePr/>
          <p:nvPr>
            <p:extLst>
              <p:ext uri="{D42A27DB-BD31-4B8C-83A1-F6EECF244321}">
                <p14:modId xmlns:p14="http://schemas.microsoft.com/office/powerpoint/2010/main" val="397049849"/>
              </p:ext>
            </p:extLst>
          </p:nvPr>
        </p:nvGraphicFramePr>
        <p:xfrm>
          <a:off x="2143382" y="2283941"/>
          <a:ext cx="58293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18905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5" name="Gráfico 4"/>
          <p:cNvGraphicFramePr/>
          <p:nvPr>
            <p:extLst>
              <p:ext uri="{D42A27DB-BD31-4B8C-83A1-F6EECF244321}">
                <p14:modId xmlns:p14="http://schemas.microsoft.com/office/powerpoint/2010/main" val="1396156511"/>
              </p:ext>
            </p:extLst>
          </p:nvPr>
        </p:nvGraphicFramePr>
        <p:xfrm>
          <a:off x="2256102" y="2253940"/>
          <a:ext cx="6171206" cy="38173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94580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6" name="Gráfico 5"/>
          <p:cNvGraphicFramePr/>
          <p:nvPr>
            <p:extLst>
              <p:ext uri="{D42A27DB-BD31-4B8C-83A1-F6EECF244321}">
                <p14:modId xmlns:p14="http://schemas.microsoft.com/office/powerpoint/2010/main" val="3071953509"/>
              </p:ext>
            </p:extLst>
          </p:nvPr>
        </p:nvGraphicFramePr>
        <p:xfrm>
          <a:off x="1682578" y="1941946"/>
          <a:ext cx="7148384" cy="4063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61346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5" name="Gráfico 4"/>
          <p:cNvGraphicFramePr/>
          <p:nvPr>
            <p:extLst>
              <p:ext uri="{D42A27DB-BD31-4B8C-83A1-F6EECF244321}">
                <p14:modId xmlns:p14="http://schemas.microsoft.com/office/powerpoint/2010/main" val="1757552823"/>
              </p:ext>
            </p:extLst>
          </p:nvPr>
        </p:nvGraphicFramePr>
        <p:xfrm>
          <a:off x="1981183" y="2103565"/>
          <a:ext cx="6520266" cy="4050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5905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6" name="Gráfico 5"/>
          <p:cNvGraphicFramePr/>
          <p:nvPr>
            <p:extLst>
              <p:ext uri="{D42A27DB-BD31-4B8C-83A1-F6EECF244321}">
                <p14:modId xmlns:p14="http://schemas.microsoft.com/office/powerpoint/2010/main" val="2699735954"/>
              </p:ext>
            </p:extLst>
          </p:nvPr>
        </p:nvGraphicFramePr>
        <p:xfrm>
          <a:off x="1758949" y="2146231"/>
          <a:ext cx="6701309" cy="39003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6440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5" name="Gráfico 4"/>
          <p:cNvGraphicFramePr/>
          <p:nvPr>
            <p:extLst>
              <p:ext uri="{D42A27DB-BD31-4B8C-83A1-F6EECF244321}">
                <p14:modId xmlns:p14="http://schemas.microsoft.com/office/powerpoint/2010/main" val="3090428230"/>
              </p:ext>
            </p:extLst>
          </p:nvPr>
        </p:nvGraphicFramePr>
        <p:xfrm>
          <a:off x="2242237" y="2305565"/>
          <a:ext cx="5829300" cy="384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3116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6" name="Gráfico 5"/>
          <p:cNvGraphicFramePr/>
          <p:nvPr>
            <p:extLst>
              <p:ext uri="{D42A27DB-BD31-4B8C-83A1-F6EECF244321}">
                <p14:modId xmlns:p14="http://schemas.microsoft.com/office/powerpoint/2010/main" val="1553860027"/>
              </p:ext>
            </p:extLst>
          </p:nvPr>
        </p:nvGraphicFramePr>
        <p:xfrm>
          <a:off x="1758040" y="2082140"/>
          <a:ext cx="7287105" cy="4005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992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5" name="Gráfico 4"/>
          <p:cNvGraphicFramePr/>
          <p:nvPr>
            <p:extLst>
              <p:ext uri="{D42A27DB-BD31-4B8C-83A1-F6EECF244321}">
                <p14:modId xmlns:p14="http://schemas.microsoft.com/office/powerpoint/2010/main" val="298962455"/>
              </p:ext>
            </p:extLst>
          </p:nvPr>
        </p:nvGraphicFramePr>
        <p:xfrm>
          <a:off x="1952881" y="2137460"/>
          <a:ext cx="7059313" cy="3958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29644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Resultados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endParaRPr lang="es-MX" dirty="0">
              <a:solidFill>
                <a:schemeClr val="tx1"/>
              </a:solidFill>
            </a:endParaRPr>
          </a:p>
        </p:txBody>
      </p:sp>
      <p:graphicFrame>
        <p:nvGraphicFramePr>
          <p:cNvPr id="6" name="Gráfico 5"/>
          <p:cNvGraphicFramePr/>
          <p:nvPr>
            <p:extLst>
              <p:ext uri="{D42A27DB-BD31-4B8C-83A1-F6EECF244321}">
                <p14:modId xmlns:p14="http://schemas.microsoft.com/office/powerpoint/2010/main" val="2460800299"/>
              </p:ext>
            </p:extLst>
          </p:nvPr>
        </p:nvGraphicFramePr>
        <p:xfrm>
          <a:off x="1594648" y="2081890"/>
          <a:ext cx="7491687" cy="3915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3150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460405"/>
            <a:ext cx="7766936" cy="1646302"/>
          </a:xfrm>
        </p:spPr>
        <p:txBody>
          <a:bodyPr/>
          <a:lstStyle/>
          <a:p>
            <a:r>
              <a:rPr lang="es-SV" dirty="0" smtClean="0"/>
              <a:t>Presentación</a:t>
            </a:r>
            <a:endParaRPr lang="es-SV" dirty="0"/>
          </a:p>
        </p:txBody>
      </p:sp>
      <p:sp>
        <p:nvSpPr>
          <p:cNvPr id="3" name="Subtítulo 2"/>
          <p:cNvSpPr>
            <a:spLocks noGrp="1"/>
          </p:cNvSpPr>
          <p:nvPr>
            <p:ph type="subTitle" idx="1"/>
          </p:nvPr>
        </p:nvSpPr>
        <p:spPr>
          <a:xfrm>
            <a:off x="1507067" y="2314833"/>
            <a:ext cx="7766936" cy="2832900"/>
          </a:xfrm>
        </p:spPr>
        <p:txBody>
          <a:bodyPr>
            <a:normAutofit lnSpcReduction="10000"/>
          </a:bodyPr>
          <a:lstStyle/>
          <a:p>
            <a:r>
              <a:rPr lang="es-MX" dirty="0">
                <a:solidFill>
                  <a:schemeClr val="tx1"/>
                </a:solidFill>
              </a:rPr>
              <a:t>La presente investigación se inicia a partir de la cuarentena que empezó el 21 de Marzo de 2020, debido a la Pandemia del Covid-19, fue un virus que se empezó a transmitir rápidamente desde que se dieron los primeros casos en la ciudad de Wuhan en China, el primer caso en El Salvador se dio el 18 de Marzo en el Municipio de Santa Ana.</a:t>
            </a:r>
            <a:endParaRPr lang="es-SV" dirty="0">
              <a:solidFill>
                <a:schemeClr val="tx1"/>
              </a:solidFill>
            </a:endParaRPr>
          </a:p>
          <a:p>
            <a:r>
              <a:rPr lang="es-MX" dirty="0">
                <a:solidFill>
                  <a:schemeClr val="tx1"/>
                </a:solidFill>
              </a:rPr>
              <a:t>Fue gracias al apoyo de Madre Inc., a través del programa de Viva Girls y el Fondo Centroamericano de Mujeres (FCAM), que logramos culminar y entregar esta investigación, realmente los esfuerzos han sido titánicos de todo el personal de campo, debido a las limitaciones de movilidad, sumado a eso que los casos iban en aumento cada día.</a:t>
            </a:r>
            <a:endParaRPr lang="es-SV" dirty="0">
              <a:solidFill>
                <a:schemeClr val="tx1"/>
              </a:solidFill>
            </a:endParaRPr>
          </a:p>
          <a:p>
            <a:endParaRPr lang="es-SV" dirty="0">
              <a:solidFill>
                <a:schemeClr val="tx1"/>
              </a:solidFill>
            </a:endParaRPr>
          </a:p>
        </p:txBody>
      </p:sp>
    </p:spTree>
    <p:extLst>
      <p:ext uri="{BB962C8B-B14F-4D97-AF65-F5344CB8AC3E}">
        <p14:creationId xmlns:p14="http://schemas.microsoft.com/office/powerpoint/2010/main" val="33614967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9730" y="-635228"/>
            <a:ext cx="7766936" cy="1646302"/>
          </a:xfrm>
        </p:spPr>
        <p:txBody>
          <a:bodyPr/>
          <a:lstStyle/>
          <a:p>
            <a:r>
              <a:rPr lang="es-SV" dirty="0" smtClean="0"/>
              <a:t>Conclusiones</a:t>
            </a:r>
            <a:endParaRPr lang="es-SV" dirty="0"/>
          </a:p>
        </p:txBody>
      </p:sp>
      <p:sp>
        <p:nvSpPr>
          <p:cNvPr id="3" name="Subtítulo 2"/>
          <p:cNvSpPr>
            <a:spLocks noGrp="1"/>
          </p:cNvSpPr>
          <p:nvPr>
            <p:ph type="subTitle" idx="1"/>
          </p:nvPr>
        </p:nvSpPr>
        <p:spPr>
          <a:xfrm>
            <a:off x="1432926" y="1169774"/>
            <a:ext cx="7900544" cy="4983892"/>
          </a:xfrm>
        </p:spPr>
        <p:txBody>
          <a:bodyPr>
            <a:noAutofit/>
          </a:bodyPr>
          <a:lstStyle/>
          <a:p>
            <a:pPr marL="285750" lvl="0" indent="-285750" algn="l">
              <a:buFont typeface="Wingdings" panose="05000000000000000000" pitchFamily="2" charset="2"/>
              <a:buChar char="q"/>
            </a:pPr>
            <a:r>
              <a:rPr lang="es-MX" sz="1200" dirty="0">
                <a:solidFill>
                  <a:schemeClr val="tx1"/>
                </a:solidFill>
              </a:rPr>
              <a:t>La pandemia del Covid-19 y la cuarentena agudizó más la situación económica y del acceso a un empleo de las mujeres trans</a:t>
            </a:r>
            <a:r>
              <a:rPr lang="es-MX" sz="1200" dirty="0" smtClean="0">
                <a:solidFill>
                  <a:schemeClr val="tx1"/>
                </a:solidFill>
              </a:rPr>
              <a:t>.</a:t>
            </a:r>
            <a:r>
              <a:rPr lang="es-MX" sz="1200" dirty="0">
                <a:solidFill>
                  <a:schemeClr val="tx1"/>
                </a:solidFill>
              </a:rPr>
              <a:t> </a:t>
            </a:r>
            <a:endParaRPr lang="es-SV" sz="1200" dirty="0">
              <a:solidFill>
                <a:schemeClr val="tx1"/>
              </a:solidFill>
            </a:endParaRPr>
          </a:p>
          <a:p>
            <a:pPr marL="285750" lvl="0" indent="-285750" algn="l">
              <a:buFont typeface="Wingdings" panose="05000000000000000000" pitchFamily="2" charset="2"/>
              <a:buChar char="q"/>
            </a:pPr>
            <a:r>
              <a:rPr lang="es-MX" sz="1200" dirty="0" smtClean="0">
                <a:solidFill>
                  <a:schemeClr val="tx1"/>
                </a:solidFill>
              </a:rPr>
              <a:t>Es </a:t>
            </a:r>
            <a:r>
              <a:rPr lang="es-MX" sz="1200" dirty="0">
                <a:solidFill>
                  <a:schemeClr val="tx1"/>
                </a:solidFill>
              </a:rPr>
              <a:t>evidente que hubo muchos casos de violaciones a los derechos humanos de las personas trans, tanto en los centros de contención para cumplir con la cuarentena, así como también con el acceso a una alimentación balanceada</a:t>
            </a:r>
            <a:r>
              <a:rPr lang="es-MX" sz="1200" dirty="0" smtClean="0">
                <a:solidFill>
                  <a:schemeClr val="tx1"/>
                </a:solidFill>
              </a:rPr>
              <a:t>.</a:t>
            </a:r>
            <a:r>
              <a:rPr lang="es-MX" sz="1200" dirty="0">
                <a:solidFill>
                  <a:schemeClr val="tx1"/>
                </a:solidFill>
              </a:rPr>
              <a:t>  </a:t>
            </a:r>
            <a:endParaRPr lang="es-SV" sz="1200" dirty="0">
              <a:solidFill>
                <a:schemeClr val="tx1"/>
              </a:solidFill>
            </a:endParaRPr>
          </a:p>
          <a:p>
            <a:pPr marL="285750" lvl="0" indent="-285750" algn="l">
              <a:buFont typeface="Wingdings" panose="05000000000000000000" pitchFamily="2" charset="2"/>
              <a:buChar char="q"/>
            </a:pPr>
            <a:r>
              <a:rPr lang="es-MX" sz="1200" dirty="0" smtClean="0">
                <a:solidFill>
                  <a:schemeClr val="tx1"/>
                </a:solidFill>
              </a:rPr>
              <a:t>La </a:t>
            </a:r>
            <a:r>
              <a:rPr lang="es-MX" sz="1200" dirty="0">
                <a:solidFill>
                  <a:schemeClr val="tx1"/>
                </a:solidFill>
              </a:rPr>
              <a:t>ayuda económica de los $300.00 no llego a las mujeres trans que viven solas, esto las puso en un margen grande de desventaja al no contar con </a:t>
            </a:r>
            <a:r>
              <a:rPr lang="es-MX" sz="1200" dirty="0" smtClean="0">
                <a:solidFill>
                  <a:schemeClr val="tx1"/>
                </a:solidFill>
              </a:rPr>
              <a:t>ella ya </a:t>
            </a:r>
            <a:r>
              <a:rPr lang="es-MX" sz="1200" dirty="0">
                <a:solidFill>
                  <a:schemeClr val="tx1"/>
                </a:solidFill>
              </a:rPr>
              <a:t>que serviría para el pago de vivienda, pago de servicios básicos y alimentación</a:t>
            </a:r>
            <a:r>
              <a:rPr lang="es-MX" sz="1200" dirty="0" smtClean="0">
                <a:solidFill>
                  <a:schemeClr val="tx1"/>
                </a:solidFill>
              </a:rPr>
              <a:t>.</a:t>
            </a:r>
            <a:r>
              <a:rPr lang="es-MX" sz="1200" dirty="0">
                <a:solidFill>
                  <a:schemeClr val="tx1"/>
                </a:solidFill>
              </a:rPr>
              <a:t> </a:t>
            </a:r>
            <a:endParaRPr lang="es-SV" sz="1200" dirty="0">
              <a:solidFill>
                <a:schemeClr val="tx1"/>
              </a:solidFill>
            </a:endParaRPr>
          </a:p>
          <a:p>
            <a:pPr marL="285750" lvl="0" indent="-285750" algn="l">
              <a:buFont typeface="Wingdings" panose="05000000000000000000" pitchFamily="2" charset="2"/>
              <a:buChar char="q"/>
            </a:pPr>
            <a:r>
              <a:rPr lang="es-MX" sz="1200" dirty="0">
                <a:solidFill>
                  <a:schemeClr val="tx1"/>
                </a:solidFill>
              </a:rPr>
              <a:t>Existe un hacinamiento del 70%  en las casas donde habitan la mayoría de mujeres trans, esto las coloca en una situación de violencia doméstica, agresiones, abusos, o incluso violaciones</a:t>
            </a:r>
            <a:r>
              <a:rPr lang="es-MX" sz="1200" dirty="0" smtClean="0">
                <a:solidFill>
                  <a:schemeClr val="tx1"/>
                </a:solidFill>
              </a:rPr>
              <a:t>.</a:t>
            </a:r>
            <a:r>
              <a:rPr lang="es-MX" sz="1200" dirty="0">
                <a:solidFill>
                  <a:schemeClr val="tx1"/>
                </a:solidFill>
              </a:rPr>
              <a:t>  </a:t>
            </a:r>
            <a:endParaRPr lang="es-SV" sz="1200" dirty="0">
              <a:solidFill>
                <a:schemeClr val="tx1"/>
              </a:solidFill>
            </a:endParaRPr>
          </a:p>
          <a:p>
            <a:pPr marL="285750" lvl="0" indent="-285750" algn="l">
              <a:buFont typeface="Wingdings" panose="05000000000000000000" pitchFamily="2" charset="2"/>
              <a:buChar char="q"/>
            </a:pPr>
            <a:r>
              <a:rPr lang="es-MX" sz="1200" dirty="0">
                <a:solidFill>
                  <a:schemeClr val="tx1"/>
                </a:solidFill>
              </a:rPr>
              <a:t>Resulta realmente necesario el trabajo con las municipalidades en el tema LGBTIQ+ ya que en muchas de ellas se comente abusos por parte de los Cuerpos de Agentes Municipales, además la ayuda que debió ser entregada principalmente por estas no llego ni al 50%, tomando en cuenta que son los gobiernos más inmediatos para la población, principalmente para aquellas que están en condiciones de vulnerabilidad como las mujeres trans.  </a:t>
            </a:r>
            <a:endParaRPr lang="es-SV" sz="1200" dirty="0">
              <a:solidFill>
                <a:schemeClr val="tx1"/>
              </a:solidFill>
            </a:endParaRPr>
          </a:p>
          <a:p>
            <a:pPr marL="285750" lvl="0" indent="-285750" algn="l">
              <a:buFont typeface="Wingdings" panose="05000000000000000000" pitchFamily="2" charset="2"/>
              <a:buChar char="q"/>
            </a:pPr>
            <a:r>
              <a:rPr lang="es-MX" sz="1200" dirty="0">
                <a:solidFill>
                  <a:schemeClr val="tx1"/>
                </a:solidFill>
              </a:rPr>
              <a:t>Es importante realizar una segunda investigación para profundizar más otros aspectos sociales y económicos que no se tomaron en cuenta en </a:t>
            </a:r>
            <a:r>
              <a:rPr lang="es-MX" sz="1200" dirty="0" smtClean="0">
                <a:solidFill>
                  <a:schemeClr val="tx1"/>
                </a:solidFill>
              </a:rPr>
              <a:t>esta, </a:t>
            </a:r>
            <a:r>
              <a:rPr lang="es-MX" sz="1200" dirty="0">
                <a:solidFill>
                  <a:schemeClr val="tx1"/>
                </a:solidFill>
              </a:rPr>
              <a:t>además tomando en cuenta las diversas opiniones de muchos expertos internacionales donde han pronosticado una recesión económica sin precedentes, mucho más grave que la de los años 30 denominada la gran depresión, sobre todo por la vulnerabilidad en la que se encuentran las mujeres trans.</a:t>
            </a:r>
            <a:endParaRPr lang="es-SV" sz="1200" dirty="0">
              <a:solidFill>
                <a:schemeClr val="tx1"/>
              </a:solidFill>
            </a:endParaRPr>
          </a:p>
          <a:p>
            <a:pPr algn="l"/>
            <a:endParaRPr lang="es-MX" sz="1200" dirty="0">
              <a:solidFill>
                <a:schemeClr val="tx1"/>
              </a:solidFill>
            </a:endParaRPr>
          </a:p>
        </p:txBody>
      </p:sp>
    </p:spTree>
    <p:extLst>
      <p:ext uri="{BB962C8B-B14F-4D97-AF65-F5344CB8AC3E}">
        <p14:creationId xmlns:p14="http://schemas.microsoft.com/office/powerpoint/2010/main" val="25536335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9730" y="-635228"/>
            <a:ext cx="7766936" cy="1646302"/>
          </a:xfrm>
        </p:spPr>
        <p:txBody>
          <a:bodyPr/>
          <a:lstStyle/>
          <a:p>
            <a:r>
              <a:rPr lang="es-SV" dirty="0" smtClean="0"/>
              <a:t>Recomendaciones</a:t>
            </a:r>
            <a:endParaRPr lang="es-SV" dirty="0"/>
          </a:p>
        </p:txBody>
      </p:sp>
      <p:sp>
        <p:nvSpPr>
          <p:cNvPr id="3" name="Subtítulo 2"/>
          <p:cNvSpPr>
            <a:spLocks noGrp="1"/>
          </p:cNvSpPr>
          <p:nvPr>
            <p:ph type="subTitle" idx="1"/>
          </p:nvPr>
        </p:nvSpPr>
        <p:spPr>
          <a:xfrm>
            <a:off x="1432926" y="1169774"/>
            <a:ext cx="7900544" cy="5214550"/>
          </a:xfrm>
        </p:spPr>
        <p:txBody>
          <a:bodyPr>
            <a:noAutofit/>
          </a:bodyPr>
          <a:lstStyle/>
          <a:p>
            <a:pPr marL="171450" lvl="0" indent="-171450" algn="l">
              <a:buFont typeface="Wingdings" panose="05000000000000000000" pitchFamily="2" charset="2"/>
              <a:buChar char="q"/>
            </a:pPr>
            <a:r>
              <a:rPr lang="es-MX" sz="1200" dirty="0">
                <a:solidFill>
                  <a:schemeClr val="tx1"/>
                </a:solidFill>
              </a:rPr>
              <a:t>Es urgente que la Asamblea Legislativa someta a estudio el proyecto de la Ley de Identidad de Género para personas trans a través de la Comisión de Genero y La Mujer, además que se someta a discusión y a una aprobación del pleno; los derechos humanos de las personas trans dependen de ello.</a:t>
            </a:r>
            <a:endParaRPr lang="es-SV" sz="1200" dirty="0">
              <a:solidFill>
                <a:schemeClr val="tx1"/>
              </a:solidFill>
            </a:endParaRPr>
          </a:p>
          <a:p>
            <a:pPr marL="171450" indent="-171450" algn="l">
              <a:buFont typeface="Wingdings" panose="05000000000000000000" pitchFamily="2" charset="2"/>
              <a:buChar char="q"/>
            </a:pPr>
            <a:r>
              <a:rPr lang="es-MX" sz="1200" dirty="0">
                <a:solidFill>
                  <a:schemeClr val="tx1"/>
                </a:solidFill>
              </a:rPr>
              <a:t> </a:t>
            </a:r>
            <a:r>
              <a:rPr lang="es-MX" sz="1200" dirty="0" smtClean="0">
                <a:solidFill>
                  <a:schemeClr val="tx1"/>
                </a:solidFill>
              </a:rPr>
              <a:t>Al </a:t>
            </a:r>
            <a:r>
              <a:rPr lang="es-MX" sz="1200" dirty="0">
                <a:solidFill>
                  <a:schemeClr val="tx1"/>
                </a:solidFill>
              </a:rPr>
              <a:t>Gobierno de Nayib Bukele para que cree políticas públicas para la protección de las personas LGBTIQ+, pero principalmente para mujeres trans que es la más vulnerada. Que se brinden apoyos para micro emprendimientos con un acompañamiento a través de la CONAMYPES, con acceso a capitales semilla o a través de préstamos con tasas bajas de intereses. Que se brinden incentivos fiscales para aquellas empresas que tengan dentro de sus políticas de contratación el incluir mujeres trans y que se tengan contratadas dentro de sus empresas.</a:t>
            </a:r>
            <a:endParaRPr lang="es-SV" sz="1200" dirty="0">
              <a:solidFill>
                <a:schemeClr val="tx1"/>
              </a:solidFill>
            </a:endParaRPr>
          </a:p>
          <a:p>
            <a:pPr marL="171450" lvl="0" indent="-171450" algn="l">
              <a:buFont typeface="Wingdings" panose="05000000000000000000" pitchFamily="2" charset="2"/>
              <a:buChar char="q"/>
            </a:pPr>
            <a:r>
              <a:rPr lang="es-MX" sz="1200" dirty="0">
                <a:solidFill>
                  <a:schemeClr val="tx1"/>
                </a:solidFill>
              </a:rPr>
              <a:t>A la Dirección General de Estadística y Censos a través del Ministerio de Economía para que incluya dentro de sus investigaciones a poblaciones vulnerables, como el caso de las personas LGBTI, es necesario que se tengan datos oficiales emanados de las instituciones públicas, como por el ejemplo la Encuesta de Hogares de Propósitos Múltiples (EHPM).</a:t>
            </a:r>
            <a:endParaRPr lang="es-SV" sz="1200" dirty="0">
              <a:solidFill>
                <a:schemeClr val="tx1"/>
              </a:solidFill>
            </a:endParaRPr>
          </a:p>
          <a:p>
            <a:pPr algn="l"/>
            <a:r>
              <a:rPr lang="es-MX" sz="1200" dirty="0">
                <a:solidFill>
                  <a:schemeClr val="tx1"/>
                </a:solidFill>
              </a:rPr>
              <a:t> </a:t>
            </a:r>
            <a:endParaRPr lang="es-SV" sz="1200" dirty="0">
              <a:solidFill>
                <a:schemeClr val="tx1"/>
              </a:solidFill>
            </a:endParaRPr>
          </a:p>
          <a:p>
            <a:pPr marL="171450" lvl="0" indent="-171450" algn="l">
              <a:buFont typeface="Wingdings" panose="05000000000000000000" pitchFamily="2" charset="2"/>
              <a:buChar char="q"/>
            </a:pPr>
            <a:r>
              <a:rPr lang="es-MX" sz="1200" dirty="0">
                <a:solidFill>
                  <a:schemeClr val="tx1"/>
                </a:solidFill>
              </a:rPr>
              <a:t>A la Sala de lo Constitucional, para que agilice los tres demandas pendientes que se tiene con respecto a los derechos humanos de las personas LGBTIQ+, La Inconstitucionalidad de la Ley del Nombre de la Persona Natural, la del matrimonio igualitario donde el Código de Familia excluye el matrimonio de personas del mismo sexo y la de Omisión de la Asamblea Legislativa al no querer legislar sobre la Ley de Identidad de Género.</a:t>
            </a:r>
            <a:endParaRPr lang="es-SV" sz="1200" dirty="0">
              <a:solidFill>
                <a:schemeClr val="tx1"/>
              </a:solidFill>
            </a:endParaRPr>
          </a:p>
          <a:p>
            <a:pPr algn="l"/>
            <a:r>
              <a:rPr lang="es-MX" sz="1200" dirty="0">
                <a:solidFill>
                  <a:schemeClr val="tx1"/>
                </a:solidFill>
              </a:rPr>
              <a:t> </a:t>
            </a:r>
            <a:endParaRPr lang="es-SV" sz="1200" dirty="0">
              <a:solidFill>
                <a:schemeClr val="tx1"/>
              </a:solidFill>
            </a:endParaRPr>
          </a:p>
          <a:p>
            <a:pPr marL="171450" lvl="0" indent="-171450" algn="l">
              <a:buFont typeface="Wingdings" panose="05000000000000000000" pitchFamily="2" charset="2"/>
              <a:buChar char="q"/>
            </a:pPr>
            <a:r>
              <a:rPr lang="es-MX" sz="1200" dirty="0">
                <a:solidFill>
                  <a:schemeClr val="tx1"/>
                </a:solidFill>
              </a:rPr>
              <a:t> Resulta muy necesario la continuidad de estos estudios de investigación, principalmente medir el impacto de la post pandemia y cuál será el </a:t>
            </a:r>
            <a:r>
              <a:rPr lang="es-MX" sz="1200" dirty="0" smtClean="0">
                <a:solidFill>
                  <a:schemeClr val="tx1"/>
                </a:solidFill>
              </a:rPr>
              <a:t>efecto </a:t>
            </a:r>
            <a:r>
              <a:rPr lang="es-MX" sz="1200" dirty="0">
                <a:solidFill>
                  <a:schemeClr val="tx1"/>
                </a:solidFill>
              </a:rPr>
              <a:t>en las poblaciones más vulnerables, como es la de las personas LGBTIQ+</a:t>
            </a:r>
            <a:endParaRPr lang="es-SV" sz="1200" dirty="0">
              <a:solidFill>
                <a:schemeClr val="tx1"/>
              </a:solidFill>
            </a:endParaRPr>
          </a:p>
          <a:p>
            <a:pPr algn="l"/>
            <a:endParaRPr lang="es-MX" sz="1200" dirty="0">
              <a:solidFill>
                <a:schemeClr val="tx1"/>
              </a:solidFill>
            </a:endParaRPr>
          </a:p>
        </p:txBody>
      </p:sp>
    </p:spTree>
    <p:extLst>
      <p:ext uri="{BB962C8B-B14F-4D97-AF65-F5344CB8AC3E}">
        <p14:creationId xmlns:p14="http://schemas.microsoft.com/office/powerpoint/2010/main" val="12050406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SV" dirty="0" smtClean="0"/>
              <a:t>¡Muchas gracias!</a:t>
            </a:r>
            <a:br>
              <a:rPr lang="es-SV" dirty="0" smtClean="0"/>
            </a:br>
            <a:r>
              <a:rPr lang="es-SV" dirty="0" smtClean="0"/>
              <a:t>¿Preguntas o Comentarios?</a:t>
            </a:r>
            <a:endParaRPr lang="es-SV" dirty="0"/>
          </a:p>
        </p:txBody>
      </p:sp>
      <p:sp>
        <p:nvSpPr>
          <p:cNvPr id="3" name="Subtítulo 2"/>
          <p:cNvSpPr>
            <a:spLocks noGrp="1"/>
          </p:cNvSpPr>
          <p:nvPr>
            <p:ph type="subTitle" idx="1"/>
          </p:nvPr>
        </p:nvSpPr>
        <p:spPr/>
        <p:txBody>
          <a:bodyPr/>
          <a:lstStyle/>
          <a:p>
            <a:endParaRPr lang="es-SV"/>
          </a:p>
        </p:txBody>
      </p:sp>
    </p:spTree>
    <p:extLst>
      <p:ext uri="{BB962C8B-B14F-4D97-AF65-F5344CB8AC3E}">
        <p14:creationId xmlns:p14="http://schemas.microsoft.com/office/powerpoint/2010/main" val="26614316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Antecedentes</a:t>
            </a:r>
            <a:endParaRPr lang="es-SV" dirty="0"/>
          </a:p>
        </p:txBody>
      </p:sp>
      <p:sp>
        <p:nvSpPr>
          <p:cNvPr id="3" name="Subtítulo 2"/>
          <p:cNvSpPr>
            <a:spLocks noGrp="1"/>
          </p:cNvSpPr>
          <p:nvPr>
            <p:ph type="subTitle" idx="1"/>
          </p:nvPr>
        </p:nvSpPr>
        <p:spPr>
          <a:xfrm>
            <a:off x="1432926" y="1941946"/>
            <a:ext cx="7766936" cy="3478551"/>
          </a:xfrm>
        </p:spPr>
        <p:txBody>
          <a:bodyPr>
            <a:normAutofit/>
          </a:bodyPr>
          <a:lstStyle/>
          <a:p>
            <a:r>
              <a:rPr lang="es-MX" dirty="0">
                <a:solidFill>
                  <a:schemeClr val="tx1"/>
                </a:solidFill>
              </a:rPr>
              <a:t>En El Salvador la población LGBTIQ+ es una de las más vulneradas en sus derechos humanos a través de los años y la población de Mujeres Trans, es sin lugar a dudas la más estigmatizada y discriminada dentro de este grupo minoritario</a:t>
            </a:r>
            <a:r>
              <a:rPr lang="es-MX" dirty="0" smtClean="0">
                <a:solidFill>
                  <a:schemeClr val="tx1"/>
                </a:solidFill>
              </a:rPr>
              <a:t>.</a:t>
            </a:r>
          </a:p>
          <a:p>
            <a:r>
              <a:rPr lang="es-MX" dirty="0">
                <a:solidFill>
                  <a:schemeClr val="tx1"/>
                </a:solidFill>
              </a:rPr>
              <a:t>En diciembre de 2019 la CIDH hizo una visita In Loco al país los días 2, 3 y 4 de Diciembre, Durante su visita, la Comisión recibió información consistente que da cuenta de la prevalencia de patrones socio-culturales discriminatorios que permean la sociedad salvadoreña en su conjunto e impactan en el actuar de funcionarios públicos, vulnerando el derecho de las mujeres y de las personas lesbianas, gays, bisexuales, trans e intersex (LGBTI) a vivir libres de violencia y de discriminación</a:t>
            </a:r>
            <a:r>
              <a:rPr lang="es-MX" dirty="0" smtClean="0">
                <a:solidFill>
                  <a:schemeClr val="tx1"/>
                </a:solidFill>
              </a:rPr>
              <a:t>.</a:t>
            </a:r>
          </a:p>
          <a:p>
            <a:endParaRPr lang="es-SV" dirty="0">
              <a:solidFill>
                <a:schemeClr val="tx1"/>
              </a:solidFill>
            </a:endParaRPr>
          </a:p>
          <a:p>
            <a:endParaRPr lang="es-SV" dirty="0"/>
          </a:p>
        </p:txBody>
      </p:sp>
    </p:spTree>
    <p:extLst>
      <p:ext uri="{BB962C8B-B14F-4D97-AF65-F5344CB8AC3E}">
        <p14:creationId xmlns:p14="http://schemas.microsoft.com/office/powerpoint/2010/main" val="20604019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Antecedentes</a:t>
            </a:r>
            <a:endParaRPr lang="es-SV" dirty="0"/>
          </a:p>
        </p:txBody>
      </p:sp>
      <p:sp>
        <p:nvSpPr>
          <p:cNvPr id="3" name="Subtítulo 2"/>
          <p:cNvSpPr>
            <a:spLocks noGrp="1"/>
          </p:cNvSpPr>
          <p:nvPr>
            <p:ph type="subTitle" idx="1"/>
          </p:nvPr>
        </p:nvSpPr>
        <p:spPr>
          <a:xfrm>
            <a:off x="1432926" y="1941946"/>
            <a:ext cx="7900544" cy="4211719"/>
          </a:xfrm>
        </p:spPr>
        <p:txBody>
          <a:bodyPr>
            <a:normAutofit fontScale="92500" lnSpcReduction="20000"/>
          </a:bodyPr>
          <a:lstStyle/>
          <a:p>
            <a:pPr marL="342900" indent="-342900">
              <a:buAutoNum type="arabicPeriod"/>
            </a:pPr>
            <a:r>
              <a:rPr lang="es-MX" dirty="0" smtClean="0">
                <a:solidFill>
                  <a:schemeClr val="tx1"/>
                </a:solidFill>
              </a:rPr>
              <a:t>Observa </a:t>
            </a:r>
            <a:r>
              <a:rPr lang="es-MX" dirty="0">
                <a:solidFill>
                  <a:schemeClr val="tx1"/>
                </a:solidFill>
              </a:rPr>
              <a:t>con preocupación la ausencia de institucionalidad para la protección y garantía de los derechos </a:t>
            </a:r>
            <a:r>
              <a:rPr lang="es-MX" dirty="0" smtClean="0">
                <a:solidFill>
                  <a:schemeClr val="tx1"/>
                </a:solidFill>
              </a:rPr>
              <a:t>LGBTI. </a:t>
            </a:r>
          </a:p>
          <a:p>
            <a:pPr marL="342900" indent="-342900">
              <a:buAutoNum type="arabicPeriod"/>
            </a:pPr>
            <a:r>
              <a:rPr lang="es-MX" dirty="0" smtClean="0">
                <a:solidFill>
                  <a:schemeClr val="tx1"/>
                </a:solidFill>
              </a:rPr>
              <a:t>De </a:t>
            </a:r>
            <a:r>
              <a:rPr lang="es-MX" dirty="0">
                <a:solidFill>
                  <a:schemeClr val="tx1"/>
                </a:solidFill>
              </a:rPr>
              <a:t>acuerdo con la información recibida, tras la disolución de la Secretaría de Inclusión Social fue creada la Unidad de Género y de Diversidad en el Ministerio de Cultura, con el mandato de proteger la diversidad y de promover el fin de la discriminación. </a:t>
            </a:r>
            <a:endParaRPr lang="es-MX" dirty="0" smtClean="0">
              <a:solidFill>
                <a:schemeClr val="tx1"/>
              </a:solidFill>
            </a:endParaRPr>
          </a:p>
          <a:p>
            <a:pPr marL="342900" indent="-342900">
              <a:buAutoNum type="arabicPeriod"/>
            </a:pPr>
            <a:r>
              <a:rPr lang="es-MX" dirty="0">
                <a:solidFill>
                  <a:schemeClr val="tx1"/>
                </a:solidFill>
              </a:rPr>
              <a:t>S</a:t>
            </a:r>
            <a:r>
              <a:rPr lang="es-MX" dirty="0" smtClean="0">
                <a:solidFill>
                  <a:schemeClr val="tx1"/>
                </a:solidFill>
              </a:rPr>
              <a:t>igue </a:t>
            </a:r>
            <a:r>
              <a:rPr lang="es-MX" dirty="0">
                <a:solidFill>
                  <a:schemeClr val="tx1"/>
                </a:solidFill>
              </a:rPr>
              <a:t>pendiente la aprobación de un plan quinquenal para los derechos de las personas LGBTI, así como la aprobación de la Ley de Identidad de Género. </a:t>
            </a:r>
            <a:endParaRPr lang="es-MX" dirty="0" smtClean="0">
              <a:solidFill>
                <a:schemeClr val="tx1"/>
              </a:solidFill>
            </a:endParaRPr>
          </a:p>
          <a:p>
            <a:pPr marL="342900" indent="-342900">
              <a:buAutoNum type="arabicPeriod"/>
            </a:pPr>
            <a:r>
              <a:rPr lang="es-MX" dirty="0" smtClean="0">
                <a:solidFill>
                  <a:schemeClr val="tx1"/>
                </a:solidFill>
              </a:rPr>
              <a:t>Preocupa </a:t>
            </a:r>
            <a:r>
              <a:rPr lang="es-MX" dirty="0">
                <a:solidFill>
                  <a:schemeClr val="tx1"/>
                </a:solidFill>
              </a:rPr>
              <a:t>a la CIDH que los pocos avances logrados hasta ahora en el país puedan estar en riesgo de retroceso o de desaparición, por la ausencia de una partida presupuestaria dedicada a la materia en el reciente presupuesto general presentado, así como el fin de las ferias de trabajo anteriormente promovidas, </a:t>
            </a:r>
          </a:p>
          <a:p>
            <a:pPr marL="342900" indent="-342900">
              <a:buAutoNum type="arabicPeriod"/>
            </a:pPr>
            <a:r>
              <a:rPr lang="es-MX" dirty="0">
                <a:solidFill>
                  <a:schemeClr val="tx1"/>
                </a:solidFill>
              </a:rPr>
              <a:t>L</a:t>
            </a:r>
            <a:r>
              <a:rPr lang="es-MX" dirty="0" smtClean="0">
                <a:solidFill>
                  <a:schemeClr val="tx1"/>
                </a:solidFill>
              </a:rPr>
              <a:t>a </a:t>
            </a:r>
            <a:r>
              <a:rPr lang="es-MX" dirty="0">
                <a:solidFill>
                  <a:schemeClr val="tx1"/>
                </a:solidFill>
              </a:rPr>
              <a:t>ausencia de espacios de articulación entre instituciones del Estado con representantes de sociedad civil de defensa de los derechos de las personas LGBTI¨</a:t>
            </a:r>
            <a:endParaRPr lang="es-SV" dirty="0">
              <a:solidFill>
                <a:schemeClr val="tx1"/>
              </a:solidFill>
            </a:endParaRPr>
          </a:p>
        </p:txBody>
      </p:sp>
    </p:spTree>
    <p:extLst>
      <p:ext uri="{BB962C8B-B14F-4D97-AF65-F5344CB8AC3E}">
        <p14:creationId xmlns:p14="http://schemas.microsoft.com/office/powerpoint/2010/main" val="19862536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Antecedentes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r>
              <a:rPr lang="es-SV" dirty="0" smtClean="0">
                <a:solidFill>
                  <a:schemeClr val="tx1"/>
                </a:solidFill>
              </a:rPr>
              <a:t>La oficina del Alto comisionado de las NNUU, ante el impacto del Covid-19 en las mujeres trans expresaba:</a:t>
            </a:r>
          </a:p>
          <a:p>
            <a:r>
              <a:rPr lang="es-MX" dirty="0" smtClean="0">
                <a:solidFill>
                  <a:schemeClr val="tx1"/>
                </a:solidFill>
              </a:rPr>
              <a:t>“Las </a:t>
            </a:r>
            <a:r>
              <a:rPr lang="es-MX" dirty="0">
                <a:solidFill>
                  <a:schemeClr val="tx1"/>
                </a:solidFill>
              </a:rPr>
              <a:t>mujeres trans tienen más probabilidades de estar desempleadas y vivir en la pobreza que la población en general. Muchos en la comunidad LGBTI trabajan en el sector informal y carecen de acceso a licencias remuneradas por enfermedad, compensación por desempleo y cobertura. Además, debido a políticas discriminatorias de licencia remunerada que no cubren a todos los géneros por igual, las personas LGBTI pueden no ser capaces de tomarse un tiempo fuera del trabajo para cuidar a los miembros de su </a:t>
            </a:r>
            <a:r>
              <a:rPr lang="es-MX" dirty="0" smtClean="0">
                <a:solidFill>
                  <a:schemeClr val="tx1"/>
                </a:solidFill>
              </a:rPr>
              <a:t>familia” </a:t>
            </a:r>
            <a:endParaRPr lang="es-SV" dirty="0">
              <a:solidFill>
                <a:schemeClr val="tx1"/>
              </a:solidFill>
            </a:endParaRPr>
          </a:p>
        </p:txBody>
      </p:sp>
    </p:spTree>
    <p:extLst>
      <p:ext uri="{BB962C8B-B14F-4D97-AF65-F5344CB8AC3E}">
        <p14:creationId xmlns:p14="http://schemas.microsoft.com/office/powerpoint/2010/main" val="17926682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Antecedentes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r>
              <a:rPr lang="es-MX" dirty="0">
                <a:solidFill>
                  <a:schemeClr val="tx1"/>
                </a:solidFill>
              </a:rPr>
              <a:t>Según el estudio de talla poblacional para población de mujeres tras realizado en el 2014 por Plan Internacional, en San Salvador el 74.8% y en San Miguel el 39.1% recibieron dinero a cambio de relaciones sexuales alguna vez en la vida. Un 59.7% y 54.3% en las mismas ciudades tuvieron la primera relación sexual a cambio de dinero antes de los 18 años de edad. </a:t>
            </a:r>
            <a:r>
              <a:rPr lang="es-SV" dirty="0">
                <a:solidFill>
                  <a:schemeClr val="tx1"/>
                </a:solidFill>
              </a:rPr>
              <a:t>(</a:t>
            </a:r>
            <a:r>
              <a:rPr lang="es-SV" dirty="0" err="1">
                <a:solidFill>
                  <a:schemeClr val="tx1"/>
                </a:solidFill>
              </a:rPr>
              <a:t>Hernandez</a:t>
            </a:r>
            <a:r>
              <a:rPr lang="es-SV" dirty="0">
                <a:solidFill>
                  <a:schemeClr val="tx1"/>
                </a:solidFill>
              </a:rPr>
              <a:t> Ayala, F.M., Nieto, A.I., Lara, G., Guardado, M.E., 2014</a:t>
            </a:r>
            <a:r>
              <a:rPr lang="es-SV" dirty="0" smtClean="0">
                <a:solidFill>
                  <a:schemeClr val="tx1"/>
                </a:solidFill>
              </a:rPr>
              <a:t>)</a:t>
            </a:r>
          </a:p>
          <a:p>
            <a:endParaRPr lang="es-SV" dirty="0">
              <a:solidFill>
                <a:schemeClr val="tx1"/>
              </a:solidFill>
            </a:endParaRPr>
          </a:p>
        </p:txBody>
      </p:sp>
    </p:spTree>
    <p:extLst>
      <p:ext uri="{BB962C8B-B14F-4D97-AF65-F5344CB8AC3E}">
        <p14:creationId xmlns:p14="http://schemas.microsoft.com/office/powerpoint/2010/main" val="35678369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Antecedentes</a:t>
            </a:r>
            <a:endParaRPr lang="es-SV" dirty="0"/>
          </a:p>
        </p:txBody>
      </p:sp>
      <p:sp>
        <p:nvSpPr>
          <p:cNvPr id="3" name="Subtítulo 2"/>
          <p:cNvSpPr>
            <a:spLocks noGrp="1"/>
          </p:cNvSpPr>
          <p:nvPr>
            <p:ph type="subTitle" idx="1"/>
          </p:nvPr>
        </p:nvSpPr>
        <p:spPr>
          <a:xfrm>
            <a:off x="1432926" y="1941946"/>
            <a:ext cx="7900544" cy="4211719"/>
          </a:xfrm>
        </p:spPr>
        <p:txBody>
          <a:bodyPr>
            <a:normAutofit lnSpcReduction="10000"/>
          </a:bodyPr>
          <a:lstStyle/>
          <a:p>
            <a:r>
              <a:rPr lang="es-MX" dirty="0">
                <a:solidFill>
                  <a:schemeClr val="tx1"/>
                </a:solidFill>
              </a:rPr>
              <a:t>Situación Laboral de las personas LGBTQ en el AMSS</a:t>
            </a:r>
            <a:endParaRPr lang="es-SV" dirty="0">
              <a:solidFill>
                <a:schemeClr val="tx1"/>
              </a:solidFill>
            </a:endParaRPr>
          </a:p>
          <a:p>
            <a:endParaRPr lang="es-SV" dirty="0" smtClean="0">
              <a:solidFill>
                <a:schemeClr val="tx1"/>
              </a:solidFill>
            </a:endParaRPr>
          </a:p>
          <a:p>
            <a:endParaRPr lang="es-SV" dirty="0">
              <a:solidFill>
                <a:schemeClr val="tx1"/>
              </a:solidFill>
            </a:endParaRPr>
          </a:p>
          <a:p>
            <a:endParaRPr lang="es-SV" dirty="0" smtClean="0">
              <a:solidFill>
                <a:schemeClr val="tx1"/>
              </a:solidFill>
            </a:endParaRPr>
          </a:p>
          <a:p>
            <a:endParaRPr lang="es-SV" dirty="0">
              <a:solidFill>
                <a:schemeClr val="tx1"/>
              </a:solidFill>
            </a:endParaRPr>
          </a:p>
          <a:p>
            <a:endParaRPr lang="es-SV" dirty="0" smtClean="0">
              <a:solidFill>
                <a:schemeClr val="tx1"/>
              </a:solidFill>
            </a:endParaRPr>
          </a:p>
          <a:p>
            <a:endParaRPr lang="es-SV" dirty="0">
              <a:solidFill>
                <a:schemeClr val="tx1"/>
              </a:solidFill>
            </a:endParaRPr>
          </a:p>
          <a:p>
            <a:endParaRPr lang="es-SV" dirty="0" smtClean="0">
              <a:solidFill>
                <a:schemeClr val="tx1"/>
              </a:solidFill>
            </a:endParaRPr>
          </a:p>
          <a:p>
            <a:endParaRPr lang="es-SV" dirty="0">
              <a:solidFill>
                <a:schemeClr val="tx1"/>
              </a:solidFill>
            </a:endParaRPr>
          </a:p>
          <a:p>
            <a:r>
              <a:rPr lang="es-MX" dirty="0">
                <a:solidFill>
                  <a:schemeClr val="tx1"/>
                </a:solidFill>
              </a:rPr>
              <a:t>Fuente: Centro de Estudios de la Diversidad Sexual y Genérica – AMATE El Salvador.</a:t>
            </a:r>
            <a:endParaRPr lang="es-SV" dirty="0">
              <a:solidFill>
                <a:schemeClr val="tx1"/>
              </a:solidFill>
            </a:endParaRPr>
          </a:p>
          <a:p>
            <a:endParaRPr lang="es-SV" dirty="0">
              <a:solidFill>
                <a:schemeClr val="tx1"/>
              </a:solidFill>
            </a:endParaRPr>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32237" t="31261" r="33510" b="39384"/>
          <a:stretch/>
        </p:blipFill>
        <p:spPr bwMode="auto">
          <a:xfrm>
            <a:off x="2387302" y="2467233"/>
            <a:ext cx="6006465" cy="289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45028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Objetivos</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r>
              <a:rPr lang="es-MX" b="1" dirty="0" smtClean="0">
                <a:solidFill>
                  <a:schemeClr val="tx1"/>
                </a:solidFill>
              </a:rPr>
              <a:t>General</a:t>
            </a:r>
          </a:p>
          <a:p>
            <a:r>
              <a:rPr lang="es-MX" dirty="0" smtClean="0">
                <a:solidFill>
                  <a:schemeClr val="tx1"/>
                </a:solidFill>
              </a:rPr>
              <a:t>Analizar </a:t>
            </a:r>
            <a:r>
              <a:rPr lang="es-MX" dirty="0">
                <a:solidFill>
                  <a:schemeClr val="tx1"/>
                </a:solidFill>
              </a:rPr>
              <a:t>el impacto socioeconómico en las mujeres trans durante la cuarentena de la pandemia del Covid-19.</a:t>
            </a:r>
            <a:endParaRPr lang="es-SV" dirty="0">
              <a:solidFill>
                <a:schemeClr val="tx1"/>
              </a:solidFill>
            </a:endParaRPr>
          </a:p>
          <a:p>
            <a:r>
              <a:rPr lang="es-MX" b="1" dirty="0">
                <a:solidFill>
                  <a:schemeClr val="tx1"/>
                </a:solidFill>
              </a:rPr>
              <a:t>E</a:t>
            </a:r>
            <a:r>
              <a:rPr lang="es-MX" b="1" dirty="0" smtClean="0">
                <a:solidFill>
                  <a:schemeClr val="tx1"/>
                </a:solidFill>
              </a:rPr>
              <a:t>specíficos</a:t>
            </a:r>
            <a:endParaRPr lang="es-SV" b="1" dirty="0">
              <a:solidFill>
                <a:schemeClr val="tx1"/>
              </a:solidFill>
            </a:endParaRPr>
          </a:p>
          <a:p>
            <a:pPr lvl="0"/>
            <a:r>
              <a:rPr lang="es-MX" dirty="0">
                <a:solidFill>
                  <a:schemeClr val="tx1"/>
                </a:solidFill>
              </a:rPr>
              <a:t>Mostrar la ayuda económica y en especies que ha recibo la población de mujeres trans de parte del Gobierno de El Salvador durante la cuarentena.</a:t>
            </a:r>
            <a:endParaRPr lang="es-SV" dirty="0">
              <a:solidFill>
                <a:schemeClr val="tx1"/>
              </a:solidFill>
            </a:endParaRPr>
          </a:p>
          <a:p>
            <a:pPr lvl="0"/>
            <a:r>
              <a:rPr lang="es-MX" dirty="0">
                <a:solidFill>
                  <a:schemeClr val="tx1"/>
                </a:solidFill>
              </a:rPr>
              <a:t>Analizar cuál es el impacto en el área laboral que se tuvo durante la cuarentena en la población de Mujeres Trans y en sus familias.  </a:t>
            </a:r>
            <a:endParaRPr lang="es-SV" dirty="0">
              <a:solidFill>
                <a:schemeClr val="tx1"/>
              </a:solidFill>
            </a:endParaRPr>
          </a:p>
          <a:p>
            <a:pPr lvl="0"/>
            <a:r>
              <a:rPr lang="es-MX" dirty="0">
                <a:solidFill>
                  <a:schemeClr val="tx1"/>
                </a:solidFill>
              </a:rPr>
              <a:t>Comparar la ayuda económica y en especies que recibieron de parte del GOES versus el de los Gobiernos Municipales.</a:t>
            </a:r>
            <a:endParaRPr lang="es-SV" dirty="0">
              <a:solidFill>
                <a:schemeClr val="tx1"/>
              </a:solidFill>
            </a:endParaRPr>
          </a:p>
          <a:p>
            <a:endParaRPr lang="es-MX" dirty="0">
              <a:solidFill>
                <a:schemeClr val="tx1"/>
              </a:solidFill>
            </a:endParaRPr>
          </a:p>
        </p:txBody>
      </p:sp>
    </p:spTree>
    <p:extLst>
      <p:ext uri="{BB962C8B-B14F-4D97-AF65-F5344CB8AC3E}">
        <p14:creationId xmlns:p14="http://schemas.microsoft.com/office/powerpoint/2010/main" val="27831542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4988"/>
            <a:ext cx="7766936" cy="1646302"/>
          </a:xfrm>
        </p:spPr>
        <p:txBody>
          <a:bodyPr/>
          <a:lstStyle/>
          <a:p>
            <a:r>
              <a:rPr lang="es-SV" dirty="0" smtClean="0"/>
              <a:t>Muestreo</a:t>
            </a:r>
            <a:endParaRPr lang="es-SV" dirty="0"/>
          </a:p>
        </p:txBody>
      </p:sp>
      <p:sp>
        <p:nvSpPr>
          <p:cNvPr id="3" name="Subtítulo 2"/>
          <p:cNvSpPr>
            <a:spLocks noGrp="1"/>
          </p:cNvSpPr>
          <p:nvPr>
            <p:ph type="subTitle" idx="1"/>
          </p:nvPr>
        </p:nvSpPr>
        <p:spPr>
          <a:xfrm>
            <a:off x="1432926" y="1941946"/>
            <a:ext cx="7900544" cy="4211719"/>
          </a:xfrm>
        </p:spPr>
        <p:txBody>
          <a:bodyPr>
            <a:normAutofit/>
          </a:bodyPr>
          <a:lstStyle/>
          <a:p>
            <a:r>
              <a:rPr lang="es-MX" dirty="0"/>
              <a:t>Para nuestro caso como no existe un dato exacto que nos determine la cantidad de mujeres trans que existen actualmente en el país, tomaremos a consideración el único estudio de estimación de talla poblacional en mujeres trans de El Salvador, realizado en el 2014, por Plan Internacional con el apoyo del Ministerio de </a:t>
            </a:r>
            <a:r>
              <a:rPr lang="es-MX" dirty="0" smtClean="0"/>
              <a:t>Salud</a:t>
            </a:r>
          </a:p>
          <a:p>
            <a:endParaRPr lang="es-MX" dirty="0" smtClean="0"/>
          </a:p>
          <a:p>
            <a:endParaRPr lang="es-MX" dirty="0">
              <a:solidFill>
                <a:schemeClr val="tx1"/>
              </a:solidFill>
            </a:endParaRPr>
          </a:p>
        </p:txBody>
      </p:sp>
      <p:pic>
        <p:nvPicPr>
          <p:cNvPr id="7" name="Imagen 6"/>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503694" y="3365517"/>
            <a:ext cx="5158105" cy="3179445"/>
          </a:xfrm>
          <a:prstGeom prst="rect">
            <a:avLst/>
          </a:prstGeom>
        </p:spPr>
      </p:pic>
    </p:spTree>
    <p:extLst>
      <p:ext uri="{BB962C8B-B14F-4D97-AF65-F5344CB8AC3E}">
        <p14:creationId xmlns:p14="http://schemas.microsoft.com/office/powerpoint/2010/main" val="40866658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814</TotalTime>
  <Words>1019</Words>
  <Application>Microsoft Office PowerPoint</Application>
  <PresentationFormat>Panorámica</PresentationFormat>
  <Paragraphs>77</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Trebuchet MS</vt:lpstr>
      <vt:lpstr>Wingdings</vt:lpstr>
      <vt:lpstr>Wingdings 3</vt:lpstr>
      <vt:lpstr>Faceta</vt:lpstr>
      <vt:lpstr>El impacto socioeconómico del Covid-19 en las Mujeres Trans</vt:lpstr>
      <vt:lpstr>Presentación</vt:lpstr>
      <vt:lpstr>Antecedentes</vt:lpstr>
      <vt:lpstr>Antecedentes</vt:lpstr>
      <vt:lpstr>Antecedentes</vt:lpstr>
      <vt:lpstr>Antecedentes</vt:lpstr>
      <vt:lpstr>Antecedentes</vt:lpstr>
      <vt:lpstr>Objetivos</vt:lpstr>
      <vt:lpstr>Muestreo</vt:lpstr>
      <vt:lpstr>Resultados</vt:lpstr>
      <vt:lpstr>Resultados</vt:lpstr>
      <vt:lpstr>Resultados</vt:lpstr>
      <vt:lpstr>Resultados</vt:lpstr>
      <vt:lpstr>Resultados</vt:lpstr>
      <vt:lpstr>Resultados</vt:lpstr>
      <vt:lpstr>Resultados</vt:lpstr>
      <vt:lpstr>Resultados</vt:lpstr>
      <vt:lpstr>Resultados</vt:lpstr>
      <vt:lpstr>Resultados</vt:lpstr>
      <vt:lpstr>Conclusiones</vt:lpstr>
      <vt:lpstr>Recomendaciones</vt:lpstr>
      <vt:lpstr>¡Muchas gracias! ¿Preguntas o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impacto socioeconómico del Covid-19 en las Mujeres Trans</dc:title>
  <dc:creator>ASOCIACION COLECTIVO</dc:creator>
  <cp:lastModifiedBy>ASOCIACION COLECTIVO</cp:lastModifiedBy>
  <cp:revision>10</cp:revision>
  <dcterms:created xsi:type="dcterms:W3CDTF">2020-09-20T18:02:48Z</dcterms:created>
  <dcterms:modified xsi:type="dcterms:W3CDTF">2020-09-22T00:55:37Z</dcterms:modified>
</cp:coreProperties>
</file>