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02" d="100"/>
          <a:sy n="102" d="100"/>
        </p:scale>
        <p:origin x="126" y="6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'Introducción de datos'!$B$31</c:f>
              <c:strCache>
                <c:ptCount val="1"/>
                <c:pt idx="0">
                  <c:v>Presupuesto (en $)</c:v>
                </c:pt>
              </c:strCache>
            </c:strRef>
          </c:tx>
          <c:spPr>
            <a:solidFill>
              <a:schemeClr val="accent1"/>
            </a:solidFill>
            <a:ln>
              <a:noFill/>
            </a:ln>
            <a:effectLst/>
          </c:spPr>
          <c:invertIfNegative val="0"/>
          <c:val>
            <c:numRef>
              <c:f>'Introducción de datos'!$C$31:$E$31</c:f>
              <c:numCache>
                <c:formatCode>\$#,##0.00</c:formatCode>
                <c:ptCount val="3"/>
                <c:pt idx="0" formatCode="\$#,##0">
                  <c:v>2936823</c:v>
                </c:pt>
                <c:pt idx="1">
                  <c:v>10977243</c:v>
                </c:pt>
              </c:numCache>
            </c:numRef>
          </c:val>
          <c:extLst>
            <c:ext xmlns:c16="http://schemas.microsoft.com/office/drawing/2014/chart" uri="{C3380CC4-5D6E-409C-BE32-E72D297353CC}">
              <c16:uniqueId val="{00000000-5AAE-4750-BFC4-C049BF06EF98}"/>
            </c:ext>
          </c:extLst>
        </c:ser>
        <c:ser>
          <c:idx val="1"/>
          <c:order val="1"/>
          <c:tx>
            <c:strRef>
              <c:f>'Introducción de datos'!$B$32</c:f>
              <c:strCache>
                <c:ptCount val="1"/>
                <c:pt idx="0">
                  <c:v>Desembolsos por el Fondo Mundial (en $)</c:v>
                </c:pt>
              </c:strCache>
            </c:strRef>
          </c:tx>
          <c:spPr>
            <a:solidFill>
              <a:schemeClr val="accent2"/>
            </a:solidFill>
            <a:ln>
              <a:noFill/>
            </a:ln>
            <a:effectLst/>
          </c:spPr>
          <c:invertIfNegative val="0"/>
          <c:val>
            <c:numRef>
              <c:f>'Introducción de datos'!$C$32:$E$32</c:f>
              <c:numCache>
                <c:formatCode>\$#,##0.00</c:formatCode>
                <c:ptCount val="3"/>
                <c:pt idx="0" formatCode="\$#,##0">
                  <c:v>5151443</c:v>
                </c:pt>
                <c:pt idx="1">
                  <c:v>3703217</c:v>
                </c:pt>
              </c:numCache>
            </c:numRef>
          </c:val>
          <c:extLst>
            <c:ext xmlns:c16="http://schemas.microsoft.com/office/drawing/2014/chart" uri="{C3380CC4-5D6E-409C-BE32-E72D297353CC}">
              <c16:uniqueId val="{00000001-5AAE-4750-BFC4-C049BF06EF98}"/>
            </c:ext>
          </c:extLst>
        </c:ser>
        <c:dLbls>
          <c:showLegendKey val="0"/>
          <c:showVal val="0"/>
          <c:showCatName val="0"/>
          <c:showSerName val="0"/>
          <c:showPercent val="0"/>
          <c:showBubbleSize val="0"/>
        </c:dLbls>
        <c:gapWidth val="150"/>
        <c:axId val="505751168"/>
        <c:axId val="505742968"/>
      </c:barChart>
      <c:catAx>
        <c:axId val="505751168"/>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SV"/>
          </a:p>
        </c:txPr>
        <c:crossAx val="505742968"/>
        <c:crosses val="autoZero"/>
        <c:auto val="1"/>
        <c:lblAlgn val="ctr"/>
        <c:lblOffset val="100"/>
        <c:noMultiLvlLbl val="0"/>
      </c:catAx>
      <c:valAx>
        <c:axId val="505742968"/>
        <c:scaling>
          <c:orientation val="minMax"/>
        </c:scaling>
        <c:delete val="0"/>
        <c:axPos val="l"/>
        <c:majorGridlines>
          <c:spPr>
            <a:ln w="9525" cap="flat" cmpd="sng" algn="ctr">
              <a:solidFill>
                <a:schemeClr val="tx1">
                  <a:lumMod val="15000"/>
                  <a:lumOff val="85000"/>
                </a:schemeClr>
              </a:solidFill>
              <a:round/>
            </a:ln>
            <a:effectLst/>
          </c:spPr>
        </c:majorGridlines>
        <c:title>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SV"/>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SV"/>
          </a:p>
        </c:txPr>
        <c:crossAx val="50575116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s-SV"/>
          </a:p>
        </c:txPr>
      </c:dTable>
      <c:spPr>
        <a:gradFill>
          <a:gsLst>
            <a:gs pos="0">
              <a:srgbClr val="E3EACF">
                <a:tint val="90000"/>
                <a:satMod val="92000"/>
                <a:lumMod val="120000"/>
              </a:srgbClr>
            </a:gs>
            <a:gs pos="100000">
              <a:srgbClr val="E3EACF">
                <a:shade val="98000"/>
                <a:satMod val="120000"/>
                <a:lumMod val="98000"/>
              </a:srgbClr>
            </a:gs>
          </a:gsLst>
          <a:path path="circle">
            <a:fillToRect l="50000" t="50000" r="100000" b="100000"/>
          </a:path>
        </a:gra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pct5">
      <a:fgClr>
        <a:srgbClr val="A53010"/>
      </a:fgClr>
      <a:bgClr>
        <a:sysClr val="window" lastClr="FFFFFF"/>
      </a:bgClr>
    </a:pattFill>
    <a:ln>
      <a:noFill/>
    </a:ln>
    <a:effectLst/>
  </c:spPr>
  <c:txPr>
    <a:bodyPr/>
    <a:lstStyle/>
    <a:p>
      <a:pPr>
        <a:defRPr/>
      </a:pPr>
      <a:endParaRPr lang="es-SV"/>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v>ACUMULADO </c:v>
          </c:tx>
          <c:spPr>
            <a:solidFill>
              <a:schemeClr val="accent1"/>
            </a:solidFill>
            <a:ln>
              <a:noFill/>
            </a:ln>
            <a:effectLst/>
          </c:spPr>
          <c:invertIfNegative val="0"/>
          <c:cat>
            <c:strRef>
              <c:f>'[2]Introducción de datos'!$B$55:$B$66</c:f>
              <c:strCache>
                <c:ptCount val="12"/>
                <c:pt idx="0">
                  <c:v>Desembolsado por el Fondo Mundial</c:v>
                </c:pt>
                <c:pt idx="1">
                  <c:v>(+) Intereses percibidos en cuenta de ahorro a junio 2020 MINSAL</c:v>
                </c:pt>
                <c:pt idx="2">
                  <c:v>(-) Anticipos de Fondos a Plan Internacional, INC</c:v>
                </c:pt>
                <c:pt idx="3">
                  <c:v>(-) Gastos (ejecución MINSAL)</c:v>
                </c:pt>
                <c:pt idx="4">
                  <c:v>(=) Saldo en Caja al 30 de junio 2020 MINSAL </c:v>
                </c:pt>
                <c:pt idx="5">
                  <c:v>(-) Compromisos </c:v>
                </c:pt>
                <c:pt idx="6">
                  <c:v>Saldo en Caja despues de compromisos al 30 de junio 2020 MINSAL </c:v>
                </c:pt>
                <c:pt idx="7">
                  <c:v>Desembolso transferido a Plan Internacional, INC.</c:v>
                </c:pt>
                <c:pt idx="8">
                  <c:v>(+) Intereses percibidos en cuenta de ahorro 2020 SR</c:v>
                </c:pt>
                <c:pt idx="9">
                  <c:v>(-) Gastos  validados por MINSAL (ejecución Plan Internacional, INC)</c:v>
                </c:pt>
                <c:pt idx="10">
                  <c:v>(-) Gastos  en revisión por MINSAL (ejecución Plan Internacional, INC)</c:v>
                </c:pt>
                <c:pt idx="11">
                  <c:v>(=) Saldo en Caja al 30 de junio 2020 Plan Internacional, INC.</c:v>
                </c:pt>
              </c:strCache>
            </c:strRef>
          </c:cat>
          <c:val>
            <c:numRef>
              <c:f>'[2]Introducción de datos'!$E$55:$E$66</c:f>
              <c:numCache>
                <c:formatCode>General</c:formatCode>
                <c:ptCount val="12"/>
                <c:pt idx="0">
                  <c:v>8854660</c:v>
                </c:pt>
                <c:pt idx="1">
                  <c:v>70526.59</c:v>
                </c:pt>
                <c:pt idx="2">
                  <c:v>2290800.13</c:v>
                </c:pt>
                <c:pt idx="3">
                  <c:v>2413674.88</c:v>
                </c:pt>
                <c:pt idx="4">
                  <c:v>4220711.58</c:v>
                </c:pt>
                <c:pt idx="5">
                  <c:v>3403989.57</c:v>
                </c:pt>
                <c:pt idx="6">
                  <c:v>816722.01000000024</c:v>
                </c:pt>
                <c:pt idx="7">
                  <c:v>2290800.13</c:v>
                </c:pt>
                <c:pt idx="8">
                  <c:v>6137</c:v>
                </c:pt>
                <c:pt idx="9">
                  <c:v>1772424.6599999997</c:v>
                </c:pt>
                <c:pt idx="10">
                  <c:v>335430.09999999998</c:v>
                </c:pt>
                <c:pt idx="11">
                  <c:v>189082.37000000023</c:v>
                </c:pt>
              </c:numCache>
            </c:numRef>
          </c:val>
          <c:extLst>
            <c:ext xmlns:c16="http://schemas.microsoft.com/office/drawing/2014/chart" uri="{C3380CC4-5D6E-409C-BE32-E72D297353CC}">
              <c16:uniqueId val="{00000000-CD5A-4DE7-A094-F6575431A4E7}"/>
            </c:ext>
          </c:extLst>
        </c:ser>
        <c:dLbls>
          <c:showLegendKey val="0"/>
          <c:showVal val="0"/>
          <c:showCatName val="0"/>
          <c:showSerName val="0"/>
          <c:showPercent val="0"/>
          <c:showBubbleSize val="0"/>
        </c:dLbls>
        <c:gapWidth val="150"/>
        <c:axId val="592526608"/>
        <c:axId val="592528576"/>
      </c:barChart>
      <c:catAx>
        <c:axId val="59252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SV"/>
          </a:p>
        </c:txPr>
        <c:crossAx val="592528576"/>
        <c:crosses val="autoZero"/>
        <c:auto val="1"/>
        <c:lblAlgn val="ctr"/>
        <c:lblOffset val="100"/>
        <c:noMultiLvlLbl val="0"/>
      </c:catAx>
      <c:valAx>
        <c:axId val="592528576"/>
        <c:scaling>
          <c:orientation val="minMax"/>
        </c:scaling>
        <c:delete val="0"/>
        <c:axPos val="l"/>
        <c:majorGridlines>
          <c:spPr>
            <a:ln w="9525"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a:effectLst/>
          </c:spPr>
        </c:majorGridlines>
        <c:title>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SV"/>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SV"/>
          </a:p>
        </c:txPr>
        <c:crossAx val="59252660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00" b="1" i="0" u="none" strike="noStrike" kern="1200" baseline="0">
                <a:solidFill>
                  <a:schemeClr val="tx1">
                    <a:lumMod val="65000"/>
                    <a:lumOff val="35000"/>
                  </a:schemeClr>
                </a:solidFill>
                <a:latin typeface="+mn-lt"/>
                <a:ea typeface="+mn-ea"/>
                <a:cs typeface="+mn-cs"/>
              </a:defRPr>
            </a:pPr>
            <a:endParaRPr lang="es-SV"/>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pct5">
      <a:fgClr>
        <a:srgbClr val="A53010"/>
      </a:fgClr>
      <a:bgClr>
        <a:schemeClr val="bg1"/>
      </a:bgClr>
    </a:pattFill>
    <a:ln>
      <a:noFill/>
    </a:ln>
    <a:effectLst/>
  </c:spPr>
  <c:txPr>
    <a:bodyPr/>
    <a:lstStyle/>
    <a:p>
      <a:pPr>
        <a:defRPr/>
      </a:pPr>
      <a:endParaRPr lang="es-SV"/>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0989630570324783"/>
          <c:y val="1.976795347665241E-2"/>
          <c:w val="0.7901036942967522"/>
          <c:h val="0.51132360552832989"/>
        </c:manualLayout>
      </c:layout>
      <c:bar3DChart>
        <c:barDir val="col"/>
        <c:grouping val="clustered"/>
        <c:varyColors val="0"/>
        <c:ser>
          <c:idx val="0"/>
          <c:order val="0"/>
          <c:tx>
            <c:strRef>
              <c:f>'Introducción de datos'!$C$38</c:f>
              <c:strCache>
                <c:ptCount val="1"/>
                <c:pt idx="0">
                  <c:v>Presupuesto acumulado (en $)</c:v>
                </c:pt>
              </c:strCache>
            </c:strRef>
          </c:tx>
          <c:spPr>
            <a:solidFill>
              <a:schemeClr val="accent1"/>
            </a:solidFill>
            <a:ln>
              <a:noFill/>
            </a:ln>
            <a:effectLst/>
            <a:sp3d/>
          </c:spPr>
          <c:invertIfNegative val="0"/>
          <c:cat>
            <c:strRef>
              <c:f>'Introducción de datos'!$B$39:$B$49</c:f>
              <c:strCache>
                <c:ptCount val="11"/>
                <c:pt idx="0">
                  <c:v> GESTION DE PROGRAMAS </c:v>
                </c:pt>
                <c:pt idx="1">
                  <c:v> PROGRAMA DE PREVENCION INTEGRAL PARA HOMBRES QUE TIENEN RELACIONES SEXUALES CON HOMBRES </c:v>
                </c:pt>
                <c:pt idx="2">
                  <c:v> PROGRAMAS DE PREVENCION INTEGRAL PARA PERSONAS TRANSGENERO </c:v>
                </c:pt>
                <c:pt idx="3">
                  <c:v> PROGRAMAS DE PREVENCION INTEGRAL PARA TRABAJADORES DEL SEXO Y SUS CLIENTES </c:v>
                </c:pt>
                <c:pt idx="4">
                  <c:v> PROGRAMAS INTEGRALES PARA PERSONAS PRIVADAS DE LIBERTAD EN CENTROS PENITENCIARIOS Y OTROS LUGARES DE RECLUSION </c:v>
                </c:pt>
                <c:pt idx="5">
                  <c:v> PTMI </c:v>
                </c:pt>
                <c:pt idx="6">
                  <c:v> SSRS: SISTEMAS DE INFORMACION EN SALUD Y MONITOREO Y EVALUACION </c:v>
                </c:pt>
                <c:pt idx="7">
                  <c:v> TB/VIH </c:v>
                </c:pt>
                <c:pt idx="8">
                  <c:v> TRATAMIENTO, ATENCION Y APOYO </c:v>
                </c:pt>
                <c:pt idx="9">
                  <c:v> SSRS: PRESTACIÓN DE SERVICIOS INTEGRADOS Y MEJORA DE LA CALIDAD </c:v>
                </c:pt>
                <c:pt idx="10">
                  <c:v> COVID-19 </c:v>
                </c:pt>
              </c:strCache>
            </c:strRef>
          </c:cat>
          <c:val>
            <c:numRef>
              <c:f>'Introducción de datos'!$C$39:$C$49</c:f>
              <c:numCache>
                <c:formatCode>_(\$* #,##0.00_);_(\$* \(#,##0.00\);_(\$* \-??_);_(@_)</c:formatCode>
                <c:ptCount val="11"/>
                <c:pt idx="0">
                  <c:v>1061538.54</c:v>
                </c:pt>
                <c:pt idx="1">
                  <c:v>3284017.1</c:v>
                </c:pt>
                <c:pt idx="2">
                  <c:v>207515.34</c:v>
                </c:pt>
                <c:pt idx="3">
                  <c:v>1037665.24</c:v>
                </c:pt>
                <c:pt idx="4">
                  <c:v>257391.11</c:v>
                </c:pt>
                <c:pt idx="5">
                  <c:v>233760.36</c:v>
                </c:pt>
                <c:pt idx="6">
                  <c:v>314016.96999999997</c:v>
                </c:pt>
                <c:pt idx="7">
                  <c:v>20153.32</c:v>
                </c:pt>
                <c:pt idx="8">
                  <c:v>2802694.84</c:v>
                </c:pt>
                <c:pt idx="9">
                  <c:v>3137272.28</c:v>
                </c:pt>
                <c:pt idx="10">
                  <c:v>1558040.58</c:v>
                </c:pt>
              </c:numCache>
            </c:numRef>
          </c:val>
          <c:extLst>
            <c:ext xmlns:c16="http://schemas.microsoft.com/office/drawing/2014/chart" uri="{C3380CC4-5D6E-409C-BE32-E72D297353CC}">
              <c16:uniqueId val="{00000000-9DB0-4DA0-B260-A55A5F660776}"/>
            </c:ext>
          </c:extLst>
        </c:ser>
        <c:ser>
          <c:idx val="1"/>
          <c:order val="1"/>
          <c:tx>
            <c:strRef>
              <c:f>'Introducción de datos'!$D$38</c:f>
              <c:strCache>
                <c:ptCount val="1"/>
                <c:pt idx="0">
                  <c:v>Gastos acumulados (en $)</c:v>
                </c:pt>
              </c:strCache>
            </c:strRef>
          </c:tx>
          <c:spPr>
            <a:solidFill>
              <a:schemeClr val="accent2"/>
            </a:solidFill>
            <a:ln>
              <a:noFill/>
            </a:ln>
            <a:effectLst/>
            <a:sp3d/>
          </c:spPr>
          <c:invertIfNegative val="0"/>
          <c:cat>
            <c:strRef>
              <c:f>'Introducción de datos'!$B$39:$B$49</c:f>
              <c:strCache>
                <c:ptCount val="11"/>
                <c:pt idx="0">
                  <c:v> GESTION DE PROGRAMAS </c:v>
                </c:pt>
                <c:pt idx="1">
                  <c:v> PROGRAMA DE PREVENCION INTEGRAL PARA HOMBRES QUE TIENEN RELACIONES SEXUALES CON HOMBRES </c:v>
                </c:pt>
                <c:pt idx="2">
                  <c:v> PROGRAMAS DE PREVENCION INTEGRAL PARA PERSONAS TRANSGENERO </c:v>
                </c:pt>
                <c:pt idx="3">
                  <c:v> PROGRAMAS DE PREVENCION INTEGRAL PARA TRABAJADORES DEL SEXO Y SUS CLIENTES </c:v>
                </c:pt>
                <c:pt idx="4">
                  <c:v> PROGRAMAS INTEGRALES PARA PERSONAS PRIVADAS DE LIBERTAD EN CENTROS PENITENCIARIOS Y OTROS LUGARES DE RECLUSION </c:v>
                </c:pt>
                <c:pt idx="5">
                  <c:v> PTMI </c:v>
                </c:pt>
                <c:pt idx="6">
                  <c:v> SSRS: SISTEMAS DE INFORMACION EN SALUD Y MONITOREO Y EVALUACION </c:v>
                </c:pt>
                <c:pt idx="7">
                  <c:v> TB/VIH </c:v>
                </c:pt>
                <c:pt idx="8">
                  <c:v> TRATAMIENTO, ATENCION Y APOYO </c:v>
                </c:pt>
                <c:pt idx="9">
                  <c:v> SSRS: PRESTACIÓN DE SERVICIOS INTEGRADOS Y MEJORA DE LA CALIDAD </c:v>
                </c:pt>
                <c:pt idx="10">
                  <c:v> COVID-19 </c:v>
                </c:pt>
              </c:strCache>
            </c:strRef>
          </c:cat>
          <c:val>
            <c:numRef>
              <c:f>'Introducción de datos'!$D$39:$D$49</c:f>
              <c:numCache>
                <c:formatCode>_(\$* #,##0.00_);_(\$* \(#,##0.00\);_(\$* \-??_);_(@_)</c:formatCode>
                <c:ptCount val="11"/>
                <c:pt idx="0">
                  <c:v>404964.9</c:v>
                </c:pt>
                <c:pt idx="1">
                  <c:v>1348185.38</c:v>
                </c:pt>
                <c:pt idx="2">
                  <c:v>96465.27</c:v>
                </c:pt>
                <c:pt idx="3">
                  <c:v>546796.12</c:v>
                </c:pt>
                <c:pt idx="4">
                  <c:v>120605.23</c:v>
                </c:pt>
                <c:pt idx="5">
                  <c:v>116106.68</c:v>
                </c:pt>
                <c:pt idx="6">
                  <c:v>109732.43</c:v>
                </c:pt>
                <c:pt idx="7">
                  <c:v>10173.32</c:v>
                </c:pt>
                <c:pt idx="8">
                  <c:v>1433070.21</c:v>
                </c:pt>
                <c:pt idx="9">
                  <c:v>0</c:v>
                </c:pt>
                <c:pt idx="10">
                  <c:v>0</c:v>
                </c:pt>
              </c:numCache>
            </c:numRef>
          </c:val>
          <c:extLst>
            <c:ext xmlns:c16="http://schemas.microsoft.com/office/drawing/2014/chart" uri="{C3380CC4-5D6E-409C-BE32-E72D297353CC}">
              <c16:uniqueId val="{00000001-9DB0-4DA0-B260-A55A5F660776}"/>
            </c:ext>
          </c:extLst>
        </c:ser>
        <c:ser>
          <c:idx val="2"/>
          <c:order val="2"/>
          <c:tx>
            <c:strRef>
              <c:f>'Introducción de datos'!$E$38</c:f>
              <c:strCache>
                <c:ptCount val="1"/>
                <c:pt idx="0">
                  <c:v>%</c:v>
                </c:pt>
              </c:strCache>
            </c:strRef>
          </c:tx>
          <c:spPr>
            <a:solidFill>
              <a:schemeClr val="accent3"/>
            </a:solidFill>
            <a:ln>
              <a:noFill/>
            </a:ln>
            <a:effectLst/>
            <a:sp3d/>
          </c:spPr>
          <c:invertIfNegative val="0"/>
          <c:cat>
            <c:strRef>
              <c:f>'Introducción de datos'!$B$39:$B$49</c:f>
              <c:strCache>
                <c:ptCount val="11"/>
                <c:pt idx="0">
                  <c:v> GESTION DE PROGRAMAS </c:v>
                </c:pt>
                <c:pt idx="1">
                  <c:v> PROGRAMA DE PREVENCION INTEGRAL PARA HOMBRES QUE TIENEN RELACIONES SEXUALES CON HOMBRES </c:v>
                </c:pt>
                <c:pt idx="2">
                  <c:v> PROGRAMAS DE PREVENCION INTEGRAL PARA PERSONAS TRANSGENERO </c:v>
                </c:pt>
                <c:pt idx="3">
                  <c:v> PROGRAMAS DE PREVENCION INTEGRAL PARA TRABAJADORES DEL SEXO Y SUS CLIENTES </c:v>
                </c:pt>
                <c:pt idx="4">
                  <c:v> PROGRAMAS INTEGRALES PARA PERSONAS PRIVADAS DE LIBERTAD EN CENTROS PENITENCIARIOS Y OTROS LUGARES DE RECLUSION </c:v>
                </c:pt>
                <c:pt idx="5">
                  <c:v> PTMI </c:v>
                </c:pt>
                <c:pt idx="6">
                  <c:v> SSRS: SISTEMAS DE INFORMACION EN SALUD Y MONITOREO Y EVALUACION </c:v>
                </c:pt>
                <c:pt idx="7">
                  <c:v> TB/VIH </c:v>
                </c:pt>
                <c:pt idx="8">
                  <c:v> TRATAMIENTO, ATENCION Y APOYO </c:v>
                </c:pt>
                <c:pt idx="9">
                  <c:v> SSRS: PRESTACIÓN DE SERVICIOS INTEGRADOS Y MEJORA DE LA CALIDAD </c:v>
                </c:pt>
                <c:pt idx="10">
                  <c:v> COVID-19 </c:v>
                </c:pt>
              </c:strCache>
            </c:strRef>
          </c:cat>
          <c:val>
            <c:numRef>
              <c:f>'Introducción de datos'!$E$39:$E$49</c:f>
              <c:numCache>
                <c:formatCode>0%</c:formatCode>
                <c:ptCount val="11"/>
                <c:pt idx="0">
                  <c:v>0.38148864571605662</c:v>
                </c:pt>
                <c:pt idx="1">
                  <c:v>0.41052934224977083</c:v>
                </c:pt>
                <c:pt idx="2">
                  <c:v>0.46485850154499425</c:v>
                </c:pt>
                <c:pt idx="3">
                  <c:v>0.52694847906825903</c:v>
                </c:pt>
                <c:pt idx="4">
                  <c:v>0.46856797035453168</c:v>
                </c:pt>
                <c:pt idx="5">
                  <c:v>0.49669105574614958</c:v>
                </c:pt>
                <c:pt idx="6">
                  <c:v>0.34944745183675902</c:v>
                </c:pt>
                <c:pt idx="7">
                  <c:v>0.50479623208483759</c:v>
                </c:pt>
                <c:pt idx="8">
                  <c:v>0.51131867427992983</c:v>
                </c:pt>
                <c:pt idx="9" formatCode="_(\$* #,##0.00_);_(\$* \(#,##0.00\);_(\$* \-??_);_(@_)">
                  <c:v>0</c:v>
                </c:pt>
                <c:pt idx="10" formatCode="_(\$* #,##0.00_);_(\$* \(#,##0.00\);_(\$* \-??_);_(@_)">
                  <c:v>0</c:v>
                </c:pt>
              </c:numCache>
            </c:numRef>
          </c:val>
          <c:extLst>
            <c:ext xmlns:c16="http://schemas.microsoft.com/office/drawing/2014/chart" uri="{C3380CC4-5D6E-409C-BE32-E72D297353CC}">
              <c16:uniqueId val="{00000002-9DB0-4DA0-B260-A55A5F660776}"/>
            </c:ext>
          </c:extLst>
        </c:ser>
        <c:dLbls>
          <c:showLegendKey val="0"/>
          <c:showVal val="0"/>
          <c:showCatName val="0"/>
          <c:showSerName val="0"/>
          <c:showPercent val="0"/>
          <c:showBubbleSize val="0"/>
        </c:dLbls>
        <c:gapWidth val="150"/>
        <c:shape val="box"/>
        <c:axId val="662331840"/>
        <c:axId val="662330528"/>
        <c:axId val="0"/>
      </c:bar3DChart>
      <c:catAx>
        <c:axId val="66233184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s-SV"/>
          </a:p>
        </c:txPr>
        <c:crossAx val="662330528"/>
        <c:crosses val="autoZero"/>
        <c:auto val="1"/>
        <c:lblAlgn val="ctr"/>
        <c:lblOffset val="100"/>
        <c:noMultiLvlLbl val="0"/>
      </c:catAx>
      <c:valAx>
        <c:axId val="662330528"/>
        <c:scaling>
          <c:orientation val="minMax"/>
        </c:scaling>
        <c:delete val="0"/>
        <c:axPos val="l"/>
        <c:majorGridlines>
          <c:spPr>
            <a:ln w="9525" cap="flat" cmpd="sng" algn="ctr">
              <a:solidFill>
                <a:schemeClr val="tx1">
                  <a:lumMod val="15000"/>
                  <a:lumOff val="85000"/>
                </a:schemeClr>
              </a:solidFill>
              <a:round/>
            </a:ln>
            <a:effectLst/>
          </c:spPr>
        </c:majorGridlines>
        <c:title>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s-SV"/>
            </a:p>
          </c:txPr>
        </c:title>
        <c:numFmt formatCode="_(\$* #,##0.00_);_(\$* \(#,##0.00\);_(\$* \-??_);_(@_)"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s-SV"/>
          </a:p>
        </c:txPr>
        <c:crossAx val="66233184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00" b="1" i="0" u="none" strike="noStrike" kern="1200" baseline="0">
                <a:solidFill>
                  <a:schemeClr val="tx1">
                    <a:lumMod val="65000"/>
                    <a:lumOff val="35000"/>
                  </a:schemeClr>
                </a:solidFill>
                <a:latin typeface="+mn-lt"/>
                <a:ea typeface="+mn-ea"/>
                <a:cs typeface="+mn-cs"/>
              </a:defRPr>
            </a:pPr>
            <a:endParaRPr lang="es-SV"/>
          </a:p>
        </c:txPr>
      </c:dTable>
      <c:spPr>
        <a:pattFill prst="pct5">
          <a:fgClr>
            <a:srgbClr val="A53010"/>
          </a:fgClr>
          <a:bgClr>
            <a:schemeClr val="bg1"/>
          </a:bgClr>
        </a:patt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pct5">
      <a:fgClr>
        <a:srgbClr val="A53010"/>
      </a:fgClr>
      <a:bgClr>
        <a:schemeClr val="bg1"/>
      </a:bgClr>
    </a:pattFill>
    <a:ln>
      <a:noFill/>
    </a:ln>
    <a:effectLst/>
  </c:spPr>
  <c:txPr>
    <a:bodyPr/>
    <a:lstStyle/>
    <a:p>
      <a:pPr>
        <a:defRPr sz="1000" b="1"/>
      </a:pPr>
      <a:endParaRPr lang="es-SV"/>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577841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10/14/2020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605417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10/14/2020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02088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10/14/2020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519425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10/14/2020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13366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10/14/2020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9095247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650767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514070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853685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t>10/14/2020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107697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10/14/2020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610152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10/14/2020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840321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10/14/2020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1079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10/14/2020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167272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10/14/2020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733865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10/14/2020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335628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8A87A34-81AB-432B-8DAE-1953F412C126}" type="datetimeFigureOut">
              <a:rPr lang="en-US" smtClean="0"/>
              <a:pPr/>
              <a:t>10/14/2020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6802788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386A6A71-01DF-49AF-875A-C8191C344790}"/>
              </a:ext>
            </a:extLst>
          </p:cNvPr>
          <p:cNvSpPr/>
          <p:nvPr/>
        </p:nvSpPr>
        <p:spPr>
          <a:xfrm>
            <a:off x="2003729" y="389615"/>
            <a:ext cx="9732396" cy="577264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s-SV" sz="2800" b="1" u="none" strike="noStrike" dirty="0">
              <a:solidFill>
                <a:schemeClr val="tx2">
                  <a:lumMod val="75000"/>
                </a:schemeClr>
              </a:solidFill>
              <a:effectLst/>
            </a:endParaRPr>
          </a:p>
          <a:p>
            <a:pPr algn="ctr" fontAlgn="ctr"/>
            <a:endParaRPr lang="es-SV" sz="2800" b="1" dirty="0">
              <a:solidFill>
                <a:schemeClr val="tx2">
                  <a:lumMod val="75000"/>
                </a:schemeClr>
              </a:solidFill>
            </a:endParaRPr>
          </a:p>
          <a:p>
            <a:pPr algn="ctr" fontAlgn="ctr"/>
            <a:r>
              <a:rPr lang="es-SV" sz="2800" b="1" u="none" strike="noStrike" dirty="0">
                <a:solidFill>
                  <a:schemeClr val="tx1"/>
                </a:solidFill>
                <a:effectLst/>
              </a:rPr>
              <a:t>MINISTERIO DE SALUD</a:t>
            </a:r>
          </a:p>
          <a:p>
            <a:pPr marL="0" algn="ctr" rtl="0" eaLnBrk="1" fontAlgn="b" latinLnBrk="0" hangingPunct="1">
              <a:spcBef>
                <a:spcPts val="0"/>
              </a:spcBef>
              <a:spcAft>
                <a:spcPts val="0"/>
              </a:spcAft>
            </a:pPr>
            <a:r>
              <a:rPr lang="es-SV" sz="2800" b="1" i="0" u="none" strike="noStrike" kern="1200" dirty="0">
                <a:solidFill>
                  <a:schemeClr val="tx1"/>
                </a:solidFill>
                <a:effectLst/>
                <a:latin typeface="Tw Cen MT" panose="020B0602020104020603" pitchFamily="34" charset="0"/>
              </a:rPr>
              <a:t>INOVANDO SERVICIOS, REDUCIENDO RIESGOS, NOVANDO VIDAS EN EL SALVADOR  2019 - 2021 </a:t>
            </a:r>
            <a:endParaRPr lang="es-SV" sz="2800" b="1" i="0" u="none" strike="noStrike" dirty="0">
              <a:solidFill>
                <a:schemeClr val="tx1"/>
              </a:solidFill>
              <a:effectLst/>
              <a:latin typeface="Arial" panose="020B0604020202020204" pitchFamily="34" charset="0"/>
            </a:endParaRPr>
          </a:p>
          <a:p>
            <a:pPr marL="0" algn="ctr" rtl="0" eaLnBrk="1" fontAlgn="b" latinLnBrk="0" hangingPunct="1">
              <a:spcBef>
                <a:spcPts val="0"/>
              </a:spcBef>
              <a:spcAft>
                <a:spcPts val="0"/>
              </a:spcAft>
            </a:pPr>
            <a:endParaRPr lang="es-SV" sz="2800" b="1" i="0" u="none" strike="noStrike" kern="1200" dirty="0">
              <a:solidFill>
                <a:schemeClr val="tx1"/>
              </a:solidFill>
              <a:effectLst/>
              <a:latin typeface="Tw Cen MT" panose="020B0602020104020603" pitchFamily="34" charset="0"/>
            </a:endParaRPr>
          </a:p>
          <a:p>
            <a:pPr marL="0" algn="ctr" rtl="0" eaLnBrk="1" fontAlgn="b" latinLnBrk="0" hangingPunct="1">
              <a:spcBef>
                <a:spcPts val="0"/>
              </a:spcBef>
              <a:spcAft>
                <a:spcPts val="0"/>
              </a:spcAft>
            </a:pPr>
            <a:r>
              <a:rPr lang="es-SV" sz="2800" b="1" i="0" u="none" strike="noStrike" kern="1200" dirty="0">
                <a:solidFill>
                  <a:schemeClr val="tx1"/>
                </a:solidFill>
                <a:effectLst/>
                <a:latin typeface="Tw Cen MT" panose="020B0602020104020603" pitchFamily="34" charset="0"/>
              </a:rPr>
              <a:t>Indicadores financieros</a:t>
            </a:r>
            <a:endParaRPr lang="es-SV" sz="2800" b="1" i="0" u="none" strike="noStrike" dirty="0">
              <a:solidFill>
                <a:schemeClr val="tx1"/>
              </a:solidFill>
              <a:effectLst/>
              <a:latin typeface="Arial" panose="020B0604020202020204" pitchFamily="34" charset="0"/>
            </a:endParaRPr>
          </a:p>
          <a:p>
            <a:pPr algn="ctr" fontAlgn="ctr"/>
            <a:endParaRPr lang="es-SV" sz="2800" b="1" dirty="0">
              <a:solidFill>
                <a:schemeClr val="tx1"/>
              </a:solidFill>
            </a:endParaRPr>
          </a:p>
          <a:p>
            <a:pPr algn="ctr" fontAlgn="ctr"/>
            <a:r>
              <a:rPr lang="es-SV" sz="2800" b="1" u="none" strike="noStrike" dirty="0">
                <a:solidFill>
                  <a:schemeClr val="tx1"/>
                </a:solidFill>
                <a:effectLst/>
              </a:rPr>
              <a:t> TABLERO DE MANDO:</a:t>
            </a:r>
            <a:r>
              <a:rPr lang="es-SV" sz="2800" b="1" i="0" u="none" strike="noStrike" kern="1200" dirty="0">
                <a:solidFill>
                  <a:schemeClr val="tx1"/>
                </a:solidFill>
                <a:effectLst/>
                <a:latin typeface="Tw Cen MT" panose="020B0602020104020603" pitchFamily="34" charset="0"/>
              </a:rPr>
              <a:t> EL SALVADOR-VIH/SIDA</a:t>
            </a:r>
          </a:p>
          <a:p>
            <a:pPr algn="ctr" fontAlgn="ctr"/>
            <a:r>
              <a:rPr lang="es-SV" sz="2800" b="1" i="0" dirty="0">
                <a:solidFill>
                  <a:schemeClr val="tx1"/>
                </a:solidFill>
                <a:latin typeface="Calibri" panose="020F0502020204030204" pitchFamily="34" charset="0"/>
              </a:rPr>
              <a:t>PERIODO: ENERO </a:t>
            </a:r>
            <a:r>
              <a:rPr lang="es-SV" sz="2800" b="1" dirty="0">
                <a:solidFill>
                  <a:schemeClr val="tx1"/>
                </a:solidFill>
                <a:latin typeface="Calibri" panose="020F0502020204030204" pitchFamily="34" charset="0"/>
              </a:rPr>
              <a:t>2019 AL 30 DE JUNIO  2020</a:t>
            </a:r>
          </a:p>
          <a:p>
            <a:pPr algn="ctr" fontAlgn="ctr"/>
            <a:r>
              <a:rPr lang="es-SV" sz="2800" b="1" dirty="0">
                <a:solidFill>
                  <a:schemeClr val="tx1"/>
                </a:solidFill>
                <a:latin typeface="Calibri" panose="020F0502020204030204" pitchFamily="34" charset="0"/>
              </a:rPr>
              <a:t>CALIFICACION AÑO 2019: A2</a:t>
            </a:r>
          </a:p>
          <a:p>
            <a:pPr algn="ctr" fontAlgn="ctr"/>
            <a:endParaRPr lang="es-SV" sz="2800" b="0" i="0" u="none" strike="noStrike" dirty="0">
              <a:solidFill>
                <a:schemeClr val="tx2">
                  <a:lumMod val="75000"/>
                </a:schemeClr>
              </a:solidFill>
              <a:effectLst/>
              <a:latin typeface="Calibri" panose="020F0502020204030204" pitchFamily="34" charset="0"/>
            </a:endParaRPr>
          </a:p>
          <a:p>
            <a:pPr algn="ctr" fontAlgn="ctr"/>
            <a:endParaRPr lang="es-SV" sz="2800" dirty="0">
              <a:solidFill>
                <a:schemeClr val="tx2">
                  <a:lumMod val="75000"/>
                </a:schemeClr>
              </a:solidFill>
              <a:latin typeface="Calibri" panose="020F0502020204030204" pitchFamily="34" charset="0"/>
            </a:endParaRPr>
          </a:p>
          <a:p>
            <a:pPr algn="ctr" fontAlgn="ctr"/>
            <a:endParaRPr lang="es-SV" sz="2800" b="0" i="0" u="none" strike="noStrike" dirty="0">
              <a:solidFill>
                <a:schemeClr val="tx2">
                  <a:lumMod val="75000"/>
                </a:schemeClr>
              </a:solidFill>
              <a:effectLst/>
              <a:latin typeface="Calibri" panose="020F0502020204030204" pitchFamily="34" charset="0"/>
            </a:endParaRPr>
          </a:p>
          <a:p>
            <a:pPr algn="ctr" fontAlgn="ctr"/>
            <a:endParaRPr lang="es-SV" sz="2800" b="0" i="0" u="none" strike="noStrike" dirty="0">
              <a:solidFill>
                <a:schemeClr val="tx2">
                  <a:lumMod val="75000"/>
                </a:schemeClr>
              </a:solidFill>
              <a:effectLst/>
              <a:latin typeface="Calibri" panose="020F0502020204030204" pitchFamily="34" charset="0"/>
            </a:endParaRPr>
          </a:p>
        </p:txBody>
      </p:sp>
    </p:spTree>
    <p:extLst>
      <p:ext uri="{BB962C8B-B14F-4D97-AF65-F5344CB8AC3E}">
        <p14:creationId xmlns:p14="http://schemas.microsoft.com/office/powerpoint/2010/main" val="746839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6AABA5BA-6C54-4116-8E32-8F24887B1BDF}"/>
              </a:ext>
            </a:extLst>
          </p:cNvPr>
          <p:cNvGraphicFramePr>
            <a:graphicFrameLocks/>
          </p:cNvGraphicFramePr>
          <p:nvPr>
            <p:extLst>
              <p:ext uri="{D42A27DB-BD31-4B8C-83A1-F6EECF244321}">
                <p14:modId xmlns:p14="http://schemas.microsoft.com/office/powerpoint/2010/main" val="1550595249"/>
              </p:ext>
            </p:extLst>
          </p:nvPr>
        </p:nvGraphicFramePr>
        <p:xfrm>
          <a:off x="2043485" y="2948626"/>
          <a:ext cx="8889557" cy="3014852"/>
        </p:xfrm>
        <a:graphic>
          <a:graphicData uri="http://schemas.openxmlformats.org/drawingml/2006/chart">
            <c:chart xmlns:c="http://schemas.openxmlformats.org/drawingml/2006/chart" xmlns:r="http://schemas.openxmlformats.org/officeDocument/2006/relationships" r:id="rId2"/>
          </a:graphicData>
        </a:graphic>
      </p:graphicFrame>
      <p:sp>
        <p:nvSpPr>
          <p:cNvPr id="4" name="CuadroTexto 3">
            <a:extLst>
              <a:ext uri="{FF2B5EF4-FFF2-40B4-BE49-F238E27FC236}">
                <a16:creationId xmlns:a16="http://schemas.microsoft.com/office/drawing/2014/main" id="{8119DA46-0441-4710-A99A-11EB7965E55C}"/>
              </a:ext>
            </a:extLst>
          </p:cNvPr>
          <p:cNvSpPr txBox="1"/>
          <p:nvPr/>
        </p:nvSpPr>
        <p:spPr>
          <a:xfrm>
            <a:off x="1757238" y="249328"/>
            <a:ext cx="9724445" cy="369332"/>
          </a:xfrm>
          <a:prstGeom prst="rect">
            <a:avLst/>
          </a:prstGeom>
          <a:noFill/>
        </p:spPr>
        <p:txBody>
          <a:bodyPr wrap="square">
            <a:spAutoFit/>
          </a:bodyPr>
          <a:lstStyle/>
          <a:p>
            <a:r>
              <a:rPr lang="es-SV" sz="1800" b="1" i="0" u="none" strike="noStrike" dirty="0">
                <a:solidFill>
                  <a:srgbClr val="000000"/>
                </a:solidFill>
                <a:effectLst/>
                <a:latin typeface="Calibri" panose="020F0502020204030204" pitchFamily="34" charset="0"/>
              </a:rPr>
              <a:t> F1: Presupuesto y desembolsos del Fondo Mundial - en ($)         Periodo: AÑO 2019- A JUNIO 2020 </a:t>
            </a:r>
            <a:endParaRPr lang="es-SV" dirty="0"/>
          </a:p>
        </p:txBody>
      </p:sp>
      <p:sp>
        <p:nvSpPr>
          <p:cNvPr id="7" name="CuadroTexto 6">
            <a:extLst>
              <a:ext uri="{FF2B5EF4-FFF2-40B4-BE49-F238E27FC236}">
                <a16:creationId xmlns:a16="http://schemas.microsoft.com/office/drawing/2014/main" id="{659894B1-087D-452C-997C-A357DE7486EC}"/>
              </a:ext>
            </a:extLst>
          </p:cNvPr>
          <p:cNvSpPr txBox="1"/>
          <p:nvPr/>
        </p:nvSpPr>
        <p:spPr>
          <a:xfrm>
            <a:off x="1892410" y="664974"/>
            <a:ext cx="9923228" cy="2031325"/>
          </a:xfrm>
          <a:prstGeom prst="rect">
            <a:avLst/>
          </a:prstGeom>
          <a:noFill/>
        </p:spPr>
        <p:txBody>
          <a:bodyPr wrap="square">
            <a:spAutoFit/>
          </a:bodyPr>
          <a:lstStyle/>
          <a:p>
            <a:pPr algn="just"/>
            <a:r>
              <a:rPr lang="es-SV" dirty="0"/>
              <a:t>Del año 2019 al 30 de junio 2020 el RP ha recibido desembolsos correspondientes al año 2019 por $ 5,151,443.00 y para el año 2020  $3,703,217.00 haciendo un total de $8,854,660.00 segun presupuesto aprobado y modificado. Cumpliendo lineamientos de FM se actualizo el presupuesto este año 2020 para ajustar los gastos reales del año 2019 e incorporar los fondos COVID 19.  razón por la cual se observa en el gráfico que se recibió más desembolsos que lo presupuestado para el año 2019, el cual hace un colchón para ejecutarse el año 2020.</a:t>
            </a:r>
          </a:p>
        </p:txBody>
      </p:sp>
    </p:spTree>
    <p:extLst>
      <p:ext uri="{BB962C8B-B14F-4D97-AF65-F5344CB8AC3E}">
        <p14:creationId xmlns:p14="http://schemas.microsoft.com/office/powerpoint/2010/main" val="3140016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pct5">
          <a:fgClr>
            <a:srgbClr val="A53010"/>
          </a:fgClr>
          <a:bgClr>
            <a:schemeClr val="bg1"/>
          </a:bgClr>
        </a:pattFill>
        <a:effectLst/>
      </p:bgPr>
    </p:bg>
    <p:spTree>
      <p:nvGrpSpPr>
        <p:cNvPr id="1" name=""/>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6B955441-3733-4F17-A0C0-44CDE1C30E2F}"/>
              </a:ext>
            </a:extLst>
          </p:cNvPr>
          <p:cNvGraphicFramePr>
            <a:graphicFrameLocks/>
          </p:cNvGraphicFramePr>
          <p:nvPr>
            <p:extLst>
              <p:ext uri="{D42A27DB-BD31-4B8C-83A1-F6EECF244321}">
                <p14:modId xmlns:p14="http://schemas.microsoft.com/office/powerpoint/2010/main" val="2716499910"/>
              </p:ext>
            </p:extLst>
          </p:nvPr>
        </p:nvGraphicFramePr>
        <p:xfrm>
          <a:off x="1310325" y="2866035"/>
          <a:ext cx="10755984" cy="3770720"/>
        </p:xfrm>
        <a:graphic>
          <a:graphicData uri="http://schemas.openxmlformats.org/drawingml/2006/chart">
            <c:chart xmlns:c="http://schemas.openxmlformats.org/drawingml/2006/chart" xmlns:r="http://schemas.openxmlformats.org/officeDocument/2006/relationships" r:id="rId2"/>
          </a:graphicData>
        </a:graphic>
      </p:graphicFrame>
      <p:sp>
        <p:nvSpPr>
          <p:cNvPr id="4" name="CuadroTexto 3">
            <a:extLst>
              <a:ext uri="{FF2B5EF4-FFF2-40B4-BE49-F238E27FC236}">
                <a16:creationId xmlns:a16="http://schemas.microsoft.com/office/drawing/2014/main" id="{74A1253F-6F8E-46E6-8D9A-2B79B541C643}"/>
              </a:ext>
            </a:extLst>
          </p:cNvPr>
          <p:cNvSpPr txBox="1"/>
          <p:nvPr/>
        </p:nvSpPr>
        <p:spPr>
          <a:xfrm>
            <a:off x="1395167" y="157601"/>
            <a:ext cx="10586301" cy="646331"/>
          </a:xfrm>
          <a:prstGeom prst="rect">
            <a:avLst/>
          </a:prstGeom>
          <a:noFill/>
        </p:spPr>
        <p:txBody>
          <a:bodyPr wrap="square">
            <a:spAutoFit/>
          </a:bodyPr>
          <a:lstStyle/>
          <a:p>
            <a:pPr algn="ctr"/>
            <a:r>
              <a:rPr lang="es-SV" sz="1800" b="1" i="0" u="none" strike="noStrike" dirty="0">
                <a:solidFill>
                  <a:srgbClr val="000000"/>
                </a:solidFill>
                <a:effectLst/>
                <a:latin typeface="Calibri" panose="020F0502020204030204" pitchFamily="34" charset="0"/>
              </a:rPr>
              <a:t> F3: FUENTES Y USOS - Saldo de Caja al 30 de junio 2020 del RP MINSAL y el SR-PLAN INTERNACIONAL - en ($)         Periodo: </a:t>
            </a:r>
            <a:r>
              <a:rPr lang="es-SV" b="1" dirty="0">
                <a:solidFill>
                  <a:srgbClr val="000000"/>
                </a:solidFill>
                <a:latin typeface="Calibri" panose="020F0502020204030204" pitchFamily="34" charset="0"/>
              </a:rPr>
              <a:t>Año 2019 a Junio 2020</a:t>
            </a:r>
            <a:r>
              <a:rPr lang="es-SV" sz="1800" b="1" i="0" u="none" strike="noStrike" dirty="0">
                <a:solidFill>
                  <a:srgbClr val="000000"/>
                </a:solidFill>
                <a:effectLst/>
                <a:latin typeface="Calibri" panose="020F0502020204030204" pitchFamily="34" charset="0"/>
              </a:rPr>
              <a:t> </a:t>
            </a:r>
            <a:endParaRPr lang="es-SV" dirty="0"/>
          </a:p>
        </p:txBody>
      </p:sp>
      <p:sp>
        <p:nvSpPr>
          <p:cNvPr id="6" name="CuadroTexto 5">
            <a:extLst>
              <a:ext uri="{FF2B5EF4-FFF2-40B4-BE49-F238E27FC236}">
                <a16:creationId xmlns:a16="http://schemas.microsoft.com/office/drawing/2014/main" id="{FD3247A4-ECC9-4207-ACBD-7D9D265848E1}"/>
              </a:ext>
            </a:extLst>
          </p:cNvPr>
          <p:cNvSpPr txBox="1"/>
          <p:nvPr/>
        </p:nvSpPr>
        <p:spPr>
          <a:xfrm>
            <a:off x="1599415" y="803932"/>
            <a:ext cx="10466894" cy="1815882"/>
          </a:xfrm>
          <a:prstGeom prst="rect">
            <a:avLst/>
          </a:prstGeom>
          <a:noFill/>
        </p:spPr>
        <p:txBody>
          <a:bodyPr wrap="square">
            <a:spAutoFit/>
          </a:bodyPr>
          <a:lstStyle/>
          <a:p>
            <a:pPr algn="just"/>
            <a:r>
              <a:rPr lang="es-SV" sz="1600" dirty="0"/>
              <a:t>Del año 2019 a Junio 2020 el RP ha recibido el monto de $8,854,660.00 de los cuales se ha transferido al SR el monto de $2,290,800.10. Así mismo se obtuvieron intereses en MINSAL por el monto de $ 70,526.59; a junio  2020; de los ingresos recibidos se ha ejecutado por parte del ,MINSAL el monto de $ 2,413,674.80 y al  SR se le ha validado el monto de $ 1,772,424.60 y se encuentra en revisión  el monto de $335,430.10. El SR reporta un saldo de caja de $ 189,082.37  y MINSAL un saldo de  $4,220,711.50  de lo cual se ha comprometido en proceso el monto de $ 3,403,989.50; (incluye LNS y VIH) el monto pendiente de comprometer a junio 2020 por $ 816,722.00 corresponde a presupuesto aprobado para COVID-19 </a:t>
            </a:r>
          </a:p>
        </p:txBody>
      </p:sp>
    </p:spTree>
    <p:extLst>
      <p:ext uri="{BB962C8B-B14F-4D97-AF65-F5344CB8AC3E}">
        <p14:creationId xmlns:p14="http://schemas.microsoft.com/office/powerpoint/2010/main" val="1954033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pct5">
          <a:fgClr>
            <a:srgbClr val="A53010"/>
          </a:fgClr>
          <a:bgClr>
            <a:schemeClr val="bg1"/>
          </a:bgClr>
        </a:pattFill>
        <a:effectLst/>
      </p:bgPr>
    </p:bg>
    <p:spTree>
      <p:nvGrpSpPr>
        <p:cNvPr id="1" name=""/>
        <p:cNvGrpSpPr/>
        <p:nvPr/>
      </p:nvGrpSpPr>
      <p:grpSpPr>
        <a:xfrm>
          <a:off x="0" y="0"/>
          <a:ext cx="0" cy="0"/>
          <a:chOff x="0" y="0"/>
          <a:chExt cx="0" cy="0"/>
        </a:xfrm>
      </p:grpSpPr>
      <p:graphicFrame>
        <p:nvGraphicFramePr>
          <p:cNvPr id="4" name="Gráfico 3">
            <a:extLst>
              <a:ext uri="{FF2B5EF4-FFF2-40B4-BE49-F238E27FC236}">
                <a16:creationId xmlns:a16="http://schemas.microsoft.com/office/drawing/2014/main" id="{3757DDC0-B0C4-4080-A74F-5E8551E8D1F3}"/>
              </a:ext>
            </a:extLst>
          </p:cNvPr>
          <p:cNvGraphicFramePr>
            <a:graphicFrameLocks/>
          </p:cNvGraphicFramePr>
          <p:nvPr>
            <p:extLst>
              <p:ext uri="{D42A27DB-BD31-4B8C-83A1-F6EECF244321}">
                <p14:modId xmlns:p14="http://schemas.microsoft.com/office/powerpoint/2010/main" val="3048721652"/>
              </p:ext>
            </p:extLst>
          </p:nvPr>
        </p:nvGraphicFramePr>
        <p:xfrm>
          <a:off x="1621408" y="2828041"/>
          <a:ext cx="10463755" cy="3893271"/>
        </p:xfrm>
        <a:graphic>
          <a:graphicData uri="http://schemas.openxmlformats.org/drawingml/2006/chart">
            <c:chart xmlns:c="http://schemas.openxmlformats.org/drawingml/2006/chart" xmlns:r="http://schemas.openxmlformats.org/officeDocument/2006/relationships" r:id="rId2"/>
          </a:graphicData>
        </a:graphic>
      </p:graphicFrame>
      <p:sp>
        <p:nvSpPr>
          <p:cNvPr id="6" name="CuadroTexto 5">
            <a:extLst>
              <a:ext uri="{FF2B5EF4-FFF2-40B4-BE49-F238E27FC236}">
                <a16:creationId xmlns:a16="http://schemas.microsoft.com/office/drawing/2014/main" id="{8DAD8366-B5C7-49D6-AD03-4431E9B595A3}"/>
              </a:ext>
            </a:extLst>
          </p:cNvPr>
          <p:cNvSpPr txBox="1"/>
          <p:nvPr/>
        </p:nvSpPr>
        <p:spPr>
          <a:xfrm>
            <a:off x="1659113" y="590018"/>
            <a:ext cx="10228083" cy="2308324"/>
          </a:xfrm>
          <a:prstGeom prst="rect">
            <a:avLst/>
          </a:prstGeom>
          <a:noFill/>
        </p:spPr>
        <p:txBody>
          <a:bodyPr wrap="square">
            <a:spAutoFit/>
          </a:bodyPr>
          <a:lstStyle/>
          <a:p>
            <a:pPr algn="just"/>
            <a:r>
              <a:rPr lang="es-SV" sz="1600" dirty="0"/>
              <a:t>Segun gráfica de ejecución por módulos  se observa que a junio 2020,  el porcentaje mayor de ejecucion esta en el módulo  PROGRAMAS DE PREVENCION INTEGRAL PARA TRABAJADORES DEL SEXO Y SUS CLIENTES con un 53% , en segundo lugar el módulo de TRATAMIENTO, ATENCION Y APOYO, (debido a que ya se recibió la carga viral y CD4) alcanzando el 51% y tercer lugar estan los módulos de PTMI y  TB/VIH con el 50%. Así también  se observa que para las poblaciones HSH, TS y TRANS el porcentaje de ejecución esta entre el 41% al 53%. En Junio 2020 FM solicito se modificara el presupuesto para reorientar fondos para COVID-19 por el monto de $ 1,558,040.58 para el año 2020 y para  readecuación y traslado del LNS por el monto de $ 3,137,272.28 lo que se encuentran en proceso de compra actualmente.</a:t>
            </a:r>
          </a:p>
        </p:txBody>
      </p:sp>
      <p:sp>
        <p:nvSpPr>
          <p:cNvPr id="8" name="CuadroTexto 7">
            <a:extLst>
              <a:ext uri="{FF2B5EF4-FFF2-40B4-BE49-F238E27FC236}">
                <a16:creationId xmlns:a16="http://schemas.microsoft.com/office/drawing/2014/main" id="{F5DFCDC0-01E6-45C8-8B86-83A46BD91049}"/>
              </a:ext>
            </a:extLst>
          </p:cNvPr>
          <p:cNvSpPr txBox="1"/>
          <p:nvPr/>
        </p:nvSpPr>
        <p:spPr>
          <a:xfrm>
            <a:off x="1621408" y="136689"/>
            <a:ext cx="10096109" cy="369332"/>
          </a:xfrm>
          <a:prstGeom prst="rect">
            <a:avLst/>
          </a:prstGeom>
          <a:noFill/>
        </p:spPr>
        <p:txBody>
          <a:bodyPr wrap="square">
            <a:spAutoFit/>
          </a:bodyPr>
          <a:lstStyle/>
          <a:p>
            <a:r>
              <a:rPr lang="es-SV" sz="1800" b="1" i="0" u="none" strike="noStrike" dirty="0">
                <a:solidFill>
                  <a:srgbClr val="000000"/>
                </a:solidFill>
                <a:effectLst/>
                <a:latin typeface="Calibri" panose="020F0502020204030204" pitchFamily="34" charset="0"/>
              </a:rPr>
              <a:t> F2: Presupuesto y gastos reales por Módulo de la subvención - en ($)  Periodo: </a:t>
            </a:r>
            <a:r>
              <a:rPr lang="es-SV" b="1" dirty="0">
                <a:solidFill>
                  <a:srgbClr val="000000"/>
                </a:solidFill>
                <a:latin typeface="Calibri" panose="020F0502020204030204" pitchFamily="34" charset="0"/>
              </a:rPr>
              <a:t>Año 2019 a Junio 2020</a:t>
            </a:r>
            <a:endParaRPr lang="es-SV" dirty="0"/>
          </a:p>
        </p:txBody>
      </p:sp>
    </p:spTree>
    <p:extLst>
      <p:ext uri="{BB962C8B-B14F-4D97-AF65-F5344CB8AC3E}">
        <p14:creationId xmlns:p14="http://schemas.microsoft.com/office/powerpoint/2010/main" val="3112976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6F4BA8E-3284-4120-BE84-A649180B54EA}"/>
              </a:ext>
            </a:extLst>
          </p:cNvPr>
          <p:cNvSpPr txBox="1"/>
          <p:nvPr/>
        </p:nvSpPr>
        <p:spPr>
          <a:xfrm>
            <a:off x="2369302" y="201226"/>
            <a:ext cx="8263380" cy="646331"/>
          </a:xfrm>
          <a:prstGeom prst="rect">
            <a:avLst/>
          </a:prstGeom>
          <a:noFill/>
        </p:spPr>
        <p:txBody>
          <a:bodyPr wrap="square">
            <a:spAutoFit/>
          </a:bodyPr>
          <a:lstStyle/>
          <a:p>
            <a:pPr algn="ctr"/>
            <a:r>
              <a:rPr lang="es-SV" sz="1800" b="1" i="0" u="none" strike="noStrike" dirty="0">
                <a:solidFill>
                  <a:srgbClr val="000000"/>
                </a:solidFill>
                <a:effectLst/>
                <a:latin typeface="Calibri" panose="020F0502020204030204" pitchFamily="34" charset="0"/>
              </a:rPr>
              <a:t> F4: Último ciclo de información y desembolso del RP  </a:t>
            </a:r>
          </a:p>
          <a:p>
            <a:pPr algn="ctr"/>
            <a:r>
              <a:rPr lang="es-SV" sz="1800" b="1" i="0" u="none" strike="noStrike" dirty="0">
                <a:solidFill>
                  <a:srgbClr val="000000"/>
                </a:solidFill>
                <a:effectLst/>
                <a:latin typeface="Calibri" panose="020F0502020204030204" pitchFamily="34" charset="0"/>
              </a:rPr>
              <a:t> Periodo: año 2019 a junio 2020 </a:t>
            </a:r>
            <a:endParaRPr lang="es-SV" dirty="0"/>
          </a:p>
        </p:txBody>
      </p:sp>
      <p:sp>
        <p:nvSpPr>
          <p:cNvPr id="5" name="CuadroTexto 4">
            <a:extLst>
              <a:ext uri="{FF2B5EF4-FFF2-40B4-BE49-F238E27FC236}">
                <a16:creationId xmlns:a16="http://schemas.microsoft.com/office/drawing/2014/main" id="{90792958-A062-436E-B5E7-6CD4A5886DE3}"/>
              </a:ext>
            </a:extLst>
          </p:cNvPr>
          <p:cNvSpPr txBox="1"/>
          <p:nvPr/>
        </p:nvSpPr>
        <p:spPr>
          <a:xfrm>
            <a:off x="2441542" y="998771"/>
            <a:ext cx="8191140" cy="2585323"/>
          </a:xfrm>
          <a:prstGeom prst="rect">
            <a:avLst/>
          </a:prstGeom>
          <a:noFill/>
        </p:spPr>
        <p:txBody>
          <a:bodyPr wrap="square">
            <a:spAutoFit/>
          </a:bodyPr>
          <a:lstStyle/>
          <a:p>
            <a:pPr algn="just"/>
            <a:r>
              <a:rPr lang="es-SV" dirty="0"/>
              <a:t>El donante ha enviado los desembolsos según programación establecida, en tal sentido no se han generado atrasos, En relación al SR se realiza segun revisión del 100% de documentos originales el año 2019 y para el año 2020 documentos digitales presentados para determinar los gastos validados por el RP. Para la presentación del Informe PUDR, se solicito prorroga de 15 días  es la razón de la relación 60-75. la relación de 60-90 obedece a la liquidación presentada un mes posterior al cierre del trimestre. Según Informe de Auditoria el RP debe entregar desembolso al SR según facturas liquidadas.</a:t>
            </a:r>
          </a:p>
        </p:txBody>
      </p:sp>
      <p:graphicFrame>
        <p:nvGraphicFramePr>
          <p:cNvPr id="6" name="Objeto 5">
            <a:extLst>
              <a:ext uri="{FF2B5EF4-FFF2-40B4-BE49-F238E27FC236}">
                <a16:creationId xmlns:a16="http://schemas.microsoft.com/office/drawing/2014/main" id="{7E19BB39-B498-447F-BA4B-A13B6EB2CACA}"/>
              </a:ext>
            </a:extLst>
          </p:cNvPr>
          <p:cNvGraphicFramePr>
            <a:graphicFrameLocks noChangeAspect="1"/>
          </p:cNvGraphicFramePr>
          <p:nvPr>
            <p:extLst>
              <p:ext uri="{D42A27DB-BD31-4B8C-83A1-F6EECF244321}">
                <p14:modId xmlns:p14="http://schemas.microsoft.com/office/powerpoint/2010/main" val="2629947743"/>
              </p:ext>
            </p:extLst>
          </p:nvPr>
        </p:nvGraphicFramePr>
        <p:xfrm>
          <a:off x="2544484" y="3653224"/>
          <a:ext cx="8088198" cy="3003550"/>
        </p:xfrm>
        <a:graphic>
          <a:graphicData uri="http://schemas.openxmlformats.org/presentationml/2006/ole">
            <mc:AlternateContent xmlns:mc="http://schemas.openxmlformats.org/markup-compatibility/2006">
              <mc:Choice xmlns:v="urn:schemas-microsoft-com:vml" Requires="v">
                <p:oleObj spid="_x0000_s2053" name="Worksheet" r:id="rId3" imgW="3267069" imgH="1600302" progId="Excel.Sheet.12">
                  <p:embed/>
                </p:oleObj>
              </mc:Choice>
              <mc:Fallback>
                <p:oleObj name="Worksheet" r:id="rId3" imgW="3267069" imgH="1600302" progId="Excel.Sheet.12">
                  <p:embed/>
                  <p:pic>
                    <p:nvPicPr>
                      <p:cNvPr id="0" name=""/>
                      <p:cNvPicPr/>
                      <p:nvPr/>
                    </p:nvPicPr>
                    <p:blipFill>
                      <a:blip r:embed="rId4"/>
                      <a:stretch>
                        <a:fillRect/>
                      </a:stretch>
                    </p:blipFill>
                    <p:spPr>
                      <a:xfrm>
                        <a:off x="2544484" y="3653224"/>
                        <a:ext cx="8088198" cy="3003550"/>
                      </a:xfrm>
                      <a:prstGeom prst="rect">
                        <a:avLst/>
                      </a:prstGeom>
                    </p:spPr>
                  </p:pic>
                </p:oleObj>
              </mc:Fallback>
            </mc:AlternateContent>
          </a:graphicData>
        </a:graphic>
      </p:graphicFrame>
    </p:spTree>
    <p:extLst>
      <p:ext uri="{BB962C8B-B14F-4D97-AF65-F5344CB8AC3E}">
        <p14:creationId xmlns:p14="http://schemas.microsoft.com/office/powerpoint/2010/main" val="4155697477"/>
      </p:ext>
    </p:extLst>
  </p:cSld>
  <p:clrMapOvr>
    <a:masterClrMapping/>
  </p:clrMapOvr>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Wisp</Template>
  <TotalTime>151</TotalTime>
  <Words>643</Words>
  <Application>Microsoft Office PowerPoint</Application>
  <PresentationFormat>Panorámica</PresentationFormat>
  <Paragraphs>24</Paragraphs>
  <Slides>5</Slides>
  <Notes>0</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5</vt:i4>
      </vt:variant>
    </vt:vector>
  </HeadingPairs>
  <TitlesOfParts>
    <vt:vector size="12" baseType="lpstr">
      <vt:lpstr>Arial</vt:lpstr>
      <vt:lpstr>Calibri</vt:lpstr>
      <vt:lpstr>Century Gothic</vt:lpstr>
      <vt:lpstr>Tw Cen MT</vt:lpstr>
      <vt:lpstr>Wingdings 3</vt:lpstr>
      <vt:lpstr>Espiral</vt:lpstr>
      <vt:lpstr>Hoja de cálculo de Microsoft Excel</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Lic. María Isabel Mendoza</dc:creator>
  <cp:lastModifiedBy>Lic. María Isabel Mendoza</cp:lastModifiedBy>
  <cp:revision>13</cp:revision>
  <dcterms:created xsi:type="dcterms:W3CDTF">2020-10-14T17:35:28Z</dcterms:created>
  <dcterms:modified xsi:type="dcterms:W3CDTF">2020-10-14T20:06:48Z</dcterms:modified>
</cp:coreProperties>
</file>