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304" r:id="rId4"/>
    <p:sldId id="306" r:id="rId5"/>
    <p:sldId id="303" r:id="rId6"/>
    <p:sldId id="307" r:id="rId7"/>
    <p:sldId id="305" r:id="rId8"/>
    <p:sldId id="268" r:id="rId9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B44E01-E44C-4C3E-B27A-5F54D6F43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19/11/2020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63E697-0566-4335-B1D4-996833F32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D1FB5E-A810-4F98-879A-B939DEBE6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412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135C9A-7B92-48E3-95FA-1A44F08EF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19/11/2020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65ABF4-FF86-4C9A-BC30-1944E4B34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FC84C1-ABED-4F28-A248-85A706398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1735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4EF79B-B281-492F-809A-C6D9AD5C2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19/11/2020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93C13C-A2CC-42B2-BE2A-A30CA61A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67B4E0-6346-4814-A261-99E90FBF2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8791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0F50EE-A190-437E-A4C0-3BA1B5268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E24E4-8863-4B9B-8725-C0C2F1465A64}" type="datetimeFigureOut">
              <a:rPr lang="es-SV"/>
              <a:pPr>
                <a:defRPr/>
              </a:pPr>
              <a:t>19/11/2020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4583EB-8B7B-4383-9FA9-3753864EB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A8C0C6-3A9C-4210-9858-9165225EE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1C0C4-8251-4576-A4AA-F53404A3562F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64629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3DAB55-6AB8-4AA8-A3C8-8BB13FD3B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316A8-64D6-4FFF-ADF2-49FEC39445D9}" type="datetimeFigureOut">
              <a:rPr lang="es-SV"/>
              <a:pPr>
                <a:defRPr/>
              </a:pPr>
              <a:t>19/11/2020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9484E2-51DC-4A63-917E-14FB515CB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6160D8-E4BD-4AC0-97F5-9FC60A729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7229-96C4-44EA-9463-5D348F416C0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21109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83160A-AA04-465A-991A-F1AA6FF33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E155A-D569-4AB5-9317-EF3E9B342A1F}" type="datetimeFigureOut">
              <a:rPr lang="es-SV"/>
              <a:pPr>
                <a:defRPr/>
              </a:pPr>
              <a:t>19/11/2020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EC3D95-A771-4FBE-9345-1855847B4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A85ADF-E073-43A7-A504-D6BA69A1C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7274-9721-40E2-8846-ABF72D9F6979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1480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55445465-021B-4511-85CE-256208F9A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E65F0-15FB-4A0E-A71D-764DF7588FF4}" type="datetimeFigureOut">
              <a:rPr lang="es-SV"/>
              <a:pPr>
                <a:defRPr/>
              </a:pPr>
              <a:t>19/11/2020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3F830780-D84D-4F70-AD73-46ACE3D37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888BDBED-9810-4834-83DF-FE2D2DF41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B4869-DE34-4E67-9E04-CDC3475FCF3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8304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3">
            <a:extLst>
              <a:ext uri="{FF2B5EF4-FFF2-40B4-BE49-F238E27FC236}">
                <a16:creationId xmlns:a16="http://schemas.microsoft.com/office/drawing/2014/main" id="{DDD76B4C-2860-425C-9B71-D8B2E5F1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AFAE2-A950-4601-9D9C-649820D5D906}" type="datetimeFigureOut">
              <a:rPr lang="es-SV"/>
              <a:pPr>
                <a:defRPr/>
              </a:pPr>
              <a:t>19/11/2020</a:t>
            </a:fld>
            <a:endParaRPr lang="es-SV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719A9950-E638-4295-90B0-9BE0818AF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A2D9CC9F-978D-4857-BAD5-992586796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2ABFD-8693-4059-93EC-A1E830DFB58E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12445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3">
            <a:extLst>
              <a:ext uri="{FF2B5EF4-FFF2-40B4-BE49-F238E27FC236}">
                <a16:creationId xmlns:a16="http://schemas.microsoft.com/office/drawing/2014/main" id="{187C56C5-41B6-4A3B-A9FA-FCA0EF7B5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A8469-7646-4F3A-98FE-179C621C360A}" type="datetimeFigureOut">
              <a:rPr lang="es-SV"/>
              <a:pPr>
                <a:defRPr/>
              </a:pPr>
              <a:t>19/11/2020</a:t>
            </a:fld>
            <a:endParaRPr lang="es-SV"/>
          </a:p>
        </p:txBody>
      </p:sp>
      <p:sp>
        <p:nvSpPr>
          <p:cNvPr id="4" name="Marcador de pie de página 4">
            <a:extLst>
              <a:ext uri="{FF2B5EF4-FFF2-40B4-BE49-F238E27FC236}">
                <a16:creationId xmlns:a16="http://schemas.microsoft.com/office/drawing/2014/main" id="{E6A03366-8009-47AB-AF34-AFFC40B3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5CF58167-C5E8-47AA-BE99-27F919229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31D14-FBCC-451C-92AC-05ADCE34DC02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94311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:a16="http://schemas.microsoft.com/office/drawing/2014/main" id="{72827CDC-2A42-4F94-B120-AE3A568A7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F1EBF-7F75-402F-9F69-7FB3E426DFEC}" type="datetimeFigureOut">
              <a:rPr lang="es-SV"/>
              <a:pPr>
                <a:defRPr/>
              </a:pPr>
              <a:t>19/11/2020</a:t>
            </a:fld>
            <a:endParaRPr lang="es-SV"/>
          </a:p>
        </p:txBody>
      </p:sp>
      <p:sp>
        <p:nvSpPr>
          <p:cNvPr id="3" name="Marcador de pie de página 4">
            <a:extLst>
              <a:ext uri="{FF2B5EF4-FFF2-40B4-BE49-F238E27FC236}">
                <a16:creationId xmlns:a16="http://schemas.microsoft.com/office/drawing/2014/main" id="{DEA817C9-05BB-4256-A140-D5EFC5F6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41253741-1350-48A5-A563-B5D120FB4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50D88-97EF-4348-B259-357FBBDF019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04742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18DBB241-B627-4693-80D8-8CD013A5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69EF3-855F-40C8-AAE9-D16EC02C37D5}" type="datetimeFigureOut">
              <a:rPr lang="es-SV"/>
              <a:pPr>
                <a:defRPr/>
              </a:pPr>
              <a:t>19/11/2020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1039B7C6-6DDF-4D48-BF30-09581ECD0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B0BDDF76-444F-4384-B08D-9C46C338A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0A6CF-A49E-42D4-B691-DB6624A8AAE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390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A5341F-BBED-4782-8F31-AE821056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19/11/2020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F2BEE8-5F6A-4C6A-8921-675200A7A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D82E14-7727-4CB2-B4FA-9AA01E070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56341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s-SV" noProof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5D484056-3821-4C35-B8ED-E4A30D9B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1F752-12E3-423B-8440-E72A3E13E35D}" type="datetimeFigureOut">
              <a:rPr lang="es-SV"/>
              <a:pPr>
                <a:defRPr/>
              </a:pPr>
              <a:t>19/11/2020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22568249-C3D2-4B6F-823B-596DD4042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D3507CBD-D708-462C-A026-986D2C96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FF7FF-6A4F-4EDD-83A0-E0D76CC0F7D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31912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994F4-63C9-4EB8-972C-7492A34EB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230F6-5DA1-4409-B890-5031D2F67D55}" type="datetimeFigureOut">
              <a:rPr lang="es-SV"/>
              <a:pPr>
                <a:defRPr/>
              </a:pPr>
              <a:t>19/11/2020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A149A1-725E-4922-AF07-4B2BAA7BA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7EB61A-3B19-49D3-9BAA-61D471C79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9111F-7B72-4AAD-93B4-78D8C14AD14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7259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240FC7-FDFB-4831-91DC-86FF4541A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3F9D0-13CA-4031-BB8A-C13CD046324E}" type="datetimeFigureOut">
              <a:rPr lang="es-SV"/>
              <a:pPr>
                <a:defRPr/>
              </a:pPr>
              <a:t>19/11/2020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4AEAAB-F798-434A-8FAC-A5EDBF148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1AB76D-AFF3-49FB-B39A-231DE9B86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49E94-8799-4410-A13A-57AC58D2DD1B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8450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F95428-1B5C-4953-9382-437EFA1E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19/11/2020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37FF91-017F-4E31-8BA2-830E2088B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1046CC-3758-4C25-93A9-D6A3B5FCE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793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4B61E1-59B5-40C0-8EB2-A8834117C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19/11/2020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194C04-0DEA-4F17-834D-68221607D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50128C-A57A-4B2F-B370-4FDB3F052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511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5797755-214F-4F22-85D3-0F44F30E8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19/11/2020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8D34384-5916-4F7B-B0A5-BD165FEE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ECCAE2C-1728-4FEF-94AC-5436F93C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690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E98397-7150-432E-A820-8E793780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19/11/2020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C68E4E0-7F61-458E-882C-CF1E4FB8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1BE09F-1696-4809-96C1-42472D08F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1554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DBD6FC-6897-457C-9563-D05311F8F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19/11/2020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5EE12D-8ED5-4B29-A9BE-5456FB6D9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30AC4F-296B-4F53-932F-2001EB2B8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3397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CD0282-3BDF-400B-8387-C093D862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19/11/2020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714660-DC83-441B-BF06-8A090D3E0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6E6DB6-69B4-48A3-AE6D-27706907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1939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DA542-207F-4642-85A1-B366ABBD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19/11/2020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722234-F110-41D7-88C7-9812015CF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05F48C-1FDD-4126-AF53-27D3E0115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208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BA01E0-FEF9-4DD5-A05C-D426B7068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1BFE1C-9253-42A8-AD3C-618B09187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B477-CB78-4D88-9C86-5F07C5E75C2F}" type="datetimeFigureOut">
              <a:rPr lang="es-SV" smtClean="0"/>
              <a:t>19/11/2020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2543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>
            <a:extLst>
              <a:ext uri="{FF2B5EF4-FFF2-40B4-BE49-F238E27FC236}">
                <a16:creationId xmlns:a16="http://schemas.microsoft.com/office/drawing/2014/main" id="{0311EAB9-5207-4F53-B5DD-5A89469F32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título del patrón</a:t>
            </a:r>
            <a:endParaRPr lang="es-SV" altLang="es-SV"/>
          </a:p>
        </p:txBody>
      </p:sp>
      <p:sp>
        <p:nvSpPr>
          <p:cNvPr id="2051" name="Marcador de texto 2">
            <a:extLst>
              <a:ext uri="{FF2B5EF4-FFF2-40B4-BE49-F238E27FC236}">
                <a16:creationId xmlns:a16="http://schemas.microsoft.com/office/drawing/2014/main" id="{EB82F508-6AA4-49D0-8625-D3351027AB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los estilos de texto del patrón</a:t>
            </a:r>
          </a:p>
          <a:p>
            <a:pPr lvl="1"/>
            <a:r>
              <a:rPr lang="es-ES" altLang="es-SV"/>
              <a:t>Segundo nivel</a:t>
            </a:r>
          </a:p>
          <a:p>
            <a:pPr lvl="2"/>
            <a:r>
              <a:rPr lang="es-ES" altLang="es-SV"/>
              <a:t>Tercer nivel</a:t>
            </a:r>
          </a:p>
          <a:p>
            <a:pPr lvl="3"/>
            <a:r>
              <a:rPr lang="es-ES" altLang="es-SV"/>
              <a:t>Cuarto nivel</a:t>
            </a:r>
          </a:p>
          <a:p>
            <a:pPr lvl="4"/>
            <a:r>
              <a:rPr lang="es-ES" altLang="es-SV"/>
              <a:t>Quinto nivel</a:t>
            </a:r>
            <a:endParaRPr lang="es-SV" alt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138BE5-223D-402F-BB0C-5B02570BB368}" type="datetimeFigureOut">
              <a:rPr lang="es-SV"/>
              <a:pPr>
                <a:defRPr/>
              </a:pPr>
              <a:t>19/11/2020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08717A-1FC3-4606-B921-FC551543B4AD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2050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MCPES2002/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www.mcpelsalvador.org.sv/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1ED02B1-1BC5-458F-9994-627281CFE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23691"/>
            <a:ext cx="12192000" cy="19343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B809A31-346A-4411-A0FC-51CF21231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388020"/>
            <a:ext cx="7729728" cy="1188720"/>
          </a:xfr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Evaluación de desempeño 2020 </a:t>
            </a:r>
            <a:b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Dirección Ejecutiva del MCP-ES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BBE5349-D6CE-486B-8F24-8A085C318824}"/>
              </a:ext>
            </a:extLst>
          </p:cNvPr>
          <p:cNvSpPr txBox="1"/>
          <p:nvPr/>
        </p:nvSpPr>
        <p:spPr>
          <a:xfrm>
            <a:off x="5170528" y="5789245"/>
            <a:ext cx="1850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Lcda. Isabel Payés</a:t>
            </a:r>
          </a:p>
          <a:p>
            <a:pPr algn="ctr"/>
            <a:r>
              <a:rPr lang="es-MX" dirty="0">
                <a:solidFill>
                  <a:schemeClr val="bg1"/>
                </a:solidFill>
              </a:rPr>
              <a:t>Presidenta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9A0EDD9-59B0-4383-A812-FF6DC1EF366F}"/>
              </a:ext>
            </a:extLst>
          </p:cNvPr>
          <p:cNvSpPr txBox="1"/>
          <p:nvPr/>
        </p:nvSpPr>
        <p:spPr>
          <a:xfrm>
            <a:off x="10364560" y="6204743"/>
            <a:ext cx="1452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1200" dirty="0">
                <a:solidFill>
                  <a:schemeClr val="bg1"/>
                </a:solidFill>
              </a:rPr>
              <a:t>Plenaria ME07-2020</a:t>
            </a:r>
          </a:p>
          <a:p>
            <a:pPr algn="r"/>
            <a:r>
              <a:rPr lang="es-MX" sz="1200" dirty="0">
                <a:solidFill>
                  <a:schemeClr val="bg1"/>
                </a:solidFill>
              </a:rPr>
              <a:t>19/11/2020</a:t>
            </a:r>
            <a:endParaRPr lang="es-SV" sz="1200" dirty="0">
              <a:solidFill>
                <a:schemeClr val="bg1"/>
              </a:solidFill>
            </a:endParaRPr>
          </a:p>
        </p:txBody>
      </p:sp>
      <p:pic>
        <p:nvPicPr>
          <p:cNvPr id="9" name="Imagen 8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0DE5A52C-ECB4-4A71-AF46-9EAE5B804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1144097"/>
            <a:ext cx="7744984" cy="265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9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5">
            <a:extLst>
              <a:ext uri="{FF2B5EF4-FFF2-40B4-BE49-F238E27FC236}">
                <a16:creationId xmlns:a16="http://schemas.microsoft.com/office/drawing/2014/main" id="{8CC66E84-2B42-463F-8329-75BA0D5212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E5D6127-329B-4B21-8A42-FFE5FCB684FC}"/>
              </a:ext>
            </a:extLst>
          </p:cNvPr>
          <p:cNvSpPr/>
          <p:nvPr/>
        </p:nvSpPr>
        <p:spPr>
          <a:xfrm>
            <a:off x="907091" y="2148409"/>
            <a:ext cx="4335317" cy="2560545"/>
          </a:xfrm>
          <a:custGeom>
            <a:avLst/>
            <a:gdLst>
              <a:gd name="connsiteX0" fmla="*/ 0 w 7089973"/>
              <a:gd name="connsiteY0" fmla="*/ 0 h 3111963"/>
              <a:gd name="connsiteX1" fmla="*/ 7089973 w 7089973"/>
              <a:gd name="connsiteY1" fmla="*/ 0 h 3111963"/>
              <a:gd name="connsiteX2" fmla="*/ 7089973 w 7089973"/>
              <a:gd name="connsiteY2" fmla="*/ 3111963 h 3111963"/>
              <a:gd name="connsiteX3" fmla="*/ 0 w 7089973"/>
              <a:gd name="connsiteY3" fmla="*/ 3111963 h 3111963"/>
              <a:gd name="connsiteX4" fmla="*/ 0 w 7089973"/>
              <a:gd name="connsiteY4" fmla="*/ 0 h 3111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89973" h="3111963" fill="none" extrusionOk="0">
                <a:moveTo>
                  <a:pt x="0" y="0"/>
                </a:moveTo>
                <a:cubicBezTo>
                  <a:pt x="1898629" y="-33775"/>
                  <a:pt x="4556632" y="138873"/>
                  <a:pt x="7089973" y="0"/>
                </a:cubicBezTo>
                <a:cubicBezTo>
                  <a:pt x="7016202" y="1160580"/>
                  <a:pt x="6934090" y="2062636"/>
                  <a:pt x="7089973" y="3111963"/>
                </a:cubicBezTo>
                <a:cubicBezTo>
                  <a:pt x="4796853" y="2974633"/>
                  <a:pt x="2024407" y="2974107"/>
                  <a:pt x="0" y="3111963"/>
                </a:cubicBezTo>
                <a:cubicBezTo>
                  <a:pt x="152408" y="1799474"/>
                  <a:pt x="73868" y="419561"/>
                  <a:pt x="0" y="0"/>
                </a:cubicBezTo>
                <a:close/>
              </a:path>
              <a:path w="7089973" h="3111963" stroke="0" extrusionOk="0">
                <a:moveTo>
                  <a:pt x="0" y="0"/>
                </a:moveTo>
                <a:cubicBezTo>
                  <a:pt x="1637566" y="-101487"/>
                  <a:pt x="5992564" y="-162162"/>
                  <a:pt x="7089973" y="0"/>
                </a:cubicBezTo>
                <a:cubicBezTo>
                  <a:pt x="7150686" y="418740"/>
                  <a:pt x="7028901" y="2598744"/>
                  <a:pt x="7089973" y="3111963"/>
                </a:cubicBezTo>
                <a:cubicBezTo>
                  <a:pt x="5686011" y="3162028"/>
                  <a:pt x="3155871" y="2953514"/>
                  <a:pt x="0" y="3111963"/>
                </a:cubicBezTo>
                <a:cubicBezTo>
                  <a:pt x="-24452" y="2040284"/>
                  <a:pt x="-67663" y="608564"/>
                  <a:pt x="0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Gestionar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Conflicto de interés para este punto </a:t>
            </a:r>
          </a:p>
        </p:txBody>
      </p:sp>
      <p:grpSp>
        <p:nvGrpSpPr>
          <p:cNvPr id="24" name="Group 17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679732"/>
            <a:ext cx="6009366" cy="54238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D2C2C27-90DD-4789-82E7-D24B1472A0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23" r="-2" b="-2"/>
          <a:stretch/>
        </p:blipFill>
        <p:spPr>
          <a:xfrm>
            <a:off x="5922492" y="928201"/>
            <a:ext cx="5536001" cy="492694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687568" y="6355073"/>
            <a:ext cx="6007608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46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67">
            <a:extLst>
              <a:ext uri="{FF2B5EF4-FFF2-40B4-BE49-F238E27FC236}">
                <a16:creationId xmlns:a16="http://schemas.microsoft.com/office/drawing/2014/main" id="{BA79A7CF-01AF-4178-9369-94E0C90EB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400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Parametros</a:t>
            </a:r>
            <a:br>
              <a:rPr lang="en-US" sz="3400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400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 a evaluar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2" descr="Resultado de imagen para VALIDAR">
            <a:extLst>
              <a:ext uri="{FF2B5EF4-FFF2-40B4-BE49-F238E27FC236}">
                <a16:creationId xmlns:a16="http://schemas.microsoft.com/office/drawing/2014/main" id="{36F934FC-D587-4579-9A64-128976E468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C632406-B98C-4C15-978B-821FAB207E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453047"/>
              </p:ext>
            </p:extLst>
          </p:nvPr>
        </p:nvGraphicFramePr>
        <p:xfrm>
          <a:off x="454467" y="664308"/>
          <a:ext cx="7725972" cy="53628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7463">
                  <a:extLst>
                    <a:ext uri="{9D8B030D-6E8A-4147-A177-3AD203B41FA5}">
                      <a16:colId xmlns:a16="http://schemas.microsoft.com/office/drawing/2014/main" val="4142810737"/>
                    </a:ext>
                  </a:extLst>
                </a:gridCol>
                <a:gridCol w="576516">
                  <a:extLst>
                    <a:ext uri="{9D8B030D-6E8A-4147-A177-3AD203B41FA5}">
                      <a16:colId xmlns:a16="http://schemas.microsoft.com/office/drawing/2014/main" val="3504164881"/>
                    </a:ext>
                  </a:extLst>
                </a:gridCol>
                <a:gridCol w="577331">
                  <a:extLst>
                    <a:ext uri="{9D8B030D-6E8A-4147-A177-3AD203B41FA5}">
                      <a16:colId xmlns:a16="http://schemas.microsoft.com/office/drawing/2014/main" val="3970636331"/>
                    </a:ext>
                  </a:extLst>
                </a:gridCol>
                <a:gridCol w="577331">
                  <a:extLst>
                    <a:ext uri="{9D8B030D-6E8A-4147-A177-3AD203B41FA5}">
                      <a16:colId xmlns:a16="http://schemas.microsoft.com/office/drawing/2014/main" val="2682357338"/>
                    </a:ext>
                  </a:extLst>
                </a:gridCol>
                <a:gridCol w="577331">
                  <a:extLst>
                    <a:ext uri="{9D8B030D-6E8A-4147-A177-3AD203B41FA5}">
                      <a16:colId xmlns:a16="http://schemas.microsoft.com/office/drawing/2014/main" val="3080766351"/>
                    </a:ext>
                  </a:extLst>
                </a:gridCol>
              </a:tblGrid>
              <a:tr h="997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Parámetro para evaluar</a:t>
                      </a:r>
                      <a:endParaRPr lang="es-SV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58" marR="40858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Excepcional</a:t>
                      </a:r>
                      <a:endParaRPr lang="es-SV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58" marR="4085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Buen Desempeño</a:t>
                      </a:r>
                      <a:endParaRPr lang="es-SV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58" marR="4085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Algunos problemas menores</a:t>
                      </a:r>
                      <a:endParaRPr lang="es-SV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58" marR="4085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Problemas Serios</a:t>
                      </a:r>
                      <a:endParaRPr lang="es-SV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58" marR="40858" marT="0" marB="0" vert="vert270" anchor="ctr"/>
                </a:tc>
                <a:extLst>
                  <a:ext uri="{0D108BD9-81ED-4DB2-BD59-A6C34878D82A}">
                    <a16:rowId xmlns:a16="http://schemas.microsoft.com/office/drawing/2014/main" val="376369211"/>
                  </a:ext>
                </a:extLst>
              </a:tr>
              <a:tr h="132046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S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Demuestran responsabilidad en el cumplimiento de las metas establecidas en el plan de trabajo de acuerdo con su nivel de competencia (ejemplo: # de reuniones; fortalecimiento a miembros etc.)  ¿Se realizaron de acuerdo con lo planificado?</a:t>
                      </a:r>
                      <a:endParaRPr lang="es-SV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58" marR="408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s-SV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58" marR="408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58" marR="408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58" marR="408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58" marR="40858" marT="0" marB="0" anchor="ctr"/>
                </a:tc>
                <a:extLst>
                  <a:ext uri="{0D108BD9-81ED-4DB2-BD59-A6C34878D82A}">
                    <a16:rowId xmlns:a16="http://schemas.microsoft.com/office/drawing/2014/main" val="784519057"/>
                  </a:ext>
                </a:extLst>
              </a:tr>
              <a:tr h="75821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S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Evidencian conocimientos sobre los procesos desarrollados de acuerdo con lo establecido en el marco de gobernanza del mecanismo. </a:t>
                      </a:r>
                      <a:endParaRPr lang="es-SV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58" marR="408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58" marR="40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x</a:t>
                      </a:r>
                      <a:endParaRPr lang="es-SV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58" marR="408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58" marR="408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58" marR="40858" marT="0" marB="0" anchor="ctr"/>
                </a:tc>
                <a:extLst>
                  <a:ext uri="{0D108BD9-81ED-4DB2-BD59-A6C34878D82A}">
                    <a16:rowId xmlns:a16="http://schemas.microsoft.com/office/drawing/2014/main" val="2497182131"/>
                  </a:ext>
                </a:extLst>
              </a:tr>
              <a:tr h="87705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S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Se facilita desde la Dirección Ejecutiva el proceso para la autoevaluación anual del MCP y se provee oportunamente apoyo para las diferentes actividades.</a:t>
                      </a:r>
                      <a:endParaRPr lang="es-SV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58" marR="408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58" marR="40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s-SV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58" marR="408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58" marR="408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58" marR="40858" marT="0" marB="0" anchor="ctr"/>
                </a:tc>
                <a:extLst>
                  <a:ext uri="{0D108BD9-81ED-4DB2-BD59-A6C34878D82A}">
                    <a16:rowId xmlns:a16="http://schemas.microsoft.com/office/drawing/2014/main" val="3280028052"/>
                  </a:ext>
                </a:extLst>
              </a:tr>
              <a:tr h="87705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S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La Dirección Ejecutiva cuenta con informes trimestrales del trabajo programático y financiero, elaborados, presentados y avalados por el pleno.</a:t>
                      </a:r>
                      <a:endParaRPr lang="es-SV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58" marR="408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58" marR="40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x</a:t>
                      </a:r>
                      <a:endParaRPr lang="es-SV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58" marR="408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58" marR="408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58" marR="40858" marT="0" marB="0" anchor="ctr"/>
                </a:tc>
                <a:extLst>
                  <a:ext uri="{0D108BD9-81ED-4DB2-BD59-A6C34878D82A}">
                    <a16:rowId xmlns:a16="http://schemas.microsoft.com/office/drawing/2014/main" val="3681551738"/>
                  </a:ext>
                </a:extLst>
              </a:tr>
              <a:tr h="53304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S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Se mantienen registros adecuados de actas y documentos de gobernanza.</a:t>
                      </a:r>
                      <a:endParaRPr lang="es-SV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58" marR="408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s-SV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58" marR="40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58" marR="408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58" marR="408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58" marR="40858" marT="0" marB="0" anchor="ctr"/>
                </a:tc>
                <a:extLst>
                  <a:ext uri="{0D108BD9-81ED-4DB2-BD59-A6C34878D82A}">
                    <a16:rowId xmlns:a16="http://schemas.microsoft.com/office/drawing/2014/main" val="102317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947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67">
            <a:extLst>
              <a:ext uri="{FF2B5EF4-FFF2-40B4-BE49-F238E27FC236}">
                <a16:creationId xmlns:a16="http://schemas.microsoft.com/office/drawing/2014/main" id="{BA79A7CF-01AF-4178-9369-94E0C90EB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400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Parametros</a:t>
            </a:r>
            <a:br>
              <a:rPr lang="en-US" sz="3400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400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 a evaluar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2" descr="Resultado de imagen para VALIDAR">
            <a:extLst>
              <a:ext uri="{FF2B5EF4-FFF2-40B4-BE49-F238E27FC236}">
                <a16:creationId xmlns:a16="http://schemas.microsoft.com/office/drawing/2014/main" id="{36F934FC-D587-4579-9A64-128976E468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4D9E980-95AB-4D76-A82B-D5B9A58F31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511355"/>
              </p:ext>
            </p:extLst>
          </p:nvPr>
        </p:nvGraphicFramePr>
        <p:xfrm>
          <a:off x="435654" y="720470"/>
          <a:ext cx="7843671" cy="5342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99994">
                  <a:extLst>
                    <a:ext uri="{9D8B030D-6E8A-4147-A177-3AD203B41FA5}">
                      <a16:colId xmlns:a16="http://schemas.microsoft.com/office/drawing/2014/main" val="640073385"/>
                    </a:ext>
                  </a:extLst>
                </a:gridCol>
                <a:gridCol w="585299">
                  <a:extLst>
                    <a:ext uri="{9D8B030D-6E8A-4147-A177-3AD203B41FA5}">
                      <a16:colId xmlns:a16="http://schemas.microsoft.com/office/drawing/2014/main" val="4225878641"/>
                    </a:ext>
                  </a:extLst>
                </a:gridCol>
                <a:gridCol w="586126">
                  <a:extLst>
                    <a:ext uri="{9D8B030D-6E8A-4147-A177-3AD203B41FA5}">
                      <a16:colId xmlns:a16="http://schemas.microsoft.com/office/drawing/2014/main" val="3616916388"/>
                    </a:ext>
                  </a:extLst>
                </a:gridCol>
                <a:gridCol w="586126">
                  <a:extLst>
                    <a:ext uri="{9D8B030D-6E8A-4147-A177-3AD203B41FA5}">
                      <a16:colId xmlns:a16="http://schemas.microsoft.com/office/drawing/2014/main" val="1083683299"/>
                    </a:ext>
                  </a:extLst>
                </a:gridCol>
                <a:gridCol w="586126">
                  <a:extLst>
                    <a:ext uri="{9D8B030D-6E8A-4147-A177-3AD203B41FA5}">
                      <a16:colId xmlns:a16="http://schemas.microsoft.com/office/drawing/2014/main" val="1395750027"/>
                    </a:ext>
                  </a:extLst>
                </a:gridCol>
              </a:tblGrid>
              <a:tr h="1246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Parámetro para evaluar</a:t>
                      </a:r>
                      <a:endParaRPr lang="es-SV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Excepcional</a:t>
                      </a:r>
                      <a:endParaRPr lang="es-SV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Buen Desempeño</a:t>
                      </a:r>
                      <a:endParaRPr lang="es-SV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Algunos problemas menores</a:t>
                      </a:r>
                      <a:endParaRPr lang="es-SV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Problemas Serios</a:t>
                      </a:r>
                      <a:endParaRPr lang="es-SV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vert="vert270" anchor="ctr"/>
                </a:tc>
                <a:extLst>
                  <a:ext uri="{0D108BD9-81ED-4DB2-BD59-A6C34878D82A}">
                    <a16:rowId xmlns:a16="http://schemas.microsoft.com/office/drawing/2014/main" val="3806149404"/>
                  </a:ext>
                </a:extLst>
              </a:tr>
              <a:tr h="81929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S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Se mantienen actualizadas las redes sociales y otros medios de comunicaciones aprobados por el pleno.</a:t>
                      </a:r>
                      <a:endParaRPr lang="es-SV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x</a:t>
                      </a:r>
                      <a:endParaRPr lang="es-SV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15583660"/>
                  </a:ext>
                </a:extLst>
              </a:tr>
              <a:tr h="109647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S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Existe una comunicación efectiva   con los miembros y actores claves (ejemplo: Se comparten actas, correos, redes, datos contactos, boletines, etc.)  </a:t>
                      </a:r>
                      <a:endParaRPr lang="es-SV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s-SV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97692128"/>
                  </a:ext>
                </a:extLst>
              </a:tr>
              <a:tr h="81929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S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Mantienen relaciones positivas y armónicas con los miembros del MCP y otros actores con los cuales interactúan </a:t>
                      </a:r>
                      <a:endParaRPr lang="es-SV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x</a:t>
                      </a:r>
                      <a:endParaRPr lang="es-SV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48856806"/>
                  </a:ext>
                </a:extLst>
              </a:tr>
              <a:tr h="81929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S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Aplican los principios éticos que rigen el mandato del MCP, según lo establecido en el marco de gobernanza.</a:t>
                      </a:r>
                      <a:endParaRPr lang="es-SV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s-SV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73759675"/>
                  </a:ext>
                </a:extLst>
              </a:tr>
              <a:tr h="54212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S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Se mantienen actualizados los contactos de los miembros del MCP. </a:t>
                      </a:r>
                      <a:endParaRPr lang="es-SV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s-SV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98007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61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67">
            <a:extLst>
              <a:ext uri="{FF2B5EF4-FFF2-40B4-BE49-F238E27FC236}">
                <a16:creationId xmlns:a16="http://schemas.microsoft.com/office/drawing/2014/main" id="{BA79A7CF-01AF-4178-9369-94E0C90EB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0825" y="1961965"/>
            <a:ext cx="2927295" cy="307167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400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Comentario</a:t>
            </a:r>
            <a:r>
              <a:rPr lang="en-US" sz="3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s</a:t>
            </a:r>
            <a:r>
              <a:rPr lang="en-US" sz="3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 del </a:t>
            </a:r>
            <a:r>
              <a:rPr lang="en-US" sz="3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equipo</a:t>
            </a:r>
            <a:r>
              <a:rPr lang="en-US" sz="3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3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evaluador</a:t>
            </a:r>
            <a:endParaRPr lang="en-US" sz="3400" kern="1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2" descr="Resultado de imagen para VALIDAR">
            <a:extLst>
              <a:ext uri="{FF2B5EF4-FFF2-40B4-BE49-F238E27FC236}">
                <a16:creationId xmlns:a16="http://schemas.microsoft.com/office/drawing/2014/main" id="{36F934FC-D587-4579-9A64-128976E468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C52CED4-A89F-406B-8AB8-A79CA41D0F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889017"/>
              </p:ext>
            </p:extLst>
          </p:nvPr>
        </p:nvGraphicFramePr>
        <p:xfrm>
          <a:off x="829487" y="1785555"/>
          <a:ext cx="7053883" cy="36830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53883">
                  <a:extLst>
                    <a:ext uri="{9D8B030D-6E8A-4147-A177-3AD203B41FA5}">
                      <a16:colId xmlns:a16="http://schemas.microsoft.com/office/drawing/2014/main" val="3510880255"/>
                    </a:ext>
                  </a:extLst>
                </a:gridCol>
              </a:tblGrid>
              <a:tr h="719532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</a:pPr>
                      <a:r>
                        <a:rPr lang="es-SV" sz="1800" dirty="0">
                          <a:effectLst/>
                        </a:rPr>
                        <a:t>COMENTARIOS DEL EQUIPO EVALUADOR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</a:pPr>
                      <a:r>
                        <a:rPr lang="es-SV" sz="1800" dirty="0">
                          <a:effectLst/>
                        </a:rPr>
                        <a:t>Comente respecto a la calificación en el apartado anterior </a:t>
                      </a:r>
                      <a:endParaRPr lang="es-SV" sz="1800" b="1" dirty="0">
                        <a:solidFill>
                          <a:srgbClr val="8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1727259"/>
                  </a:ext>
                </a:extLst>
              </a:tr>
              <a:tr h="29635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800" dirty="0">
                          <a:effectLst/>
                        </a:rPr>
                        <a:t>Deseamos extenderle a la Dirección Ejecutiva un justo reconocimiento por el trabajo excepcional que hasta la fecha ha venido realizando en las funciones que desempeña, sabemos que a pesar de la situación de Emergencia Sanitaria los esfuerzos han incrementado y la Dirección Ejecutiva ha salido avante y prueba de ello es que este MCP ha logrado cumplir con la totalidad de actividades planeadas.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800" dirty="0">
                          <a:effectLst/>
                        </a:rPr>
                        <a:t>Calificación: </a:t>
                      </a:r>
                      <a:r>
                        <a:rPr lang="es-SV" sz="1800" b="1" dirty="0">
                          <a:effectLst/>
                        </a:rPr>
                        <a:t>Desempeño Excepcional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</a:pPr>
                      <a:r>
                        <a:rPr lang="es-SV" sz="2400" dirty="0">
                          <a:effectLst/>
                        </a:rPr>
                        <a:t> </a:t>
                      </a:r>
                      <a:endParaRPr lang="es-SV" sz="1800" b="1" dirty="0">
                        <a:solidFill>
                          <a:srgbClr val="8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6363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721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739E93DA-BA0C-4FFD-8859-C0D19FF5C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B7E3F996-43E3-48C1-A24E-3FFF284AD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1383" y="1795580"/>
            <a:ext cx="4171994" cy="37365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dirty="0"/>
              <a:t>Discusión del pleno para la nota </a:t>
            </a:r>
            <a:r>
              <a:rPr lang="en-US" sz="6000" dirty="0" err="1"/>
              <a:t>definitiva</a:t>
            </a:r>
            <a:endParaRPr lang="en-US" sz="6000" dirty="0"/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29184" y="1"/>
            <a:ext cx="2446384" cy="5777808"/>
            <a:chOff x="329184" y="1"/>
            <a:chExt cx="524256" cy="5777808"/>
          </a:xfrm>
        </p:grpSpPr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1" name="Rectangle 140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23" y="269325"/>
            <a:ext cx="6116779" cy="62062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inal Decision Vector Images (over 320)">
            <a:extLst>
              <a:ext uri="{FF2B5EF4-FFF2-40B4-BE49-F238E27FC236}">
                <a16:creationId xmlns:a16="http://schemas.microsoft.com/office/drawing/2014/main" id="{9B51225E-FF3D-4C3C-BA96-847D727D0C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" r="2" b="4209"/>
          <a:stretch/>
        </p:blipFill>
        <p:spPr bwMode="auto">
          <a:xfrm>
            <a:off x="942597" y="556118"/>
            <a:ext cx="5608830" cy="5632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" descr="Resultado de imagen para VALIDAR">
            <a:extLst>
              <a:ext uri="{FF2B5EF4-FFF2-40B4-BE49-F238E27FC236}">
                <a16:creationId xmlns:a16="http://schemas.microsoft.com/office/drawing/2014/main" id="{36F934FC-D587-4579-9A64-128976E468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9106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ítulo 1">
            <a:extLst>
              <a:ext uri="{FF2B5EF4-FFF2-40B4-BE49-F238E27FC236}">
                <a16:creationId xmlns:a16="http://schemas.microsoft.com/office/drawing/2014/main" id="{ABC8796D-2A50-49C8-811E-4E1D43354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40" y="3443289"/>
            <a:ext cx="11674548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altLang="es-SV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Contribuyendo a la respuesta nacional al VIH, Tuberculosis y Malaria en El Salvador.</a:t>
            </a:r>
            <a:endParaRPr kumimoji="0" lang="es-SV" altLang="es-SV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40" name="Grupo 7">
            <a:extLst>
              <a:ext uri="{FF2B5EF4-FFF2-40B4-BE49-F238E27FC236}">
                <a16:creationId xmlns:a16="http://schemas.microsoft.com/office/drawing/2014/main" id="{4CB22231-6ABA-4AFB-8C73-674B1E18E34E}"/>
              </a:ext>
            </a:extLst>
          </p:cNvPr>
          <p:cNvGrpSpPr>
            <a:grpSpLocks/>
          </p:cNvGrpSpPr>
          <p:nvPr/>
        </p:nvGrpSpPr>
        <p:grpSpPr bwMode="auto">
          <a:xfrm>
            <a:off x="531889" y="4815247"/>
            <a:ext cx="11514799" cy="875146"/>
            <a:chOff x="-82321" y="-69802"/>
            <a:chExt cx="6844083" cy="554435"/>
          </a:xfrm>
        </p:grpSpPr>
        <p:sp>
          <p:nvSpPr>
            <p:cNvPr id="9" name="5 CuadroTexto">
              <a:extLst>
                <a:ext uri="{FF2B5EF4-FFF2-40B4-BE49-F238E27FC236}">
                  <a16:creationId xmlns:a16="http://schemas.microsoft.com/office/drawing/2014/main" id="{DB9501A2-A253-43DF-8C4D-75E3483579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321" y="188947"/>
              <a:ext cx="6844083" cy="295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SV" sz="1600" b="0" i="0" u="sng" strike="noStrike" kern="1200" cap="none" spc="0" normalizeH="0" baseline="0" noProof="0" dirty="0">
                  <a:ln>
                    <a:noFill/>
                  </a:ln>
                  <a:solidFill>
                    <a:srgbClr val="0563C1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  <a:hlinkClick r:id="rId2"/>
                </a:rPr>
                <a:t>www.mcpelsalvador.org.sv</a:t>
              </a:r>
              <a:r>
                <a:rPr kumimoji="0" lang="es-SV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    </a:t>
              </a:r>
              <a:r>
                <a:rPr kumimoji="0" lang="es-SV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cs typeface="Arial" panose="020B0604020202020204" pitchFamily="34" charset="0"/>
                  <a:hlinkClick r:id="rId3"/>
                </a:rPr>
                <a:t>https://www.facebook.com/MCPES2002/</a:t>
              </a:r>
              <a:r>
                <a:rPr kumimoji="0" lang="es-SV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    </a:t>
              </a:r>
              <a:r>
                <a:rPr kumimoji="0" lang="es-SV" sz="1600" b="0" i="0" u="sng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@MCPElSalvador</a:t>
              </a:r>
              <a:endParaRPr kumimoji="0" lang="es-SV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pic>
          <p:nvPicPr>
            <p:cNvPr id="14344" name="8 Imagen">
              <a:extLst>
                <a:ext uri="{FF2B5EF4-FFF2-40B4-BE49-F238E27FC236}">
                  <a16:creationId xmlns:a16="http://schemas.microsoft.com/office/drawing/2014/main" id="{F04BA1CC-25BD-425A-ABFE-7CD2B41B86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4623" y="-69802"/>
              <a:ext cx="253819" cy="2068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5" name="9 Imagen">
              <a:extLst>
                <a:ext uri="{FF2B5EF4-FFF2-40B4-BE49-F238E27FC236}">
                  <a16:creationId xmlns:a16="http://schemas.microsoft.com/office/drawing/2014/main" id="{479BBCE2-9FE4-4A06-B15D-0735575895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9288" y="-41335"/>
              <a:ext cx="233020" cy="213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341" name="Imagen 11">
            <a:extLst>
              <a:ext uri="{FF2B5EF4-FFF2-40B4-BE49-F238E27FC236}">
                <a16:creationId xmlns:a16="http://schemas.microsoft.com/office/drawing/2014/main" id="{112C4EF0-CAA8-4B07-BF4C-098BC7A53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780" y="4733374"/>
            <a:ext cx="4270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iagrama de flujo: proceso 9">
            <a:extLst>
              <a:ext uri="{FF2B5EF4-FFF2-40B4-BE49-F238E27FC236}">
                <a16:creationId xmlns:a16="http://schemas.microsoft.com/office/drawing/2014/main" id="{94BACE14-746F-4E33-89FE-A789C041674A}"/>
              </a:ext>
            </a:extLst>
          </p:cNvPr>
          <p:cNvSpPr/>
          <p:nvPr/>
        </p:nvSpPr>
        <p:spPr>
          <a:xfrm>
            <a:off x="0" y="6180687"/>
            <a:ext cx="12192000" cy="5210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n 2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370CE5C7-719B-4CB1-91E0-841658AA63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952" y="1119817"/>
            <a:ext cx="7744984" cy="26517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459</Words>
  <Application>Microsoft Office PowerPoint</Application>
  <PresentationFormat>Panorámica</PresentationFormat>
  <Paragraphs>78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Berlin Sans FB</vt:lpstr>
      <vt:lpstr>Calibri</vt:lpstr>
      <vt:lpstr>Calibri Light</vt:lpstr>
      <vt:lpstr>Century Gothic</vt:lpstr>
      <vt:lpstr>Times New Roman</vt:lpstr>
      <vt:lpstr>Tema de Office</vt:lpstr>
      <vt:lpstr>1_Tema de Office</vt:lpstr>
      <vt:lpstr>Evaluación de desempeño 2020  Dirección Ejecutiva del MCP-ES </vt:lpstr>
      <vt:lpstr>Presentación de PowerPoint</vt:lpstr>
      <vt:lpstr>Parametros  a evaluar</vt:lpstr>
      <vt:lpstr>Parametros  a evaluar</vt:lpstr>
      <vt:lpstr>Comentarios del equipo evaluador</vt:lpstr>
      <vt:lpstr>Discusión del pleno para la nota definitiva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de desempeño 2020  Dirección Ejecutiva del MCP-ES</dc:title>
  <dc:creator>Karla Eugenia Rivera Arévalo</dc:creator>
  <cp:lastModifiedBy>Karla Eugenia Rivera Arévalo</cp:lastModifiedBy>
  <cp:revision>6</cp:revision>
  <dcterms:created xsi:type="dcterms:W3CDTF">2020-11-19T03:52:33Z</dcterms:created>
  <dcterms:modified xsi:type="dcterms:W3CDTF">2020-11-19T14:54:14Z</dcterms:modified>
</cp:coreProperties>
</file>