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1"/>
  </p:sldMasterIdLst>
  <p:notesMasterIdLst>
    <p:notesMasterId r:id="rId15"/>
  </p:notesMasterIdLst>
  <p:sldIdLst>
    <p:sldId id="256" r:id="rId2"/>
    <p:sldId id="257" r:id="rId3"/>
    <p:sldId id="258" r:id="rId4"/>
    <p:sldId id="259" r:id="rId5"/>
    <p:sldId id="274" r:id="rId6"/>
    <p:sldId id="276" r:id="rId7"/>
    <p:sldId id="275" r:id="rId8"/>
    <p:sldId id="278" r:id="rId9"/>
    <p:sldId id="279" r:id="rId10"/>
    <p:sldId id="280" r:id="rId11"/>
    <p:sldId id="281" r:id="rId12"/>
    <p:sldId id="282" r:id="rId13"/>
    <p:sldId id="273"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V4oyv3QzQwN1wJTbOX3zrzd6AH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in Sadinoel Quintanilla Cantizano" initials="MSQC" lastIdx="1" clrIdx="0">
    <p:extLst>
      <p:ext uri="{19B8F6BF-5375-455C-9EA6-DF929625EA0E}">
        <p15:presenceInfo xmlns:p15="http://schemas.microsoft.com/office/powerpoint/2012/main" userId="S-1-5-21-1385272653-1934765284-1733697585-17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2"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notesMaster" Target="notesMasters/notesMaster1.xml"/><Relationship Id="rId23" Type="http://customschemas.google.com/relationships/presentationmetadata" Target="metadata"/><Relationship Id="rId28"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0332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617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0644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8090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5573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0399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3530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6322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4623237" y="610487"/>
            <a:ext cx="7090612" cy="332006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400"/>
              <a:buFont typeface="Calibri"/>
              <a:buNone/>
            </a:pPr>
            <a:r>
              <a:rPr lang="es-ES" sz="5400" b="1" dirty="0"/>
              <a:t/>
            </a:r>
            <a:br>
              <a:rPr lang="es-ES" sz="5400" b="1" dirty="0"/>
            </a:br>
            <a:r>
              <a:rPr lang="es-ES" sz="5400" b="1" dirty="0"/>
              <a:t>Hoja de ruta de la contratación social en El Salvador</a:t>
            </a:r>
            <a:endParaRPr sz="5400" b="1" dirty="0"/>
          </a:p>
        </p:txBody>
      </p:sp>
      <p:sp>
        <p:nvSpPr>
          <p:cNvPr id="85" name="Google Shape;85;p1"/>
          <p:cNvSpPr txBox="1">
            <a:spLocks noGrp="1"/>
          </p:cNvSpPr>
          <p:nvPr>
            <p:ph type="subTitle" idx="1"/>
          </p:nvPr>
        </p:nvSpPr>
        <p:spPr>
          <a:xfrm>
            <a:off x="3384884" y="5268364"/>
            <a:ext cx="5566612" cy="1329856"/>
          </a:xfrm>
          <a:prstGeom prst="rect">
            <a:avLst/>
          </a:prstGeom>
          <a:noFill/>
          <a:ln>
            <a:noFill/>
          </a:ln>
        </p:spPr>
        <p:txBody>
          <a:bodyPr spcFirstLastPara="1" wrap="square" lIns="91425" tIns="45700" rIns="91425" bIns="45700" anchor="t" anchorCtr="0">
            <a:normAutofit/>
          </a:bodyPr>
          <a:lstStyle/>
          <a:p>
            <a:pPr marL="0" lvl="0" indent="0" algn="ctr" rtl="0">
              <a:lnSpc>
                <a:spcPct val="80000"/>
              </a:lnSpc>
              <a:spcBef>
                <a:spcPts val="0"/>
              </a:spcBef>
              <a:spcAft>
                <a:spcPts val="0"/>
              </a:spcAft>
              <a:buClr>
                <a:schemeClr val="dk1"/>
              </a:buClr>
              <a:buSzPts val="2400"/>
              <a:buNone/>
            </a:pPr>
            <a:r>
              <a:rPr lang="es-ES" dirty="0"/>
              <a:t>Equipo Consultor</a:t>
            </a:r>
            <a:endParaRPr dirty="0"/>
          </a:p>
          <a:p>
            <a:pPr marL="0" lvl="0" indent="0" algn="ctr" rtl="0">
              <a:lnSpc>
                <a:spcPct val="80000"/>
              </a:lnSpc>
              <a:spcBef>
                <a:spcPts val="0"/>
              </a:spcBef>
              <a:spcAft>
                <a:spcPts val="0"/>
              </a:spcAft>
              <a:buClr>
                <a:schemeClr val="dk1"/>
              </a:buClr>
              <a:buSzPts val="2400"/>
              <a:buNone/>
            </a:pPr>
            <a:endParaRPr dirty="0"/>
          </a:p>
          <a:p>
            <a:pPr marL="0" lvl="0" indent="0" algn="ctr" rtl="0">
              <a:lnSpc>
                <a:spcPct val="80000"/>
              </a:lnSpc>
              <a:spcBef>
                <a:spcPts val="0"/>
              </a:spcBef>
              <a:spcAft>
                <a:spcPts val="0"/>
              </a:spcAft>
              <a:buClr>
                <a:schemeClr val="dk1"/>
              </a:buClr>
              <a:buSzPts val="2400"/>
              <a:buNone/>
            </a:pPr>
            <a:r>
              <a:rPr lang="es-ES" dirty="0"/>
              <a:t>18 de diciembre de 2020</a:t>
            </a:r>
            <a:endParaRPr dirty="0"/>
          </a:p>
        </p:txBody>
      </p:sp>
      <p:pic>
        <p:nvPicPr>
          <p:cNvPr id="86" name="Google Shape;86;p1"/>
          <p:cNvPicPr preferRelativeResize="0"/>
          <p:nvPr/>
        </p:nvPicPr>
        <p:blipFill rotWithShape="1">
          <a:blip r:embed="rId3">
            <a:alphaModFix/>
          </a:blip>
          <a:srcRect/>
          <a:stretch/>
        </p:blipFill>
        <p:spPr>
          <a:xfrm>
            <a:off x="1079335" y="661064"/>
            <a:ext cx="2610348" cy="3092789"/>
          </a:xfrm>
          <a:prstGeom prst="rect">
            <a:avLst/>
          </a:prstGeom>
          <a:noFill/>
          <a:ln>
            <a:noFill/>
          </a:ln>
        </p:spPr>
      </p:pic>
      <p:sp>
        <p:nvSpPr>
          <p:cNvPr id="87" name="Google Shape;87;p1"/>
          <p:cNvSpPr/>
          <p:nvPr/>
        </p:nvSpPr>
        <p:spPr>
          <a:xfrm>
            <a:off x="705373" y="4169759"/>
            <a:ext cx="3675558"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b="0" i="0" u="none" strike="noStrike" cap="none">
                <a:solidFill>
                  <a:schemeClr val="dk1"/>
                </a:solidFill>
                <a:latin typeface="Calibri"/>
                <a:ea typeface="Calibri"/>
                <a:cs typeface="Calibri"/>
                <a:sym typeface="Calibri"/>
              </a:rPr>
              <a:t>Una </a:t>
            </a:r>
            <a:r>
              <a:rPr lang="es-ES" sz="1800">
                <a:solidFill>
                  <a:schemeClr val="dk1"/>
                </a:solidFill>
                <a:latin typeface="Calibri"/>
                <a:ea typeface="Calibri"/>
                <a:cs typeface="Calibri"/>
                <a:sym typeface="Calibri"/>
              </a:rPr>
              <a:t>asistencia técnica del F</a:t>
            </a:r>
            <a:r>
              <a:rPr lang="es-ES" sz="1800" b="0" i="0" u="none" strike="noStrike" cap="none">
                <a:solidFill>
                  <a:schemeClr val="dk1"/>
                </a:solidFill>
                <a:latin typeface="Calibri"/>
                <a:ea typeface="Calibri"/>
                <a:cs typeface="Calibri"/>
                <a:sym typeface="Calibri"/>
              </a:rPr>
              <a:t>ondo Mundial</a:t>
            </a:r>
            <a:r>
              <a:rPr lang="es-ES" sz="1800">
                <a:solidFill>
                  <a:schemeClr val="dk1"/>
                </a:solidFill>
                <a:latin typeface="Calibri"/>
                <a:ea typeface="Calibri"/>
                <a:cs typeface="Calibri"/>
                <a:sym typeface="Calibri"/>
              </a:rPr>
              <a:t> implementada por APMG Health, Inc.</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Plan de Implementación</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4" name="Rectangle 1"/>
          <p:cNvSpPr>
            <a:spLocks noChangeArrowheads="1"/>
          </p:cNvSpPr>
          <p:nvPr/>
        </p:nvSpPr>
        <p:spPr bwMode="auto">
          <a:xfrm>
            <a:off x="3011488" y="2976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9252542"/>
              </p:ext>
            </p:extLst>
          </p:nvPr>
        </p:nvGraphicFramePr>
        <p:xfrm>
          <a:off x="759489" y="1417180"/>
          <a:ext cx="9952055" cy="5327904"/>
        </p:xfrm>
        <a:graphic>
          <a:graphicData uri="http://schemas.openxmlformats.org/drawingml/2006/table">
            <a:tbl>
              <a:tblPr firstRow="1" firstCol="1" bandRow="1">
                <a:tableStyleId>{5C22544A-7EE6-4342-B048-85BDC9FD1C3A}</a:tableStyleId>
              </a:tblPr>
              <a:tblGrid>
                <a:gridCol w="2487245">
                  <a:extLst>
                    <a:ext uri="{9D8B030D-6E8A-4147-A177-3AD203B41FA5}">
                      <a16:colId xmlns:a16="http://schemas.microsoft.com/office/drawing/2014/main" val="1972993926"/>
                    </a:ext>
                  </a:extLst>
                </a:gridCol>
                <a:gridCol w="2488270">
                  <a:extLst>
                    <a:ext uri="{9D8B030D-6E8A-4147-A177-3AD203B41FA5}">
                      <a16:colId xmlns:a16="http://schemas.microsoft.com/office/drawing/2014/main" val="1252762806"/>
                    </a:ext>
                  </a:extLst>
                </a:gridCol>
                <a:gridCol w="2488270">
                  <a:extLst>
                    <a:ext uri="{9D8B030D-6E8A-4147-A177-3AD203B41FA5}">
                      <a16:colId xmlns:a16="http://schemas.microsoft.com/office/drawing/2014/main" val="1628071815"/>
                    </a:ext>
                  </a:extLst>
                </a:gridCol>
                <a:gridCol w="2488270">
                  <a:extLst>
                    <a:ext uri="{9D8B030D-6E8A-4147-A177-3AD203B41FA5}">
                      <a16:colId xmlns:a16="http://schemas.microsoft.com/office/drawing/2014/main" val="1464448093"/>
                    </a:ext>
                  </a:extLst>
                </a:gridCol>
              </a:tblGrid>
              <a:tr h="228824">
                <a:tc gridSpan="4">
                  <a:txBody>
                    <a:bodyPr/>
                    <a:lstStyle/>
                    <a:p>
                      <a:pPr marL="0" marR="0">
                        <a:lnSpc>
                          <a:spcPct val="115000"/>
                        </a:lnSpc>
                        <a:spcBef>
                          <a:spcPts val="0"/>
                        </a:spcBef>
                        <a:spcAft>
                          <a:spcPts val="0"/>
                        </a:spcAft>
                      </a:pPr>
                      <a:r>
                        <a:rPr lang="es-PA" sz="1600">
                          <a:effectLst/>
                        </a:rPr>
                        <a:t>3. Eje 3. Diseño del mecanismo de contratación social</a:t>
                      </a:r>
                      <a:endParaRPr lang="en-US" sz="1600">
                        <a:effectLst/>
                        <a:latin typeface="Arial" panose="020B060402020202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0018062"/>
                  </a:ext>
                </a:extLst>
              </a:tr>
              <a:tr h="479000">
                <a:tc>
                  <a:txBody>
                    <a:bodyPr/>
                    <a:lstStyle/>
                    <a:p>
                      <a:pPr marL="0" marR="0" algn="ctr">
                        <a:lnSpc>
                          <a:spcPct val="115000"/>
                        </a:lnSpc>
                        <a:spcBef>
                          <a:spcPts val="0"/>
                        </a:spcBef>
                        <a:spcAft>
                          <a:spcPts val="0"/>
                        </a:spcAft>
                      </a:pPr>
                      <a:r>
                        <a:rPr lang="es-ES_tradnl" sz="1600">
                          <a:effectLst/>
                        </a:rPr>
                        <a:t>Actividad</a:t>
                      </a:r>
                      <a:endParaRPr lang="en-US"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ES_tradnl" sz="1600">
                          <a:effectLst/>
                        </a:rPr>
                        <a:t>Tiempo</a:t>
                      </a:r>
                      <a:endParaRPr lang="en-US"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600">
                          <a:effectLst/>
                        </a:rPr>
                        <a:t>Responsable</a:t>
                      </a:r>
                      <a:endParaRPr lang="en-US"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600" dirty="0">
                          <a:effectLst/>
                        </a:rPr>
                        <a:t>Asistencia Técnica Necesitada</a:t>
                      </a:r>
                      <a:endParaRPr lang="en-US" sz="16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600232607"/>
                  </a:ext>
                </a:extLst>
              </a:tr>
              <a:tr h="1980055">
                <a:tc>
                  <a:txBody>
                    <a:bodyPr/>
                    <a:lstStyle/>
                    <a:p>
                      <a:pPr marL="0" marR="0">
                        <a:lnSpc>
                          <a:spcPct val="115000"/>
                        </a:lnSpc>
                        <a:spcBef>
                          <a:spcPts val="0"/>
                        </a:spcBef>
                        <a:spcAft>
                          <a:spcPts val="0"/>
                        </a:spcAft>
                      </a:pPr>
                      <a:r>
                        <a:rPr lang="es-PA" sz="1600">
                          <a:effectLst/>
                        </a:rPr>
                        <a:t>3.1 Diseñar un protocolo normativo</a:t>
                      </a:r>
                      <a:endParaRPr lang="en-US" sz="16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600" dirty="0">
                          <a:effectLst/>
                        </a:rPr>
                        <a:t>A lo largo de 2021</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ES_tradnl" sz="1600" dirty="0">
                          <a:effectLst/>
                        </a:rPr>
                        <a:t>Liderada por el MINSAL:</a:t>
                      </a:r>
                      <a:endParaRPr lang="en-US" sz="1600" dirty="0">
                        <a:effectLst/>
                      </a:endParaRPr>
                    </a:p>
                    <a:p>
                      <a:pPr marL="0" marR="0">
                        <a:lnSpc>
                          <a:spcPct val="115000"/>
                        </a:lnSpc>
                        <a:spcBef>
                          <a:spcPts val="0"/>
                        </a:spcBef>
                        <a:spcAft>
                          <a:spcPts val="0"/>
                        </a:spcAft>
                      </a:pPr>
                      <a:r>
                        <a:rPr lang="es-ES_tradnl" sz="1600" dirty="0">
                          <a:effectLst/>
                        </a:rPr>
                        <a:t>Programa de VIH</a:t>
                      </a:r>
                      <a:endParaRPr lang="en-US" sz="1600" dirty="0">
                        <a:effectLst/>
                      </a:endParaRPr>
                    </a:p>
                    <a:p>
                      <a:pPr marL="0" marR="0">
                        <a:lnSpc>
                          <a:spcPct val="115000"/>
                        </a:lnSpc>
                        <a:spcBef>
                          <a:spcPts val="0"/>
                        </a:spcBef>
                        <a:spcAft>
                          <a:spcPts val="0"/>
                        </a:spcAft>
                      </a:pPr>
                      <a:r>
                        <a:rPr lang="es-PA" sz="1600" dirty="0">
                          <a:effectLst/>
                        </a:rPr>
                        <a:t>Programa de</a:t>
                      </a:r>
                      <a:r>
                        <a:rPr lang="es-ES_tradnl" sz="1600" dirty="0">
                          <a:effectLst/>
                        </a:rPr>
                        <a:t> TB</a:t>
                      </a:r>
                      <a:endParaRPr lang="en-US" sz="1600" dirty="0">
                        <a:effectLst/>
                      </a:endParaRPr>
                    </a:p>
                    <a:p>
                      <a:pPr marL="0" marR="0">
                        <a:lnSpc>
                          <a:spcPct val="115000"/>
                        </a:lnSpc>
                        <a:spcBef>
                          <a:spcPts val="0"/>
                        </a:spcBef>
                        <a:spcAft>
                          <a:spcPts val="0"/>
                        </a:spcAft>
                      </a:pPr>
                      <a:r>
                        <a:rPr lang="es-ES_tradnl" sz="1600" dirty="0">
                          <a:effectLst/>
                        </a:rPr>
                        <a:t>Dirección de Regulación</a:t>
                      </a:r>
                      <a:endParaRPr lang="en-US" sz="1600" dirty="0">
                        <a:effectLst/>
                      </a:endParaRPr>
                    </a:p>
                    <a:p>
                      <a:pPr marL="0" marR="0">
                        <a:lnSpc>
                          <a:spcPct val="115000"/>
                        </a:lnSpc>
                        <a:spcBef>
                          <a:spcPts val="0"/>
                        </a:spcBef>
                        <a:spcAft>
                          <a:spcPts val="0"/>
                        </a:spcAft>
                      </a:pPr>
                      <a:r>
                        <a:rPr lang="es-ES_tradnl" sz="1600" dirty="0">
                          <a:effectLst/>
                        </a:rPr>
                        <a:t> </a:t>
                      </a:r>
                      <a:endParaRPr lang="en-US" sz="1600" dirty="0">
                        <a:effectLst/>
                      </a:endParaRPr>
                    </a:p>
                    <a:p>
                      <a:pPr marL="0" marR="0">
                        <a:lnSpc>
                          <a:spcPct val="115000"/>
                        </a:lnSpc>
                        <a:spcBef>
                          <a:spcPts val="0"/>
                        </a:spcBef>
                        <a:spcAft>
                          <a:spcPts val="0"/>
                        </a:spcAft>
                      </a:pPr>
                      <a:r>
                        <a:rPr lang="es-ES_tradnl" sz="1600" dirty="0">
                          <a:effectLst/>
                        </a:rPr>
                        <a:t>Contribuciones de:</a:t>
                      </a:r>
                      <a:endParaRPr lang="en-US" sz="1600" dirty="0">
                        <a:effectLst/>
                      </a:endParaRPr>
                    </a:p>
                    <a:p>
                      <a:pPr marL="0" marR="0">
                        <a:lnSpc>
                          <a:spcPct val="115000"/>
                        </a:lnSpc>
                        <a:spcBef>
                          <a:spcPts val="0"/>
                        </a:spcBef>
                        <a:spcAft>
                          <a:spcPts val="0"/>
                        </a:spcAft>
                      </a:pPr>
                      <a:r>
                        <a:rPr lang="es-ES_tradnl" sz="1600" dirty="0">
                          <a:effectLst/>
                        </a:rPr>
                        <a:t>Las OSC</a:t>
                      </a:r>
                      <a:endParaRPr lang="en-US" sz="1600" dirty="0">
                        <a:effectLst/>
                      </a:endParaRPr>
                    </a:p>
                    <a:p>
                      <a:pPr marL="0" marR="0">
                        <a:lnSpc>
                          <a:spcPct val="115000"/>
                        </a:lnSpc>
                        <a:spcBef>
                          <a:spcPts val="0"/>
                        </a:spcBef>
                        <a:spcAft>
                          <a:spcPts val="0"/>
                        </a:spcAft>
                      </a:pPr>
                      <a:r>
                        <a:rPr lang="es-ES_tradnl" sz="1600" dirty="0">
                          <a:effectLst/>
                        </a:rPr>
                        <a:t>La CONAVIH</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600" dirty="0">
                          <a:effectLst/>
                        </a:rPr>
                        <a:t>Consultor con conocimiento y experiencia en los apartados desarrollados.</a:t>
                      </a:r>
                      <a:endParaRPr lang="en-US" sz="1600" dirty="0">
                        <a:effectLst/>
                      </a:endParaRPr>
                    </a:p>
                    <a:p>
                      <a:pPr marL="0" marR="0">
                        <a:lnSpc>
                          <a:spcPct val="115000"/>
                        </a:lnSpc>
                        <a:spcBef>
                          <a:spcPts val="0"/>
                        </a:spcBef>
                        <a:spcAft>
                          <a:spcPts val="0"/>
                        </a:spcAft>
                      </a:pPr>
                      <a:r>
                        <a:rPr lang="es-PA" sz="1600" dirty="0">
                          <a:effectLst/>
                        </a:rPr>
                        <a:t> </a:t>
                      </a:r>
                      <a:endParaRPr lang="en-US" sz="1600" dirty="0">
                        <a:effectLst/>
                      </a:endParaRPr>
                    </a:p>
                    <a:p>
                      <a:pPr marL="0" marR="0">
                        <a:lnSpc>
                          <a:spcPct val="115000"/>
                        </a:lnSpc>
                        <a:spcBef>
                          <a:spcPts val="0"/>
                        </a:spcBef>
                        <a:spcAft>
                          <a:spcPts val="0"/>
                        </a:spcAft>
                      </a:pPr>
                      <a:r>
                        <a:rPr lang="es-PA" sz="1600" dirty="0">
                          <a:effectLst/>
                        </a:rPr>
                        <a:t>Dedicación: 30 días</a:t>
                      </a:r>
                      <a:endParaRPr lang="en-US" sz="16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94939646"/>
                  </a:ext>
                </a:extLst>
              </a:tr>
              <a:tr h="1980055">
                <a:tc>
                  <a:txBody>
                    <a:bodyPr/>
                    <a:lstStyle/>
                    <a:p>
                      <a:pPr marL="0" marR="0">
                        <a:lnSpc>
                          <a:spcPct val="115000"/>
                        </a:lnSpc>
                        <a:spcBef>
                          <a:spcPts val="0"/>
                        </a:spcBef>
                        <a:spcAft>
                          <a:spcPts val="0"/>
                        </a:spcAft>
                      </a:pPr>
                      <a:r>
                        <a:rPr lang="es-PA" sz="1600" dirty="0">
                          <a:effectLst/>
                        </a:rPr>
                        <a:t>3.2 </a:t>
                      </a:r>
                      <a:r>
                        <a:rPr lang="es-ES_tradnl" sz="1600" dirty="0">
                          <a:effectLst/>
                        </a:rPr>
                        <a:t>Definir un paquete de servicios y proyecciones de costos</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600" dirty="0">
                          <a:effectLst/>
                        </a:rPr>
                        <a:t>En el primer trimestre de 2022</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ES_tradnl" sz="1600" dirty="0">
                          <a:effectLst/>
                        </a:rPr>
                        <a:t>Liderada por el MINSAL:</a:t>
                      </a:r>
                      <a:endParaRPr lang="en-US" sz="1600" dirty="0">
                        <a:effectLst/>
                      </a:endParaRPr>
                    </a:p>
                    <a:p>
                      <a:pPr marL="0" marR="0">
                        <a:lnSpc>
                          <a:spcPct val="115000"/>
                        </a:lnSpc>
                        <a:spcBef>
                          <a:spcPts val="0"/>
                        </a:spcBef>
                        <a:spcAft>
                          <a:spcPts val="0"/>
                        </a:spcAft>
                      </a:pPr>
                      <a:r>
                        <a:rPr lang="es-ES_tradnl" sz="1600" dirty="0">
                          <a:effectLst/>
                        </a:rPr>
                        <a:t>Programa de VIH</a:t>
                      </a:r>
                      <a:endParaRPr lang="en-US" sz="1600" dirty="0">
                        <a:effectLst/>
                      </a:endParaRPr>
                    </a:p>
                    <a:p>
                      <a:pPr marL="0" marR="0">
                        <a:lnSpc>
                          <a:spcPct val="115000"/>
                        </a:lnSpc>
                        <a:spcBef>
                          <a:spcPts val="0"/>
                        </a:spcBef>
                        <a:spcAft>
                          <a:spcPts val="0"/>
                        </a:spcAft>
                      </a:pPr>
                      <a:r>
                        <a:rPr lang="es-PA" sz="1600" dirty="0">
                          <a:effectLst/>
                        </a:rPr>
                        <a:t>Programa de</a:t>
                      </a:r>
                      <a:r>
                        <a:rPr lang="es-ES_tradnl" sz="1600" dirty="0">
                          <a:effectLst/>
                        </a:rPr>
                        <a:t> TB</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600" dirty="0">
                          <a:effectLst/>
                        </a:rPr>
                        <a:t>Consultor especializado en la estimación de coberturas, metas y ámbitos de actuación de los servicios de VIH y TB, y de su costeo</a:t>
                      </a:r>
                      <a:endParaRPr lang="en-US" sz="1600" dirty="0">
                        <a:effectLst/>
                      </a:endParaRPr>
                    </a:p>
                    <a:p>
                      <a:pPr marL="0" marR="0">
                        <a:lnSpc>
                          <a:spcPct val="115000"/>
                        </a:lnSpc>
                        <a:spcBef>
                          <a:spcPts val="0"/>
                        </a:spcBef>
                        <a:spcAft>
                          <a:spcPts val="0"/>
                        </a:spcAft>
                      </a:pPr>
                      <a:r>
                        <a:rPr lang="es-PA" sz="1600" dirty="0">
                          <a:effectLst/>
                        </a:rPr>
                        <a:t> </a:t>
                      </a:r>
                      <a:endParaRPr lang="en-US" sz="1600" dirty="0">
                        <a:effectLst/>
                      </a:endParaRPr>
                    </a:p>
                    <a:p>
                      <a:pPr marL="0" marR="0">
                        <a:lnSpc>
                          <a:spcPct val="115000"/>
                        </a:lnSpc>
                        <a:spcBef>
                          <a:spcPts val="0"/>
                        </a:spcBef>
                        <a:spcAft>
                          <a:spcPts val="0"/>
                        </a:spcAft>
                      </a:pPr>
                      <a:r>
                        <a:rPr lang="es-PA" sz="1600" dirty="0">
                          <a:effectLst/>
                        </a:rPr>
                        <a:t>Dedicación: 15 días</a:t>
                      </a:r>
                      <a:endParaRPr lang="en-US" sz="16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188727020"/>
                  </a:ext>
                </a:extLst>
              </a:tr>
            </a:tbl>
          </a:graphicData>
        </a:graphic>
      </p:graphicFrame>
    </p:spTree>
    <p:extLst>
      <p:ext uri="{BB962C8B-B14F-4D97-AF65-F5344CB8AC3E}">
        <p14:creationId xmlns:p14="http://schemas.microsoft.com/office/powerpoint/2010/main" val="158295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Plan de Implementación</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4" name="Rectangle 1"/>
          <p:cNvSpPr>
            <a:spLocks noChangeArrowheads="1"/>
          </p:cNvSpPr>
          <p:nvPr/>
        </p:nvSpPr>
        <p:spPr bwMode="auto">
          <a:xfrm>
            <a:off x="3011488" y="2976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50779474"/>
              </p:ext>
            </p:extLst>
          </p:nvPr>
        </p:nvGraphicFramePr>
        <p:xfrm>
          <a:off x="759489" y="1592860"/>
          <a:ext cx="10602193" cy="4135279"/>
        </p:xfrm>
        <a:graphic>
          <a:graphicData uri="http://schemas.openxmlformats.org/drawingml/2006/table">
            <a:tbl>
              <a:tblPr firstRow="1" firstCol="1" bandRow="1">
                <a:tableStyleId>{5C22544A-7EE6-4342-B048-85BDC9FD1C3A}</a:tableStyleId>
              </a:tblPr>
              <a:tblGrid>
                <a:gridCol w="2649730">
                  <a:extLst>
                    <a:ext uri="{9D8B030D-6E8A-4147-A177-3AD203B41FA5}">
                      <a16:colId xmlns:a16="http://schemas.microsoft.com/office/drawing/2014/main" val="2331062012"/>
                    </a:ext>
                  </a:extLst>
                </a:gridCol>
                <a:gridCol w="2650821">
                  <a:extLst>
                    <a:ext uri="{9D8B030D-6E8A-4147-A177-3AD203B41FA5}">
                      <a16:colId xmlns:a16="http://schemas.microsoft.com/office/drawing/2014/main" val="3872796413"/>
                    </a:ext>
                  </a:extLst>
                </a:gridCol>
                <a:gridCol w="2650821">
                  <a:extLst>
                    <a:ext uri="{9D8B030D-6E8A-4147-A177-3AD203B41FA5}">
                      <a16:colId xmlns:a16="http://schemas.microsoft.com/office/drawing/2014/main" val="2690425117"/>
                    </a:ext>
                  </a:extLst>
                </a:gridCol>
                <a:gridCol w="2650821">
                  <a:extLst>
                    <a:ext uri="{9D8B030D-6E8A-4147-A177-3AD203B41FA5}">
                      <a16:colId xmlns:a16="http://schemas.microsoft.com/office/drawing/2014/main" val="2444780582"/>
                    </a:ext>
                  </a:extLst>
                </a:gridCol>
              </a:tblGrid>
              <a:tr h="493868">
                <a:tc gridSpan="4">
                  <a:txBody>
                    <a:bodyPr/>
                    <a:lstStyle/>
                    <a:p>
                      <a:pPr marL="0" marR="0">
                        <a:lnSpc>
                          <a:spcPct val="115000"/>
                        </a:lnSpc>
                        <a:spcBef>
                          <a:spcPts val="0"/>
                        </a:spcBef>
                        <a:spcAft>
                          <a:spcPts val="0"/>
                        </a:spcAft>
                      </a:pPr>
                      <a:r>
                        <a:rPr lang="es-PA" sz="1800">
                          <a:effectLst/>
                        </a:rPr>
                        <a:t>4. Implementación de un Proyecto Piloto</a:t>
                      </a:r>
                      <a:endParaRPr lang="en-US" sz="3200">
                        <a:effectLst/>
                        <a:latin typeface="Arial" panose="020B060402020202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1669058"/>
                  </a:ext>
                </a:extLst>
              </a:tr>
              <a:tr h="1033820">
                <a:tc>
                  <a:txBody>
                    <a:bodyPr/>
                    <a:lstStyle/>
                    <a:p>
                      <a:pPr marL="0" marR="0" algn="ctr">
                        <a:lnSpc>
                          <a:spcPct val="115000"/>
                        </a:lnSpc>
                        <a:spcBef>
                          <a:spcPts val="0"/>
                        </a:spcBef>
                        <a:spcAft>
                          <a:spcPts val="0"/>
                        </a:spcAft>
                      </a:pPr>
                      <a:r>
                        <a:rPr lang="es-ES_tradnl" sz="1800" dirty="0">
                          <a:effectLst/>
                        </a:rPr>
                        <a:t>Actividad</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ES_tradnl" sz="1800" dirty="0">
                          <a:effectLst/>
                        </a:rPr>
                        <a:t>Tiempo</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Responsable</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Asistencia Técnica Necesitada</a:t>
                      </a:r>
                      <a:endParaRPr lang="en-US" sz="32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96313548"/>
                  </a:ext>
                </a:extLst>
              </a:tr>
              <a:tr h="1573771">
                <a:tc>
                  <a:txBody>
                    <a:bodyPr/>
                    <a:lstStyle/>
                    <a:p>
                      <a:pPr marL="0" marR="0">
                        <a:lnSpc>
                          <a:spcPct val="115000"/>
                        </a:lnSpc>
                        <a:spcBef>
                          <a:spcPts val="0"/>
                        </a:spcBef>
                        <a:spcAft>
                          <a:spcPts val="0"/>
                        </a:spcAft>
                      </a:pPr>
                      <a:r>
                        <a:rPr lang="es-PA" sz="1800" dirty="0">
                          <a:effectLst/>
                        </a:rPr>
                        <a:t>4.1 Implementación</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ES_tradnl" sz="1800" dirty="0">
                          <a:effectLst/>
                        </a:rPr>
                        <a:t>Primer trimestre 2023</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MINSAL</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dirty="0">
                          <a:effectLst/>
                        </a:rPr>
                        <a:t>Consultor de apoyo a la implementación del piloto: 60 días</a:t>
                      </a:r>
                      <a:endParaRPr lang="en-US" sz="32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222445356"/>
                  </a:ext>
                </a:extLst>
              </a:tr>
              <a:tr h="1033820">
                <a:tc>
                  <a:txBody>
                    <a:bodyPr/>
                    <a:lstStyle/>
                    <a:p>
                      <a:pPr marL="0" marR="0">
                        <a:lnSpc>
                          <a:spcPct val="115000"/>
                        </a:lnSpc>
                        <a:spcBef>
                          <a:spcPts val="0"/>
                        </a:spcBef>
                        <a:spcAft>
                          <a:spcPts val="0"/>
                        </a:spcAft>
                      </a:pPr>
                      <a:r>
                        <a:rPr lang="es-PA" sz="1800" dirty="0">
                          <a:effectLst/>
                        </a:rPr>
                        <a:t>4.2 Evaluación</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a:effectLst/>
                        </a:rPr>
                        <a:t>Primer trimestre 2024</a:t>
                      </a:r>
                      <a:endParaRPr lang="en-US" sz="32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MCP</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dirty="0">
                          <a:effectLst/>
                        </a:rPr>
                        <a:t>Consultor especializado en M&amp;E: 20 días</a:t>
                      </a:r>
                      <a:endParaRPr lang="en-US" sz="32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4208086988"/>
                  </a:ext>
                </a:extLst>
              </a:tr>
            </a:tbl>
          </a:graphicData>
        </a:graphic>
      </p:graphicFrame>
    </p:spTree>
    <p:extLst>
      <p:ext uri="{BB962C8B-B14F-4D97-AF65-F5344CB8AC3E}">
        <p14:creationId xmlns:p14="http://schemas.microsoft.com/office/powerpoint/2010/main" val="1483053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997406" y="40640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ES" b="1" dirty="0"/>
              <a:t>Potenciales recursos y fuentes de financiación </a:t>
            </a:r>
            <a:endParaRPr b="1" dirty="0"/>
          </a:p>
        </p:txBody>
      </p:sp>
      <p:sp>
        <p:nvSpPr>
          <p:cNvPr id="93" name="Google Shape;93;p2"/>
          <p:cNvSpPr txBox="1">
            <a:spLocks noGrp="1"/>
          </p:cNvSpPr>
          <p:nvPr>
            <p:ph type="body" idx="1"/>
          </p:nvPr>
        </p:nvSpPr>
        <p:spPr>
          <a:xfrm>
            <a:off x="838200" y="1933575"/>
            <a:ext cx="10515600" cy="4608739"/>
          </a:xfrm>
          <a:prstGeom prst="rect">
            <a:avLst/>
          </a:prstGeom>
          <a:noFill/>
          <a:ln>
            <a:noFill/>
          </a:ln>
        </p:spPr>
        <p:txBody>
          <a:bodyPr spcFirstLastPara="1" wrap="square" lIns="91425" tIns="45700" rIns="91425" bIns="45700" anchor="t" anchorCtr="0">
            <a:normAutofit/>
          </a:bodyPr>
          <a:lstStyle/>
          <a:p>
            <a:pPr marL="228600" lvl="0" indent="-266700" algn="l" rtl="0">
              <a:spcBef>
                <a:spcPts val="1000"/>
              </a:spcBef>
              <a:spcAft>
                <a:spcPts val="0"/>
              </a:spcAft>
              <a:buSzPts val="2400"/>
              <a:buChar char="•"/>
            </a:pPr>
            <a:r>
              <a:rPr lang="es-PA" sz="2400" dirty="0"/>
              <a:t>Reprogramación de fondos no ejecutados de la actual subvención.</a:t>
            </a:r>
          </a:p>
          <a:p>
            <a:pPr marL="228600" lvl="0" indent="-266700" algn="l" rtl="0">
              <a:spcBef>
                <a:spcPts val="1000"/>
              </a:spcBef>
              <a:spcAft>
                <a:spcPts val="0"/>
              </a:spcAft>
              <a:buSzPts val="2400"/>
              <a:buChar char="•"/>
            </a:pPr>
            <a:r>
              <a:rPr lang="es-PA" sz="2400" dirty="0"/>
              <a:t>Inclusión de líneas de actuación en la nueva propuesta de subvención.</a:t>
            </a:r>
          </a:p>
          <a:p>
            <a:pPr marL="228600" lvl="0" indent="-266700" algn="l" rtl="0">
              <a:spcBef>
                <a:spcPts val="1000"/>
              </a:spcBef>
              <a:spcAft>
                <a:spcPts val="0"/>
              </a:spcAft>
              <a:buSzPts val="2400"/>
              <a:buChar char="•"/>
            </a:pPr>
            <a:r>
              <a:rPr lang="es-PA" sz="2400" dirty="0"/>
              <a:t>Subvención regional: Alianza Liderazgo en Positivo (ALEP).</a:t>
            </a:r>
          </a:p>
          <a:p>
            <a:pPr marL="228600" lvl="0" indent="-266700">
              <a:buSzPts val="2400"/>
            </a:pPr>
            <a:r>
              <a:rPr lang="es-PA" sz="2400" dirty="0"/>
              <a:t>Iniciativa Estratégica de Sostenibilidad, Transición y Eficiencia </a:t>
            </a:r>
            <a:r>
              <a:rPr lang="en-US" sz="2400" dirty="0"/>
              <a:t>(STE-SI).</a:t>
            </a:r>
            <a:endParaRPr lang="es-PA" sz="1000" dirty="0"/>
          </a:p>
          <a:p>
            <a:pPr marL="0" lvl="0" indent="0" algn="ctr" rtl="0">
              <a:spcBef>
                <a:spcPts val="1000"/>
              </a:spcBef>
              <a:spcAft>
                <a:spcPts val="0"/>
              </a:spcAft>
              <a:buSzPts val="2400"/>
              <a:buNone/>
            </a:pPr>
            <a:endParaRPr lang="es-PA" sz="1000" b="1" dirty="0"/>
          </a:p>
          <a:p>
            <a:pPr marL="0" lvl="0" indent="0" algn="ctr" rtl="0">
              <a:spcBef>
                <a:spcPts val="1000"/>
              </a:spcBef>
              <a:spcAft>
                <a:spcPts val="0"/>
              </a:spcAft>
              <a:buSzPts val="2400"/>
              <a:buNone/>
            </a:pPr>
            <a:endParaRPr lang="es-PA" sz="1000" b="1" dirty="0"/>
          </a:p>
          <a:p>
            <a:pPr marL="0" lvl="0" indent="0" algn="ctr" rtl="0">
              <a:spcBef>
                <a:spcPts val="1000"/>
              </a:spcBef>
              <a:spcAft>
                <a:spcPts val="0"/>
              </a:spcAft>
              <a:buSzPts val="2400"/>
              <a:buNone/>
            </a:pPr>
            <a:endParaRPr lang="es-PA" sz="1000" b="1" dirty="0"/>
          </a:p>
          <a:p>
            <a:pPr marL="0" lvl="0" indent="0" algn="ctr" rtl="0">
              <a:spcBef>
                <a:spcPts val="1000"/>
              </a:spcBef>
              <a:spcAft>
                <a:spcPts val="0"/>
              </a:spcAft>
              <a:buSzPts val="2400"/>
              <a:buNone/>
            </a:pPr>
            <a:endParaRPr lang="es-PA" sz="1000" b="1" dirty="0"/>
          </a:p>
          <a:p>
            <a:pPr marL="0" lvl="0" indent="0" algn="ctr" rtl="0">
              <a:spcBef>
                <a:spcPts val="1000"/>
              </a:spcBef>
              <a:spcAft>
                <a:spcPts val="0"/>
              </a:spcAft>
              <a:buSzPts val="2400"/>
              <a:buNone/>
            </a:pPr>
            <a:endParaRPr lang="es-PA" sz="1000" b="1" dirty="0"/>
          </a:p>
          <a:p>
            <a:pPr marL="0" lvl="0" indent="0" algn="ctr" rtl="0">
              <a:spcBef>
                <a:spcPts val="0"/>
              </a:spcBef>
              <a:spcAft>
                <a:spcPts val="0"/>
              </a:spcAft>
              <a:buSzPts val="2400"/>
              <a:buNone/>
            </a:pPr>
            <a:r>
              <a:rPr lang="es-PA" sz="2600" b="1" dirty="0"/>
              <a:t>Diálogo con el Equipo de País </a:t>
            </a:r>
          </a:p>
          <a:p>
            <a:pPr marL="0" lvl="0" indent="0" algn="ctr" rtl="0">
              <a:spcBef>
                <a:spcPts val="0"/>
              </a:spcBef>
              <a:spcAft>
                <a:spcPts val="0"/>
              </a:spcAft>
              <a:buSzPts val="2400"/>
              <a:buNone/>
            </a:pPr>
            <a:r>
              <a:rPr lang="es-PA" sz="2600" b="1" dirty="0"/>
              <a:t>del Fondo Mundial </a:t>
            </a:r>
          </a:p>
        </p:txBody>
      </p:sp>
      <p:sp>
        <p:nvSpPr>
          <p:cNvPr id="94" name="Google Shape;9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12</a:t>
            </a:fld>
            <a:endParaRPr/>
          </a:p>
        </p:txBody>
      </p:sp>
      <p:pic>
        <p:nvPicPr>
          <p:cNvPr id="95" name="Google Shape;95;p2"/>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2" name="Elipse 1"/>
          <p:cNvSpPr/>
          <p:nvPr/>
        </p:nvSpPr>
        <p:spPr>
          <a:xfrm>
            <a:off x="3424237" y="4659314"/>
            <a:ext cx="5343525" cy="1495424"/>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5936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8"/>
          <p:cNvSpPr txBox="1">
            <a:spLocks noGrp="1"/>
          </p:cNvSpPr>
          <p:nvPr>
            <p:ph type="body" idx="1"/>
          </p:nvPr>
        </p:nvSpPr>
        <p:spPr>
          <a:xfrm>
            <a:off x="3396343" y="2987749"/>
            <a:ext cx="5682343" cy="227658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000"/>
              <a:buNone/>
            </a:pPr>
            <a:r>
              <a:rPr lang="es-ES" sz="4000"/>
              <a:t>¡Gracias!</a:t>
            </a:r>
            <a:endParaRPr/>
          </a:p>
          <a:p>
            <a:pPr marL="0" lvl="0" indent="0" algn="ctr" rtl="0">
              <a:lnSpc>
                <a:spcPct val="90000"/>
              </a:lnSpc>
              <a:spcBef>
                <a:spcPts val="1000"/>
              </a:spcBef>
              <a:spcAft>
                <a:spcPts val="0"/>
              </a:spcAft>
              <a:buClr>
                <a:schemeClr val="dk1"/>
              </a:buClr>
              <a:buSzPts val="4000"/>
              <a:buNone/>
            </a:pPr>
            <a:endParaRPr sz="4000"/>
          </a:p>
        </p:txBody>
      </p:sp>
      <p:pic>
        <p:nvPicPr>
          <p:cNvPr id="220" name="Google Shape;220;p18"/>
          <p:cNvPicPr preferRelativeResize="0"/>
          <p:nvPr/>
        </p:nvPicPr>
        <p:blipFill rotWithShape="1">
          <a:blip r:embed="rId3">
            <a:alphaModFix/>
          </a:blip>
          <a:srcRect/>
          <a:stretch/>
        </p:blipFill>
        <p:spPr>
          <a:xfrm>
            <a:off x="10711936" y="533785"/>
            <a:ext cx="957155" cy="11400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ES" b="1"/>
              <a:t>Objetivos</a:t>
            </a:r>
            <a:endParaRPr b="1"/>
          </a:p>
        </p:txBody>
      </p:sp>
      <p:sp>
        <p:nvSpPr>
          <p:cNvPr id="93" name="Google Shape;93;p2"/>
          <p:cNvSpPr txBox="1">
            <a:spLocks noGrp="1"/>
          </p:cNvSpPr>
          <p:nvPr>
            <p:ph type="body" idx="1"/>
          </p:nvPr>
        </p:nvSpPr>
        <p:spPr>
          <a:xfrm>
            <a:off x="838200" y="1326700"/>
            <a:ext cx="10515600" cy="5394900"/>
          </a:xfrm>
          <a:prstGeom prst="rect">
            <a:avLst/>
          </a:prstGeom>
          <a:noFill/>
          <a:ln>
            <a:noFill/>
          </a:ln>
        </p:spPr>
        <p:txBody>
          <a:bodyPr spcFirstLastPara="1" wrap="square" lIns="91425" tIns="45700" rIns="91425" bIns="45700" anchor="t" anchorCtr="0">
            <a:normAutofit/>
          </a:bodyPr>
          <a:lstStyle/>
          <a:p>
            <a:pPr marL="228600" lvl="0" indent="-266700" algn="just" rtl="0">
              <a:spcBef>
                <a:spcPts val="1000"/>
              </a:spcBef>
              <a:spcAft>
                <a:spcPts val="0"/>
              </a:spcAft>
              <a:buSzPts val="2400"/>
              <a:buChar char="•"/>
            </a:pPr>
            <a:r>
              <a:rPr lang="es-ES" sz="2000" dirty="0"/>
              <a:t>Cumplir con la Política de Sostenibilidad, Transición y Cofinanciamiento (STC) del Fondo Mundial (aprobado 2016)</a:t>
            </a:r>
            <a:endParaRPr sz="2000" dirty="0"/>
          </a:p>
          <a:p>
            <a:pPr marL="228600" lvl="0" indent="-266700" algn="just" rtl="0">
              <a:spcBef>
                <a:spcPts val="0"/>
              </a:spcBef>
              <a:spcAft>
                <a:spcPts val="0"/>
              </a:spcAft>
              <a:buSzPts val="2400"/>
              <a:buChar char="•"/>
            </a:pPr>
            <a:r>
              <a:rPr lang="es-ES" sz="2000" dirty="0"/>
              <a:t>Proporcionar un análisis en profundidad del marco legal y regulatorio en El Salvador.</a:t>
            </a:r>
            <a:endParaRPr sz="2000" dirty="0"/>
          </a:p>
          <a:p>
            <a:pPr marL="228600" lvl="0" indent="-266700" algn="just" rtl="0">
              <a:spcBef>
                <a:spcPts val="0"/>
              </a:spcBef>
              <a:spcAft>
                <a:spcPts val="0"/>
              </a:spcAft>
              <a:buSzPts val="2400"/>
              <a:buChar char="•"/>
            </a:pPr>
            <a:r>
              <a:rPr lang="es-ES" sz="2000" dirty="0"/>
              <a:t>Identificar las experiencias de contratación social ya existentes y las diferentes alternativas de políticas posibles para la financiación pública de las OSC con el fin de que éstas suministren servicios de salud.</a:t>
            </a:r>
            <a:endParaRPr sz="2000" dirty="0"/>
          </a:p>
          <a:p>
            <a:pPr marL="228600" lvl="0" indent="-266700" algn="just" rtl="0">
              <a:spcBef>
                <a:spcPts val="0"/>
              </a:spcBef>
              <a:spcAft>
                <a:spcPts val="0"/>
              </a:spcAft>
              <a:buSzPts val="2400"/>
              <a:buChar char="•"/>
            </a:pPr>
            <a:r>
              <a:rPr lang="es-ES" sz="2000" dirty="0"/>
              <a:t>Desarrollar alternativas de políticas públicas para la implementación de un mecanismo que facilite la financiación pública de las OSC con el fin de que provean servicios de salud como parte de las respuestas al VIH y a la TB.</a:t>
            </a:r>
            <a:endParaRPr sz="2000" dirty="0"/>
          </a:p>
          <a:p>
            <a:pPr marL="228600" lvl="0" indent="-266700" algn="just" rtl="0">
              <a:spcBef>
                <a:spcPts val="0"/>
              </a:spcBef>
              <a:spcAft>
                <a:spcPts val="0"/>
              </a:spcAft>
              <a:buClr>
                <a:srgbClr val="FF0000"/>
              </a:buClr>
              <a:buSzPts val="2400"/>
              <a:buChar char="•"/>
            </a:pPr>
            <a:r>
              <a:rPr lang="es-ES" sz="2000" b="1" i="1" dirty="0">
                <a:solidFill>
                  <a:srgbClr val="FF0000"/>
                </a:solidFill>
              </a:rPr>
              <a:t>Desarrollar una Hoja de Ruta con los pasos a seguir, incluyendo propuestas sobre el papel que deben jugar el MCP y otros actores implicados. Este objetivo incluye la determinación de necesidades para el desarrollo de capacidades que permita a todos los actores participar en la contratación social.</a:t>
            </a:r>
            <a:endParaRPr sz="2000" b="1" i="1" dirty="0">
              <a:solidFill>
                <a:srgbClr val="FF0000"/>
              </a:solidFill>
            </a:endParaRPr>
          </a:p>
          <a:p>
            <a:pPr marL="228600" lvl="0" indent="-266700" algn="just" rtl="0">
              <a:spcBef>
                <a:spcPts val="0"/>
              </a:spcBef>
              <a:spcAft>
                <a:spcPts val="0"/>
              </a:spcAft>
              <a:buClr>
                <a:srgbClr val="FF0000"/>
              </a:buClr>
              <a:buSzPts val="2400"/>
              <a:buChar char="•"/>
            </a:pPr>
            <a:r>
              <a:rPr lang="es-ES" sz="2000" b="1" i="1" dirty="0">
                <a:solidFill>
                  <a:srgbClr val="FF0000"/>
                </a:solidFill>
              </a:rPr>
              <a:t>Construir un Plan de Implementación priorizado, detallado, medible y costeado con el fin de que los países cuenten con una visión clara del apoyo que necesitan para la siguiente fase de trabajo. </a:t>
            </a:r>
            <a:endParaRPr sz="2600" b="1" i="1" dirty="0">
              <a:solidFill>
                <a:srgbClr val="FF0000"/>
              </a:solidFill>
            </a:endParaRPr>
          </a:p>
        </p:txBody>
      </p:sp>
      <p:pic>
        <p:nvPicPr>
          <p:cNvPr id="95" name="Google Shape;95;p2"/>
          <p:cNvPicPr preferRelativeResize="0"/>
          <p:nvPr/>
        </p:nvPicPr>
        <p:blipFill rotWithShape="1">
          <a:blip r:embed="rId3">
            <a:alphaModFix/>
          </a:blip>
          <a:srcRect/>
          <a:stretch/>
        </p:blipFill>
        <p:spPr>
          <a:xfrm>
            <a:off x="10554789" y="279858"/>
            <a:ext cx="958217" cy="11373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838200" y="365125"/>
            <a:ext cx="10515600" cy="105205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s-ES" b="1"/>
              <a:t>Hoja de Ruta</a:t>
            </a:r>
            <a:endParaRPr b="1"/>
          </a:p>
        </p:txBody>
      </p:sp>
      <p:pic>
        <p:nvPicPr>
          <p:cNvPr id="101" name="Google Shape;101;p3"/>
          <p:cNvPicPr preferRelativeResize="0"/>
          <p:nvPr/>
        </p:nvPicPr>
        <p:blipFill rotWithShape="1">
          <a:blip r:embed="rId3">
            <a:alphaModFix/>
          </a:blip>
          <a:srcRect/>
          <a:stretch/>
        </p:blipFill>
        <p:spPr>
          <a:xfrm>
            <a:off x="10554789" y="279858"/>
            <a:ext cx="958217" cy="1137322"/>
          </a:xfrm>
          <a:prstGeom prst="rect">
            <a:avLst/>
          </a:prstGeom>
          <a:noFill/>
          <a:ln>
            <a:noFill/>
          </a:ln>
        </p:spPr>
      </p:pic>
      <p:pic>
        <p:nvPicPr>
          <p:cNvPr id="2" name="Picture 1"/>
          <p:cNvPicPr>
            <a:picLocks noChangeAspect="1"/>
          </p:cNvPicPr>
          <p:nvPr/>
        </p:nvPicPr>
        <p:blipFill>
          <a:blip r:embed="rId4"/>
          <a:stretch>
            <a:fillRect/>
          </a:stretch>
        </p:blipFill>
        <p:spPr>
          <a:xfrm>
            <a:off x="1100597" y="1502447"/>
            <a:ext cx="9990805" cy="49001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Eje 1. Abogacía para la contratación social</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pic>
        <p:nvPicPr>
          <p:cNvPr id="4" name="Picture 3"/>
          <p:cNvPicPr>
            <a:picLocks noChangeAspect="1"/>
          </p:cNvPicPr>
          <p:nvPr/>
        </p:nvPicPr>
        <p:blipFill>
          <a:blip r:embed="rId4"/>
          <a:stretch>
            <a:fillRect/>
          </a:stretch>
        </p:blipFill>
        <p:spPr>
          <a:xfrm>
            <a:off x="839983" y="1417180"/>
            <a:ext cx="10673023" cy="1423070"/>
          </a:xfrm>
          <a:prstGeom prst="rect">
            <a:avLst/>
          </a:prstGeom>
        </p:spPr>
      </p:pic>
      <p:sp>
        <p:nvSpPr>
          <p:cNvPr id="5" name="TextBox 4"/>
          <p:cNvSpPr txBox="1"/>
          <p:nvPr/>
        </p:nvSpPr>
        <p:spPr>
          <a:xfrm>
            <a:off x="1163776" y="2882822"/>
            <a:ext cx="4860678" cy="3816429"/>
          </a:xfrm>
          <a:prstGeom prst="rect">
            <a:avLst/>
          </a:prstGeom>
          <a:noFill/>
          <a:ln>
            <a:solidFill>
              <a:srgbClr val="0070C0"/>
            </a:solidFill>
          </a:ln>
        </p:spPr>
        <p:txBody>
          <a:bodyPr wrap="square" rtlCol="0">
            <a:spAutoFit/>
          </a:bodyPr>
          <a:lstStyle/>
          <a:p>
            <a:pPr marL="285750" lvl="0" indent="-285750">
              <a:spcAft>
                <a:spcPts val="1200"/>
              </a:spcAft>
              <a:buFont typeface="Arial" panose="020B0604020202020204" pitchFamily="34" charset="0"/>
              <a:buChar char="•"/>
            </a:pPr>
            <a:r>
              <a:rPr lang="es-PA" sz="1600" dirty="0"/>
              <a:t>Enero</a:t>
            </a:r>
            <a:r>
              <a:rPr lang="es-ES" sz="1600" dirty="0"/>
              <a:t> 2021 – Reunión</a:t>
            </a:r>
            <a:endParaRPr lang="en-US" sz="1600" dirty="0"/>
          </a:p>
          <a:p>
            <a:pPr marL="285750" lvl="0" indent="-285750">
              <a:spcAft>
                <a:spcPts val="1200"/>
              </a:spcAft>
              <a:buFont typeface="Arial" panose="020B0604020202020204" pitchFamily="34" charset="0"/>
              <a:buChar char="•"/>
            </a:pPr>
            <a:r>
              <a:rPr lang="es-ES" sz="1600" dirty="0"/>
              <a:t>Febrero 2021 – Plan de trabajo para 2021 (con AT)</a:t>
            </a:r>
            <a:endParaRPr lang="en-US" sz="1600" dirty="0"/>
          </a:p>
          <a:p>
            <a:pPr marL="285750" lvl="0" indent="-285750">
              <a:spcAft>
                <a:spcPts val="1200"/>
              </a:spcAft>
              <a:buFont typeface="Arial" panose="020B0604020202020204" pitchFamily="34" charset="0"/>
              <a:buChar char="•"/>
            </a:pPr>
            <a:r>
              <a:rPr lang="es-ES" sz="1600" dirty="0"/>
              <a:t>Marzo 2021 – Estrategia de Incidencia Política y su Plan de Acción </a:t>
            </a:r>
            <a:endParaRPr lang="en-US" sz="1600" dirty="0"/>
          </a:p>
          <a:p>
            <a:pPr marL="285750" lvl="0" indent="-285750">
              <a:spcAft>
                <a:spcPts val="1200"/>
              </a:spcAft>
              <a:buFont typeface="Arial" panose="020B0604020202020204" pitchFamily="34" charset="0"/>
              <a:buChar char="•"/>
            </a:pPr>
            <a:r>
              <a:rPr lang="es-ES" sz="1600" dirty="0"/>
              <a:t>Marzo 2021 – Finaliza el desarrollo de un Plan de Actividades de Capacitación de las OSC (1ª parte)</a:t>
            </a:r>
            <a:endParaRPr lang="en-US" sz="1600" dirty="0"/>
          </a:p>
          <a:p>
            <a:pPr marL="285750" lvl="0" indent="-285750">
              <a:spcAft>
                <a:spcPts val="1200"/>
              </a:spcAft>
              <a:buFont typeface="Arial" panose="020B0604020202020204" pitchFamily="34" charset="0"/>
              <a:buChar char="•"/>
            </a:pPr>
            <a:r>
              <a:rPr lang="es-ES" sz="1600" dirty="0"/>
              <a:t>Agosto 2021 – Finaliza el desarrollo de un Plan de Actividades de Capacitación de las OSC (2ª parte)</a:t>
            </a:r>
            <a:endParaRPr lang="en-US" sz="1600" dirty="0"/>
          </a:p>
          <a:p>
            <a:pPr marL="285750" indent="-285750">
              <a:spcAft>
                <a:spcPts val="1200"/>
              </a:spcAft>
              <a:buFont typeface="Arial" panose="020B0604020202020204" pitchFamily="34" charset="0"/>
              <a:buChar char="•"/>
            </a:pPr>
            <a:r>
              <a:rPr lang="es-ES" sz="1600" dirty="0"/>
              <a:t>2021 – Seguimiento al calendario de actividades</a:t>
            </a:r>
            <a:endParaRPr lang="en-US" dirty="0"/>
          </a:p>
        </p:txBody>
      </p:sp>
      <p:sp>
        <p:nvSpPr>
          <p:cNvPr id="10" name="TextBox 9"/>
          <p:cNvSpPr txBox="1"/>
          <p:nvPr/>
        </p:nvSpPr>
        <p:spPr>
          <a:xfrm>
            <a:off x="6348245" y="2882822"/>
            <a:ext cx="4926841" cy="1785104"/>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PA" sz="1600" dirty="0"/>
              <a:t>Objetivos a alcanzar</a:t>
            </a:r>
            <a:endParaRPr lang="en-US" sz="1600" dirty="0"/>
          </a:p>
          <a:p>
            <a:pPr marL="285750" indent="-285750">
              <a:spcAft>
                <a:spcPts val="1200"/>
              </a:spcAft>
              <a:buFont typeface="Arial" panose="020B0604020202020204" pitchFamily="34" charset="0"/>
              <a:buChar char="•"/>
            </a:pPr>
            <a:r>
              <a:rPr lang="es-PA" sz="1600" dirty="0"/>
              <a:t>Metas trimestrales a lo largo de 2021 con indicadores</a:t>
            </a:r>
            <a:endParaRPr lang="en-US" sz="1600" dirty="0"/>
          </a:p>
          <a:p>
            <a:pPr marL="285750" indent="-285750">
              <a:spcAft>
                <a:spcPts val="1200"/>
              </a:spcAft>
              <a:buFont typeface="Arial" panose="020B0604020202020204" pitchFamily="34" charset="0"/>
              <a:buChar char="•"/>
            </a:pPr>
            <a:r>
              <a:rPr lang="es-PA" sz="1600" dirty="0"/>
              <a:t>Actividades a realizar</a:t>
            </a:r>
            <a:endParaRPr lang="en-US" sz="1600" dirty="0"/>
          </a:p>
          <a:p>
            <a:pPr marL="285750" indent="-285750">
              <a:spcAft>
                <a:spcPts val="1200"/>
              </a:spcAft>
              <a:buFont typeface="Arial" panose="020B0604020202020204" pitchFamily="34" charset="0"/>
              <a:buChar char="•"/>
            </a:pPr>
            <a:r>
              <a:rPr lang="es-PA" sz="1600" dirty="0"/>
              <a:t>Reparto de roles y responsabilidades</a:t>
            </a:r>
            <a:endParaRPr lang="en-US" sz="1600" dirty="0"/>
          </a:p>
        </p:txBody>
      </p:sp>
      <p:sp>
        <p:nvSpPr>
          <p:cNvPr id="2" name="TextBox 1"/>
          <p:cNvSpPr txBox="1"/>
          <p:nvPr/>
        </p:nvSpPr>
        <p:spPr>
          <a:xfrm>
            <a:off x="7214094" y="5055261"/>
            <a:ext cx="3195145" cy="1384995"/>
          </a:xfrm>
          <a:prstGeom prst="rect">
            <a:avLst/>
          </a:prstGeom>
          <a:solidFill>
            <a:srgbClr val="00B0F0"/>
          </a:solidFill>
        </p:spPr>
        <p:txBody>
          <a:bodyPr wrap="square" rtlCol="0">
            <a:spAutoFit/>
          </a:bodyPr>
          <a:lstStyle/>
          <a:p>
            <a:pPr algn="ctr"/>
            <a:endParaRPr lang="es-ES" b="1" i="1" dirty="0"/>
          </a:p>
          <a:p>
            <a:pPr algn="ctr"/>
            <a:r>
              <a:rPr lang="es-ES" b="1" i="1" dirty="0"/>
              <a:t>Objetivo principal abogar por la inclusión en la propuesta de presupuestos para 2023</a:t>
            </a:r>
          </a:p>
          <a:p>
            <a:pPr algn="ctr"/>
            <a:endParaRPr lang="es-ES" b="1" i="1" dirty="0"/>
          </a:p>
          <a:p>
            <a:pPr algn="ctr"/>
            <a:r>
              <a:rPr lang="es-ES" dirty="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Eje 2: Capacitación de actores a todos niveles</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5" name="TextBox 4"/>
          <p:cNvSpPr txBox="1"/>
          <p:nvPr/>
        </p:nvSpPr>
        <p:spPr>
          <a:xfrm>
            <a:off x="4594676" y="2739983"/>
            <a:ext cx="3130428" cy="3939540"/>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ES" sz="1600" dirty="0"/>
              <a:t>Personal clave cuente con más conocimientos y experiencia</a:t>
            </a:r>
            <a:endParaRPr lang="en-US" sz="1600" dirty="0"/>
          </a:p>
          <a:p>
            <a:pPr marL="285750" indent="-285750">
              <a:spcAft>
                <a:spcPts val="1200"/>
              </a:spcAft>
              <a:buFont typeface="Arial" panose="020B0604020202020204" pitchFamily="34" charset="0"/>
              <a:buChar char="•"/>
            </a:pPr>
            <a:r>
              <a:rPr lang="es-ES" sz="1600" dirty="0"/>
              <a:t>Material legal y administrativa (procesos de licitación)</a:t>
            </a:r>
            <a:endParaRPr lang="en-US" sz="1600" dirty="0"/>
          </a:p>
          <a:p>
            <a:pPr marL="285750" indent="-285750">
              <a:spcAft>
                <a:spcPts val="1200"/>
              </a:spcAft>
              <a:buFont typeface="Arial" panose="020B0604020202020204" pitchFamily="34" charset="0"/>
              <a:buChar char="•"/>
            </a:pPr>
            <a:r>
              <a:rPr lang="es-ES" sz="1600" dirty="0"/>
              <a:t>Definición de servicios</a:t>
            </a:r>
            <a:endParaRPr lang="en-US" sz="1600" dirty="0"/>
          </a:p>
          <a:p>
            <a:pPr marL="285750" indent="-285750">
              <a:spcAft>
                <a:spcPts val="1200"/>
              </a:spcAft>
              <a:buFont typeface="Arial" panose="020B0604020202020204" pitchFamily="34" charset="0"/>
              <a:buChar char="•"/>
            </a:pPr>
            <a:r>
              <a:rPr lang="es-ES" sz="1600" dirty="0"/>
              <a:t>Costeo de los mismos</a:t>
            </a:r>
            <a:endParaRPr lang="en-US" sz="1600" dirty="0"/>
          </a:p>
          <a:p>
            <a:pPr marL="285750" indent="-285750">
              <a:spcAft>
                <a:spcPts val="1200"/>
              </a:spcAft>
              <a:buFont typeface="Arial" panose="020B0604020202020204" pitchFamily="34" charset="0"/>
              <a:buChar char="•"/>
            </a:pPr>
            <a:r>
              <a:rPr lang="es-ES" sz="1600" dirty="0"/>
              <a:t>Establecimientos de metas</a:t>
            </a:r>
            <a:endParaRPr lang="en-US" sz="1600" dirty="0"/>
          </a:p>
          <a:p>
            <a:pPr marL="285750" indent="-285750">
              <a:spcAft>
                <a:spcPts val="1200"/>
              </a:spcAft>
              <a:buFont typeface="Arial" panose="020B0604020202020204" pitchFamily="34" charset="0"/>
              <a:buChar char="•"/>
            </a:pPr>
            <a:r>
              <a:rPr lang="es-ES" sz="1600" dirty="0"/>
              <a:t>Monitoreo y evaluación de los resultados</a:t>
            </a:r>
            <a:endParaRPr lang="en-US" sz="1600" dirty="0"/>
          </a:p>
          <a:p>
            <a:pPr marL="285750" indent="-285750">
              <a:spcAft>
                <a:spcPts val="1200"/>
              </a:spcAft>
              <a:buFont typeface="Arial" panose="020B0604020202020204" pitchFamily="34" charset="0"/>
              <a:buChar char="•"/>
            </a:pPr>
            <a:endParaRPr lang="en-US" dirty="0"/>
          </a:p>
        </p:txBody>
      </p:sp>
      <p:sp>
        <p:nvSpPr>
          <p:cNvPr id="10" name="TextBox 9"/>
          <p:cNvSpPr txBox="1"/>
          <p:nvPr/>
        </p:nvSpPr>
        <p:spPr>
          <a:xfrm>
            <a:off x="1368002" y="2748557"/>
            <a:ext cx="3130428" cy="3724096"/>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ES" sz="1600" dirty="0"/>
              <a:t>Contenidos</a:t>
            </a:r>
            <a:endParaRPr lang="en-US" sz="1600" dirty="0"/>
          </a:p>
          <a:p>
            <a:pPr marL="285750" indent="-285750">
              <a:spcAft>
                <a:spcPts val="1200"/>
              </a:spcAft>
              <a:buFont typeface="Arial" panose="020B0604020202020204" pitchFamily="34" charset="0"/>
              <a:buChar char="•"/>
            </a:pPr>
            <a:r>
              <a:rPr lang="es-ES" sz="1600" dirty="0"/>
              <a:t>Métodos</a:t>
            </a:r>
            <a:endParaRPr lang="en-US" sz="1600" dirty="0"/>
          </a:p>
          <a:p>
            <a:pPr marL="285750" indent="-285750">
              <a:spcAft>
                <a:spcPts val="1200"/>
              </a:spcAft>
              <a:buFont typeface="Arial" panose="020B0604020202020204" pitchFamily="34" charset="0"/>
              <a:buChar char="•"/>
            </a:pPr>
            <a:r>
              <a:rPr lang="es-ES" sz="1600" dirty="0"/>
              <a:t>Formadores</a:t>
            </a:r>
            <a:endParaRPr lang="en-US" sz="1600" dirty="0"/>
          </a:p>
          <a:p>
            <a:pPr marL="285750" indent="-285750">
              <a:spcAft>
                <a:spcPts val="1200"/>
              </a:spcAft>
              <a:buFont typeface="Arial" panose="020B0604020202020204" pitchFamily="34" charset="0"/>
              <a:buChar char="•"/>
            </a:pPr>
            <a:r>
              <a:rPr lang="es-ES" sz="1600" dirty="0"/>
              <a:t>Participantes</a:t>
            </a:r>
            <a:endParaRPr lang="en-US" sz="1600" dirty="0"/>
          </a:p>
          <a:p>
            <a:pPr marL="285750" indent="-285750">
              <a:spcAft>
                <a:spcPts val="1200"/>
              </a:spcAft>
              <a:buFont typeface="Arial" panose="020B0604020202020204" pitchFamily="34" charset="0"/>
              <a:buChar char="•"/>
            </a:pPr>
            <a:r>
              <a:rPr lang="es-ES" sz="1600" dirty="0"/>
              <a:t>Calendario de ejecución del plan de capacitación</a:t>
            </a:r>
            <a:endParaRPr lang="en-US" sz="1600" dirty="0"/>
          </a:p>
          <a:p>
            <a:pPr marL="285750" indent="-285750">
              <a:spcAft>
                <a:spcPts val="1200"/>
              </a:spcAft>
              <a:buFont typeface="Arial" panose="020B0604020202020204" pitchFamily="34" charset="0"/>
              <a:buChar char="•"/>
            </a:pPr>
            <a:r>
              <a:rPr lang="es-ES" sz="1600" dirty="0"/>
              <a:t>Costeo del programa e identificación de la fuente de financiación</a:t>
            </a:r>
            <a:endParaRPr lang="en-US" sz="1600" dirty="0"/>
          </a:p>
          <a:p>
            <a:pPr marL="285750" indent="-285750">
              <a:spcAft>
                <a:spcPts val="1200"/>
              </a:spcAft>
              <a:buFont typeface="Arial" panose="020B0604020202020204" pitchFamily="34" charset="0"/>
              <a:buChar char="•"/>
            </a:pPr>
            <a:r>
              <a:rPr lang="es-ES" sz="1600" dirty="0"/>
              <a:t>Monitoreo y evaluación del programa formativo</a:t>
            </a:r>
            <a:endParaRPr lang="en-US" sz="1600" dirty="0"/>
          </a:p>
        </p:txBody>
      </p:sp>
      <p:sp>
        <p:nvSpPr>
          <p:cNvPr id="11" name="TextBox 10"/>
          <p:cNvSpPr txBox="1"/>
          <p:nvPr/>
        </p:nvSpPr>
        <p:spPr>
          <a:xfrm>
            <a:off x="7821350" y="2739983"/>
            <a:ext cx="3130429" cy="1785104"/>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PA" sz="1600" dirty="0"/>
              <a:t>Varían según su estatus actual</a:t>
            </a:r>
            <a:endParaRPr lang="en-US" sz="1600" dirty="0"/>
          </a:p>
          <a:p>
            <a:pPr marL="285750" indent="-285750">
              <a:spcAft>
                <a:spcPts val="1200"/>
              </a:spcAft>
              <a:buFont typeface="Arial" panose="020B0604020202020204" pitchFamily="34" charset="0"/>
              <a:buChar char="•"/>
            </a:pPr>
            <a:r>
              <a:rPr lang="es-PA" sz="1600" dirty="0"/>
              <a:t>Nivel de fortalecimiento</a:t>
            </a:r>
            <a:endParaRPr lang="en-US" sz="1600" dirty="0"/>
          </a:p>
          <a:p>
            <a:pPr marL="285750" indent="-285750">
              <a:spcAft>
                <a:spcPts val="1200"/>
              </a:spcAft>
              <a:buFont typeface="Arial" panose="020B0604020202020204" pitchFamily="34" charset="0"/>
              <a:buChar char="•"/>
            </a:pPr>
            <a:r>
              <a:rPr lang="es-PA" sz="1600" dirty="0"/>
              <a:t>Experiencia acumulada</a:t>
            </a:r>
            <a:endParaRPr lang="en-US" sz="1600" dirty="0"/>
          </a:p>
          <a:p>
            <a:pPr marL="285750" indent="-285750">
              <a:spcAft>
                <a:spcPts val="1200"/>
              </a:spcAft>
              <a:buFont typeface="Arial" panose="020B0604020202020204" pitchFamily="34" charset="0"/>
              <a:buChar char="•"/>
            </a:pPr>
            <a:endParaRPr lang="en-US" sz="1600" dirty="0"/>
          </a:p>
        </p:txBody>
      </p:sp>
      <p:pic>
        <p:nvPicPr>
          <p:cNvPr id="3" name="Picture 2"/>
          <p:cNvPicPr>
            <a:picLocks noChangeAspect="1"/>
          </p:cNvPicPr>
          <p:nvPr/>
        </p:nvPicPr>
        <p:blipFill>
          <a:blip r:embed="rId4"/>
          <a:stretch>
            <a:fillRect/>
          </a:stretch>
        </p:blipFill>
        <p:spPr>
          <a:xfrm>
            <a:off x="968460" y="1489273"/>
            <a:ext cx="10461628" cy="1178617"/>
          </a:xfrm>
          <a:prstGeom prst="rect">
            <a:avLst/>
          </a:prstGeom>
        </p:spPr>
      </p:pic>
    </p:spTree>
    <p:extLst>
      <p:ext uri="{BB962C8B-B14F-4D97-AF65-F5344CB8AC3E}">
        <p14:creationId xmlns:p14="http://schemas.microsoft.com/office/powerpoint/2010/main" val="147894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Eje 3: Diseño del mecanismo de contratación social</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5" name="TextBox 4"/>
          <p:cNvSpPr txBox="1"/>
          <p:nvPr/>
        </p:nvSpPr>
        <p:spPr>
          <a:xfrm>
            <a:off x="817546" y="2782835"/>
            <a:ext cx="5141118" cy="3693319"/>
          </a:xfrm>
          <a:prstGeom prst="rect">
            <a:avLst/>
          </a:prstGeom>
          <a:noFill/>
          <a:ln>
            <a:solidFill>
              <a:srgbClr val="0070C0"/>
            </a:solidFill>
          </a:ln>
        </p:spPr>
        <p:txBody>
          <a:bodyPr wrap="square" rtlCol="0">
            <a:spAutoFit/>
          </a:bodyPr>
          <a:lstStyle/>
          <a:p>
            <a:pPr marL="285750" indent="-285750">
              <a:spcAft>
                <a:spcPts val="600"/>
              </a:spcAft>
              <a:buFont typeface="Arial" panose="020B0604020202020204" pitchFamily="34" charset="0"/>
              <a:buChar char="•"/>
            </a:pPr>
            <a:r>
              <a:rPr lang="es-ES" sz="1200" dirty="0"/>
              <a:t>Estimación de necesidades</a:t>
            </a:r>
            <a:endParaRPr lang="en-US" sz="1200" dirty="0"/>
          </a:p>
          <a:p>
            <a:pPr marL="285750" indent="-285750">
              <a:spcAft>
                <a:spcPts val="600"/>
              </a:spcAft>
              <a:buFont typeface="Arial" panose="020B0604020202020204" pitchFamily="34" charset="0"/>
              <a:buChar char="•"/>
            </a:pPr>
            <a:r>
              <a:rPr lang="es-ES" sz="1200" dirty="0"/>
              <a:t>Definición de la cartera de servicios</a:t>
            </a:r>
            <a:endParaRPr lang="en-US" sz="1200" dirty="0"/>
          </a:p>
          <a:p>
            <a:pPr marL="285750" indent="-285750">
              <a:spcAft>
                <a:spcPts val="600"/>
              </a:spcAft>
              <a:buFont typeface="Arial" panose="020B0604020202020204" pitchFamily="34" charset="0"/>
              <a:buChar char="•"/>
            </a:pPr>
            <a:r>
              <a:rPr lang="es-ES" sz="1200" dirty="0"/>
              <a:t>Metas y ámbito de actuación</a:t>
            </a:r>
            <a:endParaRPr lang="en-US" sz="1200" dirty="0"/>
          </a:p>
          <a:p>
            <a:pPr marL="285750" indent="-285750">
              <a:spcAft>
                <a:spcPts val="600"/>
              </a:spcAft>
              <a:buFont typeface="Arial" panose="020B0604020202020204" pitchFamily="34" charset="0"/>
              <a:buChar char="•"/>
            </a:pPr>
            <a:r>
              <a:rPr lang="es-ES" sz="1200" dirty="0"/>
              <a:t>Ámbito de actuación</a:t>
            </a:r>
            <a:endParaRPr lang="en-US" sz="1200" dirty="0"/>
          </a:p>
          <a:p>
            <a:pPr marL="285750" indent="-285750">
              <a:spcAft>
                <a:spcPts val="600"/>
              </a:spcAft>
              <a:buFont typeface="Arial" panose="020B0604020202020204" pitchFamily="34" charset="0"/>
              <a:buChar char="•"/>
            </a:pPr>
            <a:r>
              <a:rPr lang="es-ES" sz="1200" dirty="0"/>
              <a:t>Costeo de las intervenciones y presupuestos anuales</a:t>
            </a:r>
            <a:endParaRPr lang="en-US" sz="1200" dirty="0"/>
          </a:p>
          <a:p>
            <a:pPr marL="285750" indent="-285750">
              <a:spcAft>
                <a:spcPts val="600"/>
              </a:spcAft>
              <a:buFont typeface="Arial" panose="020B0604020202020204" pitchFamily="34" charset="0"/>
              <a:buChar char="•"/>
            </a:pPr>
            <a:r>
              <a:rPr lang="es-ES" sz="1200" dirty="0"/>
              <a:t>Determinación de la entidad o agencia gestora gubernamental</a:t>
            </a:r>
            <a:endParaRPr lang="en-US" sz="1200" dirty="0"/>
          </a:p>
          <a:p>
            <a:pPr marL="285750" indent="-285750">
              <a:spcAft>
                <a:spcPts val="600"/>
              </a:spcAft>
              <a:buFont typeface="Arial" panose="020B0604020202020204" pitchFamily="34" charset="0"/>
              <a:buChar char="•"/>
            </a:pPr>
            <a:r>
              <a:rPr lang="es-ES" sz="1200" dirty="0"/>
              <a:t>Condiciones para la participación de las ONG</a:t>
            </a:r>
            <a:endParaRPr lang="en-US" sz="1200" dirty="0"/>
          </a:p>
          <a:p>
            <a:pPr marL="285750" indent="-285750">
              <a:spcAft>
                <a:spcPts val="600"/>
              </a:spcAft>
              <a:buFont typeface="Arial" panose="020B0604020202020204" pitchFamily="34" charset="0"/>
              <a:buChar char="•"/>
            </a:pPr>
            <a:r>
              <a:rPr lang="es-ES" sz="1200" dirty="0"/>
              <a:t>Elegibilidad de las entidades</a:t>
            </a:r>
            <a:endParaRPr lang="en-US" sz="1200" dirty="0"/>
          </a:p>
          <a:p>
            <a:pPr marL="285750" indent="-285750">
              <a:spcAft>
                <a:spcPts val="600"/>
              </a:spcAft>
              <a:buFont typeface="Arial" panose="020B0604020202020204" pitchFamily="34" charset="0"/>
              <a:buChar char="•"/>
            </a:pPr>
            <a:r>
              <a:rPr lang="es-ES" sz="1200" dirty="0"/>
              <a:t>Términos de una posible subcontratación a organizaciones de base comunitaria</a:t>
            </a:r>
            <a:endParaRPr lang="en-US" sz="1200" dirty="0"/>
          </a:p>
          <a:p>
            <a:pPr marL="285750" indent="-285750">
              <a:spcAft>
                <a:spcPts val="600"/>
              </a:spcAft>
              <a:buFont typeface="Arial" panose="020B0604020202020204" pitchFamily="34" charset="0"/>
              <a:buChar char="•"/>
            </a:pPr>
            <a:r>
              <a:rPr lang="es-ES" sz="1200" dirty="0"/>
              <a:t>Criterios para la selección de proyectos </a:t>
            </a:r>
            <a:endParaRPr lang="en-US" sz="1200" dirty="0"/>
          </a:p>
          <a:p>
            <a:pPr marL="285750" indent="-285750">
              <a:spcAft>
                <a:spcPts val="600"/>
              </a:spcAft>
              <a:buFont typeface="Arial" panose="020B0604020202020204" pitchFamily="34" charset="0"/>
              <a:buChar char="•"/>
            </a:pPr>
            <a:r>
              <a:rPr lang="es-ES" sz="1200" dirty="0"/>
              <a:t>Órgano competente para aplicar dichos criterios</a:t>
            </a:r>
            <a:endParaRPr lang="en-US" sz="1200" dirty="0"/>
          </a:p>
          <a:p>
            <a:pPr marL="285750" indent="-285750">
              <a:spcAft>
                <a:spcPts val="600"/>
              </a:spcAft>
              <a:buFont typeface="Arial" panose="020B0604020202020204" pitchFamily="34" charset="0"/>
              <a:buChar char="•"/>
            </a:pPr>
            <a:r>
              <a:rPr lang="es-ES" sz="1200" dirty="0"/>
              <a:t>Marco de monitoreo y evaluación</a:t>
            </a:r>
            <a:endParaRPr lang="en-US" sz="1200" dirty="0"/>
          </a:p>
          <a:p>
            <a:pPr marL="285750" indent="-285750">
              <a:spcAft>
                <a:spcPts val="600"/>
              </a:spcAft>
              <a:buFont typeface="Arial" panose="020B0604020202020204" pitchFamily="34" charset="0"/>
              <a:buChar char="•"/>
            </a:pPr>
            <a:r>
              <a:rPr lang="es-ES" sz="1200" dirty="0"/>
              <a:t>Rendición de cuentas</a:t>
            </a:r>
            <a:endParaRPr lang="en-US" sz="1200" dirty="0"/>
          </a:p>
        </p:txBody>
      </p:sp>
      <p:sp>
        <p:nvSpPr>
          <p:cNvPr id="10" name="TextBox 9"/>
          <p:cNvSpPr txBox="1"/>
          <p:nvPr/>
        </p:nvSpPr>
        <p:spPr>
          <a:xfrm>
            <a:off x="6147179" y="2759408"/>
            <a:ext cx="4926841" cy="3170099"/>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PA" sz="1600" dirty="0"/>
              <a:t>Definir las áreas de actuación en VIH y TB necesarias</a:t>
            </a:r>
            <a:endParaRPr lang="en-US" sz="1600" dirty="0"/>
          </a:p>
          <a:p>
            <a:pPr marL="285750" indent="-285750">
              <a:spcAft>
                <a:spcPts val="1200"/>
              </a:spcAft>
              <a:buFont typeface="Arial" panose="020B0604020202020204" pitchFamily="34" charset="0"/>
              <a:buChar char="•"/>
            </a:pPr>
            <a:r>
              <a:rPr lang="es-PA" sz="1600" dirty="0"/>
              <a:t>Las que el Estado no llega con sus propias actividades</a:t>
            </a:r>
            <a:endParaRPr lang="en-US" sz="1600" dirty="0"/>
          </a:p>
          <a:p>
            <a:pPr marL="285750" indent="-285750">
              <a:spcAft>
                <a:spcPts val="1200"/>
              </a:spcAft>
              <a:buFont typeface="Arial" panose="020B0604020202020204" pitchFamily="34" charset="0"/>
              <a:buChar char="•"/>
            </a:pPr>
            <a:r>
              <a:rPr lang="es-PA" sz="1600" dirty="0" smtClean="0"/>
              <a:t>Considerar los servicios ya implementados por las OSC </a:t>
            </a:r>
          </a:p>
          <a:p>
            <a:pPr marL="285750" indent="-285750">
              <a:spcAft>
                <a:spcPts val="1200"/>
              </a:spcAft>
              <a:buFont typeface="Arial" panose="020B0604020202020204" pitchFamily="34" charset="0"/>
              <a:buChar char="•"/>
            </a:pPr>
            <a:r>
              <a:rPr lang="es-PA" sz="1600" dirty="0" smtClean="0"/>
              <a:t>Actividades </a:t>
            </a:r>
            <a:r>
              <a:rPr lang="es-PA" sz="1600" dirty="0"/>
              <a:t>financiadas por la cooperación internacional</a:t>
            </a:r>
            <a:endParaRPr lang="en-US" sz="1600" dirty="0"/>
          </a:p>
          <a:p>
            <a:pPr marL="285750" indent="-285750">
              <a:spcAft>
                <a:spcPts val="1200"/>
              </a:spcAft>
              <a:buFont typeface="Arial" panose="020B0604020202020204" pitchFamily="34" charset="0"/>
              <a:buChar char="•"/>
            </a:pPr>
            <a:r>
              <a:rPr lang="es-PA" sz="1600" dirty="0"/>
              <a:t>Coberturas, metas y costos para los años 2023, 2024 y 2025</a:t>
            </a:r>
            <a:endParaRPr lang="en-US" sz="1600" dirty="0"/>
          </a:p>
        </p:txBody>
      </p:sp>
      <p:pic>
        <p:nvPicPr>
          <p:cNvPr id="2" name="Picture 1"/>
          <p:cNvPicPr>
            <a:picLocks noChangeAspect="1"/>
          </p:cNvPicPr>
          <p:nvPr/>
        </p:nvPicPr>
        <p:blipFill>
          <a:blip r:embed="rId4"/>
          <a:stretch>
            <a:fillRect/>
          </a:stretch>
        </p:blipFill>
        <p:spPr>
          <a:xfrm>
            <a:off x="817546" y="1538366"/>
            <a:ext cx="10399486" cy="1124486"/>
          </a:xfrm>
          <a:prstGeom prst="rect">
            <a:avLst/>
          </a:prstGeom>
        </p:spPr>
      </p:pic>
    </p:spTree>
    <p:extLst>
      <p:ext uri="{BB962C8B-B14F-4D97-AF65-F5344CB8AC3E}">
        <p14:creationId xmlns:p14="http://schemas.microsoft.com/office/powerpoint/2010/main" val="255518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Implementación de un Proyecto Piloto</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5" name="TextBox 4"/>
          <p:cNvSpPr txBox="1"/>
          <p:nvPr/>
        </p:nvSpPr>
        <p:spPr>
          <a:xfrm>
            <a:off x="759489" y="2784038"/>
            <a:ext cx="9795300" cy="1107996"/>
          </a:xfrm>
          <a:prstGeom prst="rect">
            <a:avLst/>
          </a:prstGeom>
          <a:noFill/>
          <a:ln>
            <a:solidFill>
              <a:srgbClr val="0070C0"/>
            </a:solidFill>
          </a:ln>
        </p:spPr>
        <p:txBody>
          <a:bodyPr wrap="square" rtlCol="0">
            <a:spAutoFit/>
          </a:bodyPr>
          <a:lstStyle/>
          <a:p>
            <a:pPr marL="285750" indent="-285750">
              <a:spcAft>
                <a:spcPts val="1200"/>
              </a:spcAft>
              <a:buFont typeface="Arial" panose="020B0604020202020204" pitchFamily="34" charset="0"/>
              <a:buChar char="•"/>
            </a:pPr>
            <a:r>
              <a:rPr lang="es-PA" sz="2800" dirty="0"/>
              <a:t>Implementación</a:t>
            </a:r>
          </a:p>
          <a:p>
            <a:pPr marL="285750" indent="-285750">
              <a:spcAft>
                <a:spcPts val="1200"/>
              </a:spcAft>
              <a:buFont typeface="Arial" panose="020B0604020202020204" pitchFamily="34" charset="0"/>
              <a:buChar char="•"/>
            </a:pPr>
            <a:r>
              <a:rPr lang="es-PA" sz="2800" dirty="0"/>
              <a:t>Evaluación</a:t>
            </a:r>
            <a:endParaRPr lang="en-US" sz="2800" dirty="0"/>
          </a:p>
        </p:txBody>
      </p:sp>
      <p:pic>
        <p:nvPicPr>
          <p:cNvPr id="2" name="Picture 1"/>
          <p:cNvPicPr>
            <a:picLocks noChangeAspect="1"/>
          </p:cNvPicPr>
          <p:nvPr/>
        </p:nvPicPr>
        <p:blipFill>
          <a:blip r:embed="rId4"/>
          <a:stretch>
            <a:fillRect/>
          </a:stretch>
        </p:blipFill>
        <p:spPr>
          <a:xfrm>
            <a:off x="759489" y="1673868"/>
            <a:ext cx="9908511" cy="632459"/>
          </a:xfrm>
          <a:prstGeom prst="rect">
            <a:avLst/>
          </a:prstGeom>
        </p:spPr>
      </p:pic>
    </p:spTree>
    <p:extLst>
      <p:ext uri="{BB962C8B-B14F-4D97-AF65-F5344CB8AC3E}">
        <p14:creationId xmlns:p14="http://schemas.microsoft.com/office/powerpoint/2010/main" val="52266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Plan de Implementación</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graphicFrame>
        <p:nvGraphicFramePr>
          <p:cNvPr id="4" name="Table 3"/>
          <p:cNvGraphicFramePr>
            <a:graphicFrameLocks noGrp="1"/>
          </p:cNvGraphicFramePr>
          <p:nvPr>
            <p:extLst>
              <p:ext uri="{D42A27DB-BD31-4B8C-83A1-F6EECF244321}">
                <p14:modId xmlns:p14="http://schemas.microsoft.com/office/powerpoint/2010/main" val="1671514741"/>
              </p:ext>
            </p:extLst>
          </p:nvPr>
        </p:nvGraphicFramePr>
        <p:xfrm>
          <a:off x="759489" y="1695646"/>
          <a:ext cx="10515601" cy="4128860"/>
        </p:xfrm>
        <a:graphic>
          <a:graphicData uri="http://schemas.openxmlformats.org/drawingml/2006/table">
            <a:tbl>
              <a:tblPr firstRow="1" firstCol="1" bandRow="1">
                <a:tableStyleId>{5C22544A-7EE6-4342-B048-85BDC9FD1C3A}</a:tableStyleId>
              </a:tblPr>
              <a:tblGrid>
                <a:gridCol w="2628088">
                  <a:extLst>
                    <a:ext uri="{9D8B030D-6E8A-4147-A177-3AD203B41FA5}">
                      <a16:colId xmlns:a16="http://schemas.microsoft.com/office/drawing/2014/main" val="1179724983"/>
                    </a:ext>
                  </a:extLst>
                </a:gridCol>
                <a:gridCol w="2629171">
                  <a:extLst>
                    <a:ext uri="{9D8B030D-6E8A-4147-A177-3AD203B41FA5}">
                      <a16:colId xmlns:a16="http://schemas.microsoft.com/office/drawing/2014/main" val="2454171126"/>
                    </a:ext>
                  </a:extLst>
                </a:gridCol>
                <a:gridCol w="2629171">
                  <a:extLst>
                    <a:ext uri="{9D8B030D-6E8A-4147-A177-3AD203B41FA5}">
                      <a16:colId xmlns:a16="http://schemas.microsoft.com/office/drawing/2014/main" val="3095397581"/>
                    </a:ext>
                  </a:extLst>
                </a:gridCol>
                <a:gridCol w="2629171">
                  <a:extLst>
                    <a:ext uri="{9D8B030D-6E8A-4147-A177-3AD203B41FA5}">
                      <a16:colId xmlns:a16="http://schemas.microsoft.com/office/drawing/2014/main" val="3653159381"/>
                    </a:ext>
                  </a:extLst>
                </a:gridCol>
              </a:tblGrid>
              <a:tr h="388837">
                <a:tc gridSpan="4">
                  <a:txBody>
                    <a:bodyPr/>
                    <a:lstStyle/>
                    <a:p>
                      <a:pPr marL="0" marR="0">
                        <a:lnSpc>
                          <a:spcPct val="115000"/>
                        </a:lnSpc>
                        <a:spcBef>
                          <a:spcPts val="0"/>
                        </a:spcBef>
                        <a:spcAft>
                          <a:spcPts val="0"/>
                        </a:spcAft>
                      </a:pPr>
                      <a:r>
                        <a:rPr lang="es-PA" sz="1800">
                          <a:effectLst/>
                        </a:rPr>
                        <a:t>1. Eje 1. Abogacía para la Contratación Social</a:t>
                      </a:r>
                      <a:endParaRPr lang="en-US" sz="3200">
                        <a:effectLst/>
                        <a:latin typeface="Arial" panose="020B060402020202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9032228"/>
                  </a:ext>
                </a:extLst>
              </a:tr>
              <a:tr h="813956">
                <a:tc>
                  <a:txBody>
                    <a:bodyPr/>
                    <a:lstStyle/>
                    <a:p>
                      <a:pPr marL="0" marR="0" algn="ctr">
                        <a:lnSpc>
                          <a:spcPct val="115000"/>
                        </a:lnSpc>
                        <a:spcBef>
                          <a:spcPts val="0"/>
                        </a:spcBef>
                        <a:spcAft>
                          <a:spcPts val="0"/>
                        </a:spcAft>
                      </a:pPr>
                      <a:r>
                        <a:rPr lang="es-ES_tradnl" sz="1800" dirty="0">
                          <a:effectLst/>
                        </a:rPr>
                        <a:t>Actividad</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ES_tradnl" sz="1800" dirty="0">
                          <a:effectLst/>
                        </a:rPr>
                        <a:t>Tiempo</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Responsable</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Asistencia Técnica Necesitada</a:t>
                      </a:r>
                      <a:endParaRPr lang="en-US" sz="32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428481499"/>
                  </a:ext>
                </a:extLst>
              </a:tr>
              <a:tr h="1239075">
                <a:tc>
                  <a:txBody>
                    <a:bodyPr/>
                    <a:lstStyle/>
                    <a:p>
                      <a:pPr marL="0" marR="0">
                        <a:lnSpc>
                          <a:spcPct val="115000"/>
                        </a:lnSpc>
                        <a:spcBef>
                          <a:spcPts val="0"/>
                        </a:spcBef>
                        <a:spcAft>
                          <a:spcPts val="0"/>
                        </a:spcAft>
                      </a:pPr>
                      <a:r>
                        <a:rPr lang="es-PA" sz="1800">
                          <a:effectLst/>
                        </a:rPr>
                        <a:t>1.1 Conformar una coalición de la Sociedad Civil</a:t>
                      </a:r>
                      <a:endParaRPr lang="en-US" sz="32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a:effectLst/>
                        </a:rPr>
                        <a:t>A lo largo del 2021 y 2022</a:t>
                      </a:r>
                      <a:endParaRPr lang="en-US" sz="32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a:effectLst/>
                        </a:rPr>
                        <a:t>OSC que forman parte del MCP, invitando a otras entidades a sumarse</a:t>
                      </a:r>
                      <a:endParaRPr lang="en-US" sz="3200">
                        <a:effectLst/>
                        <a:latin typeface="Arial" panose="020B0604020202020204" pitchFamily="34" charset="0"/>
                        <a:ea typeface="Times New Roman" panose="02020603050405020304" pitchFamily="18" charset="0"/>
                      </a:endParaRPr>
                    </a:p>
                  </a:txBody>
                  <a:tcPr marL="68580" marR="68580" marT="0" marB="0" anchor="ctr"/>
                </a:tc>
                <a:tc rowSpan="2">
                  <a:txBody>
                    <a:bodyPr/>
                    <a:lstStyle/>
                    <a:p>
                      <a:pPr marL="0" marR="0" algn="ctr">
                        <a:lnSpc>
                          <a:spcPct val="115000"/>
                        </a:lnSpc>
                        <a:spcBef>
                          <a:spcPts val="0"/>
                        </a:spcBef>
                        <a:spcAft>
                          <a:spcPts val="0"/>
                        </a:spcAft>
                      </a:pPr>
                      <a:r>
                        <a:rPr lang="es-PA" sz="1800" dirty="0">
                          <a:effectLst/>
                        </a:rPr>
                        <a:t>Consultor especializado en incidencia política</a:t>
                      </a:r>
                      <a:endParaRPr lang="en-US" sz="3200" dirty="0">
                        <a:effectLst/>
                      </a:endParaRPr>
                    </a:p>
                    <a:p>
                      <a:pPr marL="0" marR="0">
                        <a:lnSpc>
                          <a:spcPct val="115000"/>
                        </a:lnSpc>
                        <a:spcBef>
                          <a:spcPts val="0"/>
                        </a:spcBef>
                        <a:spcAft>
                          <a:spcPts val="0"/>
                        </a:spcAft>
                      </a:pPr>
                      <a:r>
                        <a:rPr lang="es-PA" sz="1800" dirty="0">
                          <a:effectLst/>
                        </a:rPr>
                        <a:t> </a:t>
                      </a:r>
                      <a:endParaRPr lang="en-US" sz="3200" dirty="0">
                        <a:effectLst/>
                      </a:endParaRPr>
                    </a:p>
                    <a:p>
                      <a:pPr marL="0" marR="0">
                        <a:lnSpc>
                          <a:spcPct val="115000"/>
                        </a:lnSpc>
                        <a:spcBef>
                          <a:spcPts val="0"/>
                        </a:spcBef>
                        <a:spcAft>
                          <a:spcPts val="0"/>
                        </a:spcAft>
                      </a:pPr>
                      <a:r>
                        <a:rPr lang="es-PA" sz="1800" dirty="0">
                          <a:effectLst/>
                        </a:rPr>
                        <a:t>Dedicación: 60 días en 2021; 60 días en 2022</a:t>
                      </a:r>
                      <a:endParaRPr lang="en-US" sz="32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778238117"/>
                  </a:ext>
                </a:extLst>
              </a:tr>
              <a:tr h="1664195">
                <a:tc>
                  <a:txBody>
                    <a:bodyPr/>
                    <a:lstStyle/>
                    <a:p>
                      <a:pPr marL="0" marR="0">
                        <a:lnSpc>
                          <a:spcPct val="115000"/>
                        </a:lnSpc>
                        <a:spcBef>
                          <a:spcPts val="0"/>
                        </a:spcBef>
                        <a:spcAft>
                          <a:spcPts val="0"/>
                        </a:spcAft>
                      </a:pPr>
                      <a:r>
                        <a:rPr lang="es-PA" sz="1800">
                          <a:effectLst/>
                        </a:rPr>
                        <a:t>1.2 Diseñar e implementar una estrategia de incidencia política</a:t>
                      </a:r>
                      <a:endParaRPr lang="en-US" sz="32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a:effectLst/>
                        </a:rPr>
                        <a:t>A lo largo del 2021 y 2022</a:t>
                      </a:r>
                      <a:endParaRPr lang="en-US" sz="32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s-PA" sz="1800" dirty="0">
                          <a:effectLst/>
                        </a:rPr>
                        <a:t>OSC que forman parte del MCP, invitando a otras entidades a sumarse</a:t>
                      </a:r>
                      <a:endParaRPr lang="en-US" sz="3200" dirty="0">
                        <a:effectLst/>
                        <a:latin typeface="Arial" panose="020B0604020202020204" pitchFamily="34"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4067255381"/>
                  </a:ext>
                </a:extLst>
              </a:tr>
            </a:tbl>
          </a:graphicData>
        </a:graphic>
      </p:graphicFrame>
    </p:spTree>
    <p:extLst>
      <p:ext uri="{BB962C8B-B14F-4D97-AF65-F5344CB8AC3E}">
        <p14:creationId xmlns:p14="http://schemas.microsoft.com/office/powerpoint/2010/main" val="27353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59489" y="27985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s-ES" sz="2800" dirty="0"/>
              <a:t>Plan de Implementación</a:t>
            </a:r>
            <a:endParaRPr sz="2800" b="1" dirty="0"/>
          </a:p>
        </p:txBody>
      </p:sp>
      <p:pic>
        <p:nvPicPr>
          <p:cNvPr id="110" name="Google Shape;110;p4"/>
          <p:cNvPicPr preferRelativeResize="0"/>
          <p:nvPr/>
        </p:nvPicPr>
        <p:blipFill rotWithShape="1">
          <a:blip r:embed="rId3">
            <a:alphaModFix/>
          </a:blip>
          <a:srcRect/>
          <a:stretch/>
        </p:blipFill>
        <p:spPr>
          <a:xfrm>
            <a:off x="10554789" y="279858"/>
            <a:ext cx="958217" cy="1137322"/>
          </a:xfrm>
          <a:prstGeom prst="rect">
            <a:avLst/>
          </a:prstGeom>
          <a:noFill/>
          <a:ln>
            <a:noFill/>
          </a:ln>
        </p:spPr>
      </p:pic>
      <p:sp>
        <p:nvSpPr>
          <p:cNvPr id="4" name="Rectangle 1"/>
          <p:cNvSpPr>
            <a:spLocks noChangeArrowheads="1"/>
          </p:cNvSpPr>
          <p:nvPr/>
        </p:nvSpPr>
        <p:spPr bwMode="auto">
          <a:xfrm>
            <a:off x="3011488" y="2976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95840556"/>
              </p:ext>
            </p:extLst>
          </p:nvPr>
        </p:nvGraphicFramePr>
        <p:xfrm>
          <a:off x="759489" y="1605421"/>
          <a:ext cx="10126225" cy="4496907"/>
        </p:xfrm>
        <a:graphic>
          <a:graphicData uri="http://schemas.openxmlformats.org/drawingml/2006/table">
            <a:tbl>
              <a:tblPr firstRow="1" firstCol="1" bandRow="1">
                <a:tableStyleId>{5C22544A-7EE6-4342-B048-85BDC9FD1C3A}</a:tableStyleId>
              </a:tblPr>
              <a:tblGrid>
                <a:gridCol w="2530774">
                  <a:extLst>
                    <a:ext uri="{9D8B030D-6E8A-4147-A177-3AD203B41FA5}">
                      <a16:colId xmlns:a16="http://schemas.microsoft.com/office/drawing/2014/main" val="2461841308"/>
                    </a:ext>
                  </a:extLst>
                </a:gridCol>
                <a:gridCol w="2531817">
                  <a:extLst>
                    <a:ext uri="{9D8B030D-6E8A-4147-A177-3AD203B41FA5}">
                      <a16:colId xmlns:a16="http://schemas.microsoft.com/office/drawing/2014/main" val="3063490634"/>
                    </a:ext>
                  </a:extLst>
                </a:gridCol>
                <a:gridCol w="2531817">
                  <a:extLst>
                    <a:ext uri="{9D8B030D-6E8A-4147-A177-3AD203B41FA5}">
                      <a16:colId xmlns:a16="http://schemas.microsoft.com/office/drawing/2014/main" val="2897278945"/>
                    </a:ext>
                  </a:extLst>
                </a:gridCol>
                <a:gridCol w="2531817">
                  <a:extLst>
                    <a:ext uri="{9D8B030D-6E8A-4147-A177-3AD203B41FA5}">
                      <a16:colId xmlns:a16="http://schemas.microsoft.com/office/drawing/2014/main" val="2152520861"/>
                    </a:ext>
                  </a:extLst>
                </a:gridCol>
              </a:tblGrid>
              <a:tr h="389011">
                <a:tc gridSpan="4">
                  <a:txBody>
                    <a:bodyPr/>
                    <a:lstStyle/>
                    <a:p>
                      <a:pPr marL="0" marR="0">
                        <a:lnSpc>
                          <a:spcPct val="115000"/>
                        </a:lnSpc>
                        <a:spcBef>
                          <a:spcPts val="0"/>
                        </a:spcBef>
                        <a:spcAft>
                          <a:spcPts val="0"/>
                        </a:spcAft>
                      </a:pPr>
                      <a:r>
                        <a:rPr lang="es-PA" sz="1800">
                          <a:effectLst/>
                        </a:rPr>
                        <a:t>2. Eje 2. Capacitación de Actores a Todos Niveles</a:t>
                      </a:r>
                      <a:endParaRPr lang="en-US" sz="1800">
                        <a:effectLst/>
                        <a:latin typeface="Arial" panose="020B060402020202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5435171"/>
                  </a:ext>
                </a:extLst>
              </a:tr>
              <a:tr h="814320">
                <a:tc>
                  <a:txBody>
                    <a:bodyPr/>
                    <a:lstStyle/>
                    <a:p>
                      <a:pPr marL="0" marR="0" algn="ctr">
                        <a:lnSpc>
                          <a:spcPct val="115000"/>
                        </a:lnSpc>
                        <a:spcBef>
                          <a:spcPts val="0"/>
                        </a:spcBef>
                        <a:spcAft>
                          <a:spcPts val="0"/>
                        </a:spcAft>
                      </a:pPr>
                      <a:r>
                        <a:rPr lang="es-ES_tradnl" sz="1800" dirty="0">
                          <a:effectLst/>
                        </a:rPr>
                        <a:t>Actividad</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ES_tradnl" sz="1800" dirty="0">
                          <a:effectLst/>
                        </a:rPr>
                        <a:t>Tiempo</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Responsable</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Asistencia Técnica Necesitada</a:t>
                      </a:r>
                      <a:endParaRPr lang="en-US" sz="1800" dirty="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805715862"/>
                  </a:ext>
                </a:extLst>
              </a:tr>
              <a:tr h="814320">
                <a:tc>
                  <a:txBody>
                    <a:bodyPr/>
                    <a:lstStyle/>
                    <a:p>
                      <a:pPr marL="0" marR="0">
                        <a:lnSpc>
                          <a:spcPct val="115000"/>
                        </a:lnSpc>
                        <a:spcBef>
                          <a:spcPts val="0"/>
                        </a:spcBef>
                        <a:spcAft>
                          <a:spcPts val="0"/>
                        </a:spcAft>
                      </a:pPr>
                      <a:r>
                        <a:rPr lang="es-PA" sz="1800">
                          <a:effectLst/>
                        </a:rPr>
                        <a:t>2.1 Diseñar un plan de capacitación</a:t>
                      </a:r>
                      <a:endParaRPr lang="en-US" sz="180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PA" sz="1800">
                          <a:effectLst/>
                        </a:rPr>
                        <a:t>Año 2022 </a:t>
                      </a:r>
                      <a:endParaRPr lang="en-US" sz="18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MCP</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rowSpan="3">
                  <a:txBody>
                    <a:bodyPr/>
                    <a:lstStyle/>
                    <a:p>
                      <a:pPr marL="0" marR="0">
                        <a:lnSpc>
                          <a:spcPct val="115000"/>
                        </a:lnSpc>
                        <a:spcBef>
                          <a:spcPts val="0"/>
                        </a:spcBef>
                        <a:spcAft>
                          <a:spcPts val="0"/>
                        </a:spcAft>
                      </a:pPr>
                      <a:r>
                        <a:rPr lang="es-PA" sz="1800" dirty="0">
                          <a:effectLst/>
                        </a:rPr>
                        <a:t>Consultor especializado en formación de procesos de gestión y administrativos </a:t>
                      </a:r>
                      <a:endParaRPr lang="en-US" sz="1800" dirty="0">
                        <a:effectLst/>
                      </a:endParaRPr>
                    </a:p>
                    <a:p>
                      <a:pPr marL="0" marR="0">
                        <a:lnSpc>
                          <a:spcPct val="115000"/>
                        </a:lnSpc>
                        <a:spcBef>
                          <a:spcPts val="0"/>
                        </a:spcBef>
                        <a:spcAft>
                          <a:spcPts val="0"/>
                        </a:spcAft>
                      </a:pPr>
                      <a:r>
                        <a:rPr lang="es-PA" sz="1800" dirty="0">
                          <a:effectLst/>
                        </a:rPr>
                        <a:t> </a:t>
                      </a:r>
                      <a:endParaRPr lang="en-US" sz="1800" dirty="0">
                        <a:effectLst/>
                      </a:endParaRPr>
                    </a:p>
                    <a:p>
                      <a:pPr marL="0" marR="0">
                        <a:lnSpc>
                          <a:spcPct val="115000"/>
                        </a:lnSpc>
                        <a:spcBef>
                          <a:spcPts val="0"/>
                        </a:spcBef>
                        <a:spcAft>
                          <a:spcPts val="0"/>
                        </a:spcAft>
                      </a:pPr>
                      <a:r>
                        <a:rPr lang="es-PA" sz="1800" dirty="0">
                          <a:effectLst/>
                        </a:rPr>
                        <a:t>Dedicación: 20 días en 2021; 30 días en 2022; 20 días en 2023.</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48607908"/>
                  </a:ext>
                </a:extLst>
              </a:tr>
              <a:tr h="1239628">
                <a:tc>
                  <a:txBody>
                    <a:bodyPr/>
                    <a:lstStyle/>
                    <a:p>
                      <a:pPr marL="0" marR="0">
                        <a:lnSpc>
                          <a:spcPct val="115000"/>
                        </a:lnSpc>
                        <a:spcBef>
                          <a:spcPts val="0"/>
                        </a:spcBef>
                        <a:spcAft>
                          <a:spcPts val="0"/>
                        </a:spcAft>
                      </a:pPr>
                      <a:r>
                        <a:rPr lang="es-PA" sz="1800">
                          <a:effectLst/>
                        </a:rPr>
                        <a:t>2.2 Implementar el plan de capacitación de actores estatales</a:t>
                      </a:r>
                      <a:endParaRPr lang="en-US" sz="180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PA" sz="1800" dirty="0">
                          <a:effectLst/>
                        </a:rPr>
                        <a:t>Año 2022 y 2023</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MCP</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3546097733"/>
                  </a:ext>
                </a:extLst>
              </a:tr>
              <a:tr h="1239628">
                <a:tc>
                  <a:txBody>
                    <a:bodyPr/>
                    <a:lstStyle/>
                    <a:p>
                      <a:pPr marL="0" marR="0">
                        <a:lnSpc>
                          <a:spcPct val="115000"/>
                        </a:lnSpc>
                        <a:spcBef>
                          <a:spcPts val="0"/>
                        </a:spcBef>
                        <a:spcAft>
                          <a:spcPts val="0"/>
                        </a:spcAft>
                      </a:pPr>
                      <a:r>
                        <a:rPr lang="es-PA" sz="1800">
                          <a:effectLst/>
                        </a:rPr>
                        <a:t>2.3 Implementar el plan de capacitación de las OSC</a:t>
                      </a:r>
                      <a:endParaRPr lang="en-US" sz="180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s-PA" sz="1800">
                          <a:effectLst/>
                        </a:rPr>
                        <a:t>Año 2022 y 2023</a:t>
                      </a:r>
                      <a:endParaRPr lang="en-US" sz="180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s-PA" sz="1800" dirty="0">
                          <a:effectLst/>
                        </a:rPr>
                        <a:t>MCP</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1479044320"/>
                  </a:ext>
                </a:extLst>
              </a:tr>
            </a:tbl>
          </a:graphicData>
        </a:graphic>
      </p:graphicFrame>
      <p:sp>
        <p:nvSpPr>
          <p:cNvPr id="5" name="Rectangle 1"/>
          <p:cNvSpPr>
            <a:spLocks noChangeArrowheads="1"/>
          </p:cNvSpPr>
          <p:nvPr/>
        </p:nvSpPr>
        <p:spPr bwMode="auto">
          <a:xfrm>
            <a:off x="3011488" y="321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874114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910</Words>
  <Application>Microsoft Office PowerPoint</Application>
  <PresentationFormat>Panorámica</PresentationFormat>
  <Paragraphs>159</Paragraphs>
  <Slides>13</Slides>
  <Notes>13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Times New Roman</vt:lpstr>
      <vt:lpstr>Office Theme</vt:lpstr>
      <vt:lpstr> Hoja de ruta de la contratación social en El Salvador</vt:lpstr>
      <vt:lpstr>Objetivos</vt:lpstr>
      <vt:lpstr>Hoja de Ruta</vt:lpstr>
      <vt:lpstr>Eje 1. Abogacía para la contratación social</vt:lpstr>
      <vt:lpstr>Eje 2: Capacitación de actores a todos niveles</vt:lpstr>
      <vt:lpstr>Eje 3: Diseño del mecanismo de contratación social</vt:lpstr>
      <vt:lpstr>Implementación de un Proyecto Piloto</vt:lpstr>
      <vt:lpstr>Plan de Implementación</vt:lpstr>
      <vt:lpstr>Plan de Implementación</vt:lpstr>
      <vt:lpstr>Plan de Implementación</vt:lpstr>
      <vt:lpstr>Plan de Implementación</vt:lpstr>
      <vt:lpstr>Potenciales recursos y fuentes de financiación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Hoja de ruta de la contratación social en Honduras</dc:title>
  <dc:creator>giedrius likatavicius</dc:creator>
  <cp:lastModifiedBy>Joan Tallada</cp:lastModifiedBy>
  <cp:revision>16</cp:revision>
  <dcterms:created xsi:type="dcterms:W3CDTF">2017-11-12T19:24:15Z</dcterms:created>
  <dcterms:modified xsi:type="dcterms:W3CDTF">2020-12-18T09:17:57Z</dcterms:modified>
</cp:coreProperties>
</file>