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41" r:id="rId3"/>
    <p:sldId id="311" r:id="rId4"/>
    <p:sldId id="313" r:id="rId5"/>
    <p:sldId id="314" r:id="rId6"/>
    <p:sldId id="344" r:id="rId7"/>
    <p:sldId id="345" r:id="rId8"/>
    <p:sldId id="336" r:id="rId9"/>
    <p:sldId id="335" r:id="rId10"/>
    <p:sldId id="346" r:id="rId11"/>
    <p:sldId id="338" r:id="rId12"/>
    <p:sldId id="340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28" r:id="rId22"/>
  </p:sldIdLst>
  <p:sldSz cx="12192000" cy="6858000"/>
  <p:notesSz cx="6858000" cy="9144000"/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1000">
                <a:solidFill>
                  <a:sysClr val="windowText" lastClr="000000"/>
                </a:solidFill>
              </a:rPr>
              <a:t>PRESUPUESTO POR MODULOS</a:t>
            </a:r>
          </a:p>
          <a:p>
            <a:pPr>
              <a:defRPr sz="1000">
                <a:solidFill>
                  <a:sysClr val="windowText" lastClr="000000"/>
                </a:solidFill>
              </a:defRPr>
            </a:pPr>
            <a:r>
              <a:rPr lang="en-US" sz="1000">
                <a:solidFill>
                  <a:sysClr val="windowText" lastClr="000000"/>
                </a:solidFill>
              </a:rPr>
              <a:t>SUBVENCION SLV-H-MOH 2022-2024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MODULO!$B$1</c:f>
              <c:strCache>
                <c:ptCount val="1"/>
                <c:pt idx="0">
                  <c:v> Total Subvención 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655-483E-857A-3359DE92694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655-483E-857A-3359DE9269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655-483E-857A-3359DE9269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655-483E-857A-3359DE9269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655-483E-857A-3359DE9269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655-483E-857A-3359DE9269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0655-483E-857A-3359DE92694B}"/>
              </c:ext>
            </c:extLst>
          </c:dPt>
          <c:dLbls>
            <c:dLbl>
              <c:idx val="0"/>
              <c:layout>
                <c:manualLayout>
                  <c:x val="4.0325707638619618E-2"/>
                  <c:y val="3.23101859260391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rgbClr val="00B0F0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55-483E-857A-3359DE92694B}"/>
                </c:ext>
              </c:extLst>
            </c:dLbl>
            <c:dLbl>
              <c:idx val="1"/>
              <c:layout>
                <c:manualLayout>
                  <c:x val="3.567274137262505E-2"/>
                  <c:y val="5.492731607426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55-483E-857A-3359DE92694B}"/>
                </c:ext>
              </c:extLst>
            </c:dLbl>
            <c:dLbl>
              <c:idx val="2"/>
              <c:layout>
                <c:manualLayout>
                  <c:x val="-5.8937572702597932E-2"/>
                  <c:y val="5.4927316074266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55-483E-857A-3359DE92694B}"/>
                </c:ext>
              </c:extLst>
            </c:dLbl>
            <c:dLbl>
              <c:idx val="3"/>
              <c:layout>
                <c:manualLayout>
                  <c:x val="-4.0325707638619618E-2"/>
                  <c:y val="1.2924074370415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55-483E-857A-3359DE92694B}"/>
                </c:ext>
              </c:extLst>
            </c:dLbl>
            <c:dLbl>
              <c:idx val="4"/>
              <c:layout>
                <c:manualLayout>
                  <c:x val="-2.3264831329972858E-2"/>
                  <c:y val="-5.8158334666870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55-483E-857A-3359DE92694B}"/>
                </c:ext>
              </c:extLst>
            </c:dLbl>
            <c:dLbl>
              <c:idx val="5"/>
              <c:layout>
                <c:manualLayout>
                  <c:x val="-2.6366808840635907E-2"/>
                  <c:y val="-6.4620371852078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55-483E-857A-3359DE92694B}"/>
                </c:ext>
              </c:extLst>
            </c:dLbl>
            <c:dLbl>
              <c:idx val="6"/>
              <c:layout>
                <c:manualLayout>
                  <c:x val="-8.0651415277239236E-2"/>
                  <c:y val="-6.1389353259474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55-483E-857A-3359DE926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MODULO!$A$2:$A$8</c:f>
              <c:strCache>
                <c:ptCount val="7"/>
                <c:pt idx="0">
                  <c:v>Gestión de programas</c:v>
                </c:pt>
                <c:pt idx="1">
                  <c:v>Prevención</c:v>
                </c:pt>
                <c:pt idx="2">
                  <c:v>PTMI</c:v>
                </c:pt>
                <c:pt idx="3">
                  <c:v>Servicios diferenciados de diagnóstico del VIH</c:v>
                </c:pt>
                <c:pt idx="4">
                  <c:v>SSRS: mejora de la calidad y la prestación de servicios integrados</c:v>
                </c:pt>
                <c:pt idx="5">
                  <c:v>SSRS: Sistemas de información de gestión de salud y M&amp;E (Monitoria y Evaluación)</c:v>
                </c:pt>
                <c:pt idx="6">
                  <c:v>Tratamiento, atención y apoyo</c:v>
                </c:pt>
              </c:strCache>
            </c:strRef>
          </c:cat>
          <c:val>
            <c:numRef>
              <c:f>MODULO!$B$2:$B$8</c:f>
              <c:numCache>
                <c:formatCode>_("$"* #,##0.00_);_("$"* \(#,##0.00\);_("$"* "-"??_);_(@_)</c:formatCode>
                <c:ptCount val="7"/>
                <c:pt idx="0">
                  <c:v>2714803.4120425498</c:v>
                </c:pt>
                <c:pt idx="1">
                  <c:v>6650532.2562404992</c:v>
                </c:pt>
                <c:pt idx="2">
                  <c:v>442352.59380864003</c:v>
                </c:pt>
                <c:pt idx="3">
                  <c:v>1644156.2032244997</c:v>
                </c:pt>
                <c:pt idx="4">
                  <c:v>493254.56000000006</c:v>
                </c:pt>
                <c:pt idx="5">
                  <c:v>702624.69277499989</c:v>
                </c:pt>
                <c:pt idx="6">
                  <c:v>3427092.3651999999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55-483E-857A-3359DE9269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s-S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71CF0-5E47-4A21-93B5-D3262F6DA50F}" type="doc">
      <dgm:prSet loTypeId="urn:microsoft.com/office/officeart/2008/layout/PictureStrips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SV"/>
        </a:p>
      </dgm:t>
    </dgm:pt>
    <dgm:pt modelId="{0C789FAC-DA91-4952-9C78-040497EF2BB7}">
      <dgm:prSet phldrT="[Texto]"/>
      <dgm:spPr/>
      <dgm:t>
        <a:bodyPr/>
        <a:lstStyle/>
        <a:p>
          <a:r>
            <a:rPr lang="es-SV" dirty="0">
              <a:solidFill>
                <a:schemeClr val="accent1">
                  <a:lumMod val="75000"/>
                </a:schemeClr>
              </a:solidFill>
            </a:rPr>
            <a:t>Entornos favorables</a:t>
          </a:r>
        </a:p>
      </dgm:t>
    </dgm:pt>
    <dgm:pt modelId="{C90D7A32-E7DE-40AF-BD4C-C6BB8D2144BD}" type="parTrans" cxnId="{9ACB3D47-7935-4EC5-A77D-C4CBB68F6161}">
      <dgm:prSet/>
      <dgm:spPr/>
      <dgm:t>
        <a:bodyPr/>
        <a:lstStyle/>
        <a:p>
          <a:endParaRPr lang="es-SV"/>
        </a:p>
      </dgm:t>
    </dgm:pt>
    <dgm:pt modelId="{069E274F-BB08-4172-A23A-C7AB053CF3A4}" type="sibTrans" cxnId="{9ACB3D47-7935-4EC5-A77D-C4CBB68F6161}">
      <dgm:prSet/>
      <dgm:spPr/>
      <dgm:t>
        <a:bodyPr/>
        <a:lstStyle/>
        <a:p>
          <a:endParaRPr lang="es-SV"/>
        </a:p>
      </dgm:t>
    </dgm:pt>
    <dgm:pt modelId="{3AC4DD94-60C5-4E78-8699-AFBE509EEDCC}">
      <dgm:prSet phldrT="[Texto]"/>
      <dgm:spPr/>
      <dgm:t>
        <a:bodyPr/>
        <a:lstStyle/>
        <a:p>
          <a:r>
            <a:rPr lang="es-SV" dirty="0">
              <a:solidFill>
                <a:schemeClr val="accent1">
                  <a:lumMod val="75000"/>
                </a:schemeClr>
              </a:solidFill>
            </a:rPr>
            <a:t>Monitoreo y Evaluación</a:t>
          </a:r>
        </a:p>
      </dgm:t>
    </dgm:pt>
    <dgm:pt modelId="{6930C84A-D5A6-4715-B8C6-12F45482B22A}" type="parTrans" cxnId="{D0184207-9EF9-4587-91B2-D02D674D163C}">
      <dgm:prSet/>
      <dgm:spPr/>
      <dgm:t>
        <a:bodyPr/>
        <a:lstStyle/>
        <a:p>
          <a:endParaRPr lang="es-SV"/>
        </a:p>
      </dgm:t>
    </dgm:pt>
    <dgm:pt modelId="{0C14C654-207B-4D0C-B39F-EC45835BE0BE}" type="sibTrans" cxnId="{D0184207-9EF9-4587-91B2-D02D674D163C}">
      <dgm:prSet/>
      <dgm:spPr/>
      <dgm:t>
        <a:bodyPr/>
        <a:lstStyle/>
        <a:p>
          <a:endParaRPr lang="es-SV"/>
        </a:p>
      </dgm:t>
    </dgm:pt>
    <dgm:pt modelId="{A66CE759-0FB9-4F59-AFC9-2F85BB4642AB}">
      <dgm:prSet phldrT="[Texto]"/>
      <dgm:spPr/>
      <dgm:t>
        <a:bodyPr/>
        <a:lstStyle/>
        <a:p>
          <a:r>
            <a:rPr lang="es-SV" dirty="0">
              <a:solidFill>
                <a:schemeClr val="accent1">
                  <a:lumMod val="75000"/>
                </a:schemeClr>
              </a:solidFill>
            </a:rPr>
            <a:t>Jóvenes</a:t>
          </a:r>
        </a:p>
      </dgm:t>
    </dgm:pt>
    <dgm:pt modelId="{84C53B5D-B76E-4355-B516-3D9F375594A9}" type="parTrans" cxnId="{194E5C81-6FFC-4DC2-B09B-552BD5D37F9D}">
      <dgm:prSet/>
      <dgm:spPr/>
      <dgm:t>
        <a:bodyPr/>
        <a:lstStyle/>
        <a:p>
          <a:endParaRPr lang="es-SV"/>
        </a:p>
      </dgm:t>
    </dgm:pt>
    <dgm:pt modelId="{12323A5A-7F10-409C-8312-E582F32B101E}" type="sibTrans" cxnId="{194E5C81-6FFC-4DC2-B09B-552BD5D37F9D}">
      <dgm:prSet/>
      <dgm:spPr/>
      <dgm:t>
        <a:bodyPr/>
        <a:lstStyle/>
        <a:p>
          <a:endParaRPr lang="es-SV"/>
        </a:p>
      </dgm:t>
    </dgm:pt>
    <dgm:pt modelId="{751A7835-4066-4CB2-8299-A8254DD2BA6A}" type="pres">
      <dgm:prSet presAssocID="{6B171CF0-5E47-4A21-93B5-D3262F6DA50F}" presName="Name0" presStyleCnt="0">
        <dgm:presLayoutVars>
          <dgm:dir/>
          <dgm:resizeHandles val="exact"/>
        </dgm:presLayoutVars>
      </dgm:prSet>
      <dgm:spPr/>
    </dgm:pt>
    <dgm:pt modelId="{2454C87A-DB6B-48D6-8242-A9BDE4591EDB}" type="pres">
      <dgm:prSet presAssocID="{0C789FAC-DA91-4952-9C78-040497EF2BB7}" presName="composite" presStyleCnt="0"/>
      <dgm:spPr/>
    </dgm:pt>
    <dgm:pt modelId="{BEF715F4-5A04-47CD-B2DD-E0198A5658AE}" type="pres">
      <dgm:prSet presAssocID="{0C789FAC-DA91-4952-9C78-040497EF2BB7}" presName="rect1" presStyleLbl="trAlignAcc1" presStyleIdx="0" presStyleCnt="3">
        <dgm:presLayoutVars>
          <dgm:bulletEnabled val="1"/>
        </dgm:presLayoutVars>
      </dgm:prSet>
      <dgm:spPr/>
    </dgm:pt>
    <dgm:pt modelId="{EBFD3D42-1F8F-46E4-9F70-17E2430249F8}" type="pres">
      <dgm:prSet presAssocID="{0C789FAC-DA91-4952-9C78-040497EF2BB7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9FE19046-749E-4BC1-8B13-AFC55321B3B3}" type="pres">
      <dgm:prSet presAssocID="{069E274F-BB08-4172-A23A-C7AB053CF3A4}" presName="sibTrans" presStyleCnt="0"/>
      <dgm:spPr/>
    </dgm:pt>
    <dgm:pt modelId="{32E00876-33EA-4043-8D1A-3F930AA9A7E4}" type="pres">
      <dgm:prSet presAssocID="{3AC4DD94-60C5-4E78-8699-AFBE509EEDCC}" presName="composite" presStyleCnt="0"/>
      <dgm:spPr/>
    </dgm:pt>
    <dgm:pt modelId="{39F66A37-7E81-4804-840F-97BC2799F78C}" type="pres">
      <dgm:prSet presAssocID="{3AC4DD94-60C5-4E78-8699-AFBE509EEDCC}" presName="rect1" presStyleLbl="trAlignAcc1" presStyleIdx="1" presStyleCnt="3">
        <dgm:presLayoutVars>
          <dgm:bulletEnabled val="1"/>
        </dgm:presLayoutVars>
      </dgm:prSet>
      <dgm:spPr/>
    </dgm:pt>
    <dgm:pt modelId="{FD207CA1-F5B2-4C8A-B1FE-9125FA0FA5C9}" type="pres">
      <dgm:prSet presAssocID="{3AC4DD94-60C5-4E78-8699-AFBE509EEDCC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D8CB272A-D1AE-4FEA-9F19-9427BF6F92EB}" type="pres">
      <dgm:prSet presAssocID="{0C14C654-207B-4D0C-B39F-EC45835BE0BE}" presName="sibTrans" presStyleCnt="0"/>
      <dgm:spPr/>
    </dgm:pt>
    <dgm:pt modelId="{7EB23748-B1FF-4D23-8B51-954870220F28}" type="pres">
      <dgm:prSet presAssocID="{A66CE759-0FB9-4F59-AFC9-2F85BB4642AB}" presName="composite" presStyleCnt="0"/>
      <dgm:spPr/>
    </dgm:pt>
    <dgm:pt modelId="{D228B82C-4BAF-4AF4-B418-8362D9CDDF35}" type="pres">
      <dgm:prSet presAssocID="{A66CE759-0FB9-4F59-AFC9-2F85BB4642AB}" presName="rect1" presStyleLbl="trAlignAcc1" presStyleIdx="2" presStyleCnt="3">
        <dgm:presLayoutVars>
          <dgm:bulletEnabled val="1"/>
        </dgm:presLayoutVars>
      </dgm:prSet>
      <dgm:spPr/>
    </dgm:pt>
    <dgm:pt modelId="{ABAABFF5-E250-4FAD-A97B-401AE9814C24}" type="pres">
      <dgm:prSet presAssocID="{A66CE759-0FB9-4F59-AFC9-2F85BB4642AB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0184207-9EF9-4587-91B2-D02D674D163C}" srcId="{6B171CF0-5E47-4A21-93B5-D3262F6DA50F}" destId="{3AC4DD94-60C5-4E78-8699-AFBE509EEDCC}" srcOrd="1" destOrd="0" parTransId="{6930C84A-D5A6-4715-B8C6-12F45482B22A}" sibTransId="{0C14C654-207B-4D0C-B39F-EC45835BE0BE}"/>
    <dgm:cxn modelId="{388B503A-A547-46AA-BEF8-1598DB5C4B92}" type="presOf" srcId="{A66CE759-0FB9-4F59-AFC9-2F85BB4642AB}" destId="{D228B82C-4BAF-4AF4-B418-8362D9CDDF35}" srcOrd="0" destOrd="0" presId="urn:microsoft.com/office/officeart/2008/layout/PictureStrips"/>
    <dgm:cxn modelId="{FA4D5640-510E-407C-91C3-1160A0E5010F}" type="presOf" srcId="{6B171CF0-5E47-4A21-93B5-D3262F6DA50F}" destId="{751A7835-4066-4CB2-8299-A8254DD2BA6A}" srcOrd="0" destOrd="0" presId="urn:microsoft.com/office/officeart/2008/layout/PictureStrips"/>
    <dgm:cxn modelId="{9ACB3D47-7935-4EC5-A77D-C4CBB68F6161}" srcId="{6B171CF0-5E47-4A21-93B5-D3262F6DA50F}" destId="{0C789FAC-DA91-4952-9C78-040497EF2BB7}" srcOrd="0" destOrd="0" parTransId="{C90D7A32-E7DE-40AF-BD4C-C6BB8D2144BD}" sibTransId="{069E274F-BB08-4172-A23A-C7AB053CF3A4}"/>
    <dgm:cxn modelId="{194E5C81-6FFC-4DC2-B09B-552BD5D37F9D}" srcId="{6B171CF0-5E47-4A21-93B5-D3262F6DA50F}" destId="{A66CE759-0FB9-4F59-AFC9-2F85BB4642AB}" srcOrd="2" destOrd="0" parTransId="{84C53B5D-B76E-4355-B516-3D9F375594A9}" sibTransId="{12323A5A-7F10-409C-8312-E582F32B101E}"/>
    <dgm:cxn modelId="{2D34C3C6-4FD8-4072-8514-C4D3B5084237}" type="presOf" srcId="{0C789FAC-DA91-4952-9C78-040497EF2BB7}" destId="{BEF715F4-5A04-47CD-B2DD-E0198A5658AE}" srcOrd="0" destOrd="0" presId="urn:microsoft.com/office/officeart/2008/layout/PictureStrips"/>
    <dgm:cxn modelId="{E3A5E9D2-2F16-4319-ABFA-47A5BBFF1298}" type="presOf" srcId="{3AC4DD94-60C5-4E78-8699-AFBE509EEDCC}" destId="{39F66A37-7E81-4804-840F-97BC2799F78C}" srcOrd="0" destOrd="0" presId="urn:microsoft.com/office/officeart/2008/layout/PictureStrips"/>
    <dgm:cxn modelId="{821BD2CA-E8DC-4056-B859-5372D36484A2}" type="presParOf" srcId="{751A7835-4066-4CB2-8299-A8254DD2BA6A}" destId="{2454C87A-DB6B-48D6-8242-A9BDE4591EDB}" srcOrd="0" destOrd="0" presId="urn:microsoft.com/office/officeart/2008/layout/PictureStrips"/>
    <dgm:cxn modelId="{43A25226-1847-45FD-95E6-CE55D6ADAD74}" type="presParOf" srcId="{2454C87A-DB6B-48D6-8242-A9BDE4591EDB}" destId="{BEF715F4-5A04-47CD-B2DD-E0198A5658AE}" srcOrd="0" destOrd="0" presId="urn:microsoft.com/office/officeart/2008/layout/PictureStrips"/>
    <dgm:cxn modelId="{C8A4A3E6-3ADC-41C3-BD09-F40343B3BC68}" type="presParOf" srcId="{2454C87A-DB6B-48D6-8242-A9BDE4591EDB}" destId="{EBFD3D42-1F8F-46E4-9F70-17E2430249F8}" srcOrd="1" destOrd="0" presId="urn:microsoft.com/office/officeart/2008/layout/PictureStrips"/>
    <dgm:cxn modelId="{DF701AAE-5F85-4BAB-BDB2-38886EC3A956}" type="presParOf" srcId="{751A7835-4066-4CB2-8299-A8254DD2BA6A}" destId="{9FE19046-749E-4BC1-8B13-AFC55321B3B3}" srcOrd="1" destOrd="0" presId="urn:microsoft.com/office/officeart/2008/layout/PictureStrips"/>
    <dgm:cxn modelId="{F2214DB5-DCC7-4A19-9FA6-7F338E88F7A8}" type="presParOf" srcId="{751A7835-4066-4CB2-8299-A8254DD2BA6A}" destId="{32E00876-33EA-4043-8D1A-3F930AA9A7E4}" srcOrd="2" destOrd="0" presId="urn:microsoft.com/office/officeart/2008/layout/PictureStrips"/>
    <dgm:cxn modelId="{3492525D-5775-4B44-B3E7-5AC53A0DC9FF}" type="presParOf" srcId="{32E00876-33EA-4043-8D1A-3F930AA9A7E4}" destId="{39F66A37-7E81-4804-840F-97BC2799F78C}" srcOrd="0" destOrd="0" presId="urn:microsoft.com/office/officeart/2008/layout/PictureStrips"/>
    <dgm:cxn modelId="{CAB0A967-E78A-4FA3-AA50-590856B749EE}" type="presParOf" srcId="{32E00876-33EA-4043-8D1A-3F930AA9A7E4}" destId="{FD207CA1-F5B2-4C8A-B1FE-9125FA0FA5C9}" srcOrd="1" destOrd="0" presId="urn:microsoft.com/office/officeart/2008/layout/PictureStrips"/>
    <dgm:cxn modelId="{DDBBB988-DBB0-4B86-8A6E-5C4F64085EBA}" type="presParOf" srcId="{751A7835-4066-4CB2-8299-A8254DD2BA6A}" destId="{D8CB272A-D1AE-4FEA-9F19-9427BF6F92EB}" srcOrd="3" destOrd="0" presId="urn:microsoft.com/office/officeart/2008/layout/PictureStrips"/>
    <dgm:cxn modelId="{91E1074A-9372-4424-AE1D-7C17564DAE50}" type="presParOf" srcId="{751A7835-4066-4CB2-8299-A8254DD2BA6A}" destId="{7EB23748-B1FF-4D23-8B51-954870220F28}" srcOrd="4" destOrd="0" presId="urn:microsoft.com/office/officeart/2008/layout/PictureStrips"/>
    <dgm:cxn modelId="{FE3E78AA-9020-4138-A616-BDF159072751}" type="presParOf" srcId="{7EB23748-B1FF-4D23-8B51-954870220F28}" destId="{D228B82C-4BAF-4AF4-B418-8362D9CDDF35}" srcOrd="0" destOrd="0" presId="urn:microsoft.com/office/officeart/2008/layout/PictureStrips"/>
    <dgm:cxn modelId="{44D85142-B056-43A7-848B-EEDAF8CC2AB7}" type="presParOf" srcId="{7EB23748-B1FF-4D23-8B51-954870220F28}" destId="{ABAABFF5-E250-4FAD-A97B-401AE9814C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15F4-5A04-47CD-B2DD-E0198A5658AE}">
      <dsp:nvSpPr>
        <dsp:cNvPr id="0" name=""/>
        <dsp:cNvSpPr/>
      </dsp:nvSpPr>
      <dsp:spPr>
        <a:xfrm>
          <a:off x="2686402" y="339911"/>
          <a:ext cx="4845384" cy="151418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5606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4200" kern="1200" dirty="0">
              <a:solidFill>
                <a:schemeClr val="accent1">
                  <a:lumMod val="75000"/>
                </a:schemeClr>
              </a:solidFill>
            </a:rPr>
            <a:t>Entornos favorables</a:t>
          </a:r>
        </a:p>
      </dsp:txBody>
      <dsp:txXfrm>
        <a:off x="2686402" y="339911"/>
        <a:ext cx="4845384" cy="1514182"/>
      </dsp:txXfrm>
    </dsp:sp>
    <dsp:sp modelId="{EBFD3D42-1F8F-46E4-9F70-17E2430249F8}">
      <dsp:nvSpPr>
        <dsp:cNvPr id="0" name=""/>
        <dsp:cNvSpPr/>
      </dsp:nvSpPr>
      <dsp:spPr>
        <a:xfrm>
          <a:off x="2484511" y="121196"/>
          <a:ext cx="1059927" cy="1589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F66A37-7E81-4804-840F-97BC2799F78C}">
      <dsp:nvSpPr>
        <dsp:cNvPr id="0" name=""/>
        <dsp:cNvSpPr/>
      </dsp:nvSpPr>
      <dsp:spPr>
        <a:xfrm>
          <a:off x="2686402" y="2246099"/>
          <a:ext cx="4845384" cy="151418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5606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4200" kern="1200" dirty="0">
              <a:solidFill>
                <a:schemeClr val="accent1">
                  <a:lumMod val="75000"/>
                </a:schemeClr>
              </a:solidFill>
            </a:rPr>
            <a:t>Monitoreo y Evaluación</a:t>
          </a:r>
        </a:p>
      </dsp:txBody>
      <dsp:txXfrm>
        <a:off x="2686402" y="2246099"/>
        <a:ext cx="4845384" cy="1514182"/>
      </dsp:txXfrm>
    </dsp:sp>
    <dsp:sp modelId="{FD207CA1-F5B2-4C8A-B1FE-9125FA0FA5C9}">
      <dsp:nvSpPr>
        <dsp:cNvPr id="0" name=""/>
        <dsp:cNvSpPr/>
      </dsp:nvSpPr>
      <dsp:spPr>
        <a:xfrm>
          <a:off x="2484511" y="2027384"/>
          <a:ext cx="1059927" cy="15898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8B82C-4BAF-4AF4-B418-8362D9CDDF35}">
      <dsp:nvSpPr>
        <dsp:cNvPr id="0" name=""/>
        <dsp:cNvSpPr/>
      </dsp:nvSpPr>
      <dsp:spPr>
        <a:xfrm>
          <a:off x="2686402" y="4152286"/>
          <a:ext cx="4845384" cy="151418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5606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4200" kern="1200" dirty="0">
              <a:solidFill>
                <a:schemeClr val="accent1">
                  <a:lumMod val="75000"/>
                </a:schemeClr>
              </a:solidFill>
            </a:rPr>
            <a:t>Jóvenes</a:t>
          </a:r>
        </a:p>
      </dsp:txBody>
      <dsp:txXfrm>
        <a:off x="2686402" y="4152286"/>
        <a:ext cx="4845384" cy="1514182"/>
      </dsp:txXfrm>
    </dsp:sp>
    <dsp:sp modelId="{ABAABFF5-E250-4FAD-A97B-401AE9814C24}">
      <dsp:nvSpPr>
        <dsp:cNvPr id="0" name=""/>
        <dsp:cNvSpPr/>
      </dsp:nvSpPr>
      <dsp:spPr>
        <a:xfrm>
          <a:off x="2484511" y="3933571"/>
          <a:ext cx="1059927" cy="15898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25004-3897-4665-8300-D6206560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7A6C-5D24-4B54-9C11-7F7B2AE61401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0479D-C8DA-4E93-BC3D-AD2B193D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10B25-C68F-4C8E-8A9F-62E07A01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4574-0E5A-4609-A7B7-CA74F7E8499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024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7E4BE-7F9C-47FE-AD3B-745DABF6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72AA-66F8-4926-AC98-8D66737E574D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357035-8A24-4C23-87E1-22D89E81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E5C2E-16E0-4568-B1BC-390BDFCF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96C8-E7B4-4ABD-B9A2-DB38F123142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043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FEC2A-3EBD-480E-AF3B-AC9B9095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DD06-1620-416A-BBC3-59EA3C7BFB26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562C6-33A1-4875-ADFF-D05CA7A4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AF8EA-3BF6-45A5-99B0-B7BEF43C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00472-156C-427B-BA05-03365232AE5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254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3BFAC-E015-42EB-8103-D577F23A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6234-8D38-4167-B1F0-F5E058FF2DC0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C03A4D-9C33-4C43-B95B-3E6EDA26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EA34E4-2137-47E5-BCE9-74D2FE69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E0A2-95F0-4332-B69E-0BF044DF066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8180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5182F0-CE01-4AA8-A4B2-F95C1B6C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4D11-486A-4C7F-B440-ECF1D0624C51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F427A-586C-4F69-BE7E-96493C42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22AA2-83E1-4580-BB59-78230BD6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9005-0BB3-4990-A22F-57927D6F52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4277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AD33C35-E3B6-41F0-8BAB-E7D30591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EB04-2B62-403D-830A-5927A6501E9C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72CFF8A-3728-4E33-995E-D3F46763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9EA2FFF-472C-4835-839C-44163446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AC99-928C-454F-B796-56E481041EF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579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980640B-9C93-4C83-AC02-5DDC6B1E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7AE5-5C92-4BCF-A2C9-6A49FE326261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AF87400-C122-4452-9928-E37EFDF2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EE5D8A6-972B-4D6B-B9FA-1B417682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400C-3684-4499-8A4C-D3B54A1CED9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23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B79D3ED8-C603-415E-B6EA-4668748C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8F84-D637-4C7D-A218-9921A6AD7E3A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5C5E5828-BE20-4E43-8B66-6309E31A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1BF40AE-1A48-4E69-94A8-528D0F50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A08C-76E6-468B-8735-CFE8031DB7B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1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B7786A4C-CB2B-4232-B547-08C0A8FC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C770-40FE-4433-8386-90C114061309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02EC7B89-71BE-488F-9F4E-7AE00D9E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AB7B375-E107-40AB-B318-80C57C88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C7F5-089F-41E8-9134-16619B1D3BB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009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DA78017-2893-4098-9340-0893DC02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96E4-CB68-47E8-986F-D90459CD5E4A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8B6A5BF-2119-4F45-B7CC-949E5853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0FBB0D0-0AA0-4C6A-A049-20E51F8C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8DAB-3CE8-4A24-B574-76B479106EC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1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B4C9352-E23C-42E7-8CB0-C023B0AE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490C-7854-485A-B1DF-D53EFA88DCF4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BC46AE3-ADC0-42EB-8935-DBBA6F73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6B2CB2D-5F1F-4B2E-9A68-C519C733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1C1C-08EC-4705-A915-24C140E209B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36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01B433D2-BE6C-4A6D-85D5-EDCCD056C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D03D9E19-4A1B-4D54-AFE1-AF7B560EA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414202-48ED-4837-82BF-DD96C03A4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891256-FBD1-4BFB-A3F7-FF85AFFC2794}" type="datetimeFigureOut">
              <a:rPr lang="es-SV"/>
              <a:pPr>
                <a:defRPr/>
              </a:pPr>
              <a:t>23/2/2021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BF46D0-675C-4753-98D9-5EAA5B9CE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398AD-F53A-4A3C-89DB-14F56DE76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43526-C1F3-429A-8246-4D514474903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AEB8D-2D6B-4583-8168-B9AA3DA2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4163"/>
            <a:ext cx="12192000" cy="29400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cs typeface="Arial" panose="020B0604020202020204" pitchFamily="34" charset="0"/>
              </a:rPr>
              <a:t>Solicitudes adaptadas 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cs typeface="Arial" panose="020B0604020202020204" pitchFamily="34" charset="0"/>
              </a:rPr>
              <a:t>a los portafolios focalizados 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cs typeface="Arial" panose="020B0604020202020204" pitchFamily="34" charset="0"/>
              </a:rPr>
              <a:t>Componente VIH 2022-2024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E5D3A64-4DC8-4844-8DD0-17A2D2E53E0E}"/>
              </a:ext>
            </a:extLst>
          </p:cNvPr>
          <p:cNvCxnSpPr/>
          <p:nvPr/>
        </p:nvCxnSpPr>
        <p:spPr>
          <a:xfrm>
            <a:off x="3733800" y="6099175"/>
            <a:ext cx="472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8" name="Imagen 11" descr="Logotipo&#10;&#10;Descripción generada automáticamente">
            <a:extLst>
              <a:ext uri="{FF2B5EF4-FFF2-40B4-BE49-F238E27FC236}">
                <a16:creationId xmlns:a16="http://schemas.microsoft.com/office/drawing/2014/main" id="{07642034-1A76-49DE-BB29-6F77D965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38" y="210109"/>
            <a:ext cx="2792819" cy="9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32AD35-EA6A-46E5-A029-D60709890027}"/>
              </a:ext>
            </a:extLst>
          </p:cNvPr>
          <p:cNvSpPr txBox="1"/>
          <p:nvPr/>
        </p:nvSpPr>
        <p:spPr>
          <a:xfrm>
            <a:off x="4869712" y="5220586"/>
            <a:ext cx="2627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dirty="0"/>
              <a:t>Dra. Ana Isabel Nieto</a:t>
            </a:r>
          </a:p>
          <a:p>
            <a:pPr algn="ctr"/>
            <a:r>
              <a:rPr lang="es-SV" dirty="0"/>
              <a:t>Comité de propuestas VIH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6DA828-2404-4740-A8BB-81DCFD033F57}"/>
              </a:ext>
            </a:extLst>
          </p:cNvPr>
          <p:cNvSpPr txBox="1"/>
          <p:nvPr/>
        </p:nvSpPr>
        <p:spPr>
          <a:xfrm>
            <a:off x="4963157" y="6174201"/>
            <a:ext cx="226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dirty="0"/>
              <a:t>Plenaria 02-2021</a:t>
            </a:r>
          </a:p>
          <a:p>
            <a:pPr algn="ctr"/>
            <a:r>
              <a:rPr lang="es-SV" dirty="0"/>
              <a:t>18 de febrero de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DB71657-41B1-42FE-9F8C-76090881C7CE}"/>
              </a:ext>
            </a:extLst>
          </p:cNvPr>
          <p:cNvSpPr txBox="1"/>
          <p:nvPr/>
        </p:nvSpPr>
        <p:spPr>
          <a:xfrm rot="16200000">
            <a:off x="-2767806" y="2829719"/>
            <a:ext cx="6613525" cy="1077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METAS (Marco Desempeño)</a:t>
            </a:r>
          </a:p>
        </p:txBody>
      </p:sp>
      <p:pic>
        <p:nvPicPr>
          <p:cNvPr id="30723" name="Marcador de contenido 4">
            <a:extLst>
              <a:ext uri="{FF2B5EF4-FFF2-40B4-BE49-F238E27FC236}">
                <a16:creationId xmlns:a16="http://schemas.microsoft.com/office/drawing/2014/main" id="{2EB3EB01-425B-4CAD-A0B2-242D4F62A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993775"/>
            <a:ext cx="11172825" cy="5026025"/>
          </a:xfrm>
        </p:spPr>
      </p:pic>
      <p:pic>
        <p:nvPicPr>
          <p:cNvPr id="30724" name="Imagen 10" descr="Logotipo&#10;&#10;Descripción generada automáticamente">
            <a:extLst>
              <a:ext uri="{FF2B5EF4-FFF2-40B4-BE49-F238E27FC236}">
                <a16:creationId xmlns:a16="http://schemas.microsoft.com/office/drawing/2014/main" id="{CB0FE109-F81B-4C94-9B64-133CFD70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85FDC93-64AB-4D61-8622-3877E9921D29}"/>
              </a:ext>
            </a:extLst>
          </p:cNvPr>
          <p:cNvSpPr txBox="1"/>
          <p:nvPr/>
        </p:nvSpPr>
        <p:spPr>
          <a:xfrm rot="16200000">
            <a:off x="-2767806" y="2829719"/>
            <a:ext cx="6613525" cy="1077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METAS (Marco Desempeño)</a:t>
            </a:r>
          </a:p>
        </p:txBody>
      </p:sp>
      <p:pic>
        <p:nvPicPr>
          <p:cNvPr id="31747" name="Marcador de contenido 4">
            <a:extLst>
              <a:ext uri="{FF2B5EF4-FFF2-40B4-BE49-F238E27FC236}">
                <a16:creationId xmlns:a16="http://schemas.microsoft.com/office/drawing/2014/main" id="{D18C1DAA-BA57-40D4-B821-74805E128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550" y="1036638"/>
            <a:ext cx="10714038" cy="4664075"/>
          </a:xfrm>
        </p:spPr>
      </p:pic>
      <p:pic>
        <p:nvPicPr>
          <p:cNvPr id="31748" name="Imagen 10" descr="Logotipo&#10;&#10;Descripción generada automáticamente">
            <a:extLst>
              <a:ext uri="{FF2B5EF4-FFF2-40B4-BE49-F238E27FC236}">
                <a16:creationId xmlns:a16="http://schemas.microsoft.com/office/drawing/2014/main" id="{EF572206-194F-4623-9E8A-64B84AE3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ADFA1DF-DAE3-4434-A950-901AEBE30CDE}"/>
              </a:ext>
            </a:extLst>
          </p:cNvPr>
          <p:cNvSpPr txBox="1"/>
          <p:nvPr/>
        </p:nvSpPr>
        <p:spPr>
          <a:xfrm>
            <a:off x="642938" y="4525963"/>
            <a:ext cx="6938962" cy="1736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+mj-ea"/>
                <a:cs typeface="+mj-cs"/>
              </a:rPr>
              <a:t>Módulos/ Intervenciones</a:t>
            </a:r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B2B33C0-BBBD-4EC5-8B0A-6438335B1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3"/>
          <a:stretch/>
        </p:blipFill>
        <p:spPr>
          <a:xfrm>
            <a:off x="6492113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pic>
        <p:nvPicPr>
          <p:cNvPr id="32772" name="Imagen 13" descr="Logotipo&#10;&#10;Descripción generada automáticamente">
            <a:extLst>
              <a:ext uri="{FF2B5EF4-FFF2-40B4-BE49-F238E27FC236}">
                <a16:creationId xmlns:a16="http://schemas.microsoft.com/office/drawing/2014/main" id="{D675A448-90CA-4622-99D0-7208D78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8110D30-10A2-41DF-ADB1-1F64C3728F41}"/>
              </a:ext>
            </a:extLst>
          </p:cNvPr>
          <p:cNvSpPr txBox="1"/>
          <p:nvPr/>
        </p:nvSpPr>
        <p:spPr>
          <a:xfrm>
            <a:off x="4656138" y="6156325"/>
            <a:ext cx="28781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SV" sz="24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</a:rPr>
              <a:t>Dr. Salvador Sorto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BFDF97A-8437-4008-BA14-18C6625C510D}"/>
              </a:ext>
            </a:extLst>
          </p:cNvPr>
          <p:cNvSpPr txBox="1"/>
          <p:nvPr/>
        </p:nvSpPr>
        <p:spPr>
          <a:xfrm rot="16200000">
            <a:off x="-2644774" y="3043237"/>
            <a:ext cx="6369050" cy="771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MÓDULOS / INTERVENCIONES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3795" name="Imagen 10" descr="Logotipo&#10;&#10;Descripción generada automáticamente">
            <a:extLst>
              <a:ext uri="{FF2B5EF4-FFF2-40B4-BE49-F238E27FC236}">
                <a16:creationId xmlns:a16="http://schemas.microsoft.com/office/drawing/2014/main" id="{08B805ED-7FB6-4F3D-837D-83C4ECEC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77E58D8-6FB8-4579-8B95-C13E718B6300}"/>
              </a:ext>
            </a:extLst>
          </p:cNvPr>
          <p:cNvGraphicFramePr>
            <a:graphicFrameLocks noGrp="1"/>
          </p:cNvGraphicFramePr>
          <p:nvPr/>
        </p:nvGraphicFramePr>
        <p:xfrm>
          <a:off x="1274763" y="449263"/>
          <a:ext cx="10602912" cy="55754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0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1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NI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 </a:t>
                      </a:r>
                      <a:endParaRPr lang="es-SV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VIH</a:t>
                      </a:r>
                      <a:endParaRPr lang="es-SV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Prevención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83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 de preservativos y lubricantes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 para cambio de comportamiento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Poblaciones prioritarias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HSH, TS, Mujeres Trans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9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Obstáculos e inequidades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Disminución del uso del condón, sobre todo en la población HSH, con un último reporte de 48.93% para el año 2019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8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Justificación 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prevalencia de VIH, sobre todo en la población de Mujeres Trans (27.14%) y HSH (20.54%), las cascadas de prevención nos muestran que un 60.6% de la población clave se encuentra con riesgo sustancial, además las brechas en el diagnostico en donde se cuenta con un 72% de personas diagnosticadas.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265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esperado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Disminuir los casos de VIH en estas poblaciones a través de estrategias de cambio de comportamiento y uso sostenido del condón.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N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indicador para esta intervención es: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hombres que afirman haber utilizado preservativo en su última relación de sexo anal con una pareja masculina no regular: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NI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metas propuestas son: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526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2022: 65%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526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2023: 67%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526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2024: 69%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051" marR="62051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83527D1-7424-48DC-B03B-075C56D704A4}"/>
              </a:ext>
            </a:extLst>
          </p:cNvPr>
          <p:cNvSpPr txBox="1"/>
          <p:nvPr/>
        </p:nvSpPr>
        <p:spPr>
          <a:xfrm rot="16200000">
            <a:off x="-2644774" y="3043237"/>
            <a:ext cx="6369050" cy="771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MÓDULOS Ó INTERVENCIONES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4819" name="Imagen 10" descr="Logotipo&#10;&#10;Descripción generada automáticamente">
            <a:extLst>
              <a:ext uri="{FF2B5EF4-FFF2-40B4-BE49-F238E27FC236}">
                <a16:creationId xmlns:a16="http://schemas.microsoft.com/office/drawing/2014/main" id="{6B4AA10E-1221-4AD5-A1C5-0E57FDE4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4EAA20-C79E-47EF-B905-3C86BB1D098E}"/>
              </a:ext>
            </a:extLst>
          </p:cNvPr>
          <p:cNvGraphicFramePr>
            <a:graphicFrameLocks noGrp="1"/>
          </p:cNvGraphicFramePr>
          <p:nvPr/>
        </p:nvGraphicFramePr>
        <p:xfrm>
          <a:off x="1404938" y="633413"/>
          <a:ext cx="10472737" cy="539432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7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19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 </a:t>
                      </a:r>
                      <a:endParaRPr lang="es-SV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VIH</a:t>
                      </a:r>
                      <a:endParaRPr lang="es-SV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diferenciados de diagnóstico del VIH</a:t>
                      </a:r>
                      <a:endParaRPr lang="es-SV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98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NI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Pruebas a nivel de establecimientos de salud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NI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Auto-test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NI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Pruebas rápidas en establecimientos de salud y Unidades móviles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Poblaciones prioritarias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HSH, TS, Mujeres Trans</a:t>
                      </a:r>
                      <a:endParaRPr lang="es-SV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5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Obstáculos e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inequidades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Estigma y discriminación, horarios de atención, autodiscriminación</a:t>
                      </a:r>
                      <a:endParaRPr lang="es-SV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55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Justificación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este módulo se trabajará con las poblaciones anteriormente mencionada debido a la alta prevalencia que presentan en el país las cascadas de prevención nos muestra que un 60.6% de la población clave se encuentra con riesgo sustancial, además las brechas en el diagnostico en donde se cuenta con un 72% de personas diagnosticadas.</a:t>
                      </a:r>
                      <a:endParaRPr lang="es-SV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52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esperado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y acercar la atención a esta poblaciones para así poder realizar diagnósticos tempranos y tratar de disminuir los nuevos casos</a:t>
                      </a:r>
                      <a:endParaRPr lang="es-SV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E464143-BFEC-4543-8EFF-C79C8FF5B2B1}"/>
              </a:ext>
            </a:extLst>
          </p:cNvPr>
          <p:cNvSpPr txBox="1"/>
          <p:nvPr/>
        </p:nvSpPr>
        <p:spPr>
          <a:xfrm rot="16200000">
            <a:off x="-2644774" y="3043237"/>
            <a:ext cx="6369050" cy="771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MÓDULOS Ó INTERVENCIONES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5843" name="Imagen 12" descr="Logotipo&#10;&#10;Descripción generada automáticamente">
            <a:extLst>
              <a:ext uri="{FF2B5EF4-FFF2-40B4-BE49-F238E27FC236}">
                <a16:creationId xmlns:a16="http://schemas.microsoft.com/office/drawing/2014/main" id="{F713EEE2-CC81-4C4C-9BAB-DAF7F606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448CCCE-165A-48D3-BBDF-FBAAFAFB1CBC}"/>
              </a:ext>
            </a:extLst>
          </p:cNvPr>
          <p:cNvGraphicFramePr>
            <a:graphicFrameLocks noGrp="1"/>
          </p:cNvGraphicFramePr>
          <p:nvPr/>
        </p:nvGraphicFramePr>
        <p:xfrm>
          <a:off x="1081088" y="244475"/>
          <a:ext cx="10909300" cy="64896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8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79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Componente </a:t>
                      </a:r>
                      <a:endParaRPr lang="es-SV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VIH</a:t>
                      </a:r>
                      <a:endParaRPr lang="es-SV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9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Módulo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b="1">
                          <a:effectLst/>
                        </a:rPr>
                        <a:t>PTMI</a:t>
                      </a:r>
                      <a:endParaRPr lang="es-SV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9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Intervenciones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>
                          <a:effectLst/>
                        </a:rPr>
                        <a:t>Prevención de la transmisión vertical del VIH</a:t>
                      </a:r>
                      <a:endParaRPr lang="es-SV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9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Poblaciones prioritarias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>
                          <a:effectLst/>
                        </a:rPr>
                        <a:t>Mujeres embarazadas y los niños de estas</a:t>
                      </a:r>
                      <a:endParaRPr lang="es-SV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Obstáculos e inequidades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>
                          <a:effectLst/>
                        </a:rPr>
                        <a:t>Inscripciones tardías a los controles prenatales y violencia social que dificultan a las embarazadas asistir a sus controles</a:t>
                      </a:r>
                      <a:endParaRPr lang="es-SV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06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Justificación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</a:rPr>
                        <a:t>La eliminación de la transmisión materno infantil del VIH es un compromiso que el país ha suscrito a nivel internacional, el sostener la intensidad de las acciones es clave para profundizar el logro y continuar en la línea de alcanzar la meta de eliminar la transmisión materno infantil. Se pretende continuar trabajando en este módulo para dar seguimiento cercano a las embarazadas y así poder disminuir el riesgo de la transmisión materno infantil. El MINSAL cuenta con profesionales de alta capacidad técnica para la vigilancia de la ETMI.</a:t>
                      </a:r>
                      <a:endParaRPr lang="es-SV" sz="1400" dirty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</a:rPr>
                        <a:t>Entre las fortalezas del país en el trabajo para la ETMI se encuentran: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La red de servicios del SNS es amplia con acceso a la población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Red laboratorio es accesible para la población con un interés fuerte en las embarazadas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Cuenta con sistema de información que recolecta el dato en SUMEVE, SIP, SIMMOG, SEPS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entre otros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Se ha dado seguimiento a las cascadas de VIH y de niño expuesto a VIH desde 2013 al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2019, con buenos resultados en los logros.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Análisis de la información con indicadores estándares que dan respuesta a los compromisos de la respuesta nacional y de los ODS.</a:t>
                      </a:r>
                      <a:endParaRPr lang="es-SV" sz="1400" dirty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</a:rPr>
                        <a:t>Las brechas encontradas son: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Vigilancia de sífilis materna y la sífilis congénita es débil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Falta de calidad del dato para el cumplimiento de los algoritmos diagnósticos.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Coberturas de testeo para VIH y sífilis en embarazada no alcanza coberturas optimas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Falta de evaluaciones conjuntas de los programas nacionales para la búsqueda de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soluciones sostenidas que mejores la información y los indicares de país.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Sistemas información sin interfases, sin triangular datos y sin análisis sistematizado que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apoyen el dato real de país.</a:t>
                      </a:r>
                      <a:endParaRPr lang="es-SV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1400" dirty="0">
                          <a:effectLst/>
                        </a:rPr>
                        <a:t>Seguimiento de casos de sífilis y SC muy bajo.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79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Resultado esperado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</a:rPr>
                        <a:t>Disminución de casos VIH en RN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28" marR="35328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D818E19-AC1F-44B3-B8A7-DCE465B57DB4}"/>
              </a:ext>
            </a:extLst>
          </p:cNvPr>
          <p:cNvSpPr txBox="1"/>
          <p:nvPr/>
        </p:nvSpPr>
        <p:spPr>
          <a:xfrm rot="16200000">
            <a:off x="-2644774" y="3043237"/>
            <a:ext cx="6369050" cy="771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MÓDULOS Ó INTERVENCIONES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6867" name="Imagen 10" descr="Logotipo&#10;&#10;Descripción generada automáticamente">
            <a:extLst>
              <a:ext uri="{FF2B5EF4-FFF2-40B4-BE49-F238E27FC236}">
                <a16:creationId xmlns:a16="http://schemas.microsoft.com/office/drawing/2014/main" id="{6C54F95F-FAE1-4E78-873D-404078FBE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48D157C-9A7A-4E04-9579-408111D1B946}"/>
              </a:ext>
            </a:extLst>
          </p:cNvPr>
          <p:cNvGraphicFramePr>
            <a:graphicFrameLocks noGrp="1"/>
          </p:cNvGraphicFramePr>
          <p:nvPr/>
        </p:nvGraphicFramePr>
        <p:xfrm>
          <a:off x="1466850" y="482600"/>
          <a:ext cx="10437813" cy="543877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6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9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VIH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Tratamiento, atención y apoyo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0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del tratamiento: carga viral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Prestación de servicios diferenciados de tratamiento antirretroviral y atención para el VIH.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9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Poblaciones prioritarias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Todas las personas que viven con VIH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9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Obstáculos e inequidades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Estigma y discriminación, distancia geográfica, violencia social, bajo nivel adquisitivo del usuario, uso de drogas y alcohol.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541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Justificación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porcentaje de personas que viven con VIH no vinculadas, ni retenidas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Definitivamente que las barreras para el tratamiento inciden en la supresión viral, en donde además un factor decisivo es la conducta personal y lo hábitos saludables; otros factores que influyen son la pobreza y la crisis de empleo que se ha visto agravada a causa del COVID-19 por las restricciones de movimiento, lo cual impacta la seguridad alimentaria y nutricional.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19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esperado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NI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Alcanzar el objetivo final que sería CV indetectables y por ende disminuir la transmisión y mejorar la calidad de vida de los usuarios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070B77A-2C08-4823-9FDA-09CEA65BBF1F}"/>
              </a:ext>
            </a:extLst>
          </p:cNvPr>
          <p:cNvSpPr txBox="1"/>
          <p:nvPr/>
        </p:nvSpPr>
        <p:spPr>
          <a:xfrm rot="16200000">
            <a:off x="-2901156" y="2972594"/>
            <a:ext cx="7023100" cy="912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OTRAS INTERVENCIONES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7891" name="Imagen 10" descr="Logotipo&#10;&#10;Descripción generada automáticamente">
            <a:extLst>
              <a:ext uri="{FF2B5EF4-FFF2-40B4-BE49-F238E27FC236}">
                <a16:creationId xmlns:a16="http://schemas.microsoft.com/office/drawing/2014/main" id="{EB5DB6FA-5D2D-48F3-9700-6053CE80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03B212C-2EE7-48FF-A499-3876D90B4297}"/>
              </a:ext>
            </a:extLst>
          </p:cNvPr>
          <p:cNvGraphicFramePr/>
          <p:nvPr/>
        </p:nvGraphicFramePr>
        <p:xfrm>
          <a:off x="1462529" y="535166"/>
          <a:ext cx="10016298" cy="578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samblea autorizó otorgar $22.6 millones a 66 ONG en el presupuesto 2020 -  Diario El Mundo">
            <a:extLst>
              <a:ext uri="{FF2B5EF4-FFF2-40B4-BE49-F238E27FC236}">
                <a16:creationId xmlns:a16="http://schemas.microsoft.com/office/drawing/2014/main" id="{56709A78-1EDF-4A5E-A940-A4A9ACC6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60C81B-89F9-4CDC-9340-92CEF8B5B27E}"/>
              </a:ext>
            </a:extLst>
          </p:cNvPr>
          <p:cNvSpPr txBox="1"/>
          <p:nvPr/>
        </p:nvSpPr>
        <p:spPr>
          <a:xfrm>
            <a:off x="180975" y="214313"/>
            <a:ext cx="3044825" cy="7445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+mj-ea"/>
                <a:cs typeface="+mj-cs"/>
              </a:rPr>
              <a:t>Presupuesto</a:t>
            </a:r>
          </a:p>
        </p:txBody>
      </p:sp>
      <p:pic>
        <p:nvPicPr>
          <p:cNvPr id="38916" name="Imagen 13" descr="Logotipo&#10;&#10;Descripción generada automáticamente">
            <a:extLst>
              <a:ext uri="{FF2B5EF4-FFF2-40B4-BE49-F238E27FC236}">
                <a16:creationId xmlns:a16="http://schemas.microsoft.com/office/drawing/2014/main" id="{6AD61F6F-D3A7-4A7E-9C7C-04D619D6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3EBD3A5-CF92-4211-B4ED-513CC60E04D9}"/>
              </a:ext>
            </a:extLst>
          </p:cNvPr>
          <p:cNvSpPr txBox="1"/>
          <p:nvPr/>
        </p:nvSpPr>
        <p:spPr>
          <a:xfrm rot="16200000">
            <a:off x="-2901156" y="2972594"/>
            <a:ext cx="7023100" cy="912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PRESUPUESTO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9939" name="Imagen 10" descr="Logotipo&#10;&#10;Descripción generada automáticamente">
            <a:extLst>
              <a:ext uri="{FF2B5EF4-FFF2-40B4-BE49-F238E27FC236}">
                <a16:creationId xmlns:a16="http://schemas.microsoft.com/office/drawing/2014/main" id="{223E2782-8D36-423A-96E9-FEF4CFA4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9B46D8-94EF-4627-BA66-C95CE1B7FBDC}"/>
              </a:ext>
            </a:extLst>
          </p:cNvPr>
          <p:cNvGraphicFramePr>
            <a:graphicFrameLocks noGrp="1"/>
          </p:cNvGraphicFramePr>
          <p:nvPr/>
        </p:nvGraphicFramePr>
        <p:xfrm>
          <a:off x="873125" y="230188"/>
          <a:ext cx="10283825" cy="2070103"/>
        </p:xfrm>
        <a:graphic>
          <a:graphicData uri="http://schemas.openxmlformats.org/drawingml/2006/table">
            <a:tbl>
              <a:tblPr/>
              <a:tblGrid>
                <a:gridCol w="725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Prevención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$6,650,532.26 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41.4%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Tratamiento, atención y apoyo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$3,427,092.37 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Gestión de programas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$2,714,803.41 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Servicios diferenciados de diagnóstico del VIH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$1,644,156.20 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SSRS: Sistemas de información de gestión de salud y M&amp;E (Monitoreo y Evaluación)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$702,624.69 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SSRS: mejora de la calidad y la prestación de servicios integrados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$493,254.56 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PTMI</a:t>
                      </a:r>
                      <a:endParaRPr kumimoji="0" lang="es-SV" altLang="es-SV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$442,352.59 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altLang="es-S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  <a:endParaRPr kumimoji="0" lang="es-SV" altLang="es-SV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492A38E-E1A8-4229-BEBE-A82F335046A1}"/>
              </a:ext>
            </a:extLst>
          </p:cNvPr>
          <p:cNvGraphicFramePr/>
          <p:nvPr/>
        </p:nvGraphicFramePr>
        <p:xfrm>
          <a:off x="4152550" y="2300601"/>
          <a:ext cx="9020961" cy="390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ED51384-701F-49B7-972B-92D39AA5EF82}"/>
              </a:ext>
            </a:extLst>
          </p:cNvPr>
          <p:cNvSpPr txBox="1"/>
          <p:nvPr/>
        </p:nvSpPr>
        <p:spPr>
          <a:xfrm>
            <a:off x="933450" y="2613025"/>
            <a:ext cx="36718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MONTO TOTAL DE SOLICITUD</a:t>
            </a:r>
          </a:p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$16,074.816.00 </a:t>
            </a:r>
            <a:endParaRPr lang="es-SV" sz="2000" b="1" dirty="0">
              <a:solidFill>
                <a:srgbClr val="C00000"/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DB35117-0846-438C-A829-666F3AC5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r="2" b="2900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E7B193-7F0C-4451-A21C-425FABDA33EB}"/>
              </a:ext>
            </a:extLst>
          </p:cNvPr>
          <p:cNvSpPr txBox="1"/>
          <p:nvPr/>
        </p:nvSpPr>
        <p:spPr>
          <a:xfrm>
            <a:off x="120650" y="-487363"/>
            <a:ext cx="5862638" cy="1833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+mj-ea"/>
                <a:cs typeface="+mj-cs"/>
              </a:rPr>
              <a:t>CONTEXTO</a:t>
            </a:r>
          </a:p>
        </p:txBody>
      </p:sp>
      <p:pic>
        <p:nvPicPr>
          <p:cNvPr id="22532" name="Imagen 13" descr="Logotipo&#10;&#10;Descripción generada automáticamente">
            <a:extLst>
              <a:ext uri="{FF2B5EF4-FFF2-40B4-BE49-F238E27FC236}">
                <a16:creationId xmlns:a16="http://schemas.microsoft.com/office/drawing/2014/main" id="{4687EDC8-348A-44E2-BF88-BF57A2E4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Imagen 10" descr="Logotipo&#10;&#10;Descripción generada automáticamente">
            <a:extLst>
              <a:ext uri="{FF2B5EF4-FFF2-40B4-BE49-F238E27FC236}">
                <a16:creationId xmlns:a16="http://schemas.microsoft.com/office/drawing/2014/main" id="{EB5DB6FA-5D2D-48F3-9700-6053CE80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397981-1059-4F37-B6FB-15F51724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4"/>
            <a:ext cx="10515600" cy="974725"/>
          </a:xfrm>
        </p:spPr>
        <p:txBody>
          <a:bodyPr/>
          <a:lstStyle/>
          <a:p>
            <a:pPr algn="ctr"/>
            <a:r>
              <a:rPr lang="es-ES" b="1" dirty="0"/>
              <a:t>PAAR</a:t>
            </a:r>
            <a:endParaRPr lang="es-SV" b="1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A418932-AD5A-4F56-BB6B-37C431093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199181"/>
              </p:ext>
            </p:extLst>
          </p:nvPr>
        </p:nvGraphicFramePr>
        <p:xfrm>
          <a:off x="1521635" y="1168399"/>
          <a:ext cx="8627253" cy="500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75052" imgH="2539909" progId="Excel.Sheet.12">
                  <p:embed/>
                </p:oleObj>
              </mc:Choice>
              <mc:Fallback>
                <p:oleObj name="Worksheet" r:id="rId3" imgW="4375052" imgH="25399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1635" y="1168399"/>
                        <a:ext cx="8627253" cy="5008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7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7B1545-864B-469B-9DAF-D35B138411CF}"/>
              </a:ext>
            </a:extLst>
          </p:cNvPr>
          <p:cNvSpPr/>
          <p:nvPr/>
        </p:nvSpPr>
        <p:spPr>
          <a:xfrm>
            <a:off x="1416582" y="2967335"/>
            <a:ext cx="93588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PREGUNTAS Y/O COMENTARIOS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71BDC21-0928-4FCB-B6E4-71FA675363E0}"/>
              </a:ext>
            </a:extLst>
          </p:cNvPr>
          <p:cNvSpPr txBox="1"/>
          <p:nvPr/>
        </p:nvSpPr>
        <p:spPr>
          <a:xfrm rot="16200000">
            <a:off x="-1029494" y="2788444"/>
            <a:ext cx="3338513" cy="1279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CONTEXTO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3555" name="Imagen 3">
            <a:extLst>
              <a:ext uri="{FF2B5EF4-FFF2-40B4-BE49-F238E27FC236}">
                <a16:creationId xmlns:a16="http://schemas.microsoft.com/office/drawing/2014/main" id="{96907FCF-A608-4876-967D-113E39F9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9643" r="13435" b="33205"/>
          <a:stretch>
            <a:fillRect/>
          </a:stretch>
        </p:blipFill>
        <p:spPr bwMode="auto">
          <a:xfrm>
            <a:off x="2343150" y="3516313"/>
            <a:ext cx="9488488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n 10">
            <a:extLst>
              <a:ext uri="{FF2B5EF4-FFF2-40B4-BE49-F238E27FC236}">
                <a16:creationId xmlns:a16="http://schemas.microsoft.com/office/drawing/2014/main" id="{53BAEC00-17B0-4B19-8B96-74FF7A10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23222" r="11539" b="18661"/>
          <a:stretch>
            <a:fillRect/>
          </a:stretch>
        </p:blipFill>
        <p:spPr bwMode="auto">
          <a:xfrm>
            <a:off x="1982788" y="211138"/>
            <a:ext cx="79533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n 11" descr="Logotipo&#10;&#10;Descripción generada automáticamente">
            <a:extLst>
              <a:ext uri="{FF2B5EF4-FFF2-40B4-BE49-F238E27FC236}">
                <a16:creationId xmlns:a16="http://schemas.microsoft.com/office/drawing/2014/main" id="{C2BDE875-8828-476D-AAC3-A385EBFE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A74FD933-39D0-4BC9-913D-11F25D329881}"/>
              </a:ext>
            </a:extLst>
          </p:cNvPr>
          <p:cNvSpPr txBox="1"/>
          <p:nvPr/>
        </p:nvSpPr>
        <p:spPr>
          <a:xfrm rot="16200000">
            <a:off x="-1258887" y="2995612"/>
            <a:ext cx="3246438" cy="9128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CONTEXTO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4579" name="Imagen 2">
            <a:extLst>
              <a:ext uri="{FF2B5EF4-FFF2-40B4-BE49-F238E27FC236}">
                <a16:creationId xmlns:a16="http://schemas.microsoft.com/office/drawing/2014/main" id="{00F241E6-CCB3-4A11-B70E-A1D93608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3819" r="13860" b="42654"/>
          <a:stretch>
            <a:fillRect/>
          </a:stretch>
        </p:blipFill>
        <p:spPr bwMode="auto">
          <a:xfrm>
            <a:off x="820738" y="1901825"/>
            <a:ext cx="1137126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n 10" descr="Logotipo&#10;&#10;Descripción generada automáticamente">
            <a:extLst>
              <a:ext uri="{FF2B5EF4-FFF2-40B4-BE49-F238E27FC236}">
                <a16:creationId xmlns:a16="http://schemas.microsoft.com/office/drawing/2014/main" id="{C39D5FE6-7F61-480C-BC36-EC73044F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68DC838-6092-40DC-B37F-894C4621F19B}"/>
              </a:ext>
            </a:extLst>
          </p:cNvPr>
          <p:cNvSpPr txBox="1"/>
          <p:nvPr/>
        </p:nvSpPr>
        <p:spPr>
          <a:xfrm rot="16200000">
            <a:off x="-1088231" y="2972594"/>
            <a:ext cx="3248025" cy="912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CONTEXTO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603" name="CuadroTexto 3">
            <a:extLst>
              <a:ext uri="{FF2B5EF4-FFF2-40B4-BE49-F238E27FC236}">
                <a16:creationId xmlns:a16="http://schemas.microsoft.com/office/drawing/2014/main" id="{6E658182-39F1-49A6-A8FD-311215085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1474788"/>
            <a:ext cx="7904162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SV" altLang="es-SV"/>
              <a:t>11 Reuniones Plenarias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SV" altLang="es-SV"/>
              <a:t>9 Diálogos multisectoriales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SV" altLang="es-SV"/>
              <a:t>39 Reuniones técnicas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SV" altLang="es-SV"/>
              <a:t>3 Presentación a autoridades MINSAL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SV" altLang="es-SV"/>
              <a:t>1 Presentación a CONAVIH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SV" altLang="es-SV"/>
              <a:t>2 Presentación avances ESCO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SV" altLang="es-SV"/>
              <a:t>Diversas consultas con Gerente de Portafolio</a:t>
            </a:r>
          </a:p>
        </p:txBody>
      </p:sp>
      <p:pic>
        <p:nvPicPr>
          <p:cNvPr id="25604" name="Imagen 10" descr="Logotipo&#10;&#10;Descripción generada automáticamente">
            <a:extLst>
              <a:ext uri="{FF2B5EF4-FFF2-40B4-BE49-F238E27FC236}">
                <a16:creationId xmlns:a16="http://schemas.microsoft.com/office/drawing/2014/main" id="{C0233781-035A-4E48-A2E6-838EF603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46A727-FA3C-48C5-9DAF-043D49975E72}"/>
              </a:ext>
            </a:extLst>
          </p:cNvPr>
          <p:cNvSpPr txBox="1"/>
          <p:nvPr/>
        </p:nvSpPr>
        <p:spPr>
          <a:xfrm>
            <a:off x="2511425" y="96838"/>
            <a:ext cx="8212138" cy="1279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Proceso Participativo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13" descr="Logotipo&#10;&#10;Descripción generada automáticamente">
            <a:extLst>
              <a:ext uri="{FF2B5EF4-FFF2-40B4-BE49-F238E27FC236}">
                <a16:creationId xmlns:a16="http://schemas.microsoft.com/office/drawing/2014/main" id="{D00EDA94-45C3-4E9F-B026-DAD45E87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agen 5">
            <a:extLst>
              <a:ext uri="{FF2B5EF4-FFF2-40B4-BE49-F238E27FC236}">
                <a16:creationId xmlns:a16="http://schemas.microsoft.com/office/drawing/2014/main" id="{D675FAB1-254C-4D5A-A615-CF6E5BA3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169988"/>
            <a:ext cx="981868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34C009C-0A2F-4E0F-8D9D-FDA5AA208120}"/>
              </a:ext>
            </a:extLst>
          </p:cNvPr>
          <p:cNvSpPr txBox="1"/>
          <p:nvPr/>
        </p:nvSpPr>
        <p:spPr>
          <a:xfrm>
            <a:off x="4040188" y="5175250"/>
            <a:ext cx="41116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SV" sz="2400" dirty="0">
                <a:solidFill>
                  <a:schemeClr val="accent1">
                    <a:lumMod val="75000"/>
                  </a:schemeClr>
                </a:solidFill>
                <a:latin typeface="Eras Demi ITC" panose="020B0805030504020804" pitchFamily="34" charset="0"/>
              </a:rPr>
              <a:t>Dra. Ana Guadalupe Flores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D1C4B4A-F073-4875-8F2C-20312A1C835B}"/>
              </a:ext>
            </a:extLst>
          </p:cNvPr>
          <p:cNvSpPr txBox="1"/>
          <p:nvPr/>
        </p:nvSpPr>
        <p:spPr>
          <a:xfrm rot="16200000">
            <a:off x="-2767806" y="2829719"/>
            <a:ext cx="6613525" cy="1077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METAS (Marco Desempeño)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7651" name="Marcador de contenido 4">
            <a:extLst>
              <a:ext uri="{FF2B5EF4-FFF2-40B4-BE49-F238E27FC236}">
                <a16:creationId xmlns:a16="http://schemas.microsoft.com/office/drawing/2014/main" id="{A14A0A6C-DF40-4146-A839-D42E849B60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725" y="754063"/>
            <a:ext cx="10796588" cy="4843462"/>
          </a:xfrm>
        </p:spPr>
      </p:pic>
      <p:pic>
        <p:nvPicPr>
          <p:cNvPr id="27652" name="Imagen 10" descr="Logotipo&#10;&#10;Descripción generada automáticamente">
            <a:extLst>
              <a:ext uri="{FF2B5EF4-FFF2-40B4-BE49-F238E27FC236}">
                <a16:creationId xmlns:a16="http://schemas.microsoft.com/office/drawing/2014/main" id="{1F011772-8BF5-45DD-A2EE-A63FE707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100BF1C-AABD-406D-8C85-A9E4DA21A5D4}"/>
              </a:ext>
            </a:extLst>
          </p:cNvPr>
          <p:cNvSpPr txBox="1"/>
          <p:nvPr/>
        </p:nvSpPr>
        <p:spPr>
          <a:xfrm rot="16200000">
            <a:off x="-2767806" y="2829719"/>
            <a:ext cx="6613525" cy="1077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METAS (Marco Desempeño)</a:t>
            </a:r>
          </a:p>
        </p:txBody>
      </p:sp>
      <p:pic>
        <p:nvPicPr>
          <p:cNvPr id="28675" name="Marcador de contenido 4">
            <a:extLst>
              <a:ext uri="{FF2B5EF4-FFF2-40B4-BE49-F238E27FC236}">
                <a16:creationId xmlns:a16="http://schemas.microsoft.com/office/drawing/2014/main" id="{CEAB7323-8223-4948-8807-D9877BBA10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713" y="941388"/>
            <a:ext cx="10782300" cy="4854575"/>
          </a:xfrm>
        </p:spPr>
      </p:pic>
      <p:pic>
        <p:nvPicPr>
          <p:cNvPr id="28676" name="Imagen 10" descr="Logotipo&#10;&#10;Descripción generada automáticamente">
            <a:extLst>
              <a:ext uri="{FF2B5EF4-FFF2-40B4-BE49-F238E27FC236}">
                <a16:creationId xmlns:a16="http://schemas.microsoft.com/office/drawing/2014/main" id="{8C609B10-BA64-4A79-8301-9ABEFAE9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EED7467-BC5E-4C78-B70D-CF2064B31E11}"/>
              </a:ext>
            </a:extLst>
          </p:cNvPr>
          <p:cNvSpPr txBox="1"/>
          <p:nvPr/>
        </p:nvSpPr>
        <p:spPr>
          <a:xfrm rot="16200000">
            <a:off x="-2767806" y="2829719"/>
            <a:ext cx="6613525" cy="1077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  <a:ea typeface="+mj-ea"/>
                <a:cs typeface="Arial" panose="020B0604020202020204" pitchFamily="34" charset="0"/>
              </a:rPr>
              <a:t>METAS (Marco Desempeño)</a:t>
            </a:r>
          </a:p>
        </p:txBody>
      </p:sp>
      <p:pic>
        <p:nvPicPr>
          <p:cNvPr id="29699" name="Marcador de contenido 5">
            <a:extLst>
              <a:ext uri="{FF2B5EF4-FFF2-40B4-BE49-F238E27FC236}">
                <a16:creationId xmlns:a16="http://schemas.microsoft.com/office/drawing/2014/main" id="{0E243D8E-19FE-4E6E-970F-85A979ABEA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938" y="646113"/>
            <a:ext cx="10763250" cy="5308600"/>
          </a:xfrm>
        </p:spPr>
      </p:pic>
      <p:pic>
        <p:nvPicPr>
          <p:cNvPr id="29700" name="Imagen 10" descr="Logotipo&#10;&#10;Descripción generada automáticamente">
            <a:extLst>
              <a:ext uri="{FF2B5EF4-FFF2-40B4-BE49-F238E27FC236}">
                <a16:creationId xmlns:a16="http://schemas.microsoft.com/office/drawing/2014/main" id="{2D18DC5E-B832-43F9-8942-E4A5C78C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6024563"/>
            <a:ext cx="184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F Black">
    <a:dk1>
      <a:srgbClr val="404040"/>
    </a:dk1>
    <a:lt1>
      <a:sysClr val="window" lastClr="FFFFFF"/>
    </a:lt1>
    <a:dk2>
      <a:srgbClr val="FFFFFF"/>
    </a:dk2>
    <a:lt2>
      <a:srgbClr val="1E1E1E"/>
    </a:lt2>
    <a:accent1>
      <a:srgbClr val="C7C8CA"/>
    </a:accent1>
    <a:accent2>
      <a:srgbClr val="939598"/>
    </a:accent2>
    <a:accent3>
      <a:srgbClr val="636466"/>
    </a:accent3>
    <a:accent4>
      <a:srgbClr val="CD202C"/>
    </a:accent4>
    <a:accent5>
      <a:srgbClr val="0055AA"/>
    </a:accent5>
    <a:accent6>
      <a:srgbClr val="FFAA22"/>
    </a:accent6>
    <a:hlink>
      <a:srgbClr val="0563C1"/>
    </a:hlink>
    <a:folHlink>
      <a:srgbClr val="954F72"/>
    </a:folHlink>
  </a:clrScheme>
  <a:fontScheme name="Global Fun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1058</Words>
  <Application>Microsoft Office PowerPoint</Application>
  <PresentationFormat>Panorámica</PresentationFormat>
  <Paragraphs>155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Eras Demi ITC</vt:lpstr>
      <vt:lpstr>Gill Sans MT</vt:lpstr>
      <vt:lpstr>Symbol</vt:lpstr>
      <vt:lpstr>Wingdings</vt:lpstr>
      <vt:lpstr>Tema de Office</vt:lpstr>
      <vt:lpstr>Worksheet</vt:lpstr>
      <vt:lpstr>Solicitudes adaptadas  a los portafolios focalizados  Componente VIH 2022-2024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CASCADA DEL CONTINUO DE ATENCIÓN VIH  EL SALVADOR</dc:title>
  <dc:creator>JSSCH</dc:creator>
  <cp:keywords>EQUIPO M&amp;E</cp:keywords>
  <cp:lastModifiedBy>Karla Eugenia Rivera Arévalo</cp:lastModifiedBy>
  <cp:revision>42</cp:revision>
  <dcterms:created xsi:type="dcterms:W3CDTF">2020-05-08T18:54:38Z</dcterms:created>
  <dcterms:modified xsi:type="dcterms:W3CDTF">2021-02-23T17:43:07Z</dcterms:modified>
</cp:coreProperties>
</file>