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Lst>
  <p:notesMasterIdLst>
    <p:notesMasterId r:id="rId26"/>
  </p:notesMasterIdLst>
  <p:handoutMasterIdLst>
    <p:handoutMasterId r:id="rId27"/>
  </p:handoutMasterIdLst>
  <p:sldIdLst>
    <p:sldId id="256" r:id="rId4"/>
    <p:sldId id="278" r:id="rId5"/>
    <p:sldId id="309" r:id="rId6"/>
    <p:sldId id="330" r:id="rId7"/>
    <p:sldId id="257" r:id="rId8"/>
    <p:sldId id="331" r:id="rId9"/>
    <p:sldId id="259" r:id="rId10"/>
    <p:sldId id="260" r:id="rId11"/>
    <p:sldId id="320" r:id="rId12"/>
    <p:sldId id="317" r:id="rId13"/>
    <p:sldId id="323" r:id="rId14"/>
    <p:sldId id="318" r:id="rId15"/>
    <p:sldId id="324" r:id="rId16"/>
    <p:sldId id="319" r:id="rId17"/>
    <p:sldId id="285" r:id="rId18"/>
    <p:sldId id="325" r:id="rId19"/>
    <p:sldId id="326" r:id="rId20"/>
    <p:sldId id="327" r:id="rId21"/>
    <p:sldId id="328" r:id="rId22"/>
    <p:sldId id="316" r:id="rId23"/>
    <p:sldId id="329" r:id="rId24"/>
    <p:sldId id="258" r:id="rId25"/>
  </p:sldIdLst>
  <p:sldSz cx="9144000" cy="6858000" type="screen4x3"/>
  <p:notesSz cx="7010400" cy="9296400"/>
  <p:defaultTextStyle>
    <a:defPPr>
      <a:defRPr lang="es-SV"/>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3" autoAdjust="0"/>
    <p:restoredTop sz="94672" autoAdjust="0"/>
  </p:normalViewPr>
  <p:slideViewPr>
    <p:cSldViewPr>
      <p:cViewPr>
        <p:scale>
          <a:sx n="120" d="100"/>
          <a:sy n="120" d="100"/>
        </p:scale>
        <p:origin x="1776"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276" y="-96"/>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26406872973246"/>
          <c:y val="0.11382159005648999"/>
          <c:w val="0.8172252684471486"/>
          <c:h val="0.67761475634721324"/>
        </c:manualLayout>
      </c:layout>
      <c:barChart>
        <c:barDir val="col"/>
        <c:grouping val="clustered"/>
        <c:varyColors val="0"/>
        <c:ser>
          <c:idx val="0"/>
          <c:order val="0"/>
          <c:tx>
            <c:v>PRESUPUESTO</c:v>
          </c:tx>
          <c:spPr>
            <a:solidFill>
              <a:srgbClr val="993366"/>
            </a:solidFill>
            <a:ln w="12700">
              <a:solidFill>
                <a:srgbClr val="000000"/>
              </a:solidFill>
              <a:prstDash val="solid"/>
            </a:ln>
          </c:spPr>
          <c:invertIfNegative val="0"/>
          <c:val>
            <c:numRef>
              <c:f>'Introducción de datos'!$C$33:$N$33</c:f>
              <c:numCache>
                <c:formatCode>_([$$-440A]* #,##0.00_);_([$$-440A]* \(#,##0.00\);_([$$-440A]* \-??_);_(@_)</c:formatCode>
                <c:ptCount val="12"/>
                <c:pt idx="0" formatCode="[$$-340A]\ #,##0.00">
                  <c:v>1721029</c:v>
                </c:pt>
                <c:pt idx="1">
                  <c:v>3110315</c:v>
                </c:pt>
              </c:numCache>
            </c:numRef>
          </c:val>
          <c:extLst>
            <c:ext xmlns:c16="http://schemas.microsoft.com/office/drawing/2014/chart" uri="{C3380CC4-5D6E-409C-BE32-E72D297353CC}">
              <c16:uniqueId val="{00000000-384C-4B89-AE94-1548FE0A6ECC}"/>
            </c:ext>
          </c:extLst>
        </c:ser>
        <c:ser>
          <c:idx val="1"/>
          <c:order val="1"/>
          <c:tx>
            <c:v>DESEMBOLSO</c:v>
          </c:tx>
          <c:spPr>
            <a:solidFill>
              <a:srgbClr val="0070C0"/>
            </a:solidFill>
            <a:ln w="12700">
              <a:solidFill>
                <a:srgbClr val="000000"/>
              </a:solidFill>
              <a:prstDash val="solid"/>
            </a:ln>
          </c:spPr>
          <c:invertIfNegative val="0"/>
          <c:val>
            <c:numRef>
              <c:f>'Introducción de datos'!$C$34:$N$34</c:f>
              <c:numCache>
                <c:formatCode>_([$$-440A]* #,##0.00_);_([$$-440A]* \(#,##0.00\);_([$$-440A]* \-??_);_(@_)</c:formatCode>
                <c:ptCount val="12"/>
                <c:pt idx="0" formatCode="[$$-340A]\ #,##0.00">
                  <c:v>1721029</c:v>
                </c:pt>
                <c:pt idx="1">
                  <c:v>3110315</c:v>
                </c:pt>
                <c:pt idx="2">
                  <c:v>0</c:v>
                </c:pt>
              </c:numCache>
            </c:numRef>
          </c:val>
          <c:extLst>
            <c:ext xmlns:c16="http://schemas.microsoft.com/office/drawing/2014/chart" uri="{C3380CC4-5D6E-409C-BE32-E72D297353CC}">
              <c16:uniqueId val="{00000001-384C-4B89-AE94-1548FE0A6ECC}"/>
            </c:ext>
          </c:extLst>
        </c:ser>
        <c:dLbls>
          <c:showLegendKey val="0"/>
          <c:showVal val="0"/>
          <c:showCatName val="0"/>
          <c:showSerName val="0"/>
          <c:showPercent val="0"/>
          <c:showBubbleSize val="0"/>
        </c:dLbls>
        <c:gapWidth val="70"/>
        <c:axId val="192562112"/>
        <c:axId val="1"/>
      </c:barChart>
      <c:catAx>
        <c:axId val="192562112"/>
        <c:scaling>
          <c:orientation val="minMax"/>
        </c:scaling>
        <c:delete val="0"/>
        <c:axPos val="b"/>
        <c:numFmt formatCode="General" sourceLinked="1"/>
        <c:majorTickMark val="out"/>
        <c:minorTickMark val="none"/>
        <c:tickLblPos val="nextTo"/>
        <c:spPr>
          <a:ln w="12700">
            <a:solidFill>
              <a:srgbClr val="000000"/>
            </a:solidFill>
            <a:prstDash val="solid"/>
          </a:ln>
        </c:spPr>
        <c:txPr>
          <a:bodyPr rot="-2700000" vert="horz"/>
          <a:lstStyle/>
          <a:p>
            <a:pPr>
              <a:defRPr/>
            </a:pPr>
            <a:endParaRPr lang="es-SV"/>
          </a:p>
        </c:txPr>
        <c:crossAx val="1"/>
        <c:crosses val="autoZero"/>
        <c:auto val="1"/>
        <c:lblAlgn val="ctr"/>
        <c:lblOffset val="100"/>
        <c:tickLblSkip val="1"/>
        <c:tickMarkSkip val="1"/>
        <c:noMultiLvlLbl val="0"/>
      </c:catAx>
      <c:valAx>
        <c:axId val="1"/>
        <c:scaling>
          <c:orientation val="minMax"/>
        </c:scaling>
        <c:delete val="0"/>
        <c:axPos val="l"/>
        <c:majorGridlines>
          <c:spPr>
            <a:ln w="12700">
              <a:solidFill>
                <a:srgbClr val="000000"/>
              </a:solidFill>
              <a:prstDash val="solid"/>
            </a:ln>
          </c:spPr>
        </c:majorGridlines>
        <c:numFmt formatCode="#.##0" sourceLinked="0"/>
        <c:majorTickMark val="out"/>
        <c:minorTickMark val="none"/>
        <c:tickLblPos val="nextTo"/>
        <c:spPr>
          <a:ln w="12700">
            <a:solidFill>
              <a:srgbClr val="000000"/>
            </a:solidFill>
            <a:prstDash val="solid"/>
          </a:ln>
        </c:spPr>
        <c:txPr>
          <a:bodyPr rot="0" vert="horz"/>
          <a:lstStyle/>
          <a:p>
            <a:pPr>
              <a:defRPr/>
            </a:pPr>
            <a:endParaRPr lang="es-SV"/>
          </a:p>
        </c:txPr>
        <c:crossAx val="192562112"/>
        <c:crossesAt val="1"/>
        <c:crossBetween val="between"/>
      </c:valAx>
      <c:dTable>
        <c:showHorzBorder val="1"/>
        <c:showVertBorder val="1"/>
        <c:showOutline val="1"/>
        <c:showKeys val="1"/>
      </c:dTable>
      <c:spPr>
        <a:solidFill>
          <a:srgbClr val="FFFFFF"/>
        </a:solidFill>
        <a:ln w="12700">
          <a:solidFill>
            <a:srgbClr val="000000"/>
          </a:solidFill>
          <a:prstDash val="solid"/>
        </a:ln>
      </c:spPr>
    </c:plotArea>
    <c:plotVisOnly val="1"/>
    <c:dispBlanksAs val="gap"/>
    <c:showDLblsOverMax val="0"/>
  </c:chart>
  <c:spPr>
    <a:noFill/>
    <a:ln w="6350">
      <a:noFill/>
    </a:ln>
  </c:spPr>
  <c:txPr>
    <a:bodyPr/>
    <a:lstStyle/>
    <a:p>
      <a:pPr>
        <a:defRPr sz="1400" b="0" i="0" u="none" strike="noStrike" baseline="0">
          <a:solidFill>
            <a:srgbClr val="000000"/>
          </a:solidFill>
          <a:latin typeface="Calibri"/>
          <a:ea typeface="Calibri"/>
          <a:cs typeface="Calibri"/>
        </a:defRPr>
      </a:pPr>
      <a:endParaRPr lang="es-S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426604054880177"/>
          <c:y val="2.0946713639231427E-2"/>
          <c:w val="0.37755664183120891"/>
          <c:h val="0.55996292223244248"/>
        </c:manualLayout>
      </c:layout>
      <c:barChart>
        <c:barDir val="col"/>
        <c:grouping val="clustered"/>
        <c:varyColors val="0"/>
        <c:ser>
          <c:idx val="0"/>
          <c:order val="0"/>
          <c:tx>
            <c:strRef>
              <c:f>'Introducción de datos'!$C$38</c:f>
              <c:strCache>
                <c:ptCount val="1"/>
                <c:pt idx="0">
                  <c:v>Presupuesto acumulado (en $)</c:v>
                </c:pt>
              </c:strCache>
            </c:strRef>
          </c:tx>
          <c:spPr>
            <a:solidFill>
              <a:srgbClr val="4F81BD"/>
            </a:solidFill>
            <a:ln w="25400">
              <a:noFill/>
            </a:ln>
          </c:spPr>
          <c:invertIfNegative val="0"/>
          <c:cat>
            <c:strRef>
              <c:f>'Introducción de datos'!$B$39:$B$47</c:f>
              <c:strCache>
                <c:ptCount val="9"/>
                <c:pt idx="0">
                  <c:v> 1: Detección precoz de casos de tuberculosis </c:v>
                </c:pt>
                <c:pt idx="1">
                  <c:v> 2: Tratamiento de casos TB de todas las formas </c:v>
                </c:pt>
                <c:pt idx="2">
                  <c:v> 3: Detección de casos TB/MDR </c:v>
                </c:pt>
                <c:pt idx="3">
                  <c:v> 4: Tratamiento de casos TB/MDR </c:v>
                </c:pt>
                <c:pt idx="4">
                  <c:v> 5: Disminución de la mortalidad por TB/VIH </c:v>
                </c:pt>
                <c:pt idx="5">
                  <c:v> 6: Atención integral a grupos de más alto riesgo </c:v>
                </c:pt>
                <c:pt idx="6">
                  <c:v>7: Fortalecimiento al Sistema de Salud</c:v>
                </c:pt>
                <c:pt idx="7">
                  <c:v>Monitoreo y Evaluación</c:v>
                </c:pt>
                <c:pt idx="8">
                  <c:v>Planificación, Coordinación y Gerencia</c:v>
                </c:pt>
              </c:strCache>
            </c:strRef>
          </c:cat>
          <c:val>
            <c:numRef>
              <c:f>'Introducción de datos'!$C$39:$C$47</c:f>
              <c:numCache>
                <c:formatCode>_ [$$-240A]\ * #,##0.00_ ;_ [$$-240A]\ * \-#,##0.00_ ;_ [$$-240A]\ * \-??_ ;_ @_ </c:formatCode>
                <c:ptCount val="9"/>
                <c:pt idx="0">
                  <c:v>1145652.6000000001</c:v>
                </c:pt>
                <c:pt idx="1">
                  <c:v>230849.59999999998</c:v>
                </c:pt>
                <c:pt idx="2">
                  <c:v>188500</c:v>
                </c:pt>
                <c:pt idx="3">
                  <c:v>38186.120000000003</c:v>
                </c:pt>
                <c:pt idx="4">
                  <c:v>85420.67</c:v>
                </c:pt>
                <c:pt idx="5">
                  <c:v>692244.47999999998</c:v>
                </c:pt>
                <c:pt idx="6">
                  <c:v>35000</c:v>
                </c:pt>
                <c:pt idx="7">
                  <c:v>357041.07999999996</c:v>
                </c:pt>
                <c:pt idx="8">
                  <c:v>337420.1</c:v>
                </c:pt>
              </c:numCache>
            </c:numRef>
          </c:val>
          <c:extLst>
            <c:ext xmlns:c16="http://schemas.microsoft.com/office/drawing/2014/chart" uri="{C3380CC4-5D6E-409C-BE32-E72D297353CC}">
              <c16:uniqueId val="{00000000-FE99-4193-9C66-98FFDF91B4FD}"/>
            </c:ext>
          </c:extLst>
        </c:ser>
        <c:ser>
          <c:idx val="1"/>
          <c:order val="1"/>
          <c:tx>
            <c:strRef>
              <c:f>'Introducción de datos'!$D$38</c:f>
              <c:strCache>
                <c:ptCount val="1"/>
                <c:pt idx="0">
                  <c:v>Gastos acumulados (en $)</c:v>
                </c:pt>
              </c:strCache>
            </c:strRef>
          </c:tx>
          <c:spPr>
            <a:solidFill>
              <a:srgbClr val="C0504D"/>
            </a:solidFill>
            <a:ln w="25400">
              <a:noFill/>
            </a:ln>
          </c:spPr>
          <c:invertIfNegative val="0"/>
          <c:cat>
            <c:strRef>
              <c:f>'Introducción de datos'!$B$39:$B$47</c:f>
              <c:strCache>
                <c:ptCount val="9"/>
                <c:pt idx="0">
                  <c:v> 1: Detección precoz de casos de tuberculosis </c:v>
                </c:pt>
                <c:pt idx="1">
                  <c:v> 2: Tratamiento de casos TB de todas las formas </c:v>
                </c:pt>
                <c:pt idx="2">
                  <c:v> 3: Detección de casos TB/MDR </c:v>
                </c:pt>
                <c:pt idx="3">
                  <c:v> 4: Tratamiento de casos TB/MDR </c:v>
                </c:pt>
                <c:pt idx="4">
                  <c:v> 5: Disminución de la mortalidad por TB/VIH </c:v>
                </c:pt>
                <c:pt idx="5">
                  <c:v> 6: Atención integral a grupos de más alto riesgo </c:v>
                </c:pt>
                <c:pt idx="6">
                  <c:v>7: Fortalecimiento al Sistema de Salud</c:v>
                </c:pt>
                <c:pt idx="7">
                  <c:v>Monitoreo y Evaluación</c:v>
                </c:pt>
                <c:pt idx="8">
                  <c:v>Planificación, Coordinación y Gerencia</c:v>
                </c:pt>
              </c:strCache>
            </c:strRef>
          </c:cat>
          <c:val>
            <c:numRef>
              <c:f>'Introducción de datos'!$D$39:$D$47</c:f>
              <c:numCache>
                <c:formatCode>_ [$$-240A]\ * #,##0.00_ ;_ [$$-240A]\ * \-#,##0.00_ ;_ [$$-240A]\ * \-??_ ;_ @_ </c:formatCode>
                <c:ptCount val="9"/>
                <c:pt idx="0">
                  <c:v>990236.27</c:v>
                </c:pt>
                <c:pt idx="1">
                  <c:v>203580.78</c:v>
                </c:pt>
                <c:pt idx="2">
                  <c:v>148180</c:v>
                </c:pt>
                <c:pt idx="3">
                  <c:v>32546</c:v>
                </c:pt>
                <c:pt idx="4">
                  <c:v>35376.44</c:v>
                </c:pt>
                <c:pt idx="5" formatCode="_([$$-440A]* #,##0.00_);_([$$-440A]* \(#,##0.00\);_([$$-440A]* \-??_);_(@_)">
                  <c:v>597074.42000000004</c:v>
                </c:pt>
                <c:pt idx="6" formatCode="_([$$-440A]* #,##0.00_);_([$$-440A]* \(#,##0.00\);_([$$-440A]* \-??_);_(@_)">
                  <c:v>15111.5</c:v>
                </c:pt>
                <c:pt idx="7" formatCode="_([$$-440A]* #,##0.00_);_([$$-440A]* \(#,##0.00\);_([$$-440A]* \-??_);_(@_)">
                  <c:v>208559.05000000002</c:v>
                </c:pt>
                <c:pt idx="8" formatCode="_([$$-440A]* #,##0.00_);_([$$-440A]* \(#,##0.00\);_([$$-440A]* \-??_);_(@_)">
                  <c:v>333159.7</c:v>
                </c:pt>
              </c:numCache>
            </c:numRef>
          </c:val>
          <c:extLst>
            <c:ext xmlns:c16="http://schemas.microsoft.com/office/drawing/2014/chart" uri="{C3380CC4-5D6E-409C-BE32-E72D297353CC}">
              <c16:uniqueId val="{00000001-FE99-4193-9C66-98FFDF91B4FD}"/>
            </c:ext>
          </c:extLst>
        </c:ser>
        <c:ser>
          <c:idx val="2"/>
          <c:order val="2"/>
          <c:tx>
            <c:strRef>
              <c:f>'Introducción de datos'!$E$38</c:f>
              <c:strCache>
                <c:ptCount val="1"/>
                <c:pt idx="0">
                  <c:v> % </c:v>
                </c:pt>
              </c:strCache>
            </c:strRef>
          </c:tx>
          <c:invertIfNegative val="0"/>
          <c:cat>
            <c:strRef>
              <c:f>'Introducción de datos'!$B$39:$B$47</c:f>
              <c:strCache>
                <c:ptCount val="9"/>
                <c:pt idx="0">
                  <c:v> 1: Detección precoz de casos de tuberculosis </c:v>
                </c:pt>
                <c:pt idx="1">
                  <c:v> 2: Tratamiento de casos TB de todas las formas </c:v>
                </c:pt>
                <c:pt idx="2">
                  <c:v> 3: Detección de casos TB/MDR </c:v>
                </c:pt>
                <c:pt idx="3">
                  <c:v> 4: Tratamiento de casos TB/MDR </c:v>
                </c:pt>
                <c:pt idx="4">
                  <c:v> 5: Disminución de la mortalidad por TB/VIH </c:v>
                </c:pt>
                <c:pt idx="5">
                  <c:v> 6: Atención integral a grupos de más alto riesgo </c:v>
                </c:pt>
                <c:pt idx="6">
                  <c:v>7: Fortalecimiento al Sistema de Salud</c:v>
                </c:pt>
                <c:pt idx="7">
                  <c:v>Monitoreo y Evaluación</c:v>
                </c:pt>
                <c:pt idx="8">
                  <c:v>Planificación, Coordinación y Gerencia</c:v>
                </c:pt>
              </c:strCache>
            </c:strRef>
          </c:cat>
          <c:val>
            <c:numRef>
              <c:f>'Introducción de datos'!$E$39:$E$47</c:f>
              <c:numCache>
                <c:formatCode>0%</c:formatCode>
                <c:ptCount val="9"/>
                <c:pt idx="0">
                  <c:v>0.86434253280619266</c:v>
                </c:pt>
                <c:pt idx="1">
                  <c:v>0.88187625189733931</c:v>
                </c:pt>
                <c:pt idx="2">
                  <c:v>0.78610079575596814</c:v>
                </c:pt>
                <c:pt idx="3">
                  <c:v>0.8522992123839761</c:v>
                </c:pt>
                <c:pt idx="4">
                  <c:v>0.41414378978764743</c:v>
                </c:pt>
                <c:pt idx="5">
                  <c:v>0.86251958267691797</c:v>
                </c:pt>
                <c:pt idx="6">
                  <c:v>0.43175714285714284</c:v>
                </c:pt>
                <c:pt idx="7">
                  <c:v>0.58413180354484706</c:v>
                </c:pt>
                <c:pt idx="8">
                  <c:v>0.98737360341011116</c:v>
                </c:pt>
              </c:numCache>
            </c:numRef>
          </c:val>
          <c:extLst>
            <c:ext xmlns:c16="http://schemas.microsoft.com/office/drawing/2014/chart" uri="{C3380CC4-5D6E-409C-BE32-E72D297353CC}">
              <c16:uniqueId val="{00000002-FE99-4193-9C66-98FFDF91B4FD}"/>
            </c:ext>
          </c:extLst>
        </c:ser>
        <c:dLbls>
          <c:showLegendKey val="0"/>
          <c:showVal val="0"/>
          <c:showCatName val="0"/>
          <c:showSerName val="0"/>
          <c:showPercent val="0"/>
          <c:showBubbleSize val="0"/>
        </c:dLbls>
        <c:gapWidth val="219"/>
        <c:overlap val="-27"/>
        <c:axId val="526270872"/>
        <c:axId val="1"/>
      </c:barChart>
      <c:catAx>
        <c:axId val="526270872"/>
        <c:scaling>
          <c:orientation val="minMax"/>
        </c:scaling>
        <c:delete val="0"/>
        <c:axPos val="b"/>
        <c:numFmt formatCode="General" sourceLinked="1"/>
        <c:majorTickMark val="none"/>
        <c:minorTickMark val="none"/>
        <c:tickLblPos val="nextTo"/>
        <c:spPr>
          <a:ln w="12700">
            <a:solidFill>
              <a:srgbClr val="D9D9D9"/>
            </a:solidFill>
            <a:prstDash val="solid"/>
          </a:ln>
        </c:spPr>
        <c:txPr>
          <a:bodyPr rot="0" vert="horz"/>
          <a:lstStyle/>
          <a:p>
            <a:pPr>
              <a:defRPr/>
            </a:pPr>
            <a:endParaRPr lang="es-SV"/>
          </a:p>
        </c:txPr>
        <c:crossAx val="1"/>
        <c:crosses val="autoZero"/>
        <c:auto val="1"/>
        <c:lblAlgn val="ctr"/>
        <c:lblOffset val="100"/>
        <c:tickLblSkip val="2"/>
        <c:tickMarkSkip val="1"/>
        <c:noMultiLvlLbl val="0"/>
      </c:catAx>
      <c:valAx>
        <c:axId val="1"/>
        <c:scaling>
          <c:orientation val="minMax"/>
        </c:scaling>
        <c:delete val="0"/>
        <c:axPos val="l"/>
        <c:majorGridlines>
          <c:spPr>
            <a:ln w="12700">
              <a:solidFill>
                <a:srgbClr val="D9D9D9"/>
              </a:solidFill>
              <a:prstDash val="solid"/>
            </a:ln>
          </c:spPr>
        </c:majorGridlines>
        <c:numFmt formatCode="_ [$$-240A]\ * #,##0.00_ ;_ [$$-240A]\ * \-#,##0.00_ ;_ [$$-240A]\ * \-??_ ;_ @_ " sourceLinked="0"/>
        <c:majorTickMark val="none"/>
        <c:minorTickMark val="none"/>
        <c:tickLblPos val="nextTo"/>
        <c:spPr>
          <a:ln w="6350">
            <a:noFill/>
          </a:ln>
        </c:spPr>
        <c:txPr>
          <a:bodyPr rot="0" vert="horz"/>
          <a:lstStyle/>
          <a:p>
            <a:pPr>
              <a:defRPr/>
            </a:pPr>
            <a:endParaRPr lang="es-SV"/>
          </a:p>
        </c:txPr>
        <c:crossAx val="526270872"/>
        <c:crosses val="autoZero"/>
        <c:crossBetween val="between"/>
      </c:valAx>
      <c:dTable>
        <c:showHorzBorder val="1"/>
        <c:showVertBorder val="1"/>
        <c:showOutline val="1"/>
        <c:showKeys val="1"/>
      </c:dTable>
      <c:spPr>
        <a:noFill/>
        <a:ln w="25400">
          <a:noFill/>
        </a:ln>
      </c:spPr>
    </c:plotArea>
    <c:plotVisOnly val="1"/>
    <c:dispBlanksAs val="gap"/>
    <c:showDLblsOverMax val="0"/>
  </c:chart>
  <c:spPr>
    <a:solidFill>
      <a:srgbClr val="FFFFFF"/>
    </a:solidFill>
    <a:ln w="12700">
      <a:solidFill>
        <a:srgbClr val="D9D9D9"/>
      </a:solidFill>
      <a:prstDash val="solid"/>
    </a:ln>
  </c:spPr>
  <c:txPr>
    <a:bodyPr/>
    <a:lstStyle/>
    <a:p>
      <a:pPr>
        <a:defRPr sz="1200" b="0" i="0" u="none" strike="noStrike" baseline="0">
          <a:solidFill>
            <a:srgbClr val="000000"/>
          </a:solidFill>
          <a:latin typeface="Calibri"/>
          <a:ea typeface="Calibri"/>
          <a:cs typeface="Calibri"/>
        </a:defRPr>
      </a:pPr>
      <a:endParaRPr lang="es-SV"/>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75963140238728"/>
          <c:y val="7.2398190045248875E-2"/>
          <c:w val="0.70300816403328026"/>
          <c:h val="0.61085972850678738"/>
        </c:manualLayout>
      </c:layout>
      <c:barChart>
        <c:barDir val="col"/>
        <c:grouping val="clustered"/>
        <c:varyColors val="0"/>
        <c:ser>
          <c:idx val="0"/>
          <c:order val="0"/>
          <c:spPr>
            <a:solidFill>
              <a:srgbClr val="93CDDD"/>
            </a:solidFill>
            <a:ln w="12700">
              <a:solidFill>
                <a:srgbClr val="000000"/>
              </a:solidFill>
              <a:prstDash val="solid"/>
            </a:ln>
          </c:spPr>
          <c:invertIfNegative val="0"/>
          <c:dLbls>
            <c:numFmt formatCode="_ [$$-240A]\ * #,##0.00_ ;_ [$$-240A]\ * \-#,##0.00_ ;_ [$$-240A]\ * \-??_ ;_ @_ "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'Introducción de datos'!$B$55:$B$58</c:f>
              <c:strCache>
                <c:ptCount val="4"/>
                <c:pt idx="0">
                  <c:v> Desembolsado por el FM al RP+Saldode caja del periodo anterios </c:v>
                </c:pt>
                <c:pt idx="1">
                  <c:v> Gasto* + Desembolso agentes* </c:v>
                </c:pt>
                <c:pt idx="2">
                  <c:v> Compromisos al 30 de Junio  MINSAL  </c:v>
                </c:pt>
                <c:pt idx="3">
                  <c:v> Saldo en caja </c:v>
                </c:pt>
              </c:strCache>
            </c:strRef>
          </c:cat>
          <c:val>
            <c:numRef>
              <c:f>'Introducción de datos'!$D$55:$D$58</c:f>
              <c:numCache>
                <c:formatCode>_ [$$-240A]\ * #,##0.00_ ;_ [$$-240A]\ * \-#,##0.00_ ;_ [$$-240A]\ * \-??_ ;_ @_ </c:formatCode>
                <c:ptCount val="4"/>
                <c:pt idx="0">
                  <c:v>1755866.92</c:v>
                </c:pt>
                <c:pt idx="1">
                  <c:v>1482451.83</c:v>
                </c:pt>
                <c:pt idx="2" formatCode="[$$-340A]\ #,##0.00">
                  <c:v>114060.7</c:v>
                </c:pt>
                <c:pt idx="3" formatCode="[$$-340A]\ #,##0.00">
                  <c:v>159354.38999999984</c:v>
                </c:pt>
              </c:numCache>
            </c:numRef>
          </c:val>
          <c:extLst>
            <c:ext xmlns:c16="http://schemas.microsoft.com/office/drawing/2014/chart" uri="{C3380CC4-5D6E-409C-BE32-E72D297353CC}">
              <c16:uniqueId val="{00000001-E61D-4D30-A5FB-D50568925238}"/>
            </c:ext>
          </c:extLst>
        </c:ser>
        <c:dLbls>
          <c:showLegendKey val="0"/>
          <c:showVal val="0"/>
          <c:showCatName val="0"/>
          <c:showSerName val="0"/>
          <c:showPercent val="0"/>
          <c:showBubbleSize val="0"/>
        </c:dLbls>
        <c:gapWidth val="150"/>
        <c:axId val="526268576"/>
        <c:axId val="1"/>
      </c:barChart>
      <c:catAx>
        <c:axId val="526268576"/>
        <c:scaling>
          <c:orientation val="minMax"/>
        </c:scaling>
        <c:delete val="0"/>
        <c:axPos val="b"/>
        <c:numFmt formatCode="General" sourceLinked="1"/>
        <c:majorTickMark val="out"/>
        <c:minorTickMark val="none"/>
        <c:tickLblPos val="nextTo"/>
        <c:spPr>
          <a:ln w="12700">
            <a:solidFill>
              <a:srgbClr val="808080"/>
            </a:solidFill>
            <a:prstDash val="solid"/>
          </a:ln>
        </c:spPr>
        <c:txPr>
          <a:bodyPr rot="0" vert="horz"/>
          <a:lstStyle/>
          <a:p>
            <a:pPr>
              <a:defRPr/>
            </a:pPr>
            <a:endParaRPr lang="es-SV"/>
          </a:p>
        </c:txPr>
        <c:crossAx val="1"/>
        <c:crosses val="autoZero"/>
        <c:auto val="1"/>
        <c:lblAlgn val="ctr"/>
        <c:lblOffset val="100"/>
        <c:tickLblSkip val="1"/>
        <c:tickMarkSkip val="1"/>
        <c:noMultiLvlLbl val="0"/>
      </c:catAx>
      <c:valAx>
        <c:axId val="1"/>
        <c:scaling>
          <c:orientation val="minMax"/>
        </c:scaling>
        <c:delete val="0"/>
        <c:axPos val="l"/>
        <c:majorGridlines>
          <c:spPr>
            <a:ln w="12700">
              <a:solidFill>
                <a:srgbClr val="808080"/>
              </a:solidFill>
              <a:prstDash val="solid"/>
            </a:ln>
          </c:spPr>
        </c:majorGridlines>
        <c:numFmt formatCode="[$$-340A]\ #,##0.00" sourceLinked="0"/>
        <c:majorTickMark val="out"/>
        <c:minorTickMark val="none"/>
        <c:tickLblPos val="nextTo"/>
        <c:spPr>
          <a:ln w="12700">
            <a:solidFill>
              <a:srgbClr val="808080"/>
            </a:solidFill>
            <a:prstDash val="solid"/>
          </a:ln>
        </c:spPr>
        <c:txPr>
          <a:bodyPr rot="0" vert="horz"/>
          <a:lstStyle/>
          <a:p>
            <a:pPr>
              <a:defRPr/>
            </a:pPr>
            <a:endParaRPr lang="es-SV"/>
          </a:p>
        </c:txPr>
        <c:crossAx val="526268576"/>
        <c:crossesAt val="1"/>
        <c:crossBetween val="between"/>
      </c:valAx>
      <c:dTable>
        <c:showHorzBorder val="1"/>
        <c:showVertBorder val="1"/>
        <c:showOutline val="1"/>
        <c:showKeys val="1"/>
      </c:dTable>
      <c:spPr>
        <a:solidFill>
          <a:srgbClr val="FFFFFF"/>
        </a:solidFill>
        <a:ln w="25400">
          <a:noFill/>
        </a:ln>
      </c:spPr>
    </c:plotArea>
    <c:plotVisOnly val="1"/>
    <c:dispBlanksAs val="gap"/>
    <c:showDLblsOverMax val="0"/>
  </c:chart>
  <c:spPr>
    <a:noFill/>
    <a:ln w="6350">
      <a:noFill/>
    </a:ln>
  </c:spPr>
  <c:txPr>
    <a:bodyPr/>
    <a:lstStyle/>
    <a:p>
      <a:pPr>
        <a:defRPr sz="1400" b="0" i="0" u="none" strike="noStrike" baseline="0">
          <a:solidFill>
            <a:srgbClr val="000000"/>
          </a:solidFill>
          <a:latin typeface="Calibri"/>
          <a:ea typeface="Calibri"/>
          <a:cs typeface="Calibri"/>
        </a:defRPr>
      </a:pPr>
      <a:endParaRPr lang="es-S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9944546405382"/>
          <c:y val="0.10491803278688525"/>
          <c:w val="0.81391056381110249"/>
          <c:h val="0.77689230662185382"/>
        </c:manualLayout>
      </c:layout>
      <c:barChart>
        <c:barDir val="col"/>
        <c:grouping val="clustered"/>
        <c:varyColors val="0"/>
        <c:ser>
          <c:idx val="0"/>
          <c:order val="0"/>
          <c:spPr>
            <a:solidFill>
              <a:srgbClr val="ED7D31"/>
            </a:solidFill>
            <a:ln w="25400">
              <a:noFill/>
            </a:ln>
          </c:spPr>
          <c:invertIfNegative val="0"/>
          <c:dLbls>
            <c:dLbl>
              <c:idx val="3"/>
              <c:layout>
                <c:manualLayout>
                  <c:x val="-2.5062656641604928E-3"/>
                  <c:y val="-2.1658325084979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04-408F-ABCB-CBC14A4BF7C3}"/>
                </c:ext>
              </c:extLst>
            </c:dLbl>
            <c:numFmt formatCode="_ [$$-240A]\ * #,##0.00_ ;_ [$$-240A]\ * \-#,##0.00_ ;_ [$$-240A]\ * \-??_ ;_ @_ " sourceLinked="0"/>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'Introducción de datos'!$B$60:$B$65</c:f>
              <c:strCache>
                <c:ptCount val="6"/>
                <c:pt idx="0">
                  <c:v>Desembolsado compras  PNUD</c:v>
                </c:pt>
                <c:pt idx="1">
                  <c:v>Gastos de los Agentes de Compra PNUD</c:v>
                </c:pt>
                <c:pt idx="2">
                  <c:v>Desembolsado compras MINSAL</c:v>
                </c:pt>
                <c:pt idx="3">
                  <c:v>Gasto de RP MINSAL</c:v>
                </c:pt>
                <c:pt idx="4">
                  <c:v>Desembolsado compras OPS</c:v>
                </c:pt>
                <c:pt idx="5">
                  <c:v>Gastos de los Agentes de Compra OPS</c:v>
                </c:pt>
              </c:strCache>
            </c:strRef>
          </c:cat>
          <c:val>
            <c:numRef>
              <c:f>'Introducción de datos'!$E$60:$E$65</c:f>
              <c:numCache>
                <c:formatCode>_([$$-440A]* #,##0.0_);_([$$-440A]* \(#,##0.0\);_([$$-440A]* \-??_);_(@_)</c:formatCode>
                <c:ptCount val="6"/>
                <c:pt idx="0">
                  <c:v>1730026.54</c:v>
                </c:pt>
                <c:pt idx="1">
                  <c:v>1456950.83</c:v>
                </c:pt>
                <c:pt idx="2">
                  <c:v>597693.96</c:v>
                </c:pt>
                <c:pt idx="3">
                  <c:v>394108.94</c:v>
                </c:pt>
                <c:pt idx="4">
                  <c:v>767625.51</c:v>
                </c:pt>
                <c:pt idx="5">
                  <c:v>712364.45</c:v>
                </c:pt>
              </c:numCache>
            </c:numRef>
          </c:val>
          <c:extLst>
            <c:ext xmlns:c16="http://schemas.microsoft.com/office/drawing/2014/chart" uri="{C3380CC4-5D6E-409C-BE32-E72D297353CC}">
              <c16:uniqueId val="{00000001-EA04-408F-ABCB-CBC14A4BF7C3}"/>
            </c:ext>
          </c:extLst>
        </c:ser>
        <c:dLbls>
          <c:showLegendKey val="0"/>
          <c:showVal val="0"/>
          <c:showCatName val="0"/>
          <c:showSerName val="0"/>
          <c:showPercent val="0"/>
          <c:showBubbleSize val="0"/>
        </c:dLbls>
        <c:gapWidth val="219"/>
        <c:overlap val="-27"/>
        <c:axId val="526269560"/>
        <c:axId val="1"/>
      </c:barChart>
      <c:catAx>
        <c:axId val="526269560"/>
        <c:scaling>
          <c:orientation val="minMax"/>
        </c:scaling>
        <c:delete val="0"/>
        <c:axPos val="b"/>
        <c:numFmt formatCode="General" sourceLinked="1"/>
        <c:majorTickMark val="none"/>
        <c:minorTickMark val="none"/>
        <c:tickLblPos val="nextTo"/>
        <c:spPr>
          <a:ln w="12700">
            <a:solidFill>
              <a:srgbClr val="D9D9D9"/>
            </a:solidFill>
            <a:prstDash val="solid"/>
          </a:ln>
        </c:spPr>
        <c:txPr>
          <a:bodyPr rot="0" vert="horz"/>
          <a:lstStyle/>
          <a:p>
            <a:pPr>
              <a:defRPr/>
            </a:pPr>
            <a:endParaRPr lang="es-SV"/>
          </a:p>
        </c:txPr>
        <c:crossAx val="1"/>
        <c:crosses val="autoZero"/>
        <c:auto val="1"/>
        <c:lblAlgn val="ctr"/>
        <c:lblOffset val="100"/>
        <c:tickLblSkip val="1"/>
        <c:tickMarkSkip val="1"/>
        <c:noMultiLvlLbl val="0"/>
      </c:catAx>
      <c:valAx>
        <c:axId val="1"/>
        <c:scaling>
          <c:orientation val="minMax"/>
        </c:scaling>
        <c:delete val="0"/>
        <c:axPos val="l"/>
        <c:majorGridlines>
          <c:spPr>
            <a:ln w="12700">
              <a:solidFill>
                <a:srgbClr val="D9D9D9"/>
              </a:solidFill>
              <a:prstDash val="solid"/>
            </a:ln>
          </c:spPr>
        </c:majorGridlines>
        <c:numFmt formatCode="_ [$$-240A]\ * #,##0.00_ ;_ [$$-240A]\ * \-#,##0.00_ ;_ [$$-240A]\ * \-??_ ;_ @_ " sourceLinked="0"/>
        <c:majorTickMark val="none"/>
        <c:minorTickMark val="none"/>
        <c:tickLblPos val="nextTo"/>
        <c:spPr>
          <a:ln w="6350">
            <a:noFill/>
          </a:ln>
        </c:spPr>
        <c:txPr>
          <a:bodyPr rot="0" vert="horz"/>
          <a:lstStyle/>
          <a:p>
            <a:pPr>
              <a:defRPr/>
            </a:pPr>
            <a:endParaRPr lang="es-SV"/>
          </a:p>
        </c:txPr>
        <c:crossAx val="526269560"/>
        <c:crossesAt val="1"/>
        <c:crossBetween val="between"/>
      </c:valAx>
      <c:spPr>
        <a:solidFill>
          <a:srgbClr val="FFFFFF"/>
        </a:solidFill>
        <a:ln w="25400">
          <a:noFill/>
        </a:ln>
      </c:spPr>
    </c:plotArea>
    <c:plotVisOnly val="1"/>
    <c:dispBlanksAs val="gap"/>
    <c:showDLblsOverMax val="0"/>
  </c:chart>
  <c:spPr>
    <a:solidFill>
      <a:srgbClr val="FFFFFF"/>
    </a:solidFill>
    <a:ln w="12700">
      <a:solidFill>
        <a:srgbClr val="D9D9D9"/>
      </a:solidFill>
      <a:prstDash val="solid"/>
    </a:ln>
  </c:spPr>
  <c:txPr>
    <a:bodyPr/>
    <a:lstStyle/>
    <a:p>
      <a:pPr>
        <a:defRPr sz="1400" b="0" i="0" u="none" strike="noStrike" baseline="0">
          <a:solidFill>
            <a:srgbClr val="000000"/>
          </a:solidFill>
          <a:latin typeface="Calibri"/>
          <a:ea typeface="Calibri"/>
          <a:cs typeface="Calibri"/>
        </a:defRPr>
      </a:pPr>
      <a:endParaRPr lang="es-SV"/>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5CE24079-330B-4BB1-AB58-7F12DC010BEC}"/>
              </a:ext>
            </a:extLst>
          </p:cNvPr>
          <p:cNvSpPr>
            <a:spLocks noGrp="1"/>
          </p:cNvSpPr>
          <p:nvPr>
            <p:ph type="hdr" sz="quarter"/>
          </p:nvPr>
        </p:nvSpPr>
        <p:spPr>
          <a:xfrm>
            <a:off x="0" y="0"/>
            <a:ext cx="3036888" cy="465138"/>
          </a:xfrm>
          <a:prstGeom prst="rect">
            <a:avLst/>
          </a:prstGeom>
        </p:spPr>
        <p:txBody>
          <a:bodyPr vert="horz" lIns="92930" tIns="46465" rIns="92930" bIns="46465" rtlCol="0"/>
          <a:lstStyle>
            <a:lvl1pPr algn="l" eaLnBrk="1" hangingPunct="1">
              <a:defRPr sz="1200">
                <a:latin typeface="Arial" pitchFamily="34" charset="0"/>
                <a:cs typeface="Arial" pitchFamily="34" charset="0"/>
              </a:defRPr>
            </a:lvl1pPr>
          </a:lstStyle>
          <a:p>
            <a:pPr>
              <a:defRPr/>
            </a:pPr>
            <a:endParaRPr lang="es-SV"/>
          </a:p>
        </p:txBody>
      </p:sp>
      <p:sp>
        <p:nvSpPr>
          <p:cNvPr id="3" name="2 Marcador de fecha">
            <a:extLst>
              <a:ext uri="{FF2B5EF4-FFF2-40B4-BE49-F238E27FC236}">
                <a16:creationId xmlns:a16="http://schemas.microsoft.com/office/drawing/2014/main" id="{FD317D0D-21CA-41AA-9377-25C3443701D1}"/>
              </a:ext>
            </a:extLst>
          </p:cNvPr>
          <p:cNvSpPr>
            <a:spLocks noGrp="1"/>
          </p:cNvSpPr>
          <p:nvPr>
            <p:ph type="dt" sz="quarter" idx="1"/>
          </p:nvPr>
        </p:nvSpPr>
        <p:spPr>
          <a:xfrm>
            <a:off x="3971925" y="0"/>
            <a:ext cx="3036888" cy="465138"/>
          </a:xfrm>
          <a:prstGeom prst="rect">
            <a:avLst/>
          </a:prstGeom>
        </p:spPr>
        <p:txBody>
          <a:bodyPr vert="horz" lIns="92930" tIns="46465" rIns="92930" bIns="46465" rtlCol="0"/>
          <a:lstStyle>
            <a:lvl1pPr algn="r" eaLnBrk="1" hangingPunct="1">
              <a:defRPr sz="1200">
                <a:latin typeface="Arial" pitchFamily="34" charset="0"/>
                <a:cs typeface="Arial" pitchFamily="34" charset="0"/>
              </a:defRPr>
            </a:lvl1pPr>
          </a:lstStyle>
          <a:p>
            <a:pPr>
              <a:defRPr/>
            </a:pPr>
            <a:fld id="{D1EF2A41-D4A7-4129-8675-B07156805E15}" type="datetimeFigureOut">
              <a:rPr lang="es-SV"/>
              <a:pPr>
                <a:defRPr/>
              </a:pPr>
              <a:t>18/5/2021</a:t>
            </a:fld>
            <a:endParaRPr lang="es-SV"/>
          </a:p>
        </p:txBody>
      </p:sp>
      <p:sp>
        <p:nvSpPr>
          <p:cNvPr id="4" name="3 Marcador de pie de página">
            <a:extLst>
              <a:ext uri="{FF2B5EF4-FFF2-40B4-BE49-F238E27FC236}">
                <a16:creationId xmlns:a16="http://schemas.microsoft.com/office/drawing/2014/main" id="{4D0DA27D-C016-41D1-A6AA-5694AF6D1034}"/>
              </a:ext>
            </a:extLst>
          </p:cNvPr>
          <p:cNvSpPr>
            <a:spLocks noGrp="1"/>
          </p:cNvSpPr>
          <p:nvPr>
            <p:ph type="ftr" sz="quarter" idx="2"/>
          </p:nvPr>
        </p:nvSpPr>
        <p:spPr>
          <a:xfrm>
            <a:off x="0" y="8829675"/>
            <a:ext cx="3036888" cy="465138"/>
          </a:xfrm>
          <a:prstGeom prst="rect">
            <a:avLst/>
          </a:prstGeom>
        </p:spPr>
        <p:txBody>
          <a:bodyPr vert="horz" lIns="92930" tIns="46465" rIns="92930" bIns="46465" rtlCol="0" anchor="b"/>
          <a:lstStyle>
            <a:lvl1pPr algn="l" eaLnBrk="1" hangingPunct="1">
              <a:defRPr sz="1200">
                <a:latin typeface="Arial" pitchFamily="34" charset="0"/>
                <a:cs typeface="Arial" pitchFamily="34" charset="0"/>
              </a:defRPr>
            </a:lvl1pPr>
          </a:lstStyle>
          <a:p>
            <a:pPr>
              <a:defRPr/>
            </a:pPr>
            <a:endParaRPr lang="es-SV"/>
          </a:p>
        </p:txBody>
      </p:sp>
      <p:sp>
        <p:nvSpPr>
          <p:cNvPr id="5" name="4 Marcador de número de diapositiva">
            <a:extLst>
              <a:ext uri="{FF2B5EF4-FFF2-40B4-BE49-F238E27FC236}">
                <a16:creationId xmlns:a16="http://schemas.microsoft.com/office/drawing/2014/main" id="{3AE84910-BBBB-48AD-ADE2-07B10ADE564A}"/>
              </a:ext>
            </a:extLst>
          </p:cNvPr>
          <p:cNvSpPr>
            <a:spLocks noGrp="1"/>
          </p:cNvSpPr>
          <p:nvPr>
            <p:ph type="sldNum" sz="quarter" idx="3"/>
          </p:nvPr>
        </p:nvSpPr>
        <p:spPr>
          <a:xfrm>
            <a:off x="3971925" y="8829675"/>
            <a:ext cx="3036888"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pPr>
              <a:defRPr/>
            </a:pPr>
            <a:fld id="{5254E4F0-1E24-4DB6-91F7-09911D2AEB14}" type="slidenum">
              <a:rPr lang="es-SV" altLang="es-SV"/>
              <a:pPr>
                <a:defRPr/>
              </a:pPr>
              <a:t>‹Nº›</a:t>
            </a:fld>
            <a:endParaRPr lang="es-SV" altLang="es-SV"/>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62B623B7-D299-496C-BB5B-77C4116E378D}"/>
              </a:ext>
            </a:extLst>
          </p:cNvPr>
          <p:cNvSpPr>
            <a:spLocks noGrp="1"/>
          </p:cNvSpPr>
          <p:nvPr>
            <p:ph type="hdr" sz="quarter"/>
          </p:nvPr>
        </p:nvSpPr>
        <p:spPr>
          <a:xfrm>
            <a:off x="0" y="0"/>
            <a:ext cx="3036888" cy="465138"/>
          </a:xfrm>
          <a:prstGeom prst="rect">
            <a:avLst/>
          </a:prstGeom>
        </p:spPr>
        <p:txBody>
          <a:bodyPr vert="horz" lIns="92930" tIns="46465" rIns="92930" bIns="46465" rtlCol="0"/>
          <a:lstStyle>
            <a:lvl1pPr algn="l" eaLnBrk="1" hangingPunct="1">
              <a:defRPr sz="1200">
                <a:latin typeface="Arial" charset="0"/>
                <a:cs typeface="Arial" charset="0"/>
              </a:defRPr>
            </a:lvl1pPr>
          </a:lstStyle>
          <a:p>
            <a:pPr>
              <a:defRPr/>
            </a:pPr>
            <a:endParaRPr lang="es-SV"/>
          </a:p>
        </p:txBody>
      </p:sp>
      <p:sp>
        <p:nvSpPr>
          <p:cNvPr id="3" name="2 Marcador de fecha">
            <a:extLst>
              <a:ext uri="{FF2B5EF4-FFF2-40B4-BE49-F238E27FC236}">
                <a16:creationId xmlns:a16="http://schemas.microsoft.com/office/drawing/2014/main" id="{EBD1D5E1-18B4-4801-8FEC-1B05C604FCBF}"/>
              </a:ext>
            </a:extLst>
          </p:cNvPr>
          <p:cNvSpPr>
            <a:spLocks noGrp="1"/>
          </p:cNvSpPr>
          <p:nvPr>
            <p:ph type="dt" idx="1"/>
          </p:nvPr>
        </p:nvSpPr>
        <p:spPr>
          <a:xfrm>
            <a:off x="3971925" y="0"/>
            <a:ext cx="3036888" cy="465138"/>
          </a:xfrm>
          <a:prstGeom prst="rect">
            <a:avLst/>
          </a:prstGeom>
        </p:spPr>
        <p:txBody>
          <a:bodyPr vert="horz" lIns="92930" tIns="46465" rIns="92930" bIns="46465" rtlCol="0"/>
          <a:lstStyle>
            <a:lvl1pPr algn="r" eaLnBrk="1" hangingPunct="1">
              <a:defRPr sz="1200">
                <a:latin typeface="Arial" charset="0"/>
                <a:cs typeface="Arial" charset="0"/>
              </a:defRPr>
            </a:lvl1pPr>
          </a:lstStyle>
          <a:p>
            <a:pPr>
              <a:defRPr/>
            </a:pPr>
            <a:fld id="{8390D982-6960-4124-81B1-855B29281368}" type="datetimeFigureOut">
              <a:rPr lang="es-SV"/>
              <a:pPr>
                <a:defRPr/>
              </a:pPr>
              <a:t>18/5/2021</a:t>
            </a:fld>
            <a:endParaRPr lang="es-SV" dirty="0"/>
          </a:p>
        </p:txBody>
      </p:sp>
      <p:sp>
        <p:nvSpPr>
          <p:cNvPr id="4" name="3 Marcador de imagen de diapositiva">
            <a:extLst>
              <a:ext uri="{FF2B5EF4-FFF2-40B4-BE49-F238E27FC236}">
                <a16:creationId xmlns:a16="http://schemas.microsoft.com/office/drawing/2014/main" id="{C954E8D9-2BCC-4B64-8C05-DC1B670AC9E9}"/>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pPr lvl="0"/>
            <a:endParaRPr lang="es-SV" noProof="0" dirty="0"/>
          </a:p>
        </p:txBody>
      </p:sp>
      <p:sp>
        <p:nvSpPr>
          <p:cNvPr id="5" name="4 Marcador de notas">
            <a:extLst>
              <a:ext uri="{FF2B5EF4-FFF2-40B4-BE49-F238E27FC236}">
                <a16:creationId xmlns:a16="http://schemas.microsoft.com/office/drawing/2014/main" id="{B1225455-171F-4B71-A336-A7465CEC66C2}"/>
              </a:ext>
            </a:extLst>
          </p:cNvPr>
          <p:cNvSpPr>
            <a:spLocks noGrp="1"/>
          </p:cNvSpPr>
          <p:nvPr>
            <p:ph type="body" sz="quarter" idx="3"/>
          </p:nvPr>
        </p:nvSpPr>
        <p:spPr>
          <a:xfrm>
            <a:off x="700088" y="4414838"/>
            <a:ext cx="5610225" cy="4184650"/>
          </a:xfrm>
          <a:prstGeom prst="rect">
            <a:avLst/>
          </a:prstGeom>
        </p:spPr>
        <p:txBody>
          <a:bodyPr vert="horz" lIns="92930" tIns="46465" rIns="92930" bIns="46465"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SV" noProof="0"/>
          </a:p>
        </p:txBody>
      </p:sp>
      <p:sp>
        <p:nvSpPr>
          <p:cNvPr id="6" name="5 Marcador de pie de página">
            <a:extLst>
              <a:ext uri="{FF2B5EF4-FFF2-40B4-BE49-F238E27FC236}">
                <a16:creationId xmlns:a16="http://schemas.microsoft.com/office/drawing/2014/main" id="{C78D3276-874E-4FE0-AC6F-CDF6B28D95F6}"/>
              </a:ext>
            </a:extLst>
          </p:cNvPr>
          <p:cNvSpPr>
            <a:spLocks noGrp="1"/>
          </p:cNvSpPr>
          <p:nvPr>
            <p:ph type="ftr" sz="quarter" idx="4"/>
          </p:nvPr>
        </p:nvSpPr>
        <p:spPr>
          <a:xfrm>
            <a:off x="0" y="8829675"/>
            <a:ext cx="3036888" cy="465138"/>
          </a:xfrm>
          <a:prstGeom prst="rect">
            <a:avLst/>
          </a:prstGeom>
        </p:spPr>
        <p:txBody>
          <a:bodyPr vert="horz" lIns="92930" tIns="46465" rIns="92930" bIns="46465" rtlCol="0" anchor="b"/>
          <a:lstStyle>
            <a:lvl1pPr algn="l" eaLnBrk="1" hangingPunct="1">
              <a:defRPr sz="1200">
                <a:latin typeface="Arial" charset="0"/>
                <a:cs typeface="Arial" charset="0"/>
              </a:defRPr>
            </a:lvl1pPr>
          </a:lstStyle>
          <a:p>
            <a:pPr>
              <a:defRPr/>
            </a:pPr>
            <a:endParaRPr lang="es-SV"/>
          </a:p>
        </p:txBody>
      </p:sp>
      <p:sp>
        <p:nvSpPr>
          <p:cNvPr id="7" name="6 Marcador de número de diapositiva">
            <a:extLst>
              <a:ext uri="{FF2B5EF4-FFF2-40B4-BE49-F238E27FC236}">
                <a16:creationId xmlns:a16="http://schemas.microsoft.com/office/drawing/2014/main" id="{7D170AD5-02EE-4284-B55F-D166EAF65668}"/>
              </a:ext>
            </a:extLst>
          </p:cNvPr>
          <p:cNvSpPr>
            <a:spLocks noGrp="1"/>
          </p:cNvSpPr>
          <p:nvPr>
            <p:ph type="sldNum" sz="quarter" idx="5"/>
          </p:nvPr>
        </p:nvSpPr>
        <p:spPr>
          <a:xfrm>
            <a:off x="3971925" y="8829675"/>
            <a:ext cx="3036888"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pPr>
              <a:defRPr/>
            </a:pPr>
            <a:fld id="{C10F1DED-6EF9-494E-9A3C-DF921C1FD73C}"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a:extLst>
              <a:ext uri="{FF2B5EF4-FFF2-40B4-BE49-F238E27FC236}">
                <a16:creationId xmlns:a16="http://schemas.microsoft.com/office/drawing/2014/main" id="{D41D75A4-D65A-471D-9330-5231FAB13C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Marcador de notas 2">
            <a:extLst>
              <a:ext uri="{FF2B5EF4-FFF2-40B4-BE49-F238E27FC236}">
                <a16:creationId xmlns:a16="http://schemas.microsoft.com/office/drawing/2014/main" id="{510949A3-2CCC-4929-9393-3B1C8D87C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7172" name="Marcador de número de diapositiva 3">
            <a:extLst>
              <a:ext uri="{FF2B5EF4-FFF2-40B4-BE49-F238E27FC236}">
                <a16:creationId xmlns:a16="http://schemas.microsoft.com/office/drawing/2014/main" id="{A48BAD3B-B465-449C-92BC-CAAD2B81E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5DA4D5-9358-4E25-8E69-6E303E82C7BA}" type="slidenum">
              <a:rPr lang="es-SV" altLang="es-SV" smtClean="0"/>
              <a:pPr/>
              <a:t>2</a:t>
            </a:fld>
            <a:endParaRPr lang="es-SV" altLang="es-SV"/>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554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4874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0894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414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E9CA70-2A46-4FE5-A9C2-60C6C9BBF506}" type="slidenum">
              <a:rPr lang="es-SV" altLang="es-SV" smtClean="0"/>
              <a:pPr/>
              <a:t>20</a:t>
            </a:fld>
            <a:endParaRPr lang="es-SV" altLang="es-SV"/>
          </a:p>
        </p:txBody>
      </p:sp>
    </p:spTree>
    <p:extLst>
      <p:ext uri="{BB962C8B-B14F-4D97-AF65-F5344CB8AC3E}">
        <p14:creationId xmlns:p14="http://schemas.microsoft.com/office/powerpoint/2010/main" val="240267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E9CA70-2A46-4FE5-A9C2-60C6C9BBF506}" type="slidenum">
              <a:rPr lang="es-SV" altLang="es-SV" smtClean="0"/>
              <a:pPr/>
              <a:t>21</a:t>
            </a:fld>
            <a:endParaRPr lang="es-SV" altLang="es-SV"/>
          </a:p>
        </p:txBody>
      </p:sp>
    </p:spTree>
    <p:extLst>
      <p:ext uri="{BB962C8B-B14F-4D97-AF65-F5344CB8AC3E}">
        <p14:creationId xmlns:p14="http://schemas.microsoft.com/office/powerpoint/2010/main" val="38277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10176792-93CA-44D4-8EEA-E99A5F0109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3FFCA155-DE57-4722-9123-5FB2492B1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9220" name="Marcador de número de diapositiva 3">
            <a:extLst>
              <a:ext uri="{FF2B5EF4-FFF2-40B4-BE49-F238E27FC236}">
                <a16:creationId xmlns:a16="http://schemas.microsoft.com/office/drawing/2014/main" id="{4BF0E273-18B6-4C1B-BD76-28B7B79EF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3B1208-76D6-42D0-92DF-02A50FD15F02}" type="slidenum">
              <a:rPr lang="es-SV" altLang="es-SV" smtClean="0"/>
              <a:pPr/>
              <a:t>3</a:t>
            </a:fld>
            <a:endParaRPr lang="es-SV" altLang="es-S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490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277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411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60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568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a:extLst>
              <a:ext uri="{FF2B5EF4-FFF2-40B4-BE49-F238E27FC236}">
                <a16:creationId xmlns:a16="http://schemas.microsoft.com/office/drawing/2014/main" id="{0A4EA240-3916-44AC-A45F-8757F0B5FD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a:extLst>
              <a:ext uri="{FF2B5EF4-FFF2-40B4-BE49-F238E27FC236}">
                <a16:creationId xmlns:a16="http://schemas.microsoft.com/office/drawing/2014/main" id="{059C3E58-4B00-4DEA-B9B6-EA9624D32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2532" name="Marcador de número de diapositiva 3">
            <a:extLst>
              <a:ext uri="{FF2B5EF4-FFF2-40B4-BE49-F238E27FC236}">
                <a16:creationId xmlns:a16="http://schemas.microsoft.com/office/drawing/2014/main" id="{466C7B2C-B535-4216-B67C-D07CFF9E31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9CA70-2A46-4FE5-A9C2-60C6C9BBF506}" type="slidenum">
              <a:rPr kumimoji="0" lang="es-SV" altLang="es-SV"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s-SV" altLang="es-SV"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4071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29A173B5-9DC6-4567-9443-F6755FD32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Marcador de notas 2">
            <a:extLst>
              <a:ext uri="{FF2B5EF4-FFF2-40B4-BE49-F238E27FC236}">
                <a16:creationId xmlns:a16="http://schemas.microsoft.com/office/drawing/2014/main" id="{3B28C7D6-F4D6-4C92-81FD-348460BF0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SV" altLang="es-SV"/>
          </a:p>
        </p:txBody>
      </p:sp>
      <p:sp>
        <p:nvSpPr>
          <p:cNvPr id="24580" name="Marcador de número de diapositiva 3">
            <a:extLst>
              <a:ext uri="{FF2B5EF4-FFF2-40B4-BE49-F238E27FC236}">
                <a16:creationId xmlns:a16="http://schemas.microsoft.com/office/drawing/2014/main" id="{C10A06C1-B78B-47D4-8F6A-DF59E512C8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296C48-8E27-4D15-AC81-01D61B312209}" type="slidenum">
              <a:rPr lang="es-SV" altLang="es-SV" smtClean="0"/>
              <a:pPr/>
              <a:t>15</a:t>
            </a:fld>
            <a:endParaRPr lang="es-SV" altLang="es-S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SV"/>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SV"/>
          </a:p>
        </p:txBody>
      </p:sp>
      <p:sp>
        <p:nvSpPr>
          <p:cNvPr id="4" name="3 Marcador de fecha">
            <a:extLst>
              <a:ext uri="{FF2B5EF4-FFF2-40B4-BE49-F238E27FC236}">
                <a16:creationId xmlns:a16="http://schemas.microsoft.com/office/drawing/2014/main" id="{F404A645-EB40-4110-9957-6987ECF0B403}"/>
              </a:ext>
            </a:extLst>
          </p:cNvPr>
          <p:cNvSpPr>
            <a:spLocks noGrp="1"/>
          </p:cNvSpPr>
          <p:nvPr>
            <p:ph type="dt" sz="half" idx="10"/>
          </p:nvPr>
        </p:nvSpPr>
        <p:spPr/>
        <p:txBody>
          <a:bodyPr/>
          <a:lstStyle>
            <a:lvl1pPr>
              <a:defRPr/>
            </a:lvl1pPr>
          </a:lstStyle>
          <a:p>
            <a:pPr>
              <a:defRPr/>
            </a:pPr>
            <a:fld id="{9D969285-8DAA-435E-A3E8-F3716E951B94}"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B93F93B1-2A81-42AC-A6B0-20B1923D52FF}"/>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6D5F9F40-2992-4696-B180-C2024ACB0DF7}"/>
              </a:ext>
            </a:extLst>
          </p:cNvPr>
          <p:cNvSpPr>
            <a:spLocks noGrp="1"/>
          </p:cNvSpPr>
          <p:nvPr>
            <p:ph type="sldNum" sz="quarter" idx="12"/>
          </p:nvPr>
        </p:nvSpPr>
        <p:spPr/>
        <p:txBody>
          <a:bodyPr/>
          <a:lstStyle>
            <a:lvl1pPr>
              <a:defRPr/>
            </a:lvl1pPr>
          </a:lstStyle>
          <a:p>
            <a:pPr>
              <a:defRPr/>
            </a:pPr>
            <a:fld id="{1B527F10-4E9E-4596-8E9F-BB2E8BD9F209}" type="slidenum">
              <a:rPr lang="es-SV" altLang="es-SV"/>
              <a:pPr>
                <a:defRPr/>
              </a:pPr>
              <a:t>‹Nº›</a:t>
            </a:fld>
            <a:endParaRPr lang="es-SV" altLang="es-SV"/>
          </a:p>
        </p:txBody>
      </p:sp>
    </p:spTree>
    <p:extLst>
      <p:ext uri="{BB962C8B-B14F-4D97-AF65-F5344CB8AC3E}">
        <p14:creationId xmlns:p14="http://schemas.microsoft.com/office/powerpoint/2010/main" val="414410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22B65316-FD13-4926-86A9-AECEB4A1D1CE}"/>
              </a:ext>
            </a:extLst>
          </p:cNvPr>
          <p:cNvSpPr>
            <a:spLocks noGrp="1"/>
          </p:cNvSpPr>
          <p:nvPr>
            <p:ph type="dt" sz="half" idx="10"/>
          </p:nvPr>
        </p:nvSpPr>
        <p:spPr/>
        <p:txBody>
          <a:bodyPr/>
          <a:lstStyle>
            <a:lvl1pPr>
              <a:defRPr/>
            </a:lvl1pPr>
          </a:lstStyle>
          <a:p>
            <a:pPr>
              <a:defRPr/>
            </a:pPr>
            <a:fld id="{F39187BE-88A5-45D9-8A4B-7391DA3E90AC}"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F62C8278-D8B1-4B04-814E-3B5D35C07323}"/>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A2DACD1F-32D3-4D87-8B57-3B5BA5DE2D99}"/>
              </a:ext>
            </a:extLst>
          </p:cNvPr>
          <p:cNvSpPr>
            <a:spLocks noGrp="1"/>
          </p:cNvSpPr>
          <p:nvPr>
            <p:ph type="sldNum" sz="quarter" idx="12"/>
          </p:nvPr>
        </p:nvSpPr>
        <p:spPr/>
        <p:txBody>
          <a:bodyPr/>
          <a:lstStyle>
            <a:lvl1pPr>
              <a:defRPr/>
            </a:lvl1pPr>
          </a:lstStyle>
          <a:p>
            <a:pPr>
              <a:defRPr/>
            </a:pPr>
            <a:fld id="{90B20FC6-D2D9-4CE6-859B-467E5BA595D2}" type="slidenum">
              <a:rPr lang="es-SV" altLang="es-SV"/>
              <a:pPr>
                <a:defRPr/>
              </a:pPr>
              <a:t>‹Nº›</a:t>
            </a:fld>
            <a:endParaRPr lang="es-SV" altLang="es-SV"/>
          </a:p>
        </p:txBody>
      </p:sp>
    </p:spTree>
    <p:extLst>
      <p:ext uri="{BB962C8B-B14F-4D97-AF65-F5344CB8AC3E}">
        <p14:creationId xmlns:p14="http://schemas.microsoft.com/office/powerpoint/2010/main" val="1087405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SV"/>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F56C2402-7CBD-433B-AFC0-48CAC0BABC46}"/>
              </a:ext>
            </a:extLst>
          </p:cNvPr>
          <p:cNvSpPr>
            <a:spLocks noGrp="1"/>
          </p:cNvSpPr>
          <p:nvPr>
            <p:ph type="dt" sz="half" idx="10"/>
          </p:nvPr>
        </p:nvSpPr>
        <p:spPr/>
        <p:txBody>
          <a:bodyPr/>
          <a:lstStyle>
            <a:lvl1pPr>
              <a:defRPr/>
            </a:lvl1pPr>
          </a:lstStyle>
          <a:p>
            <a:pPr>
              <a:defRPr/>
            </a:pPr>
            <a:fld id="{F472A781-BB70-4212-BEF7-5A6A5E97C3BA}"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160BDC2C-4397-403E-A580-22DC9B2D2E9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FC22647D-BB47-4AD5-A66D-B590CD5BC409}"/>
              </a:ext>
            </a:extLst>
          </p:cNvPr>
          <p:cNvSpPr>
            <a:spLocks noGrp="1"/>
          </p:cNvSpPr>
          <p:nvPr>
            <p:ph type="sldNum" sz="quarter" idx="12"/>
          </p:nvPr>
        </p:nvSpPr>
        <p:spPr/>
        <p:txBody>
          <a:bodyPr/>
          <a:lstStyle>
            <a:lvl1pPr>
              <a:defRPr/>
            </a:lvl1pPr>
          </a:lstStyle>
          <a:p>
            <a:pPr>
              <a:defRPr/>
            </a:pPr>
            <a:fld id="{0872A963-D1FD-4461-A946-2AA342DF0E92}" type="slidenum">
              <a:rPr lang="es-SV" altLang="es-SV"/>
              <a:pPr>
                <a:defRPr/>
              </a:pPr>
              <a:t>‹Nº›</a:t>
            </a:fld>
            <a:endParaRPr lang="es-SV" altLang="es-SV"/>
          </a:p>
        </p:txBody>
      </p:sp>
    </p:spTree>
    <p:extLst>
      <p:ext uri="{BB962C8B-B14F-4D97-AF65-F5344CB8AC3E}">
        <p14:creationId xmlns:p14="http://schemas.microsoft.com/office/powerpoint/2010/main" val="3596222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SV"/>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SV"/>
          </a:p>
        </p:txBody>
      </p:sp>
      <p:sp>
        <p:nvSpPr>
          <p:cNvPr id="4" name="3 Marcador de fecha">
            <a:extLst>
              <a:ext uri="{FF2B5EF4-FFF2-40B4-BE49-F238E27FC236}">
                <a16:creationId xmlns:a16="http://schemas.microsoft.com/office/drawing/2014/main" id="{7081464E-3B47-4B29-9471-5092F7A406C8}"/>
              </a:ext>
            </a:extLst>
          </p:cNvPr>
          <p:cNvSpPr>
            <a:spLocks noGrp="1"/>
          </p:cNvSpPr>
          <p:nvPr>
            <p:ph type="dt" sz="half" idx="10"/>
          </p:nvPr>
        </p:nvSpPr>
        <p:spPr/>
        <p:txBody>
          <a:bodyPr/>
          <a:lstStyle>
            <a:lvl1pPr>
              <a:defRPr/>
            </a:lvl1pPr>
          </a:lstStyle>
          <a:p>
            <a:pPr>
              <a:defRPr/>
            </a:pPr>
            <a:fld id="{78BAE8FF-97AA-4D8C-BB37-939597B39E3A}"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8B6D8CF4-8578-4673-858B-1744A89D682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9367A66F-7CA4-490C-964A-5E5EC9C8222B}"/>
              </a:ext>
            </a:extLst>
          </p:cNvPr>
          <p:cNvSpPr>
            <a:spLocks noGrp="1"/>
          </p:cNvSpPr>
          <p:nvPr>
            <p:ph type="sldNum" sz="quarter" idx="12"/>
          </p:nvPr>
        </p:nvSpPr>
        <p:spPr/>
        <p:txBody>
          <a:bodyPr/>
          <a:lstStyle>
            <a:lvl1pPr>
              <a:defRPr/>
            </a:lvl1pPr>
          </a:lstStyle>
          <a:p>
            <a:pPr>
              <a:defRPr/>
            </a:pPr>
            <a:fld id="{34CBF5BD-4482-42DC-9E69-71BDDFD1C24B}" type="slidenum">
              <a:rPr lang="es-SV" altLang="es-SV"/>
              <a:pPr>
                <a:defRPr/>
              </a:pPr>
              <a:t>‹Nº›</a:t>
            </a:fld>
            <a:endParaRPr lang="es-SV" altLang="es-SV"/>
          </a:p>
        </p:txBody>
      </p:sp>
    </p:spTree>
    <p:extLst>
      <p:ext uri="{BB962C8B-B14F-4D97-AF65-F5344CB8AC3E}">
        <p14:creationId xmlns:p14="http://schemas.microsoft.com/office/powerpoint/2010/main" val="3931043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24D6AE06-74F5-40F9-B999-CEFA23CFF0C7}"/>
              </a:ext>
            </a:extLst>
          </p:cNvPr>
          <p:cNvSpPr>
            <a:spLocks noGrp="1"/>
          </p:cNvSpPr>
          <p:nvPr>
            <p:ph type="dt" sz="half" idx="10"/>
          </p:nvPr>
        </p:nvSpPr>
        <p:spPr/>
        <p:txBody>
          <a:bodyPr/>
          <a:lstStyle>
            <a:lvl1pPr>
              <a:defRPr/>
            </a:lvl1pPr>
          </a:lstStyle>
          <a:p>
            <a:pPr>
              <a:defRPr/>
            </a:pPr>
            <a:fld id="{D1708763-B748-457F-887B-1D203435D543}"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FAA42F4B-C30E-4763-95AF-1F9E0FD0A734}"/>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59DD43CB-8699-4F3C-B9F9-2FE6E47A2E77}"/>
              </a:ext>
            </a:extLst>
          </p:cNvPr>
          <p:cNvSpPr>
            <a:spLocks noGrp="1"/>
          </p:cNvSpPr>
          <p:nvPr>
            <p:ph type="sldNum" sz="quarter" idx="12"/>
          </p:nvPr>
        </p:nvSpPr>
        <p:spPr/>
        <p:txBody>
          <a:bodyPr/>
          <a:lstStyle>
            <a:lvl1pPr>
              <a:defRPr/>
            </a:lvl1pPr>
          </a:lstStyle>
          <a:p>
            <a:pPr>
              <a:defRPr/>
            </a:pPr>
            <a:fld id="{67403365-4072-477F-AD1A-7A2061174304}" type="slidenum">
              <a:rPr lang="es-SV" altLang="es-SV"/>
              <a:pPr>
                <a:defRPr/>
              </a:pPr>
              <a:t>‹Nº›</a:t>
            </a:fld>
            <a:endParaRPr lang="es-SV" altLang="es-SV"/>
          </a:p>
        </p:txBody>
      </p:sp>
    </p:spTree>
    <p:extLst>
      <p:ext uri="{BB962C8B-B14F-4D97-AF65-F5344CB8AC3E}">
        <p14:creationId xmlns:p14="http://schemas.microsoft.com/office/powerpoint/2010/main" val="1203655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SV"/>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8910EAFF-ADAB-4211-B1AE-DC452E3C0B11}"/>
              </a:ext>
            </a:extLst>
          </p:cNvPr>
          <p:cNvSpPr>
            <a:spLocks noGrp="1"/>
          </p:cNvSpPr>
          <p:nvPr>
            <p:ph type="dt" sz="half" idx="10"/>
          </p:nvPr>
        </p:nvSpPr>
        <p:spPr/>
        <p:txBody>
          <a:bodyPr/>
          <a:lstStyle>
            <a:lvl1pPr>
              <a:defRPr/>
            </a:lvl1pPr>
          </a:lstStyle>
          <a:p>
            <a:pPr>
              <a:defRPr/>
            </a:pPr>
            <a:fld id="{D51ADED5-2C41-4A39-9B47-FEDC34AA3F33}"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CCD09D09-7318-439C-AEE2-9E6F24DF104A}"/>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42ACE58F-5BB9-4FA0-A362-6154CF8E7FF7}"/>
              </a:ext>
            </a:extLst>
          </p:cNvPr>
          <p:cNvSpPr>
            <a:spLocks noGrp="1"/>
          </p:cNvSpPr>
          <p:nvPr>
            <p:ph type="sldNum" sz="quarter" idx="12"/>
          </p:nvPr>
        </p:nvSpPr>
        <p:spPr/>
        <p:txBody>
          <a:bodyPr/>
          <a:lstStyle>
            <a:lvl1pPr>
              <a:defRPr/>
            </a:lvl1pPr>
          </a:lstStyle>
          <a:p>
            <a:pPr>
              <a:defRPr/>
            </a:pPr>
            <a:fld id="{2210D45C-B1AB-4D46-A2CD-FFE612DDB0F4}" type="slidenum">
              <a:rPr lang="es-SV" altLang="es-SV"/>
              <a:pPr>
                <a:defRPr/>
              </a:pPr>
              <a:t>‹Nº›</a:t>
            </a:fld>
            <a:endParaRPr lang="es-SV" altLang="es-SV"/>
          </a:p>
        </p:txBody>
      </p:sp>
    </p:spTree>
    <p:extLst>
      <p:ext uri="{BB962C8B-B14F-4D97-AF65-F5344CB8AC3E}">
        <p14:creationId xmlns:p14="http://schemas.microsoft.com/office/powerpoint/2010/main" val="124598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3 Marcador de fecha">
            <a:extLst>
              <a:ext uri="{FF2B5EF4-FFF2-40B4-BE49-F238E27FC236}">
                <a16:creationId xmlns:a16="http://schemas.microsoft.com/office/drawing/2014/main" id="{E55362B9-BA88-4782-A8D9-995D13DEBE90}"/>
              </a:ext>
            </a:extLst>
          </p:cNvPr>
          <p:cNvSpPr>
            <a:spLocks noGrp="1"/>
          </p:cNvSpPr>
          <p:nvPr>
            <p:ph type="dt" sz="half" idx="10"/>
          </p:nvPr>
        </p:nvSpPr>
        <p:spPr/>
        <p:txBody>
          <a:bodyPr/>
          <a:lstStyle>
            <a:lvl1pPr>
              <a:defRPr/>
            </a:lvl1pPr>
          </a:lstStyle>
          <a:p>
            <a:pPr>
              <a:defRPr/>
            </a:pPr>
            <a:fld id="{9DA42E0D-3142-43E9-A498-56A30322023B}" type="datetimeFigureOut">
              <a:rPr lang="es-SV"/>
              <a:pPr>
                <a:defRPr/>
              </a:pPr>
              <a:t>18/5/2021</a:t>
            </a:fld>
            <a:endParaRPr lang="es-SV" dirty="0"/>
          </a:p>
        </p:txBody>
      </p:sp>
      <p:sp>
        <p:nvSpPr>
          <p:cNvPr id="6" name="4 Marcador de pie de página">
            <a:extLst>
              <a:ext uri="{FF2B5EF4-FFF2-40B4-BE49-F238E27FC236}">
                <a16:creationId xmlns:a16="http://schemas.microsoft.com/office/drawing/2014/main" id="{4B653B36-545E-4EB2-87B8-10C0162BFE74}"/>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90DFCAD6-E5EB-4EC8-BD46-7BBE40BA1602}"/>
              </a:ext>
            </a:extLst>
          </p:cNvPr>
          <p:cNvSpPr>
            <a:spLocks noGrp="1"/>
          </p:cNvSpPr>
          <p:nvPr>
            <p:ph type="sldNum" sz="quarter" idx="12"/>
          </p:nvPr>
        </p:nvSpPr>
        <p:spPr/>
        <p:txBody>
          <a:bodyPr/>
          <a:lstStyle>
            <a:lvl1pPr>
              <a:defRPr/>
            </a:lvl1pPr>
          </a:lstStyle>
          <a:p>
            <a:pPr>
              <a:defRPr/>
            </a:pPr>
            <a:fld id="{FDA8F815-4AB1-4A77-BC2A-91DDDFB38574}" type="slidenum">
              <a:rPr lang="es-SV" altLang="es-SV"/>
              <a:pPr>
                <a:defRPr/>
              </a:pPr>
              <a:t>‹Nº›</a:t>
            </a:fld>
            <a:endParaRPr lang="es-SV" altLang="es-SV"/>
          </a:p>
        </p:txBody>
      </p:sp>
    </p:spTree>
    <p:extLst>
      <p:ext uri="{BB962C8B-B14F-4D97-AF65-F5344CB8AC3E}">
        <p14:creationId xmlns:p14="http://schemas.microsoft.com/office/powerpoint/2010/main" val="726806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SV"/>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3 Marcador de fecha">
            <a:extLst>
              <a:ext uri="{FF2B5EF4-FFF2-40B4-BE49-F238E27FC236}">
                <a16:creationId xmlns:a16="http://schemas.microsoft.com/office/drawing/2014/main" id="{1E45A77F-AC56-43DE-AF97-9380339A803A}"/>
              </a:ext>
            </a:extLst>
          </p:cNvPr>
          <p:cNvSpPr>
            <a:spLocks noGrp="1"/>
          </p:cNvSpPr>
          <p:nvPr>
            <p:ph type="dt" sz="half" idx="10"/>
          </p:nvPr>
        </p:nvSpPr>
        <p:spPr/>
        <p:txBody>
          <a:bodyPr/>
          <a:lstStyle>
            <a:lvl1pPr>
              <a:defRPr/>
            </a:lvl1pPr>
          </a:lstStyle>
          <a:p>
            <a:pPr>
              <a:defRPr/>
            </a:pPr>
            <a:fld id="{12A60A52-E490-4077-A72F-180B4AFF100B}" type="datetimeFigureOut">
              <a:rPr lang="es-SV"/>
              <a:pPr>
                <a:defRPr/>
              </a:pPr>
              <a:t>18/5/2021</a:t>
            </a:fld>
            <a:endParaRPr lang="es-SV" dirty="0"/>
          </a:p>
        </p:txBody>
      </p:sp>
      <p:sp>
        <p:nvSpPr>
          <p:cNvPr id="8" name="4 Marcador de pie de página">
            <a:extLst>
              <a:ext uri="{FF2B5EF4-FFF2-40B4-BE49-F238E27FC236}">
                <a16:creationId xmlns:a16="http://schemas.microsoft.com/office/drawing/2014/main" id="{F10E7238-8C54-41FF-99C2-9762F9C82EDA}"/>
              </a:ext>
            </a:extLst>
          </p:cNvPr>
          <p:cNvSpPr>
            <a:spLocks noGrp="1"/>
          </p:cNvSpPr>
          <p:nvPr>
            <p:ph type="ftr" sz="quarter" idx="11"/>
          </p:nvPr>
        </p:nvSpPr>
        <p:spPr/>
        <p:txBody>
          <a:bodyPr/>
          <a:lstStyle>
            <a:lvl1pPr>
              <a:defRPr/>
            </a:lvl1pPr>
          </a:lstStyle>
          <a:p>
            <a:pPr>
              <a:defRPr/>
            </a:pPr>
            <a:endParaRPr lang="es-SV"/>
          </a:p>
        </p:txBody>
      </p:sp>
      <p:sp>
        <p:nvSpPr>
          <p:cNvPr id="9" name="5 Marcador de número de diapositiva">
            <a:extLst>
              <a:ext uri="{FF2B5EF4-FFF2-40B4-BE49-F238E27FC236}">
                <a16:creationId xmlns:a16="http://schemas.microsoft.com/office/drawing/2014/main" id="{1CA5CC3A-2E64-442D-8826-0A1DB066E6C0}"/>
              </a:ext>
            </a:extLst>
          </p:cNvPr>
          <p:cNvSpPr>
            <a:spLocks noGrp="1"/>
          </p:cNvSpPr>
          <p:nvPr>
            <p:ph type="sldNum" sz="quarter" idx="12"/>
          </p:nvPr>
        </p:nvSpPr>
        <p:spPr/>
        <p:txBody>
          <a:bodyPr/>
          <a:lstStyle>
            <a:lvl1pPr>
              <a:defRPr/>
            </a:lvl1pPr>
          </a:lstStyle>
          <a:p>
            <a:pPr>
              <a:defRPr/>
            </a:pPr>
            <a:fld id="{77040F61-28AE-4605-B090-A64D2D95562B}" type="slidenum">
              <a:rPr lang="es-SV" altLang="es-SV"/>
              <a:pPr>
                <a:defRPr/>
              </a:pPr>
              <a:t>‹Nº›</a:t>
            </a:fld>
            <a:endParaRPr lang="es-SV" altLang="es-SV"/>
          </a:p>
        </p:txBody>
      </p:sp>
    </p:spTree>
    <p:extLst>
      <p:ext uri="{BB962C8B-B14F-4D97-AF65-F5344CB8AC3E}">
        <p14:creationId xmlns:p14="http://schemas.microsoft.com/office/powerpoint/2010/main" val="2554876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3 Marcador de fecha">
            <a:extLst>
              <a:ext uri="{FF2B5EF4-FFF2-40B4-BE49-F238E27FC236}">
                <a16:creationId xmlns:a16="http://schemas.microsoft.com/office/drawing/2014/main" id="{ADF013FF-7797-4F2E-B950-F2A2593441B0}"/>
              </a:ext>
            </a:extLst>
          </p:cNvPr>
          <p:cNvSpPr>
            <a:spLocks noGrp="1"/>
          </p:cNvSpPr>
          <p:nvPr>
            <p:ph type="dt" sz="half" idx="10"/>
          </p:nvPr>
        </p:nvSpPr>
        <p:spPr/>
        <p:txBody>
          <a:bodyPr/>
          <a:lstStyle>
            <a:lvl1pPr>
              <a:defRPr/>
            </a:lvl1pPr>
          </a:lstStyle>
          <a:p>
            <a:pPr>
              <a:defRPr/>
            </a:pPr>
            <a:fld id="{D92B8BC3-663D-4D0A-9BC6-FD6D1D6CA79F}" type="datetimeFigureOut">
              <a:rPr lang="es-SV"/>
              <a:pPr>
                <a:defRPr/>
              </a:pPr>
              <a:t>18/5/2021</a:t>
            </a:fld>
            <a:endParaRPr lang="es-SV" dirty="0"/>
          </a:p>
        </p:txBody>
      </p:sp>
      <p:sp>
        <p:nvSpPr>
          <p:cNvPr id="4" name="4 Marcador de pie de página">
            <a:extLst>
              <a:ext uri="{FF2B5EF4-FFF2-40B4-BE49-F238E27FC236}">
                <a16:creationId xmlns:a16="http://schemas.microsoft.com/office/drawing/2014/main" id="{89B61DB2-EB7A-4135-9192-DCBC25353682}"/>
              </a:ext>
            </a:extLst>
          </p:cNvPr>
          <p:cNvSpPr>
            <a:spLocks noGrp="1"/>
          </p:cNvSpPr>
          <p:nvPr>
            <p:ph type="ftr" sz="quarter" idx="11"/>
          </p:nvPr>
        </p:nvSpPr>
        <p:spPr/>
        <p:txBody>
          <a:bodyPr/>
          <a:lstStyle>
            <a:lvl1pPr>
              <a:defRPr/>
            </a:lvl1pPr>
          </a:lstStyle>
          <a:p>
            <a:pPr>
              <a:defRPr/>
            </a:pPr>
            <a:endParaRPr lang="es-SV"/>
          </a:p>
        </p:txBody>
      </p:sp>
      <p:sp>
        <p:nvSpPr>
          <p:cNvPr id="5" name="5 Marcador de número de diapositiva">
            <a:extLst>
              <a:ext uri="{FF2B5EF4-FFF2-40B4-BE49-F238E27FC236}">
                <a16:creationId xmlns:a16="http://schemas.microsoft.com/office/drawing/2014/main" id="{52B7C70D-832A-4E5A-8A10-8E37D1F02250}"/>
              </a:ext>
            </a:extLst>
          </p:cNvPr>
          <p:cNvSpPr>
            <a:spLocks noGrp="1"/>
          </p:cNvSpPr>
          <p:nvPr>
            <p:ph type="sldNum" sz="quarter" idx="12"/>
          </p:nvPr>
        </p:nvSpPr>
        <p:spPr/>
        <p:txBody>
          <a:bodyPr/>
          <a:lstStyle>
            <a:lvl1pPr>
              <a:defRPr/>
            </a:lvl1pPr>
          </a:lstStyle>
          <a:p>
            <a:pPr>
              <a:defRPr/>
            </a:pPr>
            <a:fld id="{214007A9-EA64-4672-AF34-3A4A59D34AAB}" type="slidenum">
              <a:rPr lang="es-SV" altLang="es-SV"/>
              <a:pPr>
                <a:defRPr/>
              </a:pPr>
              <a:t>‹Nº›</a:t>
            </a:fld>
            <a:endParaRPr lang="es-SV" altLang="es-SV"/>
          </a:p>
        </p:txBody>
      </p:sp>
    </p:spTree>
    <p:extLst>
      <p:ext uri="{BB962C8B-B14F-4D97-AF65-F5344CB8AC3E}">
        <p14:creationId xmlns:p14="http://schemas.microsoft.com/office/powerpoint/2010/main" val="1419650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242D61BC-B39B-4E88-A922-2F83BA0ED229}"/>
              </a:ext>
            </a:extLst>
          </p:cNvPr>
          <p:cNvSpPr>
            <a:spLocks noGrp="1"/>
          </p:cNvSpPr>
          <p:nvPr>
            <p:ph type="dt" sz="half" idx="10"/>
          </p:nvPr>
        </p:nvSpPr>
        <p:spPr/>
        <p:txBody>
          <a:bodyPr/>
          <a:lstStyle>
            <a:lvl1pPr>
              <a:defRPr/>
            </a:lvl1pPr>
          </a:lstStyle>
          <a:p>
            <a:pPr>
              <a:defRPr/>
            </a:pPr>
            <a:fld id="{E41F877C-F9E9-4C50-BBF7-87D59D63B6D8}" type="datetimeFigureOut">
              <a:rPr lang="es-SV"/>
              <a:pPr>
                <a:defRPr/>
              </a:pPr>
              <a:t>18/5/2021</a:t>
            </a:fld>
            <a:endParaRPr lang="es-SV" dirty="0"/>
          </a:p>
        </p:txBody>
      </p:sp>
      <p:sp>
        <p:nvSpPr>
          <p:cNvPr id="3" name="4 Marcador de pie de página">
            <a:extLst>
              <a:ext uri="{FF2B5EF4-FFF2-40B4-BE49-F238E27FC236}">
                <a16:creationId xmlns:a16="http://schemas.microsoft.com/office/drawing/2014/main" id="{87E15A89-B399-4380-B4EB-EEA190CFD720}"/>
              </a:ext>
            </a:extLst>
          </p:cNvPr>
          <p:cNvSpPr>
            <a:spLocks noGrp="1"/>
          </p:cNvSpPr>
          <p:nvPr>
            <p:ph type="ftr" sz="quarter" idx="11"/>
          </p:nvPr>
        </p:nvSpPr>
        <p:spPr/>
        <p:txBody>
          <a:bodyPr/>
          <a:lstStyle>
            <a:lvl1pPr>
              <a:defRPr/>
            </a:lvl1pPr>
          </a:lstStyle>
          <a:p>
            <a:pPr>
              <a:defRPr/>
            </a:pPr>
            <a:endParaRPr lang="es-SV"/>
          </a:p>
        </p:txBody>
      </p:sp>
      <p:sp>
        <p:nvSpPr>
          <p:cNvPr id="4" name="5 Marcador de número de diapositiva">
            <a:extLst>
              <a:ext uri="{FF2B5EF4-FFF2-40B4-BE49-F238E27FC236}">
                <a16:creationId xmlns:a16="http://schemas.microsoft.com/office/drawing/2014/main" id="{72EB1567-B6E9-4C44-BFE1-5BA845C8B1B2}"/>
              </a:ext>
            </a:extLst>
          </p:cNvPr>
          <p:cNvSpPr>
            <a:spLocks noGrp="1"/>
          </p:cNvSpPr>
          <p:nvPr>
            <p:ph type="sldNum" sz="quarter" idx="12"/>
          </p:nvPr>
        </p:nvSpPr>
        <p:spPr/>
        <p:txBody>
          <a:bodyPr/>
          <a:lstStyle>
            <a:lvl1pPr>
              <a:defRPr/>
            </a:lvl1pPr>
          </a:lstStyle>
          <a:p>
            <a:pPr>
              <a:defRPr/>
            </a:pPr>
            <a:fld id="{5DC4254E-D7D1-4AF9-BEA0-9459F9358789}" type="slidenum">
              <a:rPr lang="es-SV" altLang="es-SV"/>
              <a:pPr>
                <a:defRPr/>
              </a:pPr>
              <a:t>‹Nº›</a:t>
            </a:fld>
            <a:endParaRPr lang="es-SV" altLang="es-SV"/>
          </a:p>
        </p:txBody>
      </p:sp>
    </p:spTree>
    <p:extLst>
      <p:ext uri="{BB962C8B-B14F-4D97-AF65-F5344CB8AC3E}">
        <p14:creationId xmlns:p14="http://schemas.microsoft.com/office/powerpoint/2010/main" val="3579922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SV"/>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623EC02C-8494-44F7-9011-3A2244B2958C}"/>
              </a:ext>
            </a:extLst>
          </p:cNvPr>
          <p:cNvSpPr>
            <a:spLocks noGrp="1"/>
          </p:cNvSpPr>
          <p:nvPr>
            <p:ph type="dt" sz="half" idx="10"/>
          </p:nvPr>
        </p:nvSpPr>
        <p:spPr/>
        <p:txBody>
          <a:bodyPr/>
          <a:lstStyle>
            <a:lvl1pPr>
              <a:defRPr/>
            </a:lvl1pPr>
          </a:lstStyle>
          <a:p>
            <a:pPr>
              <a:defRPr/>
            </a:pPr>
            <a:fld id="{BB5916AE-BBA2-4C8F-AA72-523128F77390}" type="datetimeFigureOut">
              <a:rPr lang="es-SV"/>
              <a:pPr>
                <a:defRPr/>
              </a:pPr>
              <a:t>18/5/2021</a:t>
            </a:fld>
            <a:endParaRPr lang="es-SV" dirty="0"/>
          </a:p>
        </p:txBody>
      </p:sp>
      <p:sp>
        <p:nvSpPr>
          <p:cNvPr id="6" name="4 Marcador de pie de página">
            <a:extLst>
              <a:ext uri="{FF2B5EF4-FFF2-40B4-BE49-F238E27FC236}">
                <a16:creationId xmlns:a16="http://schemas.microsoft.com/office/drawing/2014/main" id="{EBA5AAD7-3CD7-4655-A481-AF7161880153}"/>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D43C3035-F6A3-434F-8E95-DAED68C2A2E4}"/>
              </a:ext>
            </a:extLst>
          </p:cNvPr>
          <p:cNvSpPr>
            <a:spLocks noGrp="1"/>
          </p:cNvSpPr>
          <p:nvPr>
            <p:ph type="sldNum" sz="quarter" idx="12"/>
          </p:nvPr>
        </p:nvSpPr>
        <p:spPr/>
        <p:txBody>
          <a:bodyPr/>
          <a:lstStyle>
            <a:lvl1pPr>
              <a:defRPr/>
            </a:lvl1pPr>
          </a:lstStyle>
          <a:p>
            <a:pPr>
              <a:defRPr/>
            </a:pPr>
            <a:fld id="{29A57047-45F9-4E37-9A6C-33D5A6440975}" type="slidenum">
              <a:rPr lang="es-SV" altLang="es-SV"/>
              <a:pPr>
                <a:defRPr/>
              </a:pPr>
              <a:t>‹Nº›</a:t>
            </a:fld>
            <a:endParaRPr lang="es-SV" altLang="es-SV"/>
          </a:p>
        </p:txBody>
      </p:sp>
    </p:spTree>
    <p:extLst>
      <p:ext uri="{BB962C8B-B14F-4D97-AF65-F5344CB8AC3E}">
        <p14:creationId xmlns:p14="http://schemas.microsoft.com/office/powerpoint/2010/main" val="113816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C1E58646-FFB9-4D2F-A7BA-68CBF994AA71}"/>
              </a:ext>
            </a:extLst>
          </p:cNvPr>
          <p:cNvSpPr>
            <a:spLocks noGrp="1"/>
          </p:cNvSpPr>
          <p:nvPr>
            <p:ph type="dt" sz="half" idx="10"/>
          </p:nvPr>
        </p:nvSpPr>
        <p:spPr/>
        <p:txBody>
          <a:bodyPr/>
          <a:lstStyle>
            <a:lvl1pPr>
              <a:defRPr/>
            </a:lvl1pPr>
          </a:lstStyle>
          <a:p>
            <a:pPr>
              <a:defRPr/>
            </a:pPr>
            <a:fld id="{2E64DE6C-054F-4D72-B137-9DA17C1BA84B}"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1B97AE31-5E45-4553-BAC7-F9B60A6A3D72}"/>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5B4A10E6-D349-4A2D-8773-E33AE2A168C8}"/>
              </a:ext>
            </a:extLst>
          </p:cNvPr>
          <p:cNvSpPr>
            <a:spLocks noGrp="1"/>
          </p:cNvSpPr>
          <p:nvPr>
            <p:ph type="sldNum" sz="quarter" idx="12"/>
          </p:nvPr>
        </p:nvSpPr>
        <p:spPr/>
        <p:txBody>
          <a:bodyPr/>
          <a:lstStyle>
            <a:lvl1pPr>
              <a:defRPr/>
            </a:lvl1pPr>
          </a:lstStyle>
          <a:p>
            <a:pPr>
              <a:defRPr/>
            </a:pPr>
            <a:fld id="{47D7A232-E4AE-4374-90B4-30325D67C4A9}" type="slidenum">
              <a:rPr lang="es-SV" altLang="es-SV"/>
              <a:pPr>
                <a:defRPr/>
              </a:pPr>
              <a:t>‹Nº›</a:t>
            </a:fld>
            <a:endParaRPr lang="es-SV" altLang="es-SV"/>
          </a:p>
        </p:txBody>
      </p:sp>
    </p:spTree>
    <p:extLst>
      <p:ext uri="{BB962C8B-B14F-4D97-AF65-F5344CB8AC3E}">
        <p14:creationId xmlns:p14="http://schemas.microsoft.com/office/powerpoint/2010/main" val="224848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SV"/>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8CBF951A-5949-42DA-9A57-F15850383B3E}"/>
              </a:ext>
            </a:extLst>
          </p:cNvPr>
          <p:cNvSpPr>
            <a:spLocks noGrp="1"/>
          </p:cNvSpPr>
          <p:nvPr>
            <p:ph type="dt" sz="half" idx="10"/>
          </p:nvPr>
        </p:nvSpPr>
        <p:spPr/>
        <p:txBody>
          <a:bodyPr/>
          <a:lstStyle>
            <a:lvl1pPr>
              <a:defRPr/>
            </a:lvl1pPr>
          </a:lstStyle>
          <a:p>
            <a:pPr>
              <a:defRPr/>
            </a:pPr>
            <a:fld id="{9C860164-2731-4597-B5BD-945ECFABC9FC}" type="datetimeFigureOut">
              <a:rPr lang="es-SV"/>
              <a:pPr>
                <a:defRPr/>
              </a:pPr>
              <a:t>18/5/2021</a:t>
            </a:fld>
            <a:endParaRPr lang="es-SV" dirty="0"/>
          </a:p>
        </p:txBody>
      </p:sp>
      <p:sp>
        <p:nvSpPr>
          <p:cNvPr id="6" name="4 Marcador de pie de página">
            <a:extLst>
              <a:ext uri="{FF2B5EF4-FFF2-40B4-BE49-F238E27FC236}">
                <a16:creationId xmlns:a16="http://schemas.microsoft.com/office/drawing/2014/main" id="{30B82C92-29A3-4540-9E65-674376F7F538}"/>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74FB7287-DA6B-424B-BBE2-1AA359DB753F}"/>
              </a:ext>
            </a:extLst>
          </p:cNvPr>
          <p:cNvSpPr>
            <a:spLocks noGrp="1"/>
          </p:cNvSpPr>
          <p:nvPr>
            <p:ph type="sldNum" sz="quarter" idx="12"/>
          </p:nvPr>
        </p:nvSpPr>
        <p:spPr/>
        <p:txBody>
          <a:bodyPr/>
          <a:lstStyle>
            <a:lvl1pPr>
              <a:defRPr/>
            </a:lvl1pPr>
          </a:lstStyle>
          <a:p>
            <a:pPr>
              <a:defRPr/>
            </a:pPr>
            <a:fld id="{238B983A-09AA-4FC9-8423-95B12FC84FD0}" type="slidenum">
              <a:rPr lang="es-SV" altLang="es-SV"/>
              <a:pPr>
                <a:defRPr/>
              </a:pPr>
              <a:t>‹Nº›</a:t>
            </a:fld>
            <a:endParaRPr lang="es-SV" altLang="es-SV"/>
          </a:p>
        </p:txBody>
      </p:sp>
    </p:spTree>
    <p:extLst>
      <p:ext uri="{BB962C8B-B14F-4D97-AF65-F5344CB8AC3E}">
        <p14:creationId xmlns:p14="http://schemas.microsoft.com/office/powerpoint/2010/main" val="4249754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6B0D5F61-18DA-41A8-BAD7-403889E23605}"/>
              </a:ext>
            </a:extLst>
          </p:cNvPr>
          <p:cNvSpPr>
            <a:spLocks noGrp="1"/>
          </p:cNvSpPr>
          <p:nvPr>
            <p:ph type="dt" sz="half" idx="10"/>
          </p:nvPr>
        </p:nvSpPr>
        <p:spPr/>
        <p:txBody>
          <a:bodyPr/>
          <a:lstStyle>
            <a:lvl1pPr>
              <a:defRPr/>
            </a:lvl1pPr>
          </a:lstStyle>
          <a:p>
            <a:pPr>
              <a:defRPr/>
            </a:pPr>
            <a:fld id="{707129C1-3F4D-4703-9CC3-64035A90F527}"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FA96255F-9A6A-43A3-862F-B31996D984C1}"/>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AC8A99AC-FAD2-4EE0-BE4C-E312F5695991}"/>
              </a:ext>
            </a:extLst>
          </p:cNvPr>
          <p:cNvSpPr>
            <a:spLocks noGrp="1"/>
          </p:cNvSpPr>
          <p:nvPr>
            <p:ph type="sldNum" sz="quarter" idx="12"/>
          </p:nvPr>
        </p:nvSpPr>
        <p:spPr/>
        <p:txBody>
          <a:bodyPr/>
          <a:lstStyle>
            <a:lvl1pPr>
              <a:defRPr/>
            </a:lvl1pPr>
          </a:lstStyle>
          <a:p>
            <a:pPr>
              <a:defRPr/>
            </a:pPr>
            <a:fld id="{9ADE07E5-6D97-4B2D-8546-A7CA3EA6D812}" type="slidenum">
              <a:rPr lang="es-SV" altLang="es-SV"/>
              <a:pPr>
                <a:defRPr/>
              </a:pPr>
              <a:t>‹Nº›</a:t>
            </a:fld>
            <a:endParaRPr lang="es-SV" altLang="es-SV"/>
          </a:p>
        </p:txBody>
      </p:sp>
    </p:spTree>
    <p:extLst>
      <p:ext uri="{BB962C8B-B14F-4D97-AF65-F5344CB8AC3E}">
        <p14:creationId xmlns:p14="http://schemas.microsoft.com/office/powerpoint/2010/main" val="3733857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SV"/>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a:extLst>
              <a:ext uri="{FF2B5EF4-FFF2-40B4-BE49-F238E27FC236}">
                <a16:creationId xmlns:a16="http://schemas.microsoft.com/office/drawing/2014/main" id="{CF3350C8-506B-4B99-B74A-680FA38E6DB8}"/>
              </a:ext>
            </a:extLst>
          </p:cNvPr>
          <p:cNvSpPr>
            <a:spLocks noGrp="1"/>
          </p:cNvSpPr>
          <p:nvPr>
            <p:ph type="dt" sz="half" idx="10"/>
          </p:nvPr>
        </p:nvSpPr>
        <p:spPr/>
        <p:txBody>
          <a:bodyPr/>
          <a:lstStyle>
            <a:lvl1pPr>
              <a:defRPr/>
            </a:lvl1pPr>
          </a:lstStyle>
          <a:p>
            <a:pPr>
              <a:defRPr/>
            </a:pPr>
            <a:fld id="{A3003103-5833-4031-A5C5-F4D6FDBBB42D}"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FFA95909-E37E-4399-A98B-2C52D88370D8}"/>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B46F96E6-089B-46CC-BF2D-1C5B1B19FE08}"/>
              </a:ext>
            </a:extLst>
          </p:cNvPr>
          <p:cNvSpPr>
            <a:spLocks noGrp="1"/>
          </p:cNvSpPr>
          <p:nvPr>
            <p:ph type="sldNum" sz="quarter" idx="12"/>
          </p:nvPr>
        </p:nvSpPr>
        <p:spPr/>
        <p:txBody>
          <a:bodyPr/>
          <a:lstStyle>
            <a:lvl1pPr>
              <a:defRPr/>
            </a:lvl1pPr>
          </a:lstStyle>
          <a:p>
            <a:pPr>
              <a:defRPr/>
            </a:pPr>
            <a:fld id="{253FB8D2-466D-4DC9-B2B8-17E54CAFCCE3}" type="slidenum">
              <a:rPr lang="es-SV" altLang="es-SV"/>
              <a:pPr>
                <a:defRPr/>
              </a:pPr>
              <a:t>‹Nº›</a:t>
            </a:fld>
            <a:endParaRPr lang="es-SV" altLang="es-SV"/>
          </a:p>
        </p:txBody>
      </p:sp>
    </p:spTree>
    <p:extLst>
      <p:ext uri="{BB962C8B-B14F-4D97-AF65-F5344CB8AC3E}">
        <p14:creationId xmlns:p14="http://schemas.microsoft.com/office/powerpoint/2010/main" val="2380935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840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63457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3289038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5708BC5-3B48-468B-B9A9-464571CDEDAE}" type="datetimeFigureOut">
              <a:rPr lang="es-SV" smtClean="0"/>
              <a:t>18/5/2021</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2565375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5708BC5-3B48-468B-B9A9-464571CDEDAE}" type="datetimeFigureOut">
              <a:rPr lang="es-SV" smtClean="0"/>
              <a:t>18/5/2021</a:t>
            </a:fld>
            <a:endParaRPr lang="es-SV"/>
          </a:p>
        </p:txBody>
      </p:sp>
      <p:sp>
        <p:nvSpPr>
          <p:cNvPr id="8" name="Footer Placeholder 7"/>
          <p:cNvSpPr>
            <a:spLocks noGrp="1"/>
          </p:cNvSpPr>
          <p:nvPr>
            <p:ph type="ftr" sz="quarter" idx="11"/>
          </p:nvPr>
        </p:nvSpPr>
        <p:spPr/>
        <p:txBody>
          <a:bodyPr/>
          <a:lstStyle/>
          <a:p>
            <a:endParaRPr lang="es-SV"/>
          </a:p>
        </p:txBody>
      </p:sp>
      <p:sp>
        <p:nvSpPr>
          <p:cNvPr id="9" name="Slide Number Placeholder 8"/>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1571122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5708BC5-3B48-468B-B9A9-464571CDEDAE}" type="datetimeFigureOut">
              <a:rPr lang="es-SV" smtClean="0"/>
              <a:t>18/5/2021</a:t>
            </a:fld>
            <a:endParaRPr lang="es-SV"/>
          </a:p>
        </p:txBody>
      </p:sp>
      <p:sp>
        <p:nvSpPr>
          <p:cNvPr id="4" name="Footer Placeholder 3"/>
          <p:cNvSpPr>
            <a:spLocks noGrp="1"/>
          </p:cNvSpPr>
          <p:nvPr>
            <p:ph type="ftr" sz="quarter" idx="11"/>
          </p:nvPr>
        </p:nvSpPr>
        <p:spPr/>
        <p:txBody>
          <a:bodyPr/>
          <a:lstStyle/>
          <a:p>
            <a:endParaRPr lang="es-SV"/>
          </a:p>
        </p:txBody>
      </p:sp>
      <p:sp>
        <p:nvSpPr>
          <p:cNvPr id="5" name="Slide Number Placeholder 4"/>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3823405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08BC5-3B48-468B-B9A9-464571CDEDAE}" type="datetimeFigureOut">
              <a:rPr lang="es-SV" smtClean="0"/>
              <a:t>18/5/2021</a:t>
            </a:fld>
            <a:endParaRPr lang="es-SV"/>
          </a:p>
        </p:txBody>
      </p:sp>
      <p:sp>
        <p:nvSpPr>
          <p:cNvPr id="3" name="Footer Placeholder 2"/>
          <p:cNvSpPr>
            <a:spLocks noGrp="1"/>
          </p:cNvSpPr>
          <p:nvPr>
            <p:ph type="ftr" sz="quarter" idx="11"/>
          </p:nvPr>
        </p:nvSpPr>
        <p:spPr/>
        <p:txBody>
          <a:bodyPr/>
          <a:lstStyle/>
          <a:p>
            <a:endParaRPr lang="es-SV"/>
          </a:p>
        </p:txBody>
      </p:sp>
      <p:sp>
        <p:nvSpPr>
          <p:cNvPr id="4" name="Slide Number Placeholder 3"/>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179781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SV"/>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5D46F2D9-D6EE-4AC0-8BDA-DF58C20E259B}"/>
              </a:ext>
            </a:extLst>
          </p:cNvPr>
          <p:cNvSpPr>
            <a:spLocks noGrp="1"/>
          </p:cNvSpPr>
          <p:nvPr>
            <p:ph type="dt" sz="half" idx="10"/>
          </p:nvPr>
        </p:nvSpPr>
        <p:spPr/>
        <p:txBody>
          <a:bodyPr/>
          <a:lstStyle>
            <a:lvl1pPr>
              <a:defRPr/>
            </a:lvl1pPr>
          </a:lstStyle>
          <a:p>
            <a:pPr>
              <a:defRPr/>
            </a:pPr>
            <a:fld id="{DC469B5E-A3FE-483E-9EAD-3084B12880F4}"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709BBF0C-C0A2-4BA5-B8C6-3C9234ADCA0D}"/>
              </a:ext>
            </a:extLst>
          </p:cNvPr>
          <p:cNvSpPr>
            <a:spLocks noGrp="1"/>
          </p:cNvSpPr>
          <p:nvPr>
            <p:ph type="ftr" sz="quarter" idx="11"/>
          </p:nvPr>
        </p:nvSpPr>
        <p:spPr/>
        <p:txBody>
          <a:bodyPr/>
          <a:lstStyle>
            <a:lvl1pPr>
              <a:defRPr/>
            </a:lvl1pPr>
          </a:lstStyle>
          <a:p>
            <a:pPr>
              <a:defRPr/>
            </a:pPr>
            <a:endParaRPr lang="es-SV"/>
          </a:p>
        </p:txBody>
      </p:sp>
      <p:sp>
        <p:nvSpPr>
          <p:cNvPr id="6" name="5 Marcador de número de diapositiva">
            <a:extLst>
              <a:ext uri="{FF2B5EF4-FFF2-40B4-BE49-F238E27FC236}">
                <a16:creationId xmlns:a16="http://schemas.microsoft.com/office/drawing/2014/main" id="{F9EC115E-F210-4365-8FAC-D8844D843D57}"/>
              </a:ext>
            </a:extLst>
          </p:cNvPr>
          <p:cNvSpPr>
            <a:spLocks noGrp="1"/>
          </p:cNvSpPr>
          <p:nvPr>
            <p:ph type="sldNum" sz="quarter" idx="12"/>
          </p:nvPr>
        </p:nvSpPr>
        <p:spPr/>
        <p:txBody>
          <a:bodyPr/>
          <a:lstStyle>
            <a:lvl1pPr>
              <a:defRPr/>
            </a:lvl1pPr>
          </a:lstStyle>
          <a:p>
            <a:pPr>
              <a:defRPr/>
            </a:pPr>
            <a:fld id="{A7B7D0DF-C9C7-4253-9B04-5B12A6EA4D68}" type="slidenum">
              <a:rPr lang="es-SV" altLang="es-SV"/>
              <a:pPr>
                <a:defRPr/>
              </a:pPr>
              <a:t>‹Nº›</a:t>
            </a:fld>
            <a:endParaRPr lang="es-SV" altLang="es-SV"/>
          </a:p>
        </p:txBody>
      </p:sp>
    </p:spTree>
    <p:extLst>
      <p:ext uri="{BB962C8B-B14F-4D97-AF65-F5344CB8AC3E}">
        <p14:creationId xmlns:p14="http://schemas.microsoft.com/office/powerpoint/2010/main" val="3186654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5708BC5-3B48-468B-B9A9-464571CDEDAE}" type="datetimeFigureOut">
              <a:rPr lang="es-SV" smtClean="0"/>
              <a:t>18/5/2021</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3304214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5708BC5-3B48-468B-B9A9-464571CDEDAE}" type="datetimeFigureOut">
              <a:rPr lang="es-SV" smtClean="0"/>
              <a:t>18/5/2021</a:t>
            </a:fld>
            <a:endParaRPr lang="es-SV"/>
          </a:p>
        </p:txBody>
      </p:sp>
      <p:sp>
        <p:nvSpPr>
          <p:cNvPr id="6" name="Footer Placeholder 5"/>
          <p:cNvSpPr>
            <a:spLocks noGrp="1"/>
          </p:cNvSpPr>
          <p:nvPr>
            <p:ph type="ftr" sz="quarter" idx="11"/>
          </p:nvPr>
        </p:nvSpPr>
        <p:spPr/>
        <p:txBody>
          <a:bodyPr/>
          <a:lstStyle/>
          <a:p>
            <a:endParaRPr lang="es-SV"/>
          </a:p>
        </p:txBody>
      </p:sp>
      <p:sp>
        <p:nvSpPr>
          <p:cNvPr id="7" name="Slide Number Placeholder 6"/>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1188121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5708BC5-3B48-468B-B9A9-464571CDEDAE}" type="datetimeFigureOut">
              <a:rPr lang="es-SV" smtClean="0"/>
              <a:t>18/5/2021</a:t>
            </a:fld>
            <a:endParaRPr lang="es-SV"/>
          </a:p>
        </p:txBody>
      </p:sp>
      <p:sp>
        <p:nvSpPr>
          <p:cNvPr id="4" name="Footer Placeholder 3"/>
          <p:cNvSpPr>
            <a:spLocks noGrp="1"/>
          </p:cNvSpPr>
          <p:nvPr>
            <p:ph type="ftr" sz="quarter" idx="11"/>
          </p:nvPr>
        </p:nvSpPr>
        <p:spPr/>
        <p:txBody>
          <a:bodyPr/>
          <a:lstStyle/>
          <a:p>
            <a:endParaRPr lang="es-SV"/>
          </a:p>
        </p:txBody>
      </p:sp>
      <p:sp>
        <p:nvSpPr>
          <p:cNvPr id="5" name="Slide Number Placeholder 4"/>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3856768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1337582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490096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173669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702205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942149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103546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5708BC5-3B48-468B-B9A9-464571CDEDAE}" type="datetimeFigureOut">
              <a:rPr lang="es-SV" smtClean="0"/>
              <a:t>18/5/2021</a:t>
            </a:fld>
            <a:endParaRPr lang="es-SV"/>
          </a:p>
        </p:txBody>
      </p:sp>
      <p:sp>
        <p:nvSpPr>
          <p:cNvPr id="5" name="Footer Placeholder 4"/>
          <p:cNvSpPr>
            <a:spLocks noGrp="1"/>
          </p:cNvSpPr>
          <p:nvPr>
            <p:ph type="ftr" sz="quarter" idx="11"/>
          </p:nvPr>
        </p:nvSpPr>
        <p:spPr/>
        <p:txBody>
          <a:bodyPr/>
          <a:lstStyle/>
          <a:p>
            <a:endParaRPr lang="es-SV"/>
          </a:p>
        </p:txBody>
      </p:sp>
      <p:sp>
        <p:nvSpPr>
          <p:cNvPr id="6" name="Slide Number Placeholder 5"/>
          <p:cNvSpPr>
            <a:spLocks noGrp="1"/>
          </p:cNvSpPr>
          <p:nvPr>
            <p:ph type="sldNum" sz="quarter" idx="12"/>
          </p:nvPr>
        </p:nvSpPr>
        <p:spPr/>
        <p:txBody>
          <a:bodyPr/>
          <a:lstStyle/>
          <a:p>
            <a:fld id="{43112F2B-113A-4590-8F19-275399A8C41C}" type="slidenum">
              <a:rPr lang="es-SV" smtClean="0"/>
              <a:t>‹Nº›</a:t>
            </a:fld>
            <a:endParaRPr lang="es-SV"/>
          </a:p>
        </p:txBody>
      </p:sp>
    </p:spTree>
    <p:extLst>
      <p:ext uri="{BB962C8B-B14F-4D97-AF65-F5344CB8AC3E}">
        <p14:creationId xmlns:p14="http://schemas.microsoft.com/office/powerpoint/2010/main" val="207784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3 Marcador de fecha">
            <a:extLst>
              <a:ext uri="{FF2B5EF4-FFF2-40B4-BE49-F238E27FC236}">
                <a16:creationId xmlns:a16="http://schemas.microsoft.com/office/drawing/2014/main" id="{39CA8FF7-AAA0-4465-98F0-520911A00BB0}"/>
              </a:ext>
            </a:extLst>
          </p:cNvPr>
          <p:cNvSpPr>
            <a:spLocks noGrp="1"/>
          </p:cNvSpPr>
          <p:nvPr>
            <p:ph type="dt" sz="half" idx="10"/>
          </p:nvPr>
        </p:nvSpPr>
        <p:spPr/>
        <p:txBody>
          <a:bodyPr/>
          <a:lstStyle>
            <a:lvl1pPr>
              <a:defRPr/>
            </a:lvl1pPr>
          </a:lstStyle>
          <a:p>
            <a:pPr>
              <a:defRPr/>
            </a:pPr>
            <a:fld id="{A19A86F9-2133-4A4C-81F3-168AE66FB710}" type="datetimeFigureOut">
              <a:rPr lang="es-SV"/>
              <a:pPr>
                <a:defRPr/>
              </a:pPr>
              <a:t>18/5/2021</a:t>
            </a:fld>
            <a:endParaRPr lang="es-SV" dirty="0"/>
          </a:p>
        </p:txBody>
      </p:sp>
      <p:sp>
        <p:nvSpPr>
          <p:cNvPr id="6" name="4 Marcador de pie de página">
            <a:extLst>
              <a:ext uri="{FF2B5EF4-FFF2-40B4-BE49-F238E27FC236}">
                <a16:creationId xmlns:a16="http://schemas.microsoft.com/office/drawing/2014/main" id="{3D21599A-12D8-4D18-B0A2-854EE9FA1DFD}"/>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15AB4BCA-58B6-45C7-868D-52F5C20F131A}"/>
              </a:ext>
            </a:extLst>
          </p:cNvPr>
          <p:cNvSpPr>
            <a:spLocks noGrp="1"/>
          </p:cNvSpPr>
          <p:nvPr>
            <p:ph type="sldNum" sz="quarter" idx="12"/>
          </p:nvPr>
        </p:nvSpPr>
        <p:spPr/>
        <p:txBody>
          <a:bodyPr/>
          <a:lstStyle>
            <a:lvl1pPr>
              <a:defRPr/>
            </a:lvl1pPr>
          </a:lstStyle>
          <a:p>
            <a:pPr>
              <a:defRPr/>
            </a:pPr>
            <a:fld id="{642A48D6-6CC2-47FA-B9F0-CE0392D9D4F6}" type="slidenum">
              <a:rPr lang="es-SV" altLang="es-SV"/>
              <a:pPr>
                <a:defRPr/>
              </a:pPr>
              <a:t>‹Nº›</a:t>
            </a:fld>
            <a:endParaRPr lang="es-SV" altLang="es-SV"/>
          </a:p>
        </p:txBody>
      </p:sp>
    </p:spTree>
    <p:extLst>
      <p:ext uri="{BB962C8B-B14F-4D97-AF65-F5344CB8AC3E}">
        <p14:creationId xmlns:p14="http://schemas.microsoft.com/office/powerpoint/2010/main" val="58038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SV"/>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3 Marcador de fecha">
            <a:extLst>
              <a:ext uri="{FF2B5EF4-FFF2-40B4-BE49-F238E27FC236}">
                <a16:creationId xmlns:a16="http://schemas.microsoft.com/office/drawing/2014/main" id="{7EA8706E-30A9-4B69-8B86-9273BCF0B7F6}"/>
              </a:ext>
            </a:extLst>
          </p:cNvPr>
          <p:cNvSpPr>
            <a:spLocks noGrp="1"/>
          </p:cNvSpPr>
          <p:nvPr>
            <p:ph type="dt" sz="half" idx="10"/>
          </p:nvPr>
        </p:nvSpPr>
        <p:spPr/>
        <p:txBody>
          <a:bodyPr/>
          <a:lstStyle>
            <a:lvl1pPr>
              <a:defRPr/>
            </a:lvl1pPr>
          </a:lstStyle>
          <a:p>
            <a:pPr>
              <a:defRPr/>
            </a:pPr>
            <a:fld id="{798B03B8-763E-4813-B620-A759EDD873DD}" type="datetimeFigureOut">
              <a:rPr lang="es-SV"/>
              <a:pPr>
                <a:defRPr/>
              </a:pPr>
              <a:t>18/5/2021</a:t>
            </a:fld>
            <a:endParaRPr lang="es-SV" dirty="0"/>
          </a:p>
        </p:txBody>
      </p:sp>
      <p:sp>
        <p:nvSpPr>
          <p:cNvPr id="8" name="4 Marcador de pie de página">
            <a:extLst>
              <a:ext uri="{FF2B5EF4-FFF2-40B4-BE49-F238E27FC236}">
                <a16:creationId xmlns:a16="http://schemas.microsoft.com/office/drawing/2014/main" id="{788EE938-2C3A-4E59-9504-F82B7A07FE78}"/>
              </a:ext>
            </a:extLst>
          </p:cNvPr>
          <p:cNvSpPr>
            <a:spLocks noGrp="1"/>
          </p:cNvSpPr>
          <p:nvPr>
            <p:ph type="ftr" sz="quarter" idx="11"/>
          </p:nvPr>
        </p:nvSpPr>
        <p:spPr/>
        <p:txBody>
          <a:bodyPr/>
          <a:lstStyle>
            <a:lvl1pPr>
              <a:defRPr/>
            </a:lvl1pPr>
          </a:lstStyle>
          <a:p>
            <a:pPr>
              <a:defRPr/>
            </a:pPr>
            <a:endParaRPr lang="es-SV"/>
          </a:p>
        </p:txBody>
      </p:sp>
      <p:sp>
        <p:nvSpPr>
          <p:cNvPr id="9" name="5 Marcador de número de diapositiva">
            <a:extLst>
              <a:ext uri="{FF2B5EF4-FFF2-40B4-BE49-F238E27FC236}">
                <a16:creationId xmlns:a16="http://schemas.microsoft.com/office/drawing/2014/main" id="{D70ED651-C1AA-428B-A279-BB66A138FE3E}"/>
              </a:ext>
            </a:extLst>
          </p:cNvPr>
          <p:cNvSpPr>
            <a:spLocks noGrp="1"/>
          </p:cNvSpPr>
          <p:nvPr>
            <p:ph type="sldNum" sz="quarter" idx="12"/>
          </p:nvPr>
        </p:nvSpPr>
        <p:spPr/>
        <p:txBody>
          <a:bodyPr/>
          <a:lstStyle>
            <a:lvl1pPr>
              <a:defRPr/>
            </a:lvl1pPr>
          </a:lstStyle>
          <a:p>
            <a:pPr>
              <a:defRPr/>
            </a:pPr>
            <a:fld id="{3D7FF071-B895-4E3A-A3B1-1C6DB9F4EC9C}" type="slidenum">
              <a:rPr lang="es-SV" altLang="es-SV"/>
              <a:pPr>
                <a:defRPr/>
              </a:pPr>
              <a:t>‹Nº›</a:t>
            </a:fld>
            <a:endParaRPr lang="es-SV" altLang="es-SV"/>
          </a:p>
        </p:txBody>
      </p:sp>
    </p:spTree>
    <p:extLst>
      <p:ext uri="{BB962C8B-B14F-4D97-AF65-F5344CB8AC3E}">
        <p14:creationId xmlns:p14="http://schemas.microsoft.com/office/powerpoint/2010/main" val="422572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3 Marcador de fecha">
            <a:extLst>
              <a:ext uri="{FF2B5EF4-FFF2-40B4-BE49-F238E27FC236}">
                <a16:creationId xmlns:a16="http://schemas.microsoft.com/office/drawing/2014/main" id="{08B509E7-34EF-4336-BD46-B13F06772D76}"/>
              </a:ext>
            </a:extLst>
          </p:cNvPr>
          <p:cNvSpPr>
            <a:spLocks noGrp="1"/>
          </p:cNvSpPr>
          <p:nvPr>
            <p:ph type="dt" sz="half" idx="10"/>
          </p:nvPr>
        </p:nvSpPr>
        <p:spPr/>
        <p:txBody>
          <a:bodyPr/>
          <a:lstStyle>
            <a:lvl1pPr>
              <a:defRPr/>
            </a:lvl1pPr>
          </a:lstStyle>
          <a:p>
            <a:pPr>
              <a:defRPr/>
            </a:pPr>
            <a:fld id="{C3E5FA79-DE59-4FEC-8D71-CE1E0C9FA336}" type="datetimeFigureOut">
              <a:rPr lang="es-SV"/>
              <a:pPr>
                <a:defRPr/>
              </a:pPr>
              <a:t>18/5/2021</a:t>
            </a:fld>
            <a:endParaRPr lang="es-SV" dirty="0"/>
          </a:p>
        </p:txBody>
      </p:sp>
      <p:sp>
        <p:nvSpPr>
          <p:cNvPr id="4" name="4 Marcador de pie de página">
            <a:extLst>
              <a:ext uri="{FF2B5EF4-FFF2-40B4-BE49-F238E27FC236}">
                <a16:creationId xmlns:a16="http://schemas.microsoft.com/office/drawing/2014/main" id="{59345FCC-CCFA-4E26-A196-95381EA7CB98}"/>
              </a:ext>
            </a:extLst>
          </p:cNvPr>
          <p:cNvSpPr>
            <a:spLocks noGrp="1"/>
          </p:cNvSpPr>
          <p:nvPr>
            <p:ph type="ftr" sz="quarter" idx="11"/>
          </p:nvPr>
        </p:nvSpPr>
        <p:spPr/>
        <p:txBody>
          <a:bodyPr/>
          <a:lstStyle>
            <a:lvl1pPr>
              <a:defRPr/>
            </a:lvl1pPr>
          </a:lstStyle>
          <a:p>
            <a:pPr>
              <a:defRPr/>
            </a:pPr>
            <a:endParaRPr lang="es-SV"/>
          </a:p>
        </p:txBody>
      </p:sp>
      <p:sp>
        <p:nvSpPr>
          <p:cNvPr id="5" name="5 Marcador de número de diapositiva">
            <a:extLst>
              <a:ext uri="{FF2B5EF4-FFF2-40B4-BE49-F238E27FC236}">
                <a16:creationId xmlns:a16="http://schemas.microsoft.com/office/drawing/2014/main" id="{939C42E0-4766-4979-842A-66E77B4418AC}"/>
              </a:ext>
            </a:extLst>
          </p:cNvPr>
          <p:cNvSpPr>
            <a:spLocks noGrp="1"/>
          </p:cNvSpPr>
          <p:nvPr>
            <p:ph type="sldNum" sz="quarter" idx="12"/>
          </p:nvPr>
        </p:nvSpPr>
        <p:spPr/>
        <p:txBody>
          <a:bodyPr/>
          <a:lstStyle>
            <a:lvl1pPr>
              <a:defRPr/>
            </a:lvl1pPr>
          </a:lstStyle>
          <a:p>
            <a:pPr>
              <a:defRPr/>
            </a:pPr>
            <a:fld id="{C3332CEB-E266-4871-BEF4-6F9002522379}" type="slidenum">
              <a:rPr lang="es-SV" altLang="es-SV"/>
              <a:pPr>
                <a:defRPr/>
              </a:pPr>
              <a:t>‹Nº›</a:t>
            </a:fld>
            <a:endParaRPr lang="es-SV" altLang="es-SV"/>
          </a:p>
        </p:txBody>
      </p:sp>
    </p:spTree>
    <p:extLst>
      <p:ext uri="{BB962C8B-B14F-4D97-AF65-F5344CB8AC3E}">
        <p14:creationId xmlns:p14="http://schemas.microsoft.com/office/powerpoint/2010/main" val="283713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A535AE6F-66D1-41CF-BAFD-F128B8183146}"/>
              </a:ext>
            </a:extLst>
          </p:cNvPr>
          <p:cNvSpPr>
            <a:spLocks noGrp="1"/>
          </p:cNvSpPr>
          <p:nvPr>
            <p:ph type="dt" sz="half" idx="10"/>
          </p:nvPr>
        </p:nvSpPr>
        <p:spPr/>
        <p:txBody>
          <a:bodyPr/>
          <a:lstStyle>
            <a:lvl1pPr>
              <a:defRPr/>
            </a:lvl1pPr>
          </a:lstStyle>
          <a:p>
            <a:pPr>
              <a:defRPr/>
            </a:pPr>
            <a:fld id="{CC76A032-7CA9-4C5C-95A4-2B3DC654803E}" type="datetimeFigureOut">
              <a:rPr lang="es-SV"/>
              <a:pPr>
                <a:defRPr/>
              </a:pPr>
              <a:t>18/5/2021</a:t>
            </a:fld>
            <a:endParaRPr lang="es-SV" dirty="0"/>
          </a:p>
        </p:txBody>
      </p:sp>
      <p:sp>
        <p:nvSpPr>
          <p:cNvPr id="3" name="4 Marcador de pie de página">
            <a:extLst>
              <a:ext uri="{FF2B5EF4-FFF2-40B4-BE49-F238E27FC236}">
                <a16:creationId xmlns:a16="http://schemas.microsoft.com/office/drawing/2014/main" id="{479EC2D6-973F-4006-AC01-FE742780048B}"/>
              </a:ext>
            </a:extLst>
          </p:cNvPr>
          <p:cNvSpPr>
            <a:spLocks noGrp="1"/>
          </p:cNvSpPr>
          <p:nvPr>
            <p:ph type="ftr" sz="quarter" idx="11"/>
          </p:nvPr>
        </p:nvSpPr>
        <p:spPr/>
        <p:txBody>
          <a:bodyPr/>
          <a:lstStyle>
            <a:lvl1pPr>
              <a:defRPr/>
            </a:lvl1pPr>
          </a:lstStyle>
          <a:p>
            <a:pPr>
              <a:defRPr/>
            </a:pPr>
            <a:endParaRPr lang="es-SV"/>
          </a:p>
        </p:txBody>
      </p:sp>
      <p:sp>
        <p:nvSpPr>
          <p:cNvPr id="4" name="5 Marcador de número de diapositiva">
            <a:extLst>
              <a:ext uri="{FF2B5EF4-FFF2-40B4-BE49-F238E27FC236}">
                <a16:creationId xmlns:a16="http://schemas.microsoft.com/office/drawing/2014/main" id="{27CF5AA8-2988-4224-B728-E08BE827D492}"/>
              </a:ext>
            </a:extLst>
          </p:cNvPr>
          <p:cNvSpPr>
            <a:spLocks noGrp="1"/>
          </p:cNvSpPr>
          <p:nvPr>
            <p:ph type="sldNum" sz="quarter" idx="12"/>
          </p:nvPr>
        </p:nvSpPr>
        <p:spPr/>
        <p:txBody>
          <a:bodyPr/>
          <a:lstStyle>
            <a:lvl1pPr>
              <a:defRPr/>
            </a:lvl1pPr>
          </a:lstStyle>
          <a:p>
            <a:pPr>
              <a:defRPr/>
            </a:pPr>
            <a:fld id="{67B11A8E-3FCC-4044-A3C0-DE7006AE208B}" type="slidenum">
              <a:rPr lang="es-SV" altLang="es-SV"/>
              <a:pPr>
                <a:defRPr/>
              </a:pPr>
              <a:t>‹Nº›</a:t>
            </a:fld>
            <a:endParaRPr lang="es-SV" altLang="es-SV"/>
          </a:p>
        </p:txBody>
      </p:sp>
    </p:spTree>
    <p:extLst>
      <p:ext uri="{BB962C8B-B14F-4D97-AF65-F5344CB8AC3E}">
        <p14:creationId xmlns:p14="http://schemas.microsoft.com/office/powerpoint/2010/main" val="107061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SV"/>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FD6A6233-6A9C-423D-9C40-EF6CA44A6911}"/>
              </a:ext>
            </a:extLst>
          </p:cNvPr>
          <p:cNvSpPr>
            <a:spLocks noGrp="1"/>
          </p:cNvSpPr>
          <p:nvPr>
            <p:ph type="dt" sz="half" idx="10"/>
          </p:nvPr>
        </p:nvSpPr>
        <p:spPr/>
        <p:txBody>
          <a:bodyPr/>
          <a:lstStyle>
            <a:lvl1pPr>
              <a:defRPr/>
            </a:lvl1pPr>
          </a:lstStyle>
          <a:p>
            <a:pPr>
              <a:defRPr/>
            </a:pPr>
            <a:fld id="{F6559C4B-92C2-4DDF-933C-D70B870A6688}" type="datetimeFigureOut">
              <a:rPr lang="es-SV"/>
              <a:pPr>
                <a:defRPr/>
              </a:pPr>
              <a:t>18/5/2021</a:t>
            </a:fld>
            <a:endParaRPr lang="es-SV" dirty="0"/>
          </a:p>
        </p:txBody>
      </p:sp>
      <p:sp>
        <p:nvSpPr>
          <p:cNvPr id="6" name="4 Marcador de pie de página">
            <a:extLst>
              <a:ext uri="{FF2B5EF4-FFF2-40B4-BE49-F238E27FC236}">
                <a16:creationId xmlns:a16="http://schemas.microsoft.com/office/drawing/2014/main" id="{9272A772-0AF4-4C79-AAC0-BA93F3B19A1C}"/>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89EFF02F-663F-41A0-AAE0-1214F0154A73}"/>
              </a:ext>
            </a:extLst>
          </p:cNvPr>
          <p:cNvSpPr>
            <a:spLocks noGrp="1"/>
          </p:cNvSpPr>
          <p:nvPr>
            <p:ph type="sldNum" sz="quarter" idx="12"/>
          </p:nvPr>
        </p:nvSpPr>
        <p:spPr/>
        <p:txBody>
          <a:bodyPr/>
          <a:lstStyle>
            <a:lvl1pPr>
              <a:defRPr/>
            </a:lvl1pPr>
          </a:lstStyle>
          <a:p>
            <a:pPr>
              <a:defRPr/>
            </a:pPr>
            <a:fld id="{67A4B28A-053E-4811-B14E-4520A3C629D8}" type="slidenum">
              <a:rPr lang="es-SV" altLang="es-SV"/>
              <a:pPr>
                <a:defRPr/>
              </a:pPr>
              <a:t>‹Nº›</a:t>
            </a:fld>
            <a:endParaRPr lang="es-SV" altLang="es-SV"/>
          </a:p>
        </p:txBody>
      </p:sp>
    </p:spTree>
    <p:extLst>
      <p:ext uri="{BB962C8B-B14F-4D97-AF65-F5344CB8AC3E}">
        <p14:creationId xmlns:p14="http://schemas.microsoft.com/office/powerpoint/2010/main" val="123487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SV"/>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SV"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C3114AF6-E6C5-424C-9C36-FEC80C05B083}"/>
              </a:ext>
            </a:extLst>
          </p:cNvPr>
          <p:cNvSpPr>
            <a:spLocks noGrp="1"/>
          </p:cNvSpPr>
          <p:nvPr>
            <p:ph type="dt" sz="half" idx="10"/>
          </p:nvPr>
        </p:nvSpPr>
        <p:spPr/>
        <p:txBody>
          <a:bodyPr/>
          <a:lstStyle>
            <a:lvl1pPr>
              <a:defRPr/>
            </a:lvl1pPr>
          </a:lstStyle>
          <a:p>
            <a:pPr>
              <a:defRPr/>
            </a:pPr>
            <a:fld id="{4E6912A1-8DC7-4CB9-8E36-F77B040D6B3F}" type="datetimeFigureOut">
              <a:rPr lang="es-SV"/>
              <a:pPr>
                <a:defRPr/>
              </a:pPr>
              <a:t>18/5/2021</a:t>
            </a:fld>
            <a:endParaRPr lang="es-SV" dirty="0"/>
          </a:p>
        </p:txBody>
      </p:sp>
      <p:sp>
        <p:nvSpPr>
          <p:cNvPr id="6" name="4 Marcador de pie de página">
            <a:extLst>
              <a:ext uri="{FF2B5EF4-FFF2-40B4-BE49-F238E27FC236}">
                <a16:creationId xmlns:a16="http://schemas.microsoft.com/office/drawing/2014/main" id="{A55125F0-AC19-4C6D-AAD5-90041DD9599A}"/>
              </a:ext>
            </a:extLst>
          </p:cNvPr>
          <p:cNvSpPr>
            <a:spLocks noGrp="1"/>
          </p:cNvSpPr>
          <p:nvPr>
            <p:ph type="ftr" sz="quarter" idx="11"/>
          </p:nvPr>
        </p:nvSpPr>
        <p:spPr/>
        <p:txBody>
          <a:bodyPr/>
          <a:lstStyle>
            <a:lvl1pPr>
              <a:defRPr/>
            </a:lvl1pPr>
          </a:lstStyle>
          <a:p>
            <a:pPr>
              <a:defRPr/>
            </a:pPr>
            <a:endParaRPr lang="es-SV"/>
          </a:p>
        </p:txBody>
      </p:sp>
      <p:sp>
        <p:nvSpPr>
          <p:cNvPr id="7" name="5 Marcador de número de diapositiva">
            <a:extLst>
              <a:ext uri="{FF2B5EF4-FFF2-40B4-BE49-F238E27FC236}">
                <a16:creationId xmlns:a16="http://schemas.microsoft.com/office/drawing/2014/main" id="{6D5F72AD-BFBE-49EB-98BB-C59169DEDE1B}"/>
              </a:ext>
            </a:extLst>
          </p:cNvPr>
          <p:cNvSpPr>
            <a:spLocks noGrp="1"/>
          </p:cNvSpPr>
          <p:nvPr>
            <p:ph type="sldNum" sz="quarter" idx="12"/>
          </p:nvPr>
        </p:nvSpPr>
        <p:spPr/>
        <p:txBody>
          <a:bodyPr/>
          <a:lstStyle>
            <a:lvl1pPr>
              <a:defRPr/>
            </a:lvl1pPr>
          </a:lstStyle>
          <a:p>
            <a:pPr>
              <a:defRPr/>
            </a:pPr>
            <a:fld id="{8C4D8625-4A49-4874-86B1-6D667D8C57A2}" type="slidenum">
              <a:rPr lang="es-SV" altLang="es-SV"/>
              <a:pPr>
                <a:defRPr/>
              </a:pPr>
              <a:t>‹Nº›</a:t>
            </a:fld>
            <a:endParaRPr lang="es-SV" altLang="es-SV"/>
          </a:p>
        </p:txBody>
      </p:sp>
    </p:spTree>
    <p:extLst>
      <p:ext uri="{BB962C8B-B14F-4D97-AF65-F5344CB8AC3E}">
        <p14:creationId xmlns:p14="http://schemas.microsoft.com/office/powerpoint/2010/main" val="168116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B7066785-D05C-49B4-9A58-4D0C201AB44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1027" name="2 Marcador de texto">
            <a:extLst>
              <a:ext uri="{FF2B5EF4-FFF2-40B4-BE49-F238E27FC236}">
                <a16:creationId xmlns:a16="http://schemas.microsoft.com/office/drawing/2014/main" id="{D405E72C-D5F2-4232-8E74-02F2FA7AA5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3 Marcador de fecha">
            <a:extLst>
              <a:ext uri="{FF2B5EF4-FFF2-40B4-BE49-F238E27FC236}">
                <a16:creationId xmlns:a16="http://schemas.microsoft.com/office/drawing/2014/main" id="{FC9A75F6-16C8-4A65-873C-E82A8370900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6C5C29C-2B5A-4731-8C9E-D60FBED2DB0C}"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AF54CDA2-82A4-4C8F-917A-E2456CB98C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SV"/>
          </a:p>
        </p:txBody>
      </p:sp>
      <p:sp>
        <p:nvSpPr>
          <p:cNvPr id="6" name="5 Marcador de número de diapositiva">
            <a:extLst>
              <a:ext uri="{FF2B5EF4-FFF2-40B4-BE49-F238E27FC236}">
                <a16:creationId xmlns:a16="http://schemas.microsoft.com/office/drawing/2014/main" id="{1D063A72-6C44-4C5D-9A73-BCD46664146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1425CF7-7740-4DF2-8268-C8FC8EE00C9B}"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a:extLst>
              <a:ext uri="{FF2B5EF4-FFF2-40B4-BE49-F238E27FC236}">
                <a16:creationId xmlns:a16="http://schemas.microsoft.com/office/drawing/2014/main" id="{14BA0543-6675-460C-A877-0E0C8BAE266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SV"/>
              <a:t>Haga clic para modificar el estilo de título del patrón</a:t>
            </a:r>
            <a:endParaRPr lang="es-SV" altLang="es-SV"/>
          </a:p>
        </p:txBody>
      </p:sp>
      <p:sp>
        <p:nvSpPr>
          <p:cNvPr id="2051" name="2 Marcador de texto">
            <a:extLst>
              <a:ext uri="{FF2B5EF4-FFF2-40B4-BE49-F238E27FC236}">
                <a16:creationId xmlns:a16="http://schemas.microsoft.com/office/drawing/2014/main" id="{FC90F7B2-41AE-42F6-B288-9A30A06966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SV"/>
              <a:t>Haga clic para modificar el estilo de texto del patrón</a:t>
            </a:r>
          </a:p>
          <a:p>
            <a:pPr lvl="1"/>
            <a:r>
              <a:rPr lang="es-ES" altLang="es-SV"/>
              <a:t>Segundo nivel</a:t>
            </a:r>
          </a:p>
          <a:p>
            <a:pPr lvl="2"/>
            <a:r>
              <a:rPr lang="es-ES" altLang="es-SV"/>
              <a:t>Tercer nivel</a:t>
            </a:r>
          </a:p>
          <a:p>
            <a:pPr lvl="3"/>
            <a:r>
              <a:rPr lang="es-ES" altLang="es-SV"/>
              <a:t>Cuarto nivel</a:t>
            </a:r>
          </a:p>
          <a:p>
            <a:pPr lvl="4"/>
            <a:r>
              <a:rPr lang="es-ES" altLang="es-SV"/>
              <a:t>Quinto nivel</a:t>
            </a:r>
            <a:endParaRPr lang="es-SV" altLang="es-SV"/>
          </a:p>
        </p:txBody>
      </p:sp>
      <p:sp>
        <p:nvSpPr>
          <p:cNvPr id="4" name="3 Marcador de fecha">
            <a:extLst>
              <a:ext uri="{FF2B5EF4-FFF2-40B4-BE49-F238E27FC236}">
                <a16:creationId xmlns:a16="http://schemas.microsoft.com/office/drawing/2014/main" id="{C36BABC0-AE1E-49AA-9DE7-4C3C4ECF508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7D91E25-4742-4225-AE35-42C5A613A6F6}" type="datetimeFigureOut">
              <a:rPr lang="es-SV"/>
              <a:pPr>
                <a:defRPr/>
              </a:pPr>
              <a:t>18/5/2021</a:t>
            </a:fld>
            <a:endParaRPr lang="es-SV" dirty="0"/>
          </a:p>
        </p:txBody>
      </p:sp>
      <p:sp>
        <p:nvSpPr>
          <p:cNvPr id="5" name="4 Marcador de pie de página">
            <a:extLst>
              <a:ext uri="{FF2B5EF4-FFF2-40B4-BE49-F238E27FC236}">
                <a16:creationId xmlns:a16="http://schemas.microsoft.com/office/drawing/2014/main" id="{2209A3D5-CA0C-460B-86F9-98CBBF37A7A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s-SV"/>
          </a:p>
        </p:txBody>
      </p:sp>
      <p:sp>
        <p:nvSpPr>
          <p:cNvPr id="6" name="5 Marcador de número de diapositiva">
            <a:extLst>
              <a:ext uri="{FF2B5EF4-FFF2-40B4-BE49-F238E27FC236}">
                <a16:creationId xmlns:a16="http://schemas.microsoft.com/office/drawing/2014/main" id="{71FE16A2-17B7-4B30-AA62-4431BEE507D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D006121-8C09-4D08-A867-63A625D249EA}"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B5708BC5-3B48-468B-B9A9-464571CDEDAE}" type="datetimeFigureOut">
              <a:rPr lang="es-SV" smtClean="0"/>
              <a:t>18/5/2021</a:t>
            </a:fld>
            <a:endParaRPr lang="es-SV"/>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s-SV"/>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43112F2B-113A-4590-8F19-275399A8C41C}" type="slidenum">
              <a:rPr lang="es-SV" smtClean="0"/>
              <a:t>‹Nº›</a:t>
            </a:fld>
            <a:endParaRPr lang="es-SV"/>
          </a:p>
        </p:txBody>
      </p:sp>
    </p:spTree>
    <p:extLst>
      <p:ext uri="{BB962C8B-B14F-4D97-AF65-F5344CB8AC3E}">
        <p14:creationId xmlns:p14="http://schemas.microsoft.com/office/powerpoint/2010/main" val="734180696"/>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package" Target="../embeddings/Microsoft_Excel_Worksheet4.xlsx"/></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package" Target="../embeddings/Microsoft_Excel_Worksheet5.xlsx"/></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package" Target="../embeddings/Microsoft_Excel_Worksheet6.xlsx"/></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cpelsalvador.com.org/" TargetMode="External"/><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www.facebook.com/MCPES200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1 CuadroTexto">
            <a:extLst>
              <a:ext uri="{FF2B5EF4-FFF2-40B4-BE49-F238E27FC236}">
                <a16:creationId xmlns:a16="http://schemas.microsoft.com/office/drawing/2014/main" id="{09525EAC-E17F-4D4D-82DF-4D9B190A78C1}"/>
              </a:ext>
            </a:extLst>
          </p:cNvPr>
          <p:cNvSpPr txBox="1">
            <a:spLocks noChangeArrowheads="1"/>
          </p:cNvSpPr>
          <p:nvPr/>
        </p:nvSpPr>
        <p:spPr bwMode="auto">
          <a:xfrm>
            <a:off x="323850" y="922338"/>
            <a:ext cx="633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s-ES" altLang="es-SV" sz="2800" b="1" dirty="0">
                <a:latin typeface="Arial" panose="020B0604020202020204" pitchFamily="34" charset="0"/>
              </a:rPr>
              <a:t>Subvención </a:t>
            </a:r>
            <a:r>
              <a:rPr lang="es-SV" altLang="es-SV" sz="2800" b="1" dirty="0">
                <a:latin typeface="Arial" panose="020B0604020202020204" pitchFamily="34" charset="0"/>
              </a:rPr>
              <a:t> SLV-T-MOH.</a:t>
            </a:r>
            <a:endParaRPr lang="es-ES" altLang="es-SV" sz="4000" dirty="0">
              <a:latin typeface="Arial" panose="020B0604020202020204" pitchFamily="34" charset="0"/>
            </a:endParaRPr>
          </a:p>
        </p:txBody>
      </p:sp>
      <p:sp>
        <p:nvSpPr>
          <p:cNvPr id="5123" name="CuadroTexto 3">
            <a:extLst>
              <a:ext uri="{FF2B5EF4-FFF2-40B4-BE49-F238E27FC236}">
                <a16:creationId xmlns:a16="http://schemas.microsoft.com/office/drawing/2014/main" id="{DB439369-3BB5-444C-B540-9D88096C3CF7}"/>
              </a:ext>
            </a:extLst>
          </p:cNvPr>
          <p:cNvSpPr txBox="1">
            <a:spLocks noChangeArrowheads="1"/>
          </p:cNvSpPr>
          <p:nvPr/>
        </p:nvSpPr>
        <p:spPr bwMode="auto">
          <a:xfrm>
            <a:off x="5973763" y="4437063"/>
            <a:ext cx="24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1800">
                <a:latin typeface="Arial" panose="020B0604020202020204" pitchFamily="34" charset="0"/>
              </a:rPr>
              <a:t> </a:t>
            </a:r>
          </a:p>
        </p:txBody>
      </p:sp>
      <p:sp>
        <p:nvSpPr>
          <p:cNvPr id="5124" name="4 Rectángulo">
            <a:extLst>
              <a:ext uri="{FF2B5EF4-FFF2-40B4-BE49-F238E27FC236}">
                <a16:creationId xmlns:a16="http://schemas.microsoft.com/office/drawing/2014/main" id="{5F3D813F-372C-4065-A83F-90BE84CB48A5}"/>
              </a:ext>
            </a:extLst>
          </p:cNvPr>
          <p:cNvSpPr>
            <a:spLocks noChangeArrowheads="1"/>
          </p:cNvSpPr>
          <p:nvPr/>
        </p:nvSpPr>
        <p:spPr bwMode="auto">
          <a:xfrm>
            <a:off x="900113" y="2690813"/>
            <a:ext cx="72723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SV" altLang="es-SV" sz="2800" b="1" dirty="0">
                <a:latin typeface="Arial" panose="020B0604020202020204" pitchFamily="34" charset="0"/>
              </a:rPr>
              <a:t>TABLERO DE MANDO SUBVENCIÓN TB</a:t>
            </a:r>
          </a:p>
          <a:p>
            <a:pPr algn="ctr">
              <a:spcBef>
                <a:spcPct val="0"/>
              </a:spcBef>
              <a:buFontTx/>
              <a:buNone/>
            </a:pPr>
            <a:r>
              <a:rPr lang="es-SV" altLang="es-SV" sz="2800" b="1" dirty="0">
                <a:latin typeface="Arial" panose="020B0604020202020204" pitchFamily="34" charset="0"/>
              </a:rPr>
              <a:t>EJECUCIÓN ENERO A DICIEMBRE 2020 </a:t>
            </a:r>
            <a:endParaRPr lang="es-ES" altLang="es-SV" sz="2800" b="1" dirty="0">
              <a:latin typeface="Arial" panose="020B0604020202020204" pitchFamily="34" charset="0"/>
            </a:endParaRPr>
          </a:p>
        </p:txBody>
      </p:sp>
      <p:sp>
        <p:nvSpPr>
          <p:cNvPr id="5125" name="6 Rectángulo">
            <a:extLst>
              <a:ext uri="{FF2B5EF4-FFF2-40B4-BE49-F238E27FC236}">
                <a16:creationId xmlns:a16="http://schemas.microsoft.com/office/drawing/2014/main" id="{DB52A301-5470-483D-8B3F-0B33711606C6}"/>
              </a:ext>
            </a:extLst>
          </p:cNvPr>
          <p:cNvSpPr>
            <a:spLocks noChangeArrowheads="1"/>
          </p:cNvSpPr>
          <p:nvPr/>
        </p:nvSpPr>
        <p:spPr bwMode="auto">
          <a:xfrm>
            <a:off x="3923928" y="4806950"/>
            <a:ext cx="4897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SV" sz="2000" b="1" dirty="0">
                <a:solidFill>
                  <a:srgbClr val="000099"/>
                </a:solidFill>
                <a:latin typeface="Arial" panose="020B0604020202020204" pitchFamily="34" charset="0"/>
              </a:rPr>
              <a:t>Receptor Principal  PNTYER/ MINSAL</a:t>
            </a:r>
            <a:endParaRPr lang="es-ES" altLang="es-SV" sz="1800" b="1" dirty="0">
              <a:solidFill>
                <a:srgbClr val="000099"/>
              </a:solidFill>
              <a:latin typeface="Arial" panose="020B0604020202020204" pitchFamily="34" charset="0"/>
            </a:endParaRPr>
          </a:p>
        </p:txBody>
      </p:sp>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1 Título">
            <a:extLst>
              <a:ext uri="{FF2B5EF4-FFF2-40B4-BE49-F238E27FC236}">
                <a16:creationId xmlns:a16="http://schemas.microsoft.com/office/drawing/2014/main" id="{F81C1EF5-D443-466D-83F3-520A04757F09}"/>
              </a:ext>
            </a:extLst>
          </p:cNvPr>
          <p:cNvSpPr txBox="1">
            <a:spLocks/>
          </p:cNvSpPr>
          <p:nvPr/>
        </p:nvSpPr>
        <p:spPr bwMode="auto">
          <a:xfrm>
            <a:off x="323528" y="18864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Programáticos</a:t>
            </a:r>
          </a:p>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SLV – T - MOH.</a:t>
            </a:r>
          </a:p>
        </p:txBody>
      </p:sp>
      <p:graphicFrame>
        <p:nvGraphicFramePr>
          <p:cNvPr id="6" name="Objeto 5">
            <a:extLst>
              <a:ext uri="{FF2B5EF4-FFF2-40B4-BE49-F238E27FC236}">
                <a16:creationId xmlns:a16="http://schemas.microsoft.com/office/drawing/2014/main" id="{6EA5C1CB-B4BA-400A-A367-F6BD3E956827}"/>
              </a:ext>
            </a:extLst>
          </p:cNvPr>
          <p:cNvGraphicFramePr>
            <a:graphicFrameLocks noChangeAspect="1"/>
          </p:cNvGraphicFramePr>
          <p:nvPr>
            <p:extLst>
              <p:ext uri="{D42A27DB-BD31-4B8C-83A1-F6EECF244321}">
                <p14:modId xmlns:p14="http://schemas.microsoft.com/office/powerpoint/2010/main" val="3233368633"/>
              </p:ext>
            </p:extLst>
          </p:nvPr>
        </p:nvGraphicFramePr>
        <p:xfrm>
          <a:off x="293784" y="1268413"/>
          <a:ext cx="8352160" cy="5279479"/>
        </p:xfrm>
        <a:graphic>
          <a:graphicData uri="http://schemas.openxmlformats.org/presentationml/2006/ole">
            <mc:AlternateContent xmlns:mc="http://schemas.openxmlformats.org/markup-compatibility/2006">
              <mc:Choice xmlns:v="urn:schemas-microsoft-com:vml" Requires="v">
                <p:oleObj name="Worksheet" r:id="rId4" imgW="4467104" imgH="4991032" progId="Excel.Sheet.12">
                  <p:embed/>
                </p:oleObj>
              </mc:Choice>
              <mc:Fallback>
                <p:oleObj name="Worksheet" r:id="rId4" imgW="4467104" imgH="4991032" progId="Excel.Sheet.12">
                  <p:embed/>
                  <p:pic>
                    <p:nvPicPr>
                      <p:cNvPr id="0" name=""/>
                      <p:cNvPicPr/>
                      <p:nvPr/>
                    </p:nvPicPr>
                    <p:blipFill>
                      <a:blip r:embed="rId5"/>
                      <a:stretch>
                        <a:fillRect/>
                      </a:stretch>
                    </p:blipFill>
                    <p:spPr>
                      <a:xfrm>
                        <a:off x="293784" y="1268413"/>
                        <a:ext cx="8352160" cy="5279479"/>
                      </a:xfrm>
                      <a:prstGeom prst="rect">
                        <a:avLst/>
                      </a:prstGeom>
                    </p:spPr>
                  </p:pic>
                </p:oleObj>
              </mc:Fallback>
            </mc:AlternateContent>
          </a:graphicData>
        </a:graphic>
      </p:graphicFrame>
    </p:spTree>
    <p:extLst>
      <p:ext uri="{BB962C8B-B14F-4D97-AF65-F5344CB8AC3E}">
        <p14:creationId xmlns:p14="http://schemas.microsoft.com/office/powerpoint/2010/main" val="1585871803"/>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1 Título">
            <a:extLst>
              <a:ext uri="{FF2B5EF4-FFF2-40B4-BE49-F238E27FC236}">
                <a16:creationId xmlns:a16="http://schemas.microsoft.com/office/drawing/2014/main" id="{5F32580D-0854-4806-B607-923F6F2EB4D1}"/>
              </a:ext>
            </a:extLst>
          </p:cNvPr>
          <p:cNvSpPr txBox="1">
            <a:spLocks/>
          </p:cNvSpPr>
          <p:nvPr/>
        </p:nvSpPr>
        <p:spPr bwMode="auto">
          <a:xfrm>
            <a:off x="539552" y="18864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2400" b="0" i="1"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Resumen Indicadores Contractuales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2400" b="0" i="1"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SLV – T - MOH.</a:t>
            </a:r>
          </a:p>
        </p:txBody>
      </p:sp>
      <p:graphicFrame>
        <p:nvGraphicFramePr>
          <p:cNvPr id="2" name="Tabla 1">
            <a:extLst>
              <a:ext uri="{FF2B5EF4-FFF2-40B4-BE49-F238E27FC236}">
                <a16:creationId xmlns:a16="http://schemas.microsoft.com/office/drawing/2014/main" id="{A56CD4D7-204D-415F-91BB-6A7A08A9F7DA}"/>
              </a:ext>
            </a:extLst>
          </p:cNvPr>
          <p:cNvGraphicFramePr>
            <a:graphicFrameLocks noGrp="1"/>
          </p:cNvGraphicFramePr>
          <p:nvPr>
            <p:extLst>
              <p:ext uri="{D42A27DB-BD31-4B8C-83A1-F6EECF244321}">
                <p14:modId xmlns:p14="http://schemas.microsoft.com/office/powerpoint/2010/main" val="92600951"/>
              </p:ext>
            </p:extLst>
          </p:nvPr>
        </p:nvGraphicFramePr>
        <p:xfrm>
          <a:off x="179512" y="1124745"/>
          <a:ext cx="8784975" cy="5400599"/>
        </p:xfrm>
        <a:graphic>
          <a:graphicData uri="http://schemas.openxmlformats.org/drawingml/2006/table">
            <a:tbl>
              <a:tblPr/>
              <a:tblGrid>
                <a:gridCol w="2335740">
                  <a:extLst>
                    <a:ext uri="{9D8B030D-6E8A-4147-A177-3AD203B41FA5}">
                      <a16:colId xmlns:a16="http://schemas.microsoft.com/office/drawing/2014/main" val="1771350315"/>
                    </a:ext>
                  </a:extLst>
                </a:gridCol>
                <a:gridCol w="527704">
                  <a:extLst>
                    <a:ext uri="{9D8B030D-6E8A-4147-A177-3AD203B41FA5}">
                      <a16:colId xmlns:a16="http://schemas.microsoft.com/office/drawing/2014/main" val="1061788150"/>
                    </a:ext>
                  </a:extLst>
                </a:gridCol>
                <a:gridCol w="562308">
                  <a:extLst>
                    <a:ext uri="{9D8B030D-6E8A-4147-A177-3AD203B41FA5}">
                      <a16:colId xmlns:a16="http://schemas.microsoft.com/office/drawing/2014/main" val="2820293936"/>
                    </a:ext>
                  </a:extLst>
                </a:gridCol>
                <a:gridCol w="538517">
                  <a:extLst>
                    <a:ext uri="{9D8B030D-6E8A-4147-A177-3AD203B41FA5}">
                      <a16:colId xmlns:a16="http://schemas.microsoft.com/office/drawing/2014/main" val="1952428882"/>
                    </a:ext>
                  </a:extLst>
                </a:gridCol>
                <a:gridCol w="506076">
                  <a:extLst>
                    <a:ext uri="{9D8B030D-6E8A-4147-A177-3AD203B41FA5}">
                      <a16:colId xmlns:a16="http://schemas.microsoft.com/office/drawing/2014/main" val="4209105529"/>
                    </a:ext>
                  </a:extLst>
                </a:gridCol>
                <a:gridCol w="519053">
                  <a:extLst>
                    <a:ext uri="{9D8B030D-6E8A-4147-A177-3AD203B41FA5}">
                      <a16:colId xmlns:a16="http://schemas.microsoft.com/office/drawing/2014/main" val="1604662731"/>
                    </a:ext>
                  </a:extLst>
                </a:gridCol>
                <a:gridCol w="3795577">
                  <a:extLst>
                    <a:ext uri="{9D8B030D-6E8A-4147-A177-3AD203B41FA5}">
                      <a16:colId xmlns:a16="http://schemas.microsoft.com/office/drawing/2014/main" val="3669456913"/>
                    </a:ext>
                  </a:extLst>
                </a:gridCol>
              </a:tblGrid>
              <a:tr h="175433">
                <a:tc>
                  <a:txBody>
                    <a:bodyPr/>
                    <a:lstStyle/>
                    <a:p>
                      <a:pPr algn="ctr" fontAlgn="ctr"/>
                      <a:r>
                        <a:rPr lang="es-SV" sz="1050" b="0" i="0" u="none" strike="noStrike" dirty="0">
                          <a:solidFill>
                            <a:srgbClr val="000000"/>
                          </a:solidFill>
                          <a:effectLst/>
                          <a:latin typeface="Calibri" panose="020F0502020204030204" pitchFamily="34" charset="0"/>
                        </a:rPr>
                        <a:t>Indicadores</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D9D9D9"/>
                    </a:solidFill>
                  </a:tcPr>
                </a:tc>
                <a:tc>
                  <a:txBody>
                    <a:bodyPr/>
                    <a:lstStyle/>
                    <a:p>
                      <a:pPr algn="ctr" fontAlgn="ctr"/>
                      <a:r>
                        <a:rPr lang="es-SV" sz="1050" b="0" i="0" u="none" strike="noStrike" dirty="0">
                          <a:solidFill>
                            <a:srgbClr val="000000"/>
                          </a:solidFill>
                          <a:effectLst/>
                          <a:latin typeface="Calibri" panose="020F0502020204030204" pitchFamily="34" charset="0"/>
                        </a:rPr>
                        <a:t>Meta</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1050" b="0" i="0" u="none" strike="noStrike" dirty="0">
                          <a:solidFill>
                            <a:srgbClr val="000000"/>
                          </a:solidFill>
                          <a:effectLst/>
                          <a:latin typeface="Calibri" panose="020F0502020204030204" pitchFamily="34" charset="0"/>
                        </a:rPr>
                        <a:t>Logro</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800" b="1" i="0" u="none" strike="noStrike" dirty="0">
                          <a:solidFill>
                            <a:srgbClr val="000000"/>
                          </a:solidFill>
                          <a:effectLst/>
                          <a:latin typeface="Calibri" panose="020F0502020204030204" pitchFamily="34" charset="0"/>
                        </a:rPr>
                        <a:t>0% - 59%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808000"/>
                    </a:solidFill>
                  </a:tcPr>
                </a:tc>
                <a:tc>
                  <a:txBody>
                    <a:bodyPr/>
                    <a:lstStyle/>
                    <a:p>
                      <a:pPr algn="ctr" fontAlgn="ctr"/>
                      <a:r>
                        <a:rPr lang="es-SV" sz="800" b="1" i="0" u="none" strike="noStrike" dirty="0">
                          <a:solidFill>
                            <a:srgbClr val="000000"/>
                          </a:solidFill>
                          <a:effectLst/>
                          <a:latin typeface="Calibri" panose="020F0502020204030204" pitchFamily="34" charset="0"/>
                        </a:rPr>
                        <a:t>60% - 89%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FFFF00"/>
                    </a:solidFill>
                  </a:tcPr>
                </a:tc>
                <a:tc>
                  <a:txBody>
                    <a:bodyPr/>
                    <a:lstStyle/>
                    <a:p>
                      <a:pPr algn="ctr" fontAlgn="ctr"/>
                      <a:r>
                        <a:rPr lang="es-SV" sz="800" b="1" i="0" u="none" strike="noStrike" dirty="0">
                          <a:solidFill>
                            <a:srgbClr val="000000"/>
                          </a:solidFill>
                          <a:effectLst/>
                          <a:latin typeface="Calibri" panose="020F0502020204030204" pitchFamily="34" charset="0"/>
                        </a:rPr>
                        <a:t>&gt; 90%</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a:txBody>
                    <a:bodyPr/>
                    <a:lstStyle/>
                    <a:p>
                      <a:pPr algn="ctr" fontAlgn="ctr"/>
                      <a:r>
                        <a:rPr lang="es-SV" sz="1050" b="1" i="0" u="none" strike="noStrike" dirty="0">
                          <a:solidFill>
                            <a:srgbClr val="000000"/>
                          </a:solidFill>
                          <a:effectLst/>
                          <a:latin typeface="Calibri" panose="020F0502020204030204" pitchFamily="34" charset="0"/>
                        </a:rPr>
                        <a:t>Comentarios</a:t>
                      </a:r>
                    </a:p>
                  </a:txBody>
                  <a:tcPr marL="6057" marR="6057" marT="6057" marB="0" anchor="ctr">
                    <a:lnL w="6350" cap="flat" cmpd="sng" algn="ctr">
                      <a:solidFill>
                        <a:srgbClr val="660066"/>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66006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56865656"/>
                  </a:ext>
                </a:extLst>
              </a:tr>
              <a:tr h="5225166">
                <a:tc>
                  <a:txBody>
                    <a:bodyPr/>
                    <a:lstStyle/>
                    <a:p>
                      <a:pPr algn="l" fontAlgn="ctr"/>
                      <a:r>
                        <a:rPr lang="es-SV" sz="1050" b="1" i="0" u="none" strike="noStrike" dirty="0">
                          <a:solidFill>
                            <a:srgbClr val="000000"/>
                          </a:solidFill>
                          <a:effectLst/>
                          <a:latin typeface="Calibri" panose="020F0502020204030204" pitchFamily="34" charset="0"/>
                        </a:rPr>
                        <a:t>MDR TB-3(M): </a:t>
                      </a:r>
                      <a:r>
                        <a:rPr lang="es-SV" sz="1050" b="0" i="0" u="none" strike="noStrike" dirty="0">
                          <a:solidFill>
                            <a:srgbClr val="000000"/>
                          </a:solidFill>
                          <a:effectLst/>
                          <a:latin typeface="Calibri" panose="020F0502020204030204" pitchFamily="34" charset="0"/>
                        </a:rPr>
                        <a:t>Número de casos TB-RR y/o TB-MDR que iniciaron tratamiento con drogas de segunda línea</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35</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37</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gridSpan="3">
                  <a:txBody>
                    <a:bodyPr/>
                    <a:lstStyle/>
                    <a:p>
                      <a:pPr algn="ctr" fontAlgn="ctr"/>
                      <a:r>
                        <a:rPr lang="es-SV" sz="1050" b="1" i="0" u="none" strike="noStrike" dirty="0">
                          <a:solidFill>
                            <a:srgbClr val="000000"/>
                          </a:solidFill>
                          <a:effectLst/>
                          <a:latin typeface="Calibri" panose="020F0502020204030204" pitchFamily="34" charset="0"/>
                        </a:rPr>
                        <a:t>105.7%</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l" fontAlgn="ctr"/>
                      <a:r>
                        <a:rPr lang="es-SV" sz="1050" b="0" i="0" u="none" strike="noStrike" dirty="0">
                          <a:solidFill>
                            <a:srgbClr val="000000"/>
                          </a:solidFill>
                          <a:effectLst/>
                          <a:latin typeface="Calibri" panose="020F0502020204030204" pitchFamily="34" charset="0"/>
                        </a:rPr>
                        <a:t>Meta proyectada superada: 37 casos TB-RR/TB-MDR.</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0" i="0" u="none" strike="noStrike" dirty="0">
                          <a:solidFill>
                            <a:srgbClr val="000000"/>
                          </a:solidFill>
                          <a:effectLst/>
                          <a:latin typeface="Calibri" panose="020F0502020204030204" pitchFamily="34" charset="0"/>
                        </a:rPr>
                        <a:t>* En seguimiento a las recomendaciones emitidas por el Comité de Luz Verde al país con la búsqueda activa con pruebas moleculares y PSD por métodos de las proporciones en los casos sospechoso de TB multidrogoresistencia, se incrementó la cantidad de pruebas diagnósticas a través del Gene Xpert durante el periodo en consecuencia se cumplió la meta estimada; por lo tanto se continuara con la expansión de la técnica molecular rápida considerando que la baciloscopia debe ser remplazada y se requiere que la técnica molecular rápida esté disponible en todas las regiones del país.</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0" i="0" u="none" strike="noStrike" dirty="0">
                          <a:solidFill>
                            <a:srgbClr val="000000"/>
                          </a:solidFill>
                          <a:effectLst/>
                          <a:latin typeface="Calibri" panose="020F0502020204030204" pitchFamily="34" charset="0"/>
                        </a:rPr>
                        <a:t>* En el transcurso de la Pandemia de SARS COV 2; la red de laboratorio nacional fue involucrada en su totalidad directamente a la realización de pruebas de COVID - 19, igualmente se han utilizado parcialmente algunos de los equipos de  GeneXpert® para analizar las muestras de COVID - 19. En este contexto el diagnóstico de TB no se vio afectado ya que se mantuvo la misma oferta de servicios; la recolección de muestras, los mecanismos de transporte, la detección activa de casos, el rastreo de contactos y las actividades destinadas a la prevención de la tuberculosis se encontraron relativamente disminuidas la demanda de los usuarios en el primer nivel de atención debido a las restricciones de movilidad, cuarentenas y el temor a la exposición a la COVID-19; asimismo con algún retraso en la notificación de casos de tuberculosis ya que el personal estaban participando en actividades de respuesta a la COVID-19. </a:t>
                      </a:r>
                      <a:br>
                        <a:rPr lang="es-SV" sz="1050" b="0" i="0" u="none" strike="noStrike" dirty="0">
                          <a:solidFill>
                            <a:srgbClr val="000000"/>
                          </a:solidFill>
                          <a:effectLst/>
                          <a:latin typeface="Calibri" panose="020F0502020204030204" pitchFamily="34" charset="0"/>
                        </a:rPr>
                      </a:br>
                      <a:br>
                        <a:rPr lang="es-SV" sz="1050" b="1" i="1" u="none" strike="noStrike" dirty="0">
                          <a:solidFill>
                            <a:srgbClr val="000000"/>
                          </a:solidFill>
                          <a:effectLst/>
                          <a:latin typeface="Calibri" panose="020F0502020204030204" pitchFamily="34" charset="0"/>
                        </a:rPr>
                      </a:br>
                      <a:r>
                        <a:rPr lang="es-SV" sz="1050" b="1" i="1" u="none" strike="noStrike" dirty="0">
                          <a:solidFill>
                            <a:srgbClr val="000000"/>
                          </a:solidFill>
                          <a:effectLst/>
                          <a:latin typeface="Calibri" panose="020F0502020204030204" pitchFamily="34" charset="0"/>
                        </a:rPr>
                        <a:t>* Fuente : PUDR_TB_AÑO 2020_remitido a FM 17/marzo/2021</a:t>
                      </a:r>
                      <a:endParaRPr lang="es-SV" sz="1050" b="0" i="0" u="none" strike="noStrike" dirty="0">
                        <a:solidFill>
                          <a:srgbClr val="000000"/>
                        </a:solidFill>
                        <a:effectLst/>
                        <a:latin typeface="Calibri" panose="020F0502020204030204" pitchFamily="34" charset="0"/>
                      </a:endParaRP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71319082"/>
                  </a:ext>
                </a:extLst>
              </a:tr>
            </a:tbl>
          </a:graphicData>
        </a:graphic>
      </p:graphicFrame>
    </p:spTree>
    <p:extLst>
      <p:ext uri="{BB962C8B-B14F-4D97-AF65-F5344CB8AC3E}">
        <p14:creationId xmlns:p14="http://schemas.microsoft.com/office/powerpoint/2010/main" val="2354682088"/>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1 Título">
            <a:extLst>
              <a:ext uri="{FF2B5EF4-FFF2-40B4-BE49-F238E27FC236}">
                <a16:creationId xmlns:a16="http://schemas.microsoft.com/office/drawing/2014/main" id="{04B50E45-5C8A-4280-A96A-0076F6E78B10}"/>
              </a:ext>
            </a:extLst>
          </p:cNvPr>
          <p:cNvSpPr txBox="1">
            <a:spLocks/>
          </p:cNvSpPr>
          <p:nvPr/>
        </p:nvSpPr>
        <p:spPr bwMode="auto">
          <a:xfrm>
            <a:off x="539552" y="18864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Programáticos</a:t>
            </a:r>
          </a:p>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SLV – T - MOH.</a:t>
            </a:r>
          </a:p>
        </p:txBody>
      </p:sp>
      <p:graphicFrame>
        <p:nvGraphicFramePr>
          <p:cNvPr id="2" name="Objeto 1">
            <a:extLst>
              <a:ext uri="{FF2B5EF4-FFF2-40B4-BE49-F238E27FC236}">
                <a16:creationId xmlns:a16="http://schemas.microsoft.com/office/drawing/2014/main" id="{832EEB93-83A8-4BE6-8E1A-705DE5EF2E19}"/>
              </a:ext>
            </a:extLst>
          </p:cNvPr>
          <p:cNvGraphicFramePr>
            <a:graphicFrameLocks noChangeAspect="1"/>
          </p:cNvGraphicFramePr>
          <p:nvPr>
            <p:extLst>
              <p:ext uri="{D42A27DB-BD31-4B8C-83A1-F6EECF244321}">
                <p14:modId xmlns:p14="http://schemas.microsoft.com/office/powerpoint/2010/main" val="1716092902"/>
              </p:ext>
            </p:extLst>
          </p:nvPr>
        </p:nvGraphicFramePr>
        <p:xfrm>
          <a:off x="539552" y="1196752"/>
          <a:ext cx="8136136" cy="5184576"/>
        </p:xfrm>
        <a:graphic>
          <a:graphicData uri="http://schemas.openxmlformats.org/presentationml/2006/ole">
            <mc:AlternateContent xmlns:mc="http://schemas.openxmlformats.org/markup-compatibility/2006">
              <mc:Choice xmlns:v="urn:schemas-microsoft-com:vml" Requires="v">
                <p:oleObj name="Worksheet" r:id="rId4" imgW="5600776" imgH="5257698" progId="Excel.Sheet.12">
                  <p:embed/>
                </p:oleObj>
              </mc:Choice>
              <mc:Fallback>
                <p:oleObj name="Worksheet" r:id="rId4" imgW="5600776" imgH="5257698" progId="Excel.Sheet.12">
                  <p:embed/>
                  <p:pic>
                    <p:nvPicPr>
                      <p:cNvPr id="0" name=""/>
                      <p:cNvPicPr/>
                      <p:nvPr/>
                    </p:nvPicPr>
                    <p:blipFill>
                      <a:blip r:embed="rId5"/>
                      <a:stretch>
                        <a:fillRect/>
                      </a:stretch>
                    </p:blipFill>
                    <p:spPr>
                      <a:xfrm>
                        <a:off x="539552" y="1196752"/>
                        <a:ext cx="8136136" cy="5184576"/>
                      </a:xfrm>
                      <a:prstGeom prst="rect">
                        <a:avLst/>
                      </a:prstGeom>
                    </p:spPr>
                  </p:pic>
                </p:oleObj>
              </mc:Fallback>
            </mc:AlternateContent>
          </a:graphicData>
        </a:graphic>
      </p:graphicFrame>
    </p:spTree>
    <p:extLst>
      <p:ext uri="{BB962C8B-B14F-4D97-AF65-F5344CB8AC3E}">
        <p14:creationId xmlns:p14="http://schemas.microsoft.com/office/powerpoint/2010/main" val="971728400"/>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1 Título">
            <a:extLst>
              <a:ext uri="{FF2B5EF4-FFF2-40B4-BE49-F238E27FC236}">
                <a16:creationId xmlns:a16="http://schemas.microsoft.com/office/drawing/2014/main" id="{5F32580D-0854-4806-B607-923F6F2EB4D1}"/>
              </a:ext>
            </a:extLst>
          </p:cNvPr>
          <p:cNvSpPr txBox="1">
            <a:spLocks/>
          </p:cNvSpPr>
          <p:nvPr/>
        </p:nvSpPr>
        <p:spPr bwMode="auto">
          <a:xfrm>
            <a:off x="539552" y="18864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2400" b="0" i="1"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Resumen Indicadores Contractuales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2400" b="0" i="1"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SLV – T - MOH.</a:t>
            </a:r>
          </a:p>
        </p:txBody>
      </p:sp>
      <p:graphicFrame>
        <p:nvGraphicFramePr>
          <p:cNvPr id="2" name="Tabla 1">
            <a:extLst>
              <a:ext uri="{FF2B5EF4-FFF2-40B4-BE49-F238E27FC236}">
                <a16:creationId xmlns:a16="http://schemas.microsoft.com/office/drawing/2014/main" id="{A52ED188-F2A2-4536-9A9E-64C1AFCBF2B0}"/>
              </a:ext>
            </a:extLst>
          </p:cNvPr>
          <p:cNvGraphicFramePr>
            <a:graphicFrameLocks noGrp="1"/>
          </p:cNvGraphicFramePr>
          <p:nvPr>
            <p:extLst>
              <p:ext uri="{D42A27DB-BD31-4B8C-83A1-F6EECF244321}">
                <p14:modId xmlns:p14="http://schemas.microsoft.com/office/powerpoint/2010/main" val="3115354173"/>
              </p:ext>
            </p:extLst>
          </p:nvPr>
        </p:nvGraphicFramePr>
        <p:xfrm>
          <a:off x="251520" y="1124744"/>
          <a:ext cx="8712969" cy="5040560"/>
        </p:xfrm>
        <a:graphic>
          <a:graphicData uri="http://schemas.openxmlformats.org/drawingml/2006/table">
            <a:tbl>
              <a:tblPr/>
              <a:tblGrid>
                <a:gridCol w="2316595">
                  <a:extLst>
                    <a:ext uri="{9D8B030D-6E8A-4147-A177-3AD203B41FA5}">
                      <a16:colId xmlns:a16="http://schemas.microsoft.com/office/drawing/2014/main" val="2973034881"/>
                    </a:ext>
                  </a:extLst>
                </a:gridCol>
                <a:gridCol w="523379">
                  <a:extLst>
                    <a:ext uri="{9D8B030D-6E8A-4147-A177-3AD203B41FA5}">
                      <a16:colId xmlns:a16="http://schemas.microsoft.com/office/drawing/2014/main" val="1295090014"/>
                    </a:ext>
                  </a:extLst>
                </a:gridCol>
                <a:gridCol w="557698">
                  <a:extLst>
                    <a:ext uri="{9D8B030D-6E8A-4147-A177-3AD203B41FA5}">
                      <a16:colId xmlns:a16="http://schemas.microsoft.com/office/drawing/2014/main" val="3442958984"/>
                    </a:ext>
                  </a:extLst>
                </a:gridCol>
                <a:gridCol w="534103">
                  <a:extLst>
                    <a:ext uri="{9D8B030D-6E8A-4147-A177-3AD203B41FA5}">
                      <a16:colId xmlns:a16="http://schemas.microsoft.com/office/drawing/2014/main" val="185415616"/>
                    </a:ext>
                  </a:extLst>
                </a:gridCol>
                <a:gridCol w="501928">
                  <a:extLst>
                    <a:ext uri="{9D8B030D-6E8A-4147-A177-3AD203B41FA5}">
                      <a16:colId xmlns:a16="http://schemas.microsoft.com/office/drawing/2014/main" val="2883121044"/>
                    </a:ext>
                  </a:extLst>
                </a:gridCol>
                <a:gridCol w="514799">
                  <a:extLst>
                    <a:ext uri="{9D8B030D-6E8A-4147-A177-3AD203B41FA5}">
                      <a16:colId xmlns:a16="http://schemas.microsoft.com/office/drawing/2014/main" val="3126295953"/>
                    </a:ext>
                  </a:extLst>
                </a:gridCol>
                <a:gridCol w="3764467">
                  <a:extLst>
                    <a:ext uri="{9D8B030D-6E8A-4147-A177-3AD203B41FA5}">
                      <a16:colId xmlns:a16="http://schemas.microsoft.com/office/drawing/2014/main" val="1181148728"/>
                    </a:ext>
                  </a:extLst>
                </a:gridCol>
              </a:tblGrid>
              <a:tr h="195381">
                <a:tc>
                  <a:txBody>
                    <a:bodyPr/>
                    <a:lstStyle/>
                    <a:p>
                      <a:pPr algn="ctr" fontAlgn="ctr"/>
                      <a:r>
                        <a:rPr lang="es-SV" sz="1050" b="0" i="0" u="none" strike="noStrike" dirty="0">
                          <a:solidFill>
                            <a:srgbClr val="000000"/>
                          </a:solidFill>
                          <a:effectLst/>
                          <a:latin typeface="Calibri" panose="020F0502020204030204" pitchFamily="34" charset="0"/>
                        </a:rPr>
                        <a:t>Indicadores</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D9D9D9"/>
                    </a:solidFill>
                  </a:tcPr>
                </a:tc>
                <a:tc>
                  <a:txBody>
                    <a:bodyPr/>
                    <a:lstStyle/>
                    <a:p>
                      <a:pPr algn="ctr" fontAlgn="ctr"/>
                      <a:r>
                        <a:rPr lang="es-SV" sz="1050" b="0" i="0" u="none" strike="noStrike" dirty="0">
                          <a:solidFill>
                            <a:srgbClr val="000000"/>
                          </a:solidFill>
                          <a:effectLst/>
                          <a:latin typeface="Calibri" panose="020F0502020204030204" pitchFamily="34" charset="0"/>
                        </a:rPr>
                        <a:t>Meta</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1050" b="0" i="0" u="none" strike="noStrike" dirty="0">
                          <a:solidFill>
                            <a:srgbClr val="000000"/>
                          </a:solidFill>
                          <a:effectLst/>
                          <a:latin typeface="Calibri" panose="020F0502020204030204" pitchFamily="34" charset="0"/>
                        </a:rPr>
                        <a:t>Logro</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800" b="1" i="0" u="none" strike="noStrike" dirty="0">
                          <a:solidFill>
                            <a:srgbClr val="000000"/>
                          </a:solidFill>
                          <a:effectLst/>
                          <a:latin typeface="Calibri" panose="020F0502020204030204" pitchFamily="34" charset="0"/>
                        </a:rPr>
                        <a:t>0% - 59%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808000"/>
                    </a:solidFill>
                  </a:tcPr>
                </a:tc>
                <a:tc>
                  <a:txBody>
                    <a:bodyPr/>
                    <a:lstStyle/>
                    <a:p>
                      <a:pPr algn="ctr" fontAlgn="ctr"/>
                      <a:r>
                        <a:rPr lang="es-SV" sz="800" b="1" i="0" u="none" strike="noStrike" dirty="0">
                          <a:solidFill>
                            <a:srgbClr val="000000"/>
                          </a:solidFill>
                          <a:effectLst/>
                          <a:latin typeface="Calibri" panose="020F0502020204030204" pitchFamily="34" charset="0"/>
                        </a:rPr>
                        <a:t>60% - 89%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FFFF00"/>
                    </a:solidFill>
                  </a:tcPr>
                </a:tc>
                <a:tc>
                  <a:txBody>
                    <a:bodyPr/>
                    <a:lstStyle/>
                    <a:p>
                      <a:pPr algn="ctr" fontAlgn="ctr"/>
                      <a:r>
                        <a:rPr lang="es-SV" sz="800" b="1" i="0" u="none" strike="noStrike" dirty="0">
                          <a:solidFill>
                            <a:srgbClr val="000000"/>
                          </a:solidFill>
                          <a:effectLst/>
                          <a:latin typeface="Calibri" panose="020F0502020204030204" pitchFamily="34" charset="0"/>
                        </a:rPr>
                        <a:t>&gt; 90%</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a:txBody>
                    <a:bodyPr/>
                    <a:lstStyle/>
                    <a:p>
                      <a:pPr algn="ctr" fontAlgn="ctr"/>
                      <a:r>
                        <a:rPr lang="es-SV" sz="1050" b="1" i="0" u="none" strike="noStrike" dirty="0">
                          <a:solidFill>
                            <a:srgbClr val="000000"/>
                          </a:solidFill>
                          <a:effectLst/>
                          <a:latin typeface="Calibri" panose="020F0502020204030204" pitchFamily="34" charset="0"/>
                        </a:rPr>
                        <a:t>Comentarios</a:t>
                      </a:r>
                    </a:p>
                  </a:txBody>
                  <a:tcPr marL="6057" marR="6057" marT="6057" marB="0" anchor="ctr">
                    <a:lnL w="6350" cap="flat" cmpd="sng" algn="ctr">
                      <a:solidFill>
                        <a:srgbClr val="660066"/>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66006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54179327"/>
                  </a:ext>
                </a:extLst>
              </a:tr>
              <a:tr h="4845179">
                <a:tc>
                  <a:txBody>
                    <a:bodyPr/>
                    <a:lstStyle/>
                    <a:p>
                      <a:pPr algn="l" fontAlgn="ctr"/>
                      <a:r>
                        <a:rPr lang="es-SV" sz="1050" b="1" i="0" u="none" strike="noStrike" dirty="0">
                          <a:solidFill>
                            <a:srgbClr val="000000"/>
                          </a:solidFill>
                          <a:effectLst/>
                          <a:latin typeface="Calibri" panose="020F0502020204030204" pitchFamily="34" charset="0"/>
                        </a:rPr>
                        <a:t>TCP-6a: </a:t>
                      </a:r>
                      <a:r>
                        <a:rPr lang="es-SV" sz="1050" b="0" i="0" u="none" strike="noStrike" dirty="0">
                          <a:solidFill>
                            <a:srgbClr val="000000"/>
                          </a:solidFill>
                          <a:effectLst/>
                          <a:latin typeface="Calibri" panose="020F0502020204030204" pitchFamily="34" charset="0"/>
                        </a:rPr>
                        <a:t>Número de casos de TB (todas las formas) notificados entre los privados de libertad</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1,035</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983</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gridSpan="3">
                  <a:txBody>
                    <a:bodyPr/>
                    <a:lstStyle/>
                    <a:p>
                      <a:pPr algn="ctr" fontAlgn="ctr"/>
                      <a:r>
                        <a:rPr lang="es-SV" sz="1050" b="1" i="0" u="none" strike="noStrike" dirty="0">
                          <a:solidFill>
                            <a:srgbClr val="000000"/>
                          </a:solidFill>
                          <a:effectLst/>
                          <a:latin typeface="Calibri" panose="020F0502020204030204" pitchFamily="34" charset="0"/>
                        </a:rPr>
                        <a:t>95%</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l" fontAlgn="ctr"/>
                      <a:r>
                        <a:rPr lang="es-SV" sz="1050" b="0" i="0" u="none" strike="noStrike" dirty="0">
                          <a:solidFill>
                            <a:srgbClr val="000000"/>
                          </a:solidFill>
                          <a:effectLst/>
                          <a:latin typeface="Calibri" panose="020F0502020204030204" pitchFamily="34" charset="0"/>
                        </a:rPr>
                        <a:t>* Las personas privadas de libertad (PPDL) son un grupo en condición de vulnerabilidad debido principalmente a su entorno de encierro y las dinámicas de convivencia entre los privados de libertad más aún aquellos que pertenecen a pandillas; de tal forma, este grupo de personas se vuelve vulnerable frente al avance del COVID-19, las actividades contingenciales implementadas durante la pandemia (uso sistemático de mascarillas) disminuyeron el riesgo de contagio masivo en esta población; es importante mencionar que en algunos centros penales  la detección de casos y la implementación de las medidas de control respiratorio favoreció la no transmisión tanto de enfermedades respiratorias comunes, COVID-19 y la misma TB. </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0" i="0" u="none" strike="noStrike" dirty="0">
                          <a:solidFill>
                            <a:srgbClr val="000000"/>
                          </a:solidFill>
                          <a:effectLst/>
                          <a:latin typeface="Calibri" panose="020F0502020204030204" pitchFamily="34" charset="0"/>
                        </a:rPr>
                        <a:t>* El mantenimiento de medios de diagnóstico moleculares a través de pruebas Gene Xpert en esta población, ha permitido un diagnostico más oportuno de los enfermos, así como la implementación de medidas de control de infecciones al interior de los recintos penitenciarios (aislamiento de los enfermos y uso de mascarillas en el 100% de la PPL), intensificación en las actividades de detección en algunos centros penales (aumento la captación de SR e investigación y estudio de los contactos), y la disminución del índice de hacinamiento en algunos centros penales a través del traslado de los pacientes con TB a CP exclusivo para afectados por TB  ha inferido en la disminución de los casos de TB en la población privada de libertad, logrando para el año 2020 un 95% de lo programado (983 casos) de acuerdo a las metas ajustadas de la carta de implementación #2 de fecha octubre 2020. </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1" i="1" u="none" strike="noStrike" dirty="0">
                          <a:solidFill>
                            <a:srgbClr val="000000"/>
                          </a:solidFill>
                          <a:effectLst/>
                          <a:latin typeface="Calibri" panose="020F0502020204030204" pitchFamily="34" charset="0"/>
                        </a:rPr>
                        <a:t>* Fuente : PUDR_TB_AÑO 2020_remitido a FM 17/marzo/2021</a:t>
                      </a:r>
                      <a:endParaRPr lang="es-SV" sz="1050" b="0" i="0" u="none" strike="noStrike" dirty="0">
                        <a:solidFill>
                          <a:srgbClr val="000000"/>
                        </a:solidFill>
                        <a:effectLst/>
                        <a:latin typeface="Calibri" panose="020F0502020204030204" pitchFamily="34" charset="0"/>
                      </a:endParaRP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720864226"/>
                  </a:ext>
                </a:extLst>
              </a:tr>
            </a:tbl>
          </a:graphicData>
        </a:graphic>
      </p:graphicFrame>
    </p:spTree>
    <p:extLst>
      <p:ext uri="{BB962C8B-B14F-4D97-AF65-F5344CB8AC3E}">
        <p14:creationId xmlns:p14="http://schemas.microsoft.com/office/powerpoint/2010/main" val="3893786561"/>
      </p:ext>
    </p:extLst>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1 Título">
            <a:extLst>
              <a:ext uri="{FF2B5EF4-FFF2-40B4-BE49-F238E27FC236}">
                <a16:creationId xmlns:a16="http://schemas.microsoft.com/office/drawing/2014/main" id="{818076C8-91B9-40C6-8D35-A9827B785A98}"/>
              </a:ext>
            </a:extLst>
          </p:cNvPr>
          <p:cNvSpPr txBox="1">
            <a:spLocks/>
          </p:cNvSpPr>
          <p:nvPr/>
        </p:nvSpPr>
        <p:spPr bwMode="auto">
          <a:xfrm>
            <a:off x="539552" y="18864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Programáticos</a:t>
            </a:r>
          </a:p>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SLV – T - MOH.</a:t>
            </a:r>
          </a:p>
        </p:txBody>
      </p:sp>
      <p:graphicFrame>
        <p:nvGraphicFramePr>
          <p:cNvPr id="2" name="Objeto 1">
            <a:extLst>
              <a:ext uri="{FF2B5EF4-FFF2-40B4-BE49-F238E27FC236}">
                <a16:creationId xmlns:a16="http://schemas.microsoft.com/office/drawing/2014/main" id="{161C61BC-6759-4C7F-8A47-6E8BD65D5FF2}"/>
              </a:ext>
            </a:extLst>
          </p:cNvPr>
          <p:cNvGraphicFramePr>
            <a:graphicFrameLocks noChangeAspect="1"/>
          </p:cNvGraphicFramePr>
          <p:nvPr>
            <p:extLst>
              <p:ext uri="{D42A27DB-BD31-4B8C-83A1-F6EECF244321}">
                <p14:modId xmlns:p14="http://schemas.microsoft.com/office/powerpoint/2010/main" val="1089052977"/>
              </p:ext>
            </p:extLst>
          </p:nvPr>
        </p:nvGraphicFramePr>
        <p:xfrm>
          <a:off x="395536" y="1412776"/>
          <a:ext cx="8280151" cy="4645124"/>
        </p:xfrm>
        <a:graphic>
          <a:graphicData uri="http://schemas.openxmlformats.org/presentationml/2006/ole">
            <mc:AlternateContent xmlns:mc="http://schemas.openxmlformats.org/markup-compatibility/2006">
              <mc:Choice xmlns:v="urn:schemas-microsoft-com:vml" Requires="v">
                <p:oleObj name="Worksheet" r:id="rId4" imgW="5581510" imgH="5257698" progId="Excel.Sheet.12">
                  <p:embed/>
                </p:oleObj>
              </mc:Choice>
              <mc:Fallback>
                <p:oleObj name="Worksheet" r:id="rId4" imgW="5581510" imgH="5257698" progId="Excel.Sheet.12">
                  <p:embed/>
                  <p:pic>
                    <p:nvPicPr>
                      <p:cNvPr id="0" name=""/>
                      <p:cNvPicPr/>
                      <p:nvPr/>
                    </p:nvPicPr>
                    <p:blipFill>
                      <a:blip r:embed="rId5"/>
                      <a:stretch>
                        <a:fillRect/>
                      </a:stretch>
                    </p:blipFill>
                    <p:spPr>
                      <a:xfrm>
                        <a:off x="395536" y="1412776"/>
                        <a:ext cx="8280151" cy="4645124"/>
                      </a:xfrm>
                      <a:prstGeom prst="rect">
                        <a:avLst/>
                      </a:prstGeom>
                    </p:spPr>
                  </p:pic>
                </p:oleObj>
              </mc:Fallback>
            </mc:AlternateContent>
          </a:graphicData>
        </a:graphic>
      </p:graphicFrame>
    </p:spTree>
    <p:extLst>
      <p:ext uri="{BB962C8B-B14F-4D97-AF65-F5344CB8AC3E}">
        <p14:creationId xmlns:p14="http://schemas.microsoft.com/office/powerpoint/2010/main" val="3301082298"/>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1 Rectángulo">
            <a:extLst>
              <a:ext uri="{FF2B5EF4-FFF2-40B4-BE49-F238E27FC236}">
                <a16:creationId xmlns:a16="http://schemas.microsoft.com/office/drawing/2014/main" id="{40627CA6-4AE9-41B2-9A21-665BB320380F}"/>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7" name="1 Título">
            <a:extLst>
              <a:ext uri="{FF2B5EF4-FFF2-40B4-BE49-F238E27FC236}">
                <a16:creationId xmlns:a16="http://schemas.microsoft.com/office/drawing/2014/main" id="{65516668-94B7-4C3F-8F50-D9F0B0ABCAC7}"/>
              </a:ext>
            </a:extLst>
          </p:cNvPr>
          <p:cNvSpPr txBox="1">
            <a:spLocks/>
          </p:cNvSpPr>
          <p:nvPr/>
        </p:nvSpPr>
        <p:spPr bwMode="auto">
          <a:xfrm>
            <a:off x="539552" y="18864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Resumen Indicadores Contractuales</a:t>
            </a:r>
          </a:p>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SLV – T - MOH.</a:t>
            </a:r>
          </a:p>
        </p:txBody>
      </p:sp>
      <p:graphicFrame>
        <p:nvGraphicFramePr>
          <p:cNvPr id="2" name="Tabla 1">
            <a:extLst>
              <a:ext uri="{FF2B5EF4-FFF2-40B4-BE49-F238E27FC236}">
                <a16:creationId xmlns:a16="http://schemas.microsoft.com/office/drawing/2014/main" id="{556685C5-EA87-4F77-B902-705693E681C0}"/>
              </a:ext>
            </a:extLst>
          </p:cNvPr>
          <p:cNvGraphicFramePr>
            <a:graphicFrameLocks noGrp="1"/>
          </p:cNvGraphicFramePr>
          <p:nvPr>
            <p:extLst>
              <p:ext uri="{D42A27DB-BD31-4B8C-83A1-F6EECF244321}">
                <p14:modId xmlns:p14="http://schemas.microsoft.com/office/powerpoint/2010/main" val="2881601510"/>
              </p:ext>
            </p:extLst>
          </p:nvPr>
        </p:nvGraphicFramePr>
        <p:xfrm>
          <a:off x="251521" y="1268413"/>
          <a:ext cx="8640959" cy="5040907"/>
        </p:xfrm>
        <a:graphic>
          <a:graphicData uri="http://schemas.openxmlformats.org/drawingml/2006/table">
            <a:tbl>
              <a:tblPr/>
              <a:tblGrid>
                <a:gridCol w="2297449">
                  <a:extLst>
                    <a:ext uri="{9D8B030D-6E8A-4147-A177-3AD203B41FA5}">
                      <a16:colId xmlns:a16="http://schemas.microsoft.com/office/drawing/2014/main" val="3453433439"/>
                    </a:ext>
                  </a:extLst>
                </a:gridCol>
                <a:gridCol w="519053">
                  <a:extLst>
                    <a:ext uri="{9D8B030D-6E8A-4147-A177-3AD203B41FA5}">
                      <a16:colId xmlns:a16="http://schemas.microsoft.com/office/drawing/2014/main" val="453217120"/>
                    </a:ext>
                  </a:extLst>
                </a:gridCol>
                <a:gridCol w="553089">
                  <a:extLst>
                    <a:ext uri="{9D8B030D-6E8A-4147-A177-3AD203B41FA5}">
                      <a16:colId xmlns:a16="http://schemas.microsoft.com/office/drawing/2014/main" val="3001729695"/>
                    </a:ext>
                  </a:extLst>
                </a:gridCol>
                <a:gridCol w="529689">
                  <a:extLst>
                    <a:ext uri="{9D8B030D-6E8A-4147-A177-3AD203B41FA5}">
                      <a16:colId xmlns:a16="http://schemas.microsoft.com/office/drawing/2014/main" val="1365422130"/>
                    </a:ext>
                  </a:extLst>
                </a:gridCol>
                <a:gridCol w="497780">
                  <a:extLst>
                    <a:ext uri="{9D8B030D-6E8A-4147-A177-3AD203B41FA5}">
                      <a16:colId xmlns:a16="http://schemas.microsoft.com/office/drawing/2014/main" val="3249147162"/>
                    </a:ext>
                  </a:extLst>
                </a:gridCol>
                <a:gridCol w="510544">
                  <a:extLst>
                    <a:ext uri="{9D8B030D-6E8A-4147-A177-3AD203B41FA5}">
                      <a16:colId xmlns:a16="http://schemas.microsoft.com/office/drawing/2014/main" val="3209556488"/>
                    </a:ext>
                  </a:extLst>
                </a:gridCol>
                <a:gridCol w="3733355">
                  <a:extLst>
                    <a:ext uri="{9D8B030D-6E8A-4147-A177-3AD203B41FA5}">
                      <a16:colId xmlns:a16="http://schemas.microsoft.com/office/drawing/2014/main" val="529265743"/>
                    </a:ext>
                  </a:extLst>
                </a:gridCol>
              </a:tblGrid>
              <a:tr h="262629">
                <a:tc>
                  <a:txBody>
                    <a:bodyPr/>
                    <a:lstStyle/>
                    <a:p>
                      <a:pPr algn="ctr" fontAlgn="ctr"/>
                      <a:r>
                        <a:rPr lang="es-SV" sz="1050" b="0" i="0" u="none" strike="noStrike" dirty="0">
                          <a:solidFill>
                            <a:srgbClr val="000000"/>
                          </a:solidFill>
                          <a:effectLst/>
                          <a:latin typeface="Calibri" panose="020F0502020204030204" pitchFamily="34" charset="0"/>
                        </a:rPr>
                        <a:t>Indicadores</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D9D9D9"/>
                    </a:solidFill>
                  </a:tcPr>
                </a:tc>
                <a:tc>
                  <a:txBody>
                    <a:bodyPr/>
                    <a:lstStyle/>
                    <a:p>
                      <a:pPr algn="ctr" fontAlgn="ctr"/>
                      <a:r>
                        <a:rPr lang="es-SV" sz="1050" b="0" i="0" u="none" strike="noStrike">
                          <a:solidFill>
                            <a:srgbClr val="000000"/>
                          </a:solidFill>
                          <a:effectLst/>
                          <a:latin typeface="Calibri" panose="020F0502020204030204" pitchFamily="34" charset="0"/>
                        </a:rPr>
                        <a:t>Meta</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1050" b="0" i="0" u="none" strike="noStrike" dirty="0">
                          <a:solidFill>
                            <a:srgbClr val="000000"/>
                          </a:solidFill>
                          <a:effectLst/>
                          <a:latin typeface="Calibri" panose="020F0502020204030204" pitchFamily="34" charset="0"/>
                        </a:rPr>
                        <a:t>Logro</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700" b="1" i="0" u="none" strike="noStrike">
                          <a:solidFill>
                            <a:srgbClr val="000000"/>
                          </a:solidFill>
                          <a:effectLst/>
                          <a:latin typeface="Calibri" panose="020F0502020204030204" pitchFamily="34" charset="0"/>
                        </a:rPr>
                        <a:t>0% - 59%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808000"/>
                    </a:solidFill>
                  </a:tcPr>
                </a:tc>
                <a:tc>
                  <a:txBody>
                    <a:bodyPr/>
                    <a:lstStyle/>
                    <a:p>
                      <a:pPr algn="ctr" fontAlgn="ctr"/>
                      <a:r>
                        <a:rPr lang="es-SV" sz="700" b="1" i="0" u="none" strike="noStrike">
                          <a:solidFill>
                            <a:srgbClr val="000000"/>
                          </a:solidFill>
                          <a:effectLst/>
                          <a:latin typeface="Calibri" panose="020F0502020204030204" pitchFamily="34" charset="0"/>
                        </a:rPr>
                        <a:t>60% - 89%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FFFF00"/>
                    </a:solidFill>
                  </a:tcPr>
                </a:tc>
                <a:tc>
                  <a:txBody>
                    <a:bodyPr/>
                    <a:lstStyle/>
                    <a:p>
                      <a:pPr algn="ctr" fontAlgn="ctr"/>
                      <a:r>
                        <a:rPr lang="es-SV" sz="700" b="1" i="0" u="none" strike="noStrike">
                          <a:solidFill>
                            <a:srgbClr val="000000"/>
                          </a:solidFill>
                          <a:effectLst/>
                          <a:latin typeface="Calibri" panose="020F0502020204030204" pitchFamily="34" charset="0"/>
                        </a:rPr>
                        <a:t>&gt; 90%</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a:txBody>
                    <a:bodyPr/>
                    <a:lstStyle/>
                    <a:p>
                      <a:pPr algn="ctr" fontAlgn="ctr"/>
                      <a:r>
                        <a:rPr lang="es-SV" sz="1050" b="1" i="0" u="none" strike="noStrike" dirty="0">
                          <a:solidFill>
                            <a:srgbClr val="000000"/>
                          </a:solidFill>
                          <a:effectLst/>
                          <a:latin typeface="Calibri" panose="020F0502020204030204" pitchFamily="34" charset="0"/>
                        </a:rPr>
                        <a:t>Comentarios</a:t>
                      </a:r>
                    </a:p>
                  </a:txBody>
                  <a:tcPr marL="6057" marR="6057" marT="6057" marB="0" anchor="ctr">
                    <a:lnL w="6350" cap="flat" cmpd="sng" algn="ctr">
                      <a:solidFill>
                        <a:srgbClr val="660066"/>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66006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07799003"/>
                  </a:ext>
                </a:extLst>
              </a:tr>
              <a:tr h="4778278">
                <a:tc>
                  <a:txBody>
                    <a:bodyPr/>
                    <a:lstStyle/>
                    <a:p>
                      <a:pPr algn="l" fontAlgn="ctr"/>
                      <a:r>
                        <a:rPr lang="es-SV" sz="1050" b="1" i="0" u="none" strike="noStrike" dirty="0">
                          <a:solidFill>
                            <a:srgbClr val="000000"/>
                          </a:solidFill>
                          <a:effectLst/>
                          <a:latin typeface="Calibri" panose="020F0502020204030204" pitchFamily="34" charset="0"/>
                        </a:rPr>
                        <a:t>TCP - </a:t>
                      </a:r>
                      <a:r>
                        <a:rPr lang="es-SV" sz="1050" b="1" i="0" u="none" strike="noStrike" dirty="0" err="1">
                          <a:solidFill>
                            <a:srgbClr val="000000"/>
                          </a:solidFill>
                          <a:effectLst/>
                          <a:latin typeface="Calibri" panose="020F0502020204030204" pitchFamily="34" charset="0"/>
                        </a:rPr>
                        <a:t>other</a:t>
                      </a:r>
                      <a:r>
                        <a:rPr lang="es-SV" sz="1050" b="1" i="0" u="none" strike="noStrike" dirty="0">
                          <a:solidFill>
                            <a:srgbClr val="000000"/>
                          </a:solidFill>
                          <a:effectLst/>
                          <a:latin typeface="Calibri" panose="020F0502020204030204" pitchFamily="34" charset="0"/>
                        </a:rPr>
                        <a:t> -1: </a:t>
                      </a:r>
                      <a:r>
                        <a:rPr lang="es-SV" sz="1050" b="0" i="0" u="none" strike="noStrike" dirty="0">
                          <a:solidFill>
                            <a:srgbClr val="000000"/>
                          </a:solidFill>
                          <a:effectLst/>
                          <a:latin typeface="Calibri" panose="020F0502020204030204" pitchFamily="34" charset="0"/>
                        </a:rPr>
                        <a:t>Porcentaje de casos todas las formas de TB entre PPL tratados exitosamente entre el total de casos todas las formas notificados</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95%</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95%</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gridSpan="3">
                  <a:txBody>
                    <a:bodyPr/>
                    <a:lstStyle/>
                    <a:p>
                      <a:pPr algn="ctr" fontAlgn="ctr"/>
                      <a:r>
                        <a:rPr lang="es-SV" sz="1050" b="1" i="0" u="none" strike="noStrike" dirty="0">
                          <a:solidFill>
                            <a:srgbClr val="000000"/>
                          </a:solidFill>
                          <a:effectLst/>
                          <a:latin typeface="Calibri" panose="020F0502020204030204" pitchFamily="34" charset="0"/>
                        </a:rPr>
                        <a:t>99%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l" fontAlgn="ctr"/>
                      <a:r>
                        <a:rPr lang="es-SV" sz="1050" b="0" i="0" u="none" strike="noStrike" dirty="0">
                          <a:solidFill>
                            <a:srgbClr val="000000"/>
                          </a:solidFill>
                          <a:effectLst/>
                          <a:latin typeface="Calibri" panose="020F0502020204030204" pitchFamily="34" charset="0"/>
                        </a:rPr>
                        <a:t>* Meta cumplida del porcentaje de casos de todas las formas TB tratados exitosamente en CP: 94.503%.</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0" i="0" u="none" strike="noStrike" dirty="0">
                          <a:solidFill>
                            <a:srgbClr val="000000"/>
                          </a:solidFill>
                          <a:effectLst/>
                          <a:latin typeface="Calibri" panose="020F0502020204030204" pitchFamily="34" charset="0"/>
                        </a:rPr>
                        <a:t>* El contexto epidemiológico de la TB en las PPL se concentra más en 7 centros penales,  en los cuales están recluidos población perteneciente a pandillas, el éxito de tratamiento se ha visto afectado por las pérdidas en el seguimiento (4.6%), situación que se da debido a que las PPL que son diagnosticadas e inician tratamiento dentro del centro penal, y posteriormente en su proceso jurídico son puestos en libertad (sobreseídos, absueltos o con medidas); debido al contexto de violencia e inseguridad a nivel comunitario y en el contexto de pandemia por COVID 19, las restricciones de movilidad y reorientación de las actividades de los trabajadores de salud, fue difícil el seguimiento o vinculación una vez libres,  de igual forma proporcionan domicilios falsos o utilizan la clandestinidad para resguardar su vida y  la de su familia, lo cual afectan las cohortes de tratamiento al ser registrados como perdidos en el seguimiento como condición de egreso. </a:t>
                      </a:r>
                      <a:br>
                        <a:rPr lang="es-SV" sz="1050" b="0" i="0" u="none" strike="noStrike" dirty="0">
                          <a:solidFill>
                            <a:srgbClr val="000000"/>
                          </a:solidFill>
                          <a:effectLst/>
                          <a:latin typeface="Calibri" panose="020F0502020204030204" pitchFamily="34" charset="0"/>
                        </a:rPr>
                      </a:br>
                      <a:br>
                        <a:rPr lang="es-SV" sz="1050" b="1" i="1" u="none" strike="noStrike" dirty="0">
                          <a:solidFill>
                            <a:srgbClr val="000000"/>
                          </a:solidFill>
                          <a:effectLst/>
                          <a:latin typeface="Calibri" panose="020F0502020204030204" pitchFamily="34" charset="0"/>
                        </a:rPr>
                      </a:br>
                      <a:r>
                        <a:rPr lang="es-SV" sz="1050" b="1" i="1" u="none" strike="noStrike" dirty="0">
                          <a:solidFill>
                            <a:srgbClr val="000000"/>
                          </a:solidFill>
                          <a:effectLst/>
                          <a:latin typeface="Calibri" panose="020F0502020204030204" pitchFamily="34" charset="0"/>
                        </a:rPr>
                        <a:t>* Fuente : PUDR_TB_AÑO 2020_remitido a FM 17/marzo/2021</a:t>
                      </a:r>
                      <a:br>
                        <a:rPr lang="es-SV" sz="1050" b="1" i="1" u="none" strike="noStrike" dirty="0">
                          <a:solidFill>
                            <a:srgbClr val="000000"/>
                          </a:solidFill>
                          <a:effectLst/>
                          <a:latin typeface="Calibri" panose="020F0502020204030204" pitchFamily="34" charset="0"/>
                        </a:rPr>
                      </a:br>
                      <a:endParaRPr lang="es-SV" sz="1050" b="0" i="0" u="none" strike="noStrike" dirty="0">
                        <a:solidFill>
                          <a:srgbClr val="000000"/>
                        </a:solidFill>
                        <a:effectLst/>
                        <a:latin typeface="Calibri" panose="020F0502020204030204" pitchFamily="34" charset="0"/>
                      </a:endParaRP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490361728"/>
                  </a:ext>
                </a:extLst>
              </a:tr>
            </a:tbl>
          </a:graphicData>
        </a:graphic>
      </p:graphicFrame>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1 Título">
            <a:extLst>
              <a:ext uri="{FF2B5EF4-FFF2-40B4-BE49-F238E27FC236}">
                <a16:creationId xmlns:a16="http://schemas.microsoft.com/office/drawing/2014/main" id="{9F9F0E12-CD4D-4626-8E28-3FAFE42F9318}"/>
              </a:ext>
            </a:extLst>
          </p:cNvPr>
          <p:cNvSpPr>
            <a:spLocks noGrp="1"/>
          </p:cNvSpPr>
          <p:nvPr>
            <p:ph type="title"/>
          </p:nvPr>
        </p:nvSpPr>
        <p:spPr>
          <a:xfrm>
            <a:off x="153147" y="116632"/>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t>Evidencias Fotográficas.</a:t>
            </a:r>
          </a:p>
        </p:txBody>
      </p:sp>
      <p:pic>
        <p:nvPicPr>
          <p:cNvPr id="6" name="Imagen 5">
            <a:extLst>
              <a:ext uri="{FF2B5EF4-FFF2-40B4-BE49-F238E27FC236}">
                <a16:creationId xmlns:a16="http://schemas.microsoft.com/office/drawing/2014/main" id="{9E8DEDAA-167F-4CF8-A73B-DDB287BE9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081" y="3429000"/>
            <a:ext cx="6295152" cy="3240360"/>
          </a:xfrm>
          <a:prstGeom prst="rect">
            <a:avLst/>
          </a:prstGeom>
        </p:spPr>
      </p:pic>
      <p:pic>
        <p:nvPicPr>
          <p:cNvPr id="4" name="Imagen 3">
            <a:extLst>
              <a:ext uri="{FF2B5EF4-FFF2-40B4-BE49-F238E27FC236}">
                <a16:creationId xmlns:a16="http://schemas.microsoft.com/office/drawing/2014/main" id="{C2F9225E-2433-4BCD-BF5F-07A934735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544" y="1124745"/>
            <a:ext cx="4818778" cy="2736304"/>
          </a:xfrm>
          <a:prstGeom prst="rect">
            <a:avLst/>
          </a:prstGeom>
        </p:spPr>
      </p:pic>
      <p:sp>
        <p:nvSpPr>
          <p:cNvPr id="7" name="CuadroTexto 6">
            <a:extLst>
              <a:ext uri="{FF2B5EF4-FFF2-40B4-BE49-F238E27FC236}">
                <a16:creationId xmlns:a16="http://schemas.microsoft.com/office/drawing/2014/main" id="{6884591B-918E-449D-853C-E80B9767A542}"/>
              </a:ext>
            </a:extLst>
          </p:cNvPr>
          <p:cNvSpPr txBox="1"/>
          <p:nvPr/>
        </p:nvSpPr>
        <p:spPr>
          <a:xfrm>
            <a:off x="5148064" y="1339285"/>
            <a:ext cx="3672407"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Socialización a las Regiones de Salud y autoridades ministeriales de la “Consultoría sobre Investigación de riesgo y situación epidemiológica en el Sistema Penitenciario”.</a:t>
            </a:r>
          </a:p>
        </p:txBody>
      </p:sp>
      <p:pic>
        <p:nvPicPr>
          <p:cNvPr id="9" name="Imagen 8">
            <a:extLst>
              <a:ext uri="{FF2B5EF4-FFF2-40B4-BE49-F238E27FC236}">
                <a16:creationId xmlns:a16="http://schemas.microsoft.com/office/drawing/2014/main" id="{FE1C5C3F-863C-4265-B7D1-8B909E6ED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4581128"/>
            <a:ext cx="1944216" cy="888488"/>
          </a:xfrm>
          <a:prstGeom prst="rect">
            <a:avLst/>
          </a:prstGeom>
        </p:spPr>
      </p:pic>
    </p:spTree>
    <p:extLst>
      <p:ext uri="{BB962C8B-B14F-4D97-AF65-F5344CB8AC3E}">
        <p14:creationId xmlns:p14="http://schemas.microsoft.com/office/powerpoint/2010/main" val="1125988312"/>
      </p:ext>
    </p:extLst>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1 Título">
            <a:extLst>
              <a:ext uri="{FF2B5EF4-FFF2-40B4-BE49-F238E27FC236}">
                <a16:creationId xmlns:a16="http://schemas.microsoft.com/office/drawing/2014/main" id="{4FEB30C2-ED0F-4CAB-974F-7F953B37D236}"/>
              </a:ext>
            </a:extLst>
          </p:cNvPr>
          <p:cNvSpPr>
            <a:spLocks noGrp="1"/>
          </p:cNvSpPr>
          <p:nvPr>
            <p:ph type="title"/>
          </p:nvPr>
        </p:nvSpPr>
        <p:spPr>
          <a:xfrm>
            <a:off x="153147" y="116632"/>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t>Evidencias Fotográficas.</a:t>
            </a:r>
          </a:p>
        </p:txBody>
      </p:sp>
      <p:pic>
        <p:nvPicPr>
          <p:cNvPr id="4" name="Imagen 3">
            <a:extLst>
              <a:ext uri="{FF2B5EF4-FFF2-40B4-BE49-F238E27FC236}">
                <a16:creationId xmlns:a16="http://schemas.microsoft.com/office/drawing/2014/main" id="{D6BE0B07-BA7A-4DD1-8F5A-8047436BC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388" y="1730375"/>
            <a:ext cx="3968594" cy="2337416"/>
          </a:xfrm>
          <a:prstGeom prst="rect">
            <a:avLst/>
          </a:prstGeom>
        </p:spPr>
      </p:pic>
      <p:pic>
        <p:nvPicPr>
          <p:cNvPr id="6" name="Imagen 5">
            <a:extLst>
              <a:ext uri="{FF2B5EF4-FFF2-40B4-BE49-F238E27FC236}">
                <a16:creationId xmlns:a16="http://schemas.microsoft.com/office/drawing/2014/main" id="{E69B8820-E56D-4BED-A05D-33CFFF6AA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90" y="1700809"/>
            <a:ext cx="4330774" cy="2337417"/>
          </a:xfrm>
          <a:prstGeom prst="rect">
            <a:avLst/>
          </a:prstGeom>
        </p:spPr>
      </p:pic>
      <p:pic>
        <p:nvPicPr>
          <p:cNvPr id="8" name="Imagen 7">
            <a:extLst>
              <a:ext uri="{FF2B5EF4-FFF2-40B4-BE49-F238E27FC236}">
                <a16:creationId xmlns:a16="http://schemas.microsoft.com/office/drawing/2014/main" id="{AA65B295-2AAC-49EA-B052-090F19FF9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094" y="4005064"/>
            <a:ext cx="5508104" cy="2610612"/>
          </a:xfrm>
          <a:prstGeom prst="rect">
            <a:avLst/>
          </a:prstGeom>
        </p:spPr>
      </p:pic>
      <p:sp>
        <p:nvSpPr>
          <p:cNvPr id="9" name="CuadroTexto 8">
            <a:extLst>
              <a:ext uri="{FF2B5EF4-FFF2-40B4-BE49-F238E27FC236}">
                <a16:creationId xmlns:a16="http://schemas.microsoft.com/office/drawing/2014/main" id="{D34A7E21-E3DD-4058-8923-C112870C2F3D}"/>
              </a:ext>
            </a:extLst>
          </p:cNvPr>
          <p:cNvSpPr txBox="1"/>
          <p:nvPr/>
        </p:nvSpPr>
        <p:spPr>
          <a:xfrm>
            <a:off x="1407951" y="1100496"/>
            <a:ext cx="668687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Evaluaciones Regionales Semestrales PNTYER/MINSAL</a:t>
            </a:r>
          </a:p>
        </p:txBody>
      </p:sp>
    </p:spTree>
    <p:extLst>
      <p:ext uri="{BB962C8B-B14F-4D97-AF65-F5344CB8AC3E}">
        <p14:creationId xmlns:p14="http://schemas.microsoft.com/office/powerpoint/2010/main" val="999021565"/>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1 Título">
            <a:extLst>
              <a:ext uri="{FF2B5EF4-FFF2-40B4-BE49-F238E27FC236}">
                <a16:creationId xmlns:a16="http://schemas.microsoft.com/office/drawing/2014/main" id="{D3CEC020-20EF-4AFB-B050-7A90CCE11BF2}"/>
              </a:ext>
            </a:extLst>
          </p:cNvPr>
          <p:cNvSpPr>
            <a:spLocks noGrp="1"/>
          </p:cNvSpPr>
          <p:nvPr>
            <p:ph type="title"/>
          </p:nvPr>
        </p:nvSpPr>
        <p:spPr>
          <a:xfrm>
            <a:off x="153147" y="116632"/>
            <a:ext cx="8153400" cy="719138"/>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t>Evidencias Fotográficas.</a:t>
            </a:r>
          </a:p>
        </p:txBody>
      </p:sp>
      <p:sp>
        <p:nvSpPr>
          <p:cNvPr id="6" name="Título 1">
            <a:extLst>
              <a:ext uri="{FF2B5EF4-FFF2-40B4-BE49-F238E27FC236}">
                <a16:creationId xmlns:a16="http://schemas.microsoft.com/office/drawing/2014/main" id="{6D7A9E64-C536-4F6C-9BC7-9BF2FF6DFFE3}"/>
              </a:ext>
            </a:extLst>
          </p:cNvPr>
          <p:cNvSpPr txBox="1">
            <a:spLocks/>
          </p:cNvSpPr>
          <p:nvPr/>
        </p:nvSpPr>
        <p:spPr bwMode="auto">
          <a:xfrm>
            <a:off x="1547664" y="5960052"/>
            <a:ext cx="6624736"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“Promover e implementar el </a:t>
            </a:r>
            <a:r>
              <a:rPr kumimoji="0" lang="es-MX"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ENGAGE TB </a:t>
            </a:r>
            <a:r>
              <a:rPr kumimoji="0" lang="es-MX"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 través de la Sociedad Civil para reducir las barreras de acceso a los servicios de TB para poblaciones claves en 8 países de la región de LAC”</a:t>
            </a:r>
            <a:endParaRPr kumimoji="0" lang="es-PE"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9" name="Imagen 8">
            <a:extLst>
              <a:ext uri="{FF2B5EF4-FFF2-40B4-BE49-F238E27FC236}">
                <a16:creationId xmlns:a16="http://schemas.microsoft.com/office/drawing/2014/main" id="{E2020ABB-D141-4197-AE2E-0D4A360CF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12" y="879268"/>
            <a:ext cx="3414711" cy="4293096"/>
          </a:xfrm>
          <a:prstGeom prst="rect">
            <a:avLst/>
          </a:prstGeom>
        </p:spPr>
      </p:pic>
      <p:pic>
        <p:nvPicPr>
          <p:cNvPr id="11" name="Imagen 10">
            <a:extLst>
              <a:ext uri="{FF2B5EF4-FFF2-40B4-BE49-F238E27FC236}">
                <a16:creationId xmlns:a16="http://schemas.microsoft.com/office/drawing/2014/main" id="{938269F6-1455-4934-969A-5DA65DEDA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631" y="879268"/>
            <a:ext cx="4415448" cy="3104964"/>
          </a:xfrm>
          <a:prstGeom prst="rect">
            <a:avLst/>
          </a:prstGeom>
        </p:spPr>
      </p:pic>
      <p:pic>
        <p:nvPicPr>
          <p:cNvPr id="7" name="Imagen 6">
            <a:extLst>
              <a:ext uri="{FF2B5EF4-FFF2-40B4-BE49-F238E27FC236}">
                <a16:creationId xmlns:a16="http://schemas.microsoft.com/office/drawing/2014/main" id="{25B96931-5973-4AC6-B5D4-C378E00C5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367764"/>
            <a:ext cx="4608512" cy="2592288"/>
          </a:xfrm>
          <a:prstGeom prst="rect">
            <a:avLst/>
          </a:prstGeom>
        </p:spPr>
      </p:pic>
    </p:spTree>
    <p:extLst>
      <p:ext uri="{BB962C8B-B14F-4D97-AF65-F5344CB8AC3E}">
        <p14:creationId xmlns:p14="http://schemas.microsoft.com/office/powerpoint/2010/main" val="3226706778"/>
      </p:ext>
    </p:extLst>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1 Título">
            <a:extLst>
              <a:ext uri="{FF2B5EF4-FFF2-40B4-BE49-F238E27FC236}">
                <a16:creationId xmlns:a16="http://schemas.microsoft.com/office/drawing/2014/main" id="{A5C15FFA-F5BB-4F2C-B3A7-E131E930AF27}"/>
              </a:ext>
            </a:extLst>
          </p:cNvPr>
          <p:cNvSpPr>
            <a:spLocks noGrp="1"/>
          </p:cNvSpPr>
          <p:nvPr>
            <p:ph type="title"/>
          </p:nvPr>
        </p:nvSpPr>
        <p:spPr>
          <a:xfrm>
            <a:off x="179512" y="332656"/>
            <a:ext cx="8153400" cy="1008112"/>
          </a:xfrm>
        </p:spPr>
        <p:txBody>
          <a:bodyPr/>
          <a:lstStyle/>
          <a:p>
            <a:pPr eaLnBrk="1" hangingPunct="1">
              <a:defRPr/>
            </a:pPr>
            <a: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t>Apoyo del PNTYER a la </a:t>
            </a:r>
            <a:b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br>
            <a:r>
              <a:rPr lang="es-SV" sz="3600" i="1" dirty="0">
                <a:solidFill>
                  <a:schemeClr val="accent6">
                    <a:lumMod val="75000"/>
                  </a:schemeClr>
                </a:solidFill>
                <a:effectLst>
                  <a:outerShdw blurRad="38100" dist="38100" dir="2700000" algn="tl">
                    <a:srgbClr val="000000">
                      <a:alpha val="43137"/>
                    </a:srgbClr>
                  </a:outerShdw>
                </a:effectLst>
                <a:latin typeface="Bembo Std" panose="02020605060306020A03" pitchFamily="18" charset="0"/>
              </a:rPr>
              <a:t>Pandemia Covid - 19</a:t>
            </a:r>
          </a:p>
        </p:txBody>
      </p:sp>
      <p:pic>
        <p:nvPicPr>
          <p:cNvPr id="4" name="Imagen 3">
            <a:extLst>
              <a:ext uri="{FF2B5EF4-FFF2-40B4-BE49-F238E27FC236}">
                <a16:creationId xmlns:a16="http://schemas.microsoft.com/office/drawing/2014/main" id="{B449A48C-0194-4013-A77D-7907ADC4A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3" y="1347632"/>
            <a:ext cx="3009215" cy="3009215"/>
          </a:xfrm>
          <a:prstGeom prst="rect">
            <a:avLst/>
          </a:prstGeom>
        </p:spPr>
      </p:pic>
      <p:pic>
        <p:nvPicPr>
          <p:cNvPr id="6" name="Imagen 5">
            <a:extLst>
              <a:ext uri="{FF2B5EF4-FFF2-40B4-BE49-F238E27FC236}">
                <a16:creationId xmlns:a16="http://schemas.microsoft.com/office/drawing/2014/main" id="{19A4357D-8566-4474-A2B9-691FABBDD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44" y="1347632"/>
            <a:ext cx="3009215" cy="3009215"/>
          </a:xfrm>
          <a:prstGeom prst="rect">
            <a:avLst/>
          </a:prstGeom>
        </p:spPr>
      </p:pic>
      <p:pic>
        <p:nvPicPr>
          <p:cNvPr id="8" name="Imagen 7">
            <a:extLst>
              <a:ext uri="{FF2B5EF4-FFF2-40B4-BE49-F238E27FC236}">
                <a16:creationId xmlns:a16="http://schemas.microsoft.com/office/drawing/2014/main" id="{549DE3A4-BE11-4AF4-AF41-A8E3CB05E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0531" y="1347632"/>
            <a:ext cx="3009215" cy="3009215"/>
          </a:xfrm>
          <a:prstGeom prst="rect">
            <a:avLst/>
          </a:prstGeom>
        </p:spPr>
      </p:pic>
      <p:pic>
        <p:nvPicPr>
          <p:cNvPr id="10" name="Imagen 9">
            <a:extLst>
              <a:ext uri="{FF2B5EF4-FFF2-40B4-BE49-F238E27FC236}">
                <a16:creationId xmlns:a16="http://schemas.microsoft.com/office/drawing/2014/main" id="{69EFE510-7C48-4737-A8DD-D996B1DD1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616" y="4356847"/>
            <a:ext cx="2393748" cy="2494289"/>
          </a:xfrm>
          <a:prstGeom prst="rect">
            <a:avLst/>
          </a:prstGeom>
        </p:spPr>
      </p:pic>
      <p:pic>
        <p:nvPicPr>
          <p:cNvPr id="13" name="Imagen 12">
            <a:extLst>
              <a:ext uri="{FF2B5EF4-FFF2-40B4-BE49-F238E27FC236}">
                <a16:creationId xmlns:a16="http://schemas.microsoft.com/office/drawing/2014/main" id="{C7418C1A-96DC-42A8-A14D-76A30EB903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7904" y="5085184"/>
            <a:ext cx="1459838" cy="667132"/>
          </a:xfrm>
          <a:prstGeom prst="rect">
            <a:avLst/>
          </a:prstGeom>
        </p:spPr>
      </p:pic>
      <p:pic>
        <p:nvPicPr>
          <p:cNvPr id="16" name="Imagen 15">
            <a:extLst>
              <a:ext uri="{FF2B5EF4-FFF2-40B4-BE49-F238E27FC236}">
                <a16:creationId xmlns:a16="http://schemas.microsoft.com/office/drawing/2014/main" id="{63FFAD32-D08A-459F-85AA-0CD9A67EA3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7704" y="4363711"/>
            <a:ext cx="2484655" cy="2487416"/>
          </a:xfrm>
          <a:prstGeom prst="rect">
            <a:avLst/>
          </a:prstGeom>
        </p:spPr>
      </p:pic>
    </p:spTree>
    <p:extLst>
      <p:ext uri="{BB962C8B-B14F-4D97-AF65-F5344CB8AC3E}">
        <p14:creationId xmlns:p14="http://schemas.microsoft.com/office/powerpoint/2010/main" val="3139888107"/>
      </p:ext>
    </p:extLst>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3" name="3 Marcador de contenido">
            <a:extLst>
              <a:ext uri="{FF2B5EF4-FFF2-40B4-BE49-F238E27FC236}">
                <a16:creationId xmlns:a16="http://schemas.microsoft.com/office/drawing/2014/main" id="{C0FFA038-52D8-42C5-9680-1D275CDF556E}"/>
              </a:ext>
            </a:extLst>
          </p:cNvPr>
          <p:cNvGraphicFramePr>
            <a:graphicFrameLocks noGrp="1"/>
          </p:cNvGraphicFramePr>
          <p:nvPr>
            <p:ph sz="quarter" idx="1"/>
            <p:extLst>
              <p:ext uri="{D42A27DB-BD31-4B8C-83A1-F6EECF244321}">
                <p14:modId xmlns:p14="http://schemas.microsoft.com/office/powerpoint/2010/main" val="2574458116"/>
              </p:ext>
            </p:extLst>
          </p:nvPr>
        </p:nvGraphicFramePr>
        <p:xfrm>
          <a:off x="179387" y="1628800"/>
          <a:ext cx="8785225" cy="4175859"/>
        </p:xfrm>
        <a:graphic>
          <a:graphicData uri="http://schemas.openxmlformats.org/drawingml/2006/table">
            <a:tbl>
              <a:tblPr/>
              <a:tblGrid>
                <a:gridCol w="1719109">
                  <a:extLst>
                    <a:ext uri="{9D8B030D-6E8A-4147-A177-3AD203B41FA5}">
                      <a16:colId xmlns:a16="http://schemas.microsoft.com/office/drawing/2014/main" val="20000"/>
                    </a:ext>
                  </a:extLst>
                </a:gridCol>
                <a:gridCol w="640219">
                  <a:extLst>
                    <a:ext uri="{9D8B030D-6E8A-4147-A177-3AD203B41FA5}">
                      <a16:colId xmlns:a16="http://schemas.microsoft.com/office/drawing/2014/main" val="20001"/>
                    </a:ext>
                  </a:extLst>
                </a:gridCol>
                <a:gridCol w="4457819">
                  <a:extLst>
                    <a:ext uri="{9D8B030D-6E8A-4147-A177-3AD203B41FA5}">
                      <a16:colId xmlns:a16="http://schemas.microsoft.com/office/drawing/2014/main" val="20002"/>
                    </a:ext>
                  </a:extLst>
                </a:gridCol>
                <a:gridCol w="1007751">
                  <a:extLst>
                    <a:ext uri="{9D8B030D-6E8A-4147-A177-3AD203B41FA5}">
                      <a16:colId xmlns:a16="http://schemas.microsoft.com/office/drawing/2014/main" val="20003"/>
                    </a:ext>
                  </a:extLst>
                </a:gridCol>
                <a:gridCol w="414958">
                  <a:extLst>
                    <a:ext uri="{9D8B030D-6E8A-4147-A177-3AD203B41FA5}">
                      <a16:colId xmlns:a16="http://schemas.microsoft.com/office/drawing/2014/main" val="20004"/>
                    </a:ext>
                  </a:extLst>
                </a:gridCol>
                <a:gridCol w="545369">
                  <a:extLst>
                    <a:ext uri="{9D8B030D-6E8A-4147-A177-3AD203B41FA5}">
                      <a16:colId xmlns:a16="http://schemas.microsoft.com/office/drawing/2014/main" val="20005"/>
                    </a:ext>
                  </a:extLst>
                </a:gridCol>
              </a:tblGrid>
              <a:tr h="2499579">
                <a:tc gridSpan="6">
                  <a:txBody>
                    <a:bodyPr/>
                    <a:lstStyle/>
                    <a:p>
                      <a:pPr algn="ctr" fontAlgn="b"/>
                      <a:r>
                        <a:rPr lang="en-US" sz="3200" b="1" i="0" u="none" strike="noStrike" dirty="0">
                          <a:solidFill>
                            <a:srgbClr val="002060"/>
                          </a:solidFill>
                          <a:latin typeface="Arial" panose="020B0604020202020204" pitchFamily="34" charset="0"/>
                          <a:cs typeface="Arial" panose="020B0604020202020204" pitchFamily="34" charset="0"/>
                        </a:rPr>
                        <a:t> </a:t>
                      </a:r>
                      <a:r>
                        <a:rPr lang="es-ES" sz="3600" b="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Apoyo al Plan Nacional Estratégico Multisectorial para el Control de la Tuberculosis 2017 - 2021 ( PENMTB ) </a:t>
                      </a:r>
                    </a:p>
                    <a:p>
                      <a:pPr algn="ctr" fontAlgn="b"/>
                      <a:r>
                        <a:rPr lang="es-ES" sz="3600" b="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 Salvador</a:t>
                      </a:r>
                      <a:endParaRPr lang="es-ES" sz="3200" b="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b"/>
                      <a:endParaRPr lang="es-ES" sz="3200" b="0" i="0" u="none" strike="noStrike"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b"/>
                      <a:r>
                        <a:rPr lang="es-ES" sz="2400" b="0" i="0" u="none" strike="noStrike"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 Enero 2020 – 31 Diciembre 2020</a:t>
                      </a:r>
                      <a:endParaRPr lang="en-US" sz="2400" b="0" i="0" u="none" strike="noStrike"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10000"/>
                  </a:ext>
                </a:extLst>
              </a:tr>
              <a:tr h="1127859">
                <a:tc>
                  <a:txBody>
                    <a:bodyPr/>
                    <a:lstStyle/>
                    <a:p>
                      <a:pPr algn="ctr" fontAlgn="b"/>
                      <a:endParaRPr lang="es-SV" sz="3200" b="1" i="0" u="none" strike="noStrike">
                        <a:solidFill>
                          <a:srgbClr val="002060"/>
                        </a:solidFill>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es-SV" sz="3200" b="1" i="0" u="none" strike="noStrike">
                        <a:solidFill>
                          <a:srgbClr val="002060"/>
                        </a:solidFill>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es-SV" sz="3200" b="1" i="1" u="none" strike="noStrike" dirty="0">
                        <a:solidFill>
                          <a:srgbClr val="002060"/>
                        </a:solidFill>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es-SV" sz="3200" b="1" i="0" u="none" strike="noStrike" dirty="0">
                        <a:solidFill>
                          <a:srgbClr val="002060"/>
                        </a:solidFill>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SV" sz="3200" b="0" i="0" u="none" strike="noStrike">
                        <a:solidFill>
                          <a:srgbClr val="002060"/>
                        </a:solidFill>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SV" sz="3200" b="0" i="0" u="none" strike="noStrike" dirty="0">
                        <a:solidFill>
                          <a:srgbClr val="002060"/>
                        </a:solidFill>
                        <a:latin typeface="Arial" panose="020B0604020202020204" pitchFamily="34" charset="0"/>
                        <a:cs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bl>
          </a:graphicData>
        </a:graphic>
      </p:graphicFrame>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4" name="CuadroTexto 3">
            <a:extLst>
              <a:ext uri="{FF2B5EF4-FFF2-40B4-BE49-F238E27FC236}">
                <a16:creationId xmlns:a16="http://schemas.microsoft.com/office/drawing/2014/main" id="{CCDBB514-D512-4F75-9586-B263C03AD487}"/>
              </a:ext>
            </a:extLst>
          </p:cNvPr>
          <p:cNvSpPr txBox="1"/>
          <p:nvPr/>
        </p:nvSpPr>
        <p:spPr>
          <a:xfrm>
            <a:off x="970968" y="1851433"/>
            <a:ext cx="7561472" cy="3693319"/>
          </a:xfrm>
          <a:prstGeom prst="rect">
            <a:avLst/>
          </a:prstGeom>
          <a:noFill/>
        </p:spPr>
        <p:txBody>
          <a:bodyPr wrap="square">
            <a:spAutoFit/>
          </a:bodyPr>
          <a:lstStyle/>
          <a:p>
            <a:pPr algn="just"/>
            <a:r>
              <a:rPr lang="es-MX" dirty="0"/>
              <a:t>A pesar de la Pandemia SARS COV - 2 y sus dificultades, el personal de salud empoderado al programa TB mantuvo el esfuerzo para continuar  ofertando los servicios en la búsqueda de sintomático respiratorios obteniendo logro programático aceptable. </a:t>
            </a:r>
          </a:p>
          <a:p>
            <a:pPr algn="just"/>
            <a:endParaRPr lang="es-MX" dirty="0"/>
          </a:p>
          <a:p>
            <a:pPr algn="just"/>
            <a:r>
              <a:rPr lang="es-MX" dirty="0"/>
              <a:t>En cuanto a los indicadores operativos con un promedio arriba del 90% como resultado de los esfuerzos en los distintos niveles de atención, especialmente al interior del sistema penitenciario donde el éxito de tratamiento en PPL fue de 94.5% para el periodo. </a:t>
            </a:r>
          </a:p>
          <a:p>
            <a:pPr algn="just"/>
            <a:endParaRPr lang="es-MX" dirty="0"/>
          </a:p>
          <a:p>
            <a:pPr algn="just"/>
            <a:r>
              <a:rPr lang="es-MX" dirty="0"/>
              <a:t>Se mantuvo la oferta y utilización de metodologías diagnósticas (Gene </a:t>
            </a:r>
            <a:r>
              <a:rPr lang="es-MX" dirty="0" err="1"/>
              <a:t>Xpert</a:t>
            </a:r>
            <a:r>
              <a:rPr lang="es-MX" dirty="0"/>
              <a:t>), el seguimiento e identificación de los casos de TB de todas las formas</a:t>
            </a:r>
            <a:endParaRPr lang="es-SV" dirty="0"/>
          </a:p>
        </p:txBody>
      </p:sp>
      <p:sp>
        <p:nvSpPr>
          <p:cNvPr id="5" name="1 Título">
            <a:extLst>
              <a:ext uri="{FF2B5EF4-FFF2-40B4-BE49-F238E27FC236}">
                <a16:creationId xmlns:a16="http://schemas.microsoft.com/office/drawing/2014/main" id="{184AB8CC-F892-4D14-B2A1-548DEDF81B95}"/>
              </a:ext>
            </a:extLst>
          </p:cNvPr>
          <p:cNvSpPr txBox="1">
            <a:spLocks/>
          </p:cNvSpPr>
          <p:nvPr/>
        </p:nvSpPr>
        <p:spPr bwMode="auto">
          <a:xfrm>
            <a:off x="1377283" y="98167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Impacto de COVID 19 </a:t>
            </a:r>
          </a:p>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SLV – T - MOH.</a:t>
            </a:r>
          </a:p>
        </p:txBody>
      </p:sp>
    </p:spTree>
    <p:extLst>
      <p:ext uri="{BB962C8B-B14F-4D97-AF65-F5344CB8AC3E}">
        <p14:creationId xmlns:p14="http://schemas.microsoft.com/office/powerpoint/2010/main" val="1888737305"/>
      </p:ext>
    </p:extLst>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SV" sz="1800">
              <a:latin typeface="Arial" panose="020B0604020202020204" pitchFamily="34" charset="0"/>
            </a:endParaRPr>
          </a:p>
          <a:p>
            <a:pPr>
              <a:spcBef>
                <a:spcPct val="0"/>
              </a:spcBef>
              <a:buFontTx/>
              <a:buNone/>
            </a:pPr>
            <a:endParaRPr lang="es-ES" altLang="es-SV" sz="1800">
              <a:latin typeface="Arial" panose="020B0604020202020204" pitchFamily="34" charset="0"/>
            </a:endParaRPr>
          </a:p>
          <a:p>
            <a:pPr>
              <a:spcBef>
                <a:spcPct val="0"/>
              </a:spcBef>
              <a:buFontTx/>
              <a:buNone/>
            </a:pPr>
            <a:r>
              <a:rPr lang="es-SV" altLang="es-SV" sz="1800">
                <a:latin typeface="Arial" panose="020B0604020202020204" pitchFamily="34" charset="0"/>
              </a:rPr>
              <a:t> </a:t>
            </a:r>
            <a:endParaRPr lang="es-ES" altLang="es-SV" sz="1800" b="1">
              <a:latin typeface="Arial" panose="020B0604020202020204" pitchFamily="34" charset="0"/>
            </a:endParaRPr>
          </a:p>
        </p:txBody>
      </p:sp>
      <p:sp>
        <p:nvSpPr>
          <p:cNvPr id="4" name="CuadroTexto 3">
            <a:extLst>
              <a:ext uri="{FF2B5EF4-FFF2-40B4-BE49-F238E27FC236}">
                <a16:creationId xmlns:a16="http://schemas.microsoft.com/office/drawing/2014/main" id="{CCDBB514-D512-4F75-9586-B263C03AD487}"/>
              </a:ext>
            </a:extLst>
          </p:cNvPr>
          <p:cNvSpPr txBox="1"/>
          <p:nvPr/>
        </p:nvSpPr>
        <p:spPr>
          <a:xfrm>
            <a:off x="539552" y="2449919"/>
            <a:ext cx="7992888" cy="3139321"/>
          </a:xfrm>
          <a:prstGeom prst="rect">
            <a:avLst/>
          </a:prstGeom>
          <a:noFill/>
        </p:spPr>
        <p:txBody>
          <a:bodyPr wrap="square">
            <a:spAutoFit/>
          </a:bodyPr>
          <a:lstStyle/>
          <a:p>
            <a:pPr algn="just"/>
            <a:r>
              <a:rPr lang="es-MX" dirty="0"/>
              <a:t>Se mantuvo la vigilancia epidemiológica de los TB RR/MDR a quienes en su totalidad se les realizó la investigación y descarte según las normativas nacionales, todo esto siguiendo los "Lineamientos técnicos para el abordaje y seguimiento de casos de tuberculosis, ante la emergencia nacional por COVID-19" que se emitieron de forma oportuna. </a:t>
            </a:r>
          </a:p>
          <a:p>
            <a:pPr algn="just"/>
            <a:endParaRPr lang="es-MX" dirty="0"/>
          </a:p>
          <a:p>
            <a:pPr algn="just"/>
            <a:r>
              <a:rPr lang="es-MX" dirty="0"/>
              <a:t>En relación a la incidencia nacional de TB,  esta se vio disminuida por las restricciones de movilización social durante el periodo más crítico de la Pandemia, se logró un diagnostico oportuno, así como las medidas de control de infecciones y el trabajo de los recursos humanos de los diferentes niveles de atención contribuyeron al éxito programático para el periodo. </a:t>
            </a:r>
            <a:endParaRPr lang="es-SV" dirty="0"/>
          </a:p>
        </p:txBody>
      </p:sp>
      <p:sp>
        <p:nvSpPr>
          <p:cNvPr id="5" name="1 Título">
            <a:extLst>
              <a:ext uri="{FF2B5EF4-FFF2-40B4-BE49-F238E27FC236}">
                <a16:creationId xmlns:a16="http://schemas.microsoft.com/office/drawing/2014/main" id="{AED9269D-86BE-4BCF-9CD5-7AA6F70662C9}"/>
              </a:ext>
            </a:extLst>
          </p:cNvPr>
          <p:cNvSpPr txBox="1">
            <a:spLocks/>
          </p:cNvSpPr>
          <p:nvPr/>
        </p:nvSpPr>
        <p:spPr bwMode="auto">
          <a:xfrm>
            <a:off x="1377283" y="98167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Impacto de COVID 19 </a:t>
            </a:r>
          </a:p>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SLV – T - MOH.</a:t>
            </a:r>
          </a:p>
        </p:txBody>
      </p:sp>
    </p:spTree>
    <p:extLst>
      <p:ext uri="{BB962C8B-B14F-4D97-AF65-F5344CB8AC3E}">
        <p14:creationId xmlns:p14="http://schemas.microsoft.com/office/powerpoint/2010/main" val="398134609"/>
      </p:ext>
    </p:extLst>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2 Subtítulo">
            <a:extLst>
              <a:ext uri="{FF2B5EF4-FFF2-40B4-BE49-F238E27FC236}">
                <a16:creationId xmlns:a16="http://schemas.microsoft.com/office/drawing/2014/main" id="{06A0C763-8235-4C14-8A39-E93598225AA2}"/>
              </a:ext>
            </a:extLst>
          </p:cNvPr>
          <p:cNvSpPr>
            <a:spLocks noGrp="1"/>
          </p:cNvSpPr>
          <p:nvPr>
            <p:ph type="subTitle" idx="1"/>
          </p:nvPr>
        </p:nvSpPr>
        <p:spPr>
          <a:xfrm>
            <a:off x="7667625" y="333375"/>
            <a:ext cx="1225550" cy="431800"/>
          </a:xfrm>
        </p:spPr>
        <p:txBody>
          <a:bodyPr rtlCol="0">
            <a:normAutofit lnSpcReduction="10000"/>
          </a:bodyPr>
          <a:lstStyle/>
          <a:p>
            <a:pPr eaLnBrk="1" fontAlgn="auto" hangingPunct="1">
              <a:spcAft>
                <a:spcPts val="0"/>
              </a:spcAft>
              <a:defRPr/>
            </a:pPr>
            <a:endParaRPr lang="es-SV" sz="2400" b="1" dirty="0">
              <a:solidFill>
                <a:srgbClr val="002060"/>
              </a:solidFill>
              <a:latin typeface="Arial" pitchFamily="34" charset="0"/>
              <a:cs typeface="Arial" pitchFamily="34" charset="0"/>
            </a:endParaRPr>
          </a:p>
          <a:p>
            <a:pPr eaLnBrk="1" fontAlgn="auto" hangingPunct="1">
              <a:spcAft>
                <a:spcPts val="0"/>
              </a:spcAft>
              <a:defRPr/>
            </a:pPr>
            <a:endParaRPr lang="es-SV" b="1" dirty="0">
              <a:solidFill>
                <a:srgbClr val="002060"/>
              </a:solidFill>
              <a:latin typeface="Arial" pitchFamily="34" charset="0"/>
              <a:cs typeface="Arial" pitchFamily="34" charset="0"/>
            </a:endParaRPr>
          </a:p>
        </p:txBody>
      </p:sp>
      <p:sp>
        <p:nvSpPr>
          <p:cNvPr id="4" name="2 Subtítulo">
            <a:extLst>
              <a:ext uri="{FF2B5EF4-FFF2-40B4-BE49-F238E27FC236}">
                <a16:creationId xmlns:a16="http://schemas.microsoft.com/office/drawing/2014/main" id="{1D07E7F4-699C-414E-A56D-56CE79E8A9E1}"/>
              </a:ext>
            </a:extLst>
          </p:cNvPr>
          <p:cNvSpPr txBox="1">
            <a:spLocks/>
          </p:cNvSpPr>
          <p:nvPr/>
        </p:nvSpPr>
        <p:spPr bwMode="auto">
          <a:xfrm>
            <a:off x="1476375" y="1657350"/>
            <a:ext cx="5761038" cy="431800"/>
          </a:xfrm>
          <a:prstGeom prst="rect">
            <a:avLst/>
          </a:prstGeom>
          <a:noFill/>
          <a:ln>
            <a:noFill/>
          </a:ln>
        </p:spPr>
        <p:txBody>
          <a:bodyPr>
            <a:normAutofit lnSpcReduction="10000"/>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endParaRPr lang="es-SV" sz="2400" b="1" dirty="0">
              <a:solidFill>
                <a:srgbClr val="002060"/>
              </a:solidFill>
              <a:latin typeface="Arial" pitchFamily="34" charset="0"/>
              <a:cs typeface="Arial" pitchFamily="34" charset="0"/>
            </a:endParaRPr>
          </a:p>
        </p:txBody>
      </p:sp>
      <p:sp>
        <p:nvSpPr>
          <p:cNvPr id="27652" name="4 CuadroTexto">
            <a:extLst>
              <a:ext uri="{FF2B5EF4-FFF2-40B4-BE49-F238E27FC236}">
                <a16:creationId xmlns:a16="http://schemas.microsoft.com/office/drawing/2014/main" id="{7AB6B48A-E603-4A39-8BA7-294B18F6CB89}"/>
              </a:ext>
            </a:extLst>
          </p:cNvPr>
          <p:cNvSpPr txBox="1">
            <a:spLocks noChangeArrowheads="1"/>
          </p:cNvSpPr>
          <p:nvPr/>
        </p:nvSpPr>
        <p:spPr bwMode="auto">
          <a:xfrm>
            <a:off x="2525713" y="3917950"/>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2000" b="1">
                <a:solidFill>
                  <a:srgbClr val="000000"/>
                </a:solidFill>
                <a:latin typeface="Arial" panose="020B0604020202020204" pitchFamily="34" charset="0"/>
                <a:hlinkClick r:id="rId3"/>
              </a:rPr>
              <a:t>www.mcpelsalvador.com.org</a:t>
            </a:r>
            <a:r>
              <a:rPr lang="es-SV" altLang="es-SV" sz="2800">
                <a:solidFill>
                  <a:srgbClr val="000000"/>
                </a:solidFill>
                <a:latin typeface="Arial" panose="020B0604020202020204" pitchFamily="34" charset="0"/>
              </a:rPr>
              <a:t> </a:t>
            </a:r>
          </a:p>
        </p:txBody>
      </p:sp>
      <p:sp>
        <p:nvSpPr>
          <p:cNvPr id="27653" name="5 CuadroTexto">
            <a:extLst>
              <a:ext uri="{FF2B5EF4-FFF2-40B4-BE49-F238E27FC236}">
                <a16:creationId xmlns:a16="http://schemas.microsoft.com/office/drawing/2014/main" id="{7F22F8EF-D795-4F18-B2F0-A9BB92DCEAC5}"/>
              </a:ext>
            </a:extLst>
          </p:cNvPr>
          <p:cNvSpPr txBox="1">
            <a:spLocks noChangeArrowheads="1"/>
          </p:cNvSpPr>
          <p:nvPr/>
        </p:nvSpPr>
        <p:spPr bwMode="auto">
          <a:xfrm>
            <a:off x="3035300" y="4662488"/>
            <a:ext cx="31924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1600">
                <a:solidFill>
                  <a:srgbClr val="000000"/>
                </a:solidFill>
                <a:latin typeface="Arial" panose="020B0604020202020204" pitchFamily="34" charset="0"/>
                <a:hlinkClick r:id="rId4"/>
              </a:rPr>
              <a:t>www.facebook.com/MCPES2002</a:t>
            </a:r>
            <a:endParaRPr lang="es-SV" altLang="es-SV" sz="1600">
              <a:solidFill>
                <a:srgbClr val="000000"/>
              </a:solidFill>
              <a:latin typeface="Arial" panose="020B0604020202020204" pitchFamily="34" charset="0"/>
            </a:endParaRPr>
          </a:p>
          <a:p>
            <a:pPr eaLnBrk="1" hangingPunct="1">
              <a:spcBef>
                <a:spcPct val="0"/>
              </a:spcBef>
              <a:buFontTx/>
              <a:buNone/>
            </a:pPr>
            <a:endParaRPr lang="es-SV" altLang="es-SV" sz="1600">
              <a:solidFill>
                <a:srgbClr val="000000"/>
              </a:solidFill>
              <a:latin typeface="Arial" panose="020B0604020202020204" pitchFamily="34" charset="0"/>
            </a:endParaRPr>
          </a:p>
          <a:p>
            <a:pPr eaLnBrk="1" hangingPunct="1">
              <a:spcBef>
                <a:spcPct val="0"/>
              </a:spcBef>
              <a:buFontTx/>
              <a:buNone/>
            </a:pPr>
            <a:r>
              <a:rPr lang="es-SV" altLang="es-SV" sz="1600">
                <a:solidFill>
                  <a:srgbClr val="00B0F0"/>
                </a:solidFill>
                <a:latin typeface="Arial" panose="020B0604020202020204" pitchFamily="34" charset="0"/>
              </a:rPr>
              <a:t>@MCPElSalvador </a:t>
            </a:r>
          </a:p>
          <a:p>
            <a:pPr eaLnBrk="1" hangingPunct="1">
              <a:spcBef>
                <a:spcPct val="0"/>
              </a:spcBef>
              <a:buFontTx/>
              <a:buNone/>
            </a:pPr>
            <a:endParaRPr lang="es-SV" altLang="es-SV" sz="1600">
              <a:solidFill>
                <a:srgbClr val="000000"/>
              </a:solidFill>
              <a:latin typeface="Arial" panose="020B0604020202020204" pitchFamily="34" charset="0"/>
            </a:endParaRPr>
          </a:p>
        </p:txBody>
      </p:sp>
      <p:sp>
        <p:nvSpPr>
          <p:cNvPr id="27654" name="AutoShape 6" descr="data:image/jpeg;base64,/9j/4AAQSkZJRgABAQAAAQABAAD/2wCEAAkGBw8QDxANEA4QDQ8PDw8PDQ0PDw8ODQ0MFBEWFxQRFBUYHCggGholHRQUITEhJSkrLi4uFx8zODMsNygtLisBCgoKDg0OFxAQFywcFRwsLCwsLCwuKywsLCwsLCwsLCwsLCwsLSwsNywsLCwuLDcsLCwsLCwsLDcsNzcsLDcsLP/AABEIAMgAyAMBEQACEQEDEQH/xAAcAAACAgMBAQAAAAAAAAAAAAAAAQUHAgMGBAj/xABLEAABAgMBCAwMBAYABwAAAAABAAIDBBEhBQYSMTJRsbIHExQWM0FxcnORktEiIzVSYWJjZIGjweIkNFSCFUJEU5OhJUOzw+Hw8f/EABoBAQADAQEBAAAAAAAAAAAAAAABAgQFAwb/xAApEQEAAQMBBwUBAQEBAAAAAAAAAQIDETEEEhMUITNRBTJBQmEigVIj/9oADAMBAAIRAxEAPwC8UAgSCPn7sy8Gx8QYXmN8J3UvSi1XXpCk10wh4t+TBkwHO9LnhmgFaOTq+Zec3ohr35+7fO+xTyc+UcePA35+7/O+xOSnycePA35+7/O+xOSnycf8G/P3f532JyU+Tj/g35+7/O+xOSnycf8ABvz93+d9iclPk4/4N+fu/wA77E5KfJx/wb8/d/nfYnJT5OP+Dfn7v877E5KfJx/wb8/d/nfYnJT5OP8Ag35+7/O+xOSnycf8G/P3f532JyU+Tj/g35+7/O+xOSnycf8ABvz93+d9iclPk4/4N+fu3zvsTk58nHhshX5MOXAc0Z2vD/oFWdjq8p48JiQuzLx7GRBheY7wXdS8K7NdOsPSmumUgvNc1AFIECKDi74L5nEmDAOC0VDooNHOPGG5gt9jZoxvVM9y58QgpeUe+3JB4yLT8ONapriNHhiZe1kgwZ3cp4vgvOa5lbdiGZl4QxtaPjRRmo6Mdqg5mdpTmpPQbVBzM7SZqOg2qDmZ2kzUdBtUHMztJmo6DaoOZnaTNR0G1QczO0majoNqg5mdpM1HQbVBzM7SZqOg2qDmZ2kzUdBtUHMztJmo6DaoOZnaTNR0G1QczO0majoNqg5mdpM1HRk2XhHE1p5DVN6oxDB9z2HFVvprVTvybsPFHk3stHhAcYsI+Cvv7ymMJ69++ZzS2DHOE0mjYptc05jnCy3tnjG9S97d34l2YKwNBoEg5q/K6phwxAYaPi1LiDa2GMfX9CtOy2t6czo8bteOjl7nyooIjv2giymcrbcr+IeGMvVNTQYM7jib3qtNOUz0RUaae7GaegWBe0UxCkzlpqrYQKoCqAqgKoCqAqgKoCqAqgKoCqAqgKoCqYMt0Gae3E74G0Ku7CYqSspNh4sscMbV41UzEr5y8t0pb/mNHOHFTOr0T5Vqj5dTebdUxWGA81fCpgk2l0M931WLabW7OY0aLVeYw6VZXsxcbEFZ3fjmNNxBjo4Q2+gD/wBK6tmN2hjuTmp640QMaXcQFgzniCrEZlMziEFEiFxLjaTjWiIw85ljVSgVQFUBVAVQFUBVAVQFUBVAVRBtBJAAJJxACpKicRrKcZSUC4M2+0QHgZ3UZpXlN+3HyvFuZexl6M4eKG3lf3Lzna6IW4FTZvOms8LtHuTm6DgSxdefN+yP7z3JzlBwJQ09KvgxHQn0D20rQ1FoqveiqKo3oec04lphxC0hwxi1WnrCIlOwogiMrxOFCM2deFXSXo8l70wYU3DtxuMM8hs0gKb8b1stzipZrSuU2NUwaNKCsIds08+0iH4gldaPZDFrVLK68XJb+46O9TahFSNqvVUVQFUBVAVQFUBVAVQFUBVAVQSl79yHTcQtDsCGyhiPpU0OJo9JoV4Xr0W4/Xpbo3uqxLnXMgwG4MKGG2WuxvdynjXMruVVdZlqimIe1VWJAIBBWd9x/Gxv2aoXV2btsd33Ieq93kkrjxcpnIR9fovK5C9LA1E0zpYRHJhBKu3KY9y0pc1aCuQ2sJvJKmBWEA/ionPi6SurHbhij3S1XXPjBzRpKtb0RU8VV6qiqAqgKoCqAqgKoCqAqgKoMobXOIa0Vc4hrRncTQBVqmI6kRnota4lzWy0FsIWnHEdiw4hxlce5c36sttFO7GEgqLhAIBAIKwvwP42N+zUC6uzduGO77kNVaHm91yD4w806QvO5otS2Rj+Kh8+FrBUn2Sn7QtCVyQuS2lN5JUwKsgH8VE58XSV1Y7cMX2lruufGDmjSVa3orU8NV6oFUBVAVQOqAqgKoBA6oCqIdDeNKCJN4RFRBYX/vrQaSsu1VYox5e1mP6WQFy2s1IECJQQc3fZJw3FhiF5Fh2tpcAeVe9OzXJjOHnVdph5jfvJ5ovY/wDKvylavHpcVfBPsjzMSMyuC7BphChsbQ2LbZommnEvCuqJnKOqvZR7rkHxh5p0hedzRanVtjH8VD58LWCpPslP2hacrkBcltKbySpgVVAP4uJz42krqx24YvtLXdg+M/aNJV7eitTwVXoqKoCqB1QOqAqpBVAAoGgSDtdjZlsy7oW65XP22dIabEau4WFoCAUDmL/bouhS7YTTR0dxaSDQiG0VdpA+K17LRFVXX4eV6cQrmq6bHoKp0Cqh1FUHtuOfGHmnSF53NFqdW2MfxcPnwtYKk+yU/aFrSuQFyW4pvIPIVMIUjKzsQT8dtajbpiw22YZXXjtwx/Mtl2bptEUBwI8AWi0YyrW46K1NMOaY7E8H40K9MKt1UwCqBgqAVQFVIdUBVTOuEFhjOOsJ0TgYYzjrChDudjR1RNW1tg6Hrn7b7oadnnpLt1haQgSDgtkt9IksK/yRT/ti37FHSWa+4zDGcda3M4wxnHWpDwv/ALxKBqiTTG43DSUwN1x7pNMUhoJ8A2mwYwqXI6LUtUzORDPwG4WCNtl6gZsNuNVntyt9oXdK5AXHbSm8kpAomD5Rj9NM65XYjtwxfMvPfCPGjmDSVe3orUjKL2VbYcVzcTiOQmiD0MuhFHGHcoUYG9l1Dxs+IKYG5t0mZnDqTA2NnoXnU5QQmBsE3DP84TCJZbc3zm9YSTwuwScL+1D7De5cHeq8uhER4G44X9qH2G9yb1XlOI8NkKC1tcFrW1x4IAr1KJmZMNihIQKiDCJAY7KY11MWE0GnWpiZjRExEsNxwv7UPsN7k3qvJux4G44X9qH2G9yb1XkxClNkCy6Mw0WNBZRosaPAHEF2Nl624mWK77nN0WhRJ3vDxp5h0heV3Ral6Io/4hA6aW12qk9uU/aF6yuQFxm4pvJKQKKgj/iEfppnXK7EduGKNZee+AeNHMGkq9vRWpG0XsqEDCkOiBphBpgCnAThYkj6SC+cdGDRIQCAQCAQCBIKP2QvKczys/6YXZ2XtwxXfc5wrS80le/wp5h0heV3RanV6I3lCB00trtXnPblP2hekrkBcZuKbyT8UgUVA8oR+mmdcrsx24Yo90tF8HCjmDSVe1orUjV7KhAwgyClAQNSgAJgDhYonQfSAXzjpRoaJJA0AgEAoApCQUhsg+U5nlZqBdrZO1DFd9znCtDzSVwOFPMOkLyu6LUavRF8oQOmltdqpPblP2hecrkBcVuKbyT8UgUZA8oR+mmdcrsx24YvtLRfBwo5g0lelrRWpGL1VNEGFIaBoCilBgJgOimEQ9f8Umf1Ux/ni968uFT4Wmuryf8AFJn9VMf54vep4VHg36vKwdieaixBN7ZFiRaGXptj3PwaiJWlcWJc7b6aaZjENWz1TKwVz2gIEgrfZXm4sOLKCHFiQgYcbCEOI9gJDmUrQ2410dhoiqJyzX6piYw4T+KTX6qY/wA8XvXQ4VHhn36vI/is1+qmP88XvUTaozob8vLGiue4ve5z3HG5xLnHlJtV4pxHREzlrKCSuBwp5h0heV3RejVvjeUIHSy2u1ec9uU/aF5yuQFxW4pvJKQKMheUI/SzOuV2Y7cMP2lovg4UcwaSvS1orUjV7KmgalBgIHRA1KDQFFOA6JgFEwLG2IP6zll9ERcv1H3UtWzaSsZc1qCBIKy2X+FlOjj60NdT0/2yybTrCv10WYqKEkQgSCSuBwp5h0heV3RehvjeUIHSy2uF5z25T9oXlK5AXEbym8kpAo2D5Qj9NM65XaiP/OGH7S0XwcKOYNJXpa0VqRq9lcmiMmApGSYQKJgOiB0UwBSHRAUQWNsQ4pzll9ERcr1HWlq2bSVirmtQQCCstl3hZTo4+tDXU9P0qZNp1hX5C6WGYlGAJgIhQlI3A4U8w6QvK7ovQ3xfKEDpZbXavOe3KftC8ZXIC4jeJvJKmBRkLyhH6aZ13LtR24YftLTfBwo5g0lXtaK1I1eyjIBA1IYCIOikCBgIGAgasBBYuxH/AFnLL/8AcXJ9R1patm0lYi5rUEAgrLZd4WU6OPrQ11fTtKmTadYcCuizEgRCgJEpK4HCnmHSF5XdF6G6N5QgdLL67V5T25T9oXhK5AXElvE3klIFHQfKEfppjXK7cduGH7S0Xf4UcwaSr2tFakaF7KMkDVkGgYCBqwaBgIgUUhoLD2I8U5yy+iIuR6lrS17NpKxFzWoIEgrTZc4WU6OPrMXV9N9tTJtOsOBXTZRRQlioCIQSVweFPMOkLyu6L0at0b8/A6WX12rzq7UrfeF3yuQFwm8pvJKCj4P5+P00xrlduO3DD9paLvcKOYNJV7WitSOXsoyUoAUjIBIDU4DopDoiDU4DomAUTAsPYkxTnLL6Ii5PqWtLXs2krDXMaggSCtdlvhZTo42sxdX0321Mm06w4Ki6bKSjCWJTASgSNwOFPMOkLyu6L0at8X8/B6WX1wvOrtSt9oXdK5AXCbxN5JQUdB/Px+mmNdy7cduGGfdLTd4eNHMGkr0taKVI5eyhgIGpGQUwGpQyUgogYClB0QFESsPYlxTnLA0RFyPUtaf9a9m0lYS5jUECQVtstcLKdHG1mLq+m+2pk2nWHBLqMpUUJY0SQlUSNweFPMOkLyu6L0at0X8/B6WX1wvOrtSt9oXdK5AXCbymskpAo9hwboRQeOPGHxLiu5R24YZ6VMr4YWRE5WnSPqrWvCtcIZe6ksgpQyCBhWgMKUGEGQUhhEBSGgsLYm/q+WBoiLkep60/617NpKwVy2sIEgrbZZ4WU6ONrMXW9N9tTJtOsODK6bKSgYoEq4Sl73oWW/isaNJ+i8L3heiGAqboQ+OkxBA9ADmlRXiLUpj3rwlckci4LoHMCrSPQgpK+2AYE894swiIreIekf6XY2Wrft4Y70YqSMxBEVhbWxwBBzHiKtTOJRMZhysWE5ji1woRjWqJy8ZjBKyGQUjJTCDUhhBkFIYUgRBqRYWxR/V8sDREXH9T91P+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VP7LO5eXJWf+U8avyW+26H6p/ZZ3JyVn/lPGr8kb7bofqn9lnco5Kz/AMo41flH3TurHmS10eKYpYCGkhooDSuIegL1t2aLfSmFaq5q6zLwlXwqxKJhvlpKJEPgts842NXnNcQtFOU9IyLYQs8Jxxu+gWau5MvSIwj7tTwoYLDXieRi5qvbpx1lFU56Q7K8G4xhtw3Dw30LvQOILlbVe4lfTSGuzRiMu/aKLK9Qg8d0ZQRGkJkVPfFe25j3RIbcZJczP6Qujs21YjdqZrlrPWEXLXViQ/BiAuFlMLwXAfVbpppq6xLwzNPSYScG6kFwy8HOHAhUm3VGi29DIiWdb4o146tBUxFaOhbRK+y7Q71OazEGIErmhdsd6n+0YhltEt7LtDvU5rOg2mW9n2h3pms/k9plvZ9od6nerP5PaZb2fab3qd6tH8stolvZdod6b1Z/J7RLez7Q703riP5IwJb2XaHem9Wn+S2mW9l2h3pvVnRjtMt7PtDvUb1aY3RtMt7LtDvUZrI3S2mW9l2h3p/Z0FJZtvihTjq0qv8AZ0YxbpwWjKwsdA0E4k4dUrb0IyaunEi1YxpaDxNqXn48Svu00RmZV3pq6Qlb3b3HPe18QYiCGY6HOVz9p2ve/mnR727PzK1rnyghtAXNaXsUgQCDxTkg2ILQg5e6V7QPEHDMRVWiuqnSUTGXPx7021yKclQtFO13Y+XnNmmWreqPMd1lTztxHApMXqjzXdZTnbhwKRvVHmu6ynO3DgUjesPNd1lTztxHBpPeuPNd1lOeunApG9j1T1lTz104FJ72PVd1lOeup4FA3s+q7rKc/dOXoPe16p6yp5+6jgUDez6p6yo5+6nl6C3seq7rKc9dOXoLex6p6ynPXUcCkb1/Vd1lOeunApLesPNd1lRztw4NI3rDzHdZU87dTwaW2BeoK5FeUkqk7Xdn5TFmnLoLmXtAUsoPQKLwm5VVPWXpERHw6iSkWwxYF5pexSBAIBAIEWoNboDTxIFuZuZAbmZmQG5mZkBuZmZAbmZmQG5mZkBuZmZAbmZmQG5mZkBuZmZAbmZmQG5mZkBuZmZAbmZmQG5m5ggYgNzBBsAogaAQCD//2Q==">
            <a:extLst>
              <a:ext uri="{FF2B5EF4-FFF2-40B4-BE49-F238E27FC236}">
                <a16:creationId xmlns:a16="http://schemas.microsoft.com/office/drawing/2014/main" id="{91EDED39-BA95-45F0-9454-DB337E6BC11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SV" altLang="es-SV" sz="1800">
              <a:solidFill>
                <a:srgbClr val="000000"/>
              </a:solidFill>
              <a:latin typeface="Arial" panose="020B0604020202020204" pitchFamily="34" charset="0"/>
            </a:endParaRPr>
          </a:p>
        </p:txBody>
      </p:sp>
      <p:sp>
        <p:nvSpPr>
          <p:cNvPr id="27655" name="AutoShape 8" descr="data:image/jpeg;base64,/9j/4AAQSkZJRgABAQAAAQABAAD/2wCEAAkGBw8QDxANEA4QDQ8PDw8PDQ0PDw8ODQ0MFBEWFxQRFBUYHCggGholHRQUITEhJSkrLi4uFx8zODMsNygtLisBCgoKDg0OFxAQFywcFRwsLCwsLCwuKywsLCwsLCwsLCwsLCwsLSwsNywsLCwuLDcsLCwsLCwsLDcsNzcsLDcsLP/AABEIAMgAyAMBEQACEQEDEQH/xAAcAAACAgMBAQAAAAAAAAAAAAAAAQUHAgMGBAj/xABLEAABAgMBCAwMBAYABwAAAAABAAIDBBEhBQYSMTJRsbIHExQWM0FxcnORktEiIzVSYWJjZIGjweIkNFSCFUJEU5OhJUOzw+Hw8f/EABoBAQADAQEBAAAAAAAAAAAAAAABAgQFAwb/xAApEQEAAQMBBwUBAQEBAAAAAAAAAQIDETEEEhMUITNRBTJBQmEigVIj/9oADAMBAAIRAxEAPwC8UAgSCPn7sy8Gx8QYXmN8J3UvSi1XXpCk10wh4t+TBkwHO9LnhmgFaOTq+Zec3ohr35+7fO+xTyc+UcePA35+7/O+xOSnycePA35+7/O+xOSnycf8G/P3f532JyU+Tj/g35+7/O+xOSnycf8ABvz93+d9iclPk4/4N+fu/wA77E5KfJx/wb8/d/nfYnJT5OP+Dfn7v877E5KfJx/wb8/d/nfYnJT5OP8Ag35+7/O+xOSnycf8G/P3f532JyU+Tj/g35+7/O+xOSnycf8ABvz93+d9iclPk4/4N+fu3zvsTk58nHhshX5MOXAc0Z2vD/oFWdjq8p48JiQuzLx7GRBheY7wXdS8K7NdOsPSmumUgvNc1AFIECKDi74L5nEmDAOC0VDooNHOPGG5gt9jZoxvVM9y58QgpeUe+3JB4yLT8ONapriNHhiZe1kgwZ3cp4vgvOa5lbdiGZl4QxtaPjRRmo6Mdqg5mdpTmpPQbVBzM7SZqOg2qDmZ2kzUdBtUHMztJmo6DaoOZnaTNR0G1QczO0majoNqg5mdpM1HQbVBzM7SZqOg2qDmZ2kzUdBtUHMztJmo6DaoOZnaTNR0G1QczO0majoNqg5mdpM1HRk2XhHE1p5DVN6oxDB9z2HFVvprVTvybsPFHk3stHhAcYsI+Cvv7ymMJ69++ZzS2DHOE0mjYptc05jnCy3tnjG9S97d34l2YKwNBoEg5q/K6phwxAYaPi1LiDa2GMfX9CtOy2t6czo8bteOjl7nyooIjv2giymcrbcr+IeGMvVNTQYM7jib3qtNOUz0RUaae7GaegWBe0UxCkzlpqrYQKoCqAqgKoCqAqgKoCqAqgKoCqAqgKoCqYMt0Gae3E74G0Ku7CYqSspNh4sscMbV41UzEr5y8t0pb/mNHOHFTOr0T5Vqj5dTebdUxWGA81fCpgk2l0M931WLabW7OY0aLVeYw6VZXsxcbEFZ3fjmNNxBjo4Q2+gD/wBK6tmN2hjuTmp640QMaXcQFgzniCrEZlMziEFEiFxLjaTjWiIw85ljVSgVQFUBVAVQFUBVAVQFUBVAVRBtBJAAJJxACpKicRrKcZSUC4M2+0QHgZ3UZpXlN+3HyvFuZexl6M4eKG3lf3Lzna6IW4FTZvOms8LtHuTm6DgSxdefN+yP7z3JzlBwJQ09KvgxHQn0D20rQ1FoqveiqKo3oec04lphxC0hwxi1WnrCIlOwogiMrxOFCM2deFXSXo8l70wYU3DtxuMM8hs0gKb8b1stzipZrSuU2NUwaNKCsIds08+0iH4gldaPZDFrVLK68XJb+46O9TahFSNqvVUVQFUBVAVQFUBVAVQFUBVAVQSl79yHTcQtDsCGyhiPpU0OJo9JoV4Xr0W4/Xpbo3uqxLnXMgwG4MKGG2WuxvdynjXMruVVdZlqimIe1VWJAIBBWd9x/Gxv2aoXV2btsd33Ieq93kkrjxcpnIR9fovK5C9LA1E0zpYRHJhBKu3KY9y0pc1aCuQ2sJvJKmBWEA/ionPi6SurHbhij3S1XXPjBzRpKtb0RU8VV6qiqAqgKoCqAqgKoCqAqgKoMobXOIa0Vc4hrRncTQBVqmI6kRnota4lzWy0FsIWnHEdiw4hxlce5c36sttFO7GEgqLhAIBAIKwvwP42N+zUC6uzduGO77kNVaHm91yD4w806QvO5otS2Rj+Kh8+FrBUn2Sn7QtCVyQuS2lN5JUwKsgH8VE58XSV1Y7cMX2lruufGDmjSVa3orU8NV6oFUBVAVQOqAqgKoBA6oCqIdDeNKCJN4RFRBYX/vrQaSsu1VYox5e1mP6WQFy2s1IECJQQc3fZJw3FhiF5Fh2tpcAeVe9OzXJjOHnVdph5jfvJ5ovY/wDKvylavHpcVfBPsjzMSMyuC7BphChsbQ2LbZommnEvCuqJnKOqvZR7rkHxh5p0hedzRanVtjH8VD58LWCpPslP2hacrkBcltKbySpgVVAP4uJz42krqx24YvtLXdg+M/aNJV7eitTwVXoqKoCqB1QOqAqpBVAAoGgSDtdjZlsy7oW65XP22dIabEau4WFoCAUDmL/bouhS7YTTR0dxaSDQiG0VdpA+K17LRFVXX4eV6cQrmq6bHoKp0Cqh1FUHtuOfGHmnSF53NFqdW2MfxcPnwtYKk+yU/aFrSuQFyW4pvIPIVMIUjKzsQT8dtajbpiw22YZXXjtwx/Mtl2bptEUBwI8AWi0YyrW46K1NMOaY7E8H40K9MKt1UwCqBgqAVQFVIdUBVTOuEFhjOOsJ0TgYYzjrChDudjR1RNW1tg6Hrn7b7oadnnpLt1haQgSDgtkt9IksK/yRT/ti37FHSWa+4zDGcda3M4wxnHWpDwv/ALxKBqiTTG43DSUwN1x7pNMUhoJ8A2mwYwqXI6LUtUzORDPwG4WCNtl6gZsNuNVntyt9oXdK5AXHbSm8kpAomD5Rj9NM65XYjtwxfMvPfCPGjmDSVe3orUjKL2VbYcVzcTiOQmiD0MuhFHGHcoUYG9l1Dxs+IKYG5t0mZnDqTA2NnoXnU5QQmBsE3DP84TCJZbc3zm9YSTwuwScL+1D7De5cHeq8uhER4G44X9qH2G9yb1XlOI8NkKC1tcFrW1x4IAr1KJmZMNihIQKiDCJAY7KY11MWE0GnWpiZjRExEsNxwv7UPsN7k3qvJux4G44X9qH2G9yb1XkxClNkCy6Mw0WNBZRosaPAHEF2Nl624mWK77nN0WhRJ3vDxp5h0heV3Ral6Io/4hA6aW12qk9uU/aF6yuQFxm4pvJKQKKgj/iEfppnXK7EduGKNZee+AeNHMGkq9vRWpG0XsqEDCkOiBphBpgCnAThYkj6SC+cdGDRIQCAQCAQCBIKP2QvKczys/6YXZ2XtwxXfc5wrS80le/wp5h0heV3RanV6I3lCB00trtXnPblP2hekrkBcZuKbyT8UgUVA8oR+mmdcrsx24Yo90tF8HCjmDSVe1orUjV7KhAwgyClAQNSgAJgDhYonQfSAXzjpRoaJJA0AgEAoApCQUhsg+U5nlZqBdrZO1DFd9znCtDzSVwOFPMOkLyu6LUavRF8oQOmltdqpPblP2hecrkBcVuKbyT8UgUZA8oR+mmdcrsx24YvtLRfBwo5g0lelrRWpGL1VNEGFIaBoCilBgJgOimEQ9f8Umf1Ux/ni968uFT4Wmuryf8AFJn9VMf54vep4VHg36vKwdieaixBN7ZFiRaGXptj3PwaiJWlcWJc7b6aaZjENWz1TKwVz2gIEgrfZXm4sOLKCHFiQgYcbCEOI9gJDmUrQ2410dhoiqJyzX6piYw4T+KTX6qY/wA8XvXQ4VHhn36vI/is1+qmP88XvUTaozob8vLGiue4ve5z3HG5xLnHlJtV4pxHREzlrKCSuBwp5h0heV3RejVvjeUIHSy2u1ec9uU/aF5yuQFxW4pvJKQKMheUI/SzOuV2Y7cMP2lovg4UcwaSvS1orUjV7KmgalBgIHRA1KDQFFOA6JgFEwLG2IP6zll9ERcv1H3UtWzaSsZc1qCBIKy2X+FlOjj60NdT0/2yybTrCv10WYqKEkQgSCSuBwp5h0heV3RehvjeUIHSy2uF5z25T9oXlK5AXEbym8kpAo2D5Qj9NM65XaiP/OGH7S0XwcKOYNJXpa0VqRq9lcmiMmApGSYQKJgOiB0UwBSHRAUQWNsQ4pzll9ERcr1HWlq2bSVirmtQQCCstl3hZTo4+tDXU9P0qZNp1hX5C6WGYlGAJgIhQlI3A4U8w6QvK7ovQ3xfKEDpZbXavOe3KftC8ZXIC4jeJvJKmBRkLyhH6aZ13LtR24YftLTfBwo5g0lXtaK1I1eyjIBA1IYCIOikCBgIGAgasBBYuxH/AFnLL/8AcXJ9R1patm0lYi5rUEAgrLZd4WU6OPrQ11fTtKmTadYcCuizEgRCgJEpK4HCnmHSF5XdF6G6N5QgdLL67V5T25T9oXhK5AXElvE3klIFHQfKEfppjXK7cduGH7S0Xf4UcwaSr2tFakaF7KMkDVkGgYCBqwaBgIgUUhoLD2I8U5yy+iIuR6lrS17NpKxFzWoIEgrTZc4WU6OPrMXV9N9tTJtOsOBXTZRRQlioCIQSVweFPMOkLyu6L0at0b8/A6WX12rzq7UrfeF3yuQFwm8pvJKCj4P5+P00xrlduO3DD9paLvcKOYNJV7WitSOXsoyUoAUjIBIDU4DopDoiDU4DomAUTAsPYkxTnLL6Ii5PqWtLXs2krDXMaggSCtdlvhZTo42sxdX0321Mm06w4Ki6bKSjCWJTASgSNwOFPMOkLyu6L0at8X8/B6WX1wvOrtSt9oXdK5AXCbxN5JQUdB/Px+mmNdy7cduGGfdLTd4eNHMGkr0taKVI5eyhgIGpGQUwGpQyUgogYClB0QFESsPYlxTnLA0RFyPUtaf9a9m0lYS5jUECQVtstcLKdHG1mLq+m+2pk2nWHBLqMpUUJY0SQlUSNweFPMOkLyu6L0at0X8/B6WX1wvOrtSt9oXdK5AXCbymskpAo9hwboRQeOPGHxLiu5R24YZ6VMr4YWRE5WnSPqrWvCtcIZe6ksgpQyCBhWgMKUGEGQUhhEBSGgsLYm/q+WBoiLkep60/617NpKwVy2sIEgrbZZ4WU6ONrMXW9N9tTJtOsODK6bKSgYoEq4Sl73oWW/isaNJ+i8L3heiGAqboQ+OkxBA9ADmlRXiLUpj3rwlckci4LoHMCrSPQgpK+2AYE894swiIreIekf6XY2Wrft4Y70YqSMxBEVhbWxwBBzHiKtTOJRMZhysWE5ji1woRjWqJy8ZjBKyGQUjJTCDUhhBkFIYUgRBqRYWxR/V8sDREXH9T91P+tezaSsBctrCBIK32WeFlOjjazF1vTNKmTadYcEV1GUlUIoZOFCLnBrRUk2KszhMRl08CE2FDDeJgJJznjKyTO9L3jpCPvRljGnWOP8pMV1lLSbP9lRtdW7bwi1Ga11y48Eci4rczIsQV9f8A3FMRuG0eGypb6QcbVp2W7w6sfDyu0ZjLj7jXQFBBecVjHE2H1SurXT9oZaaviXun5FsUW2OFgdx8hVKa5hMxlATMnEhnwm2cTha0rTTVEvKYw0hXQyCnCDCnAyTCDCmIDCnAak6GmB77m3WmJbC2iKYWHTDoGnCpWmMekryuWLdyY3oyvRcmnSXt323Q/VP7LO5eXJWf+U8avyW+26H6p/ZZ3JyVn/lPGr8kb7bofqn9lnco5Kz/AMo41flH3TurHmS10eKYpYCGkhooDSuIegL1t2aLfSmFaq5q6zLwlXwqxKJhvlpKJEPgts842NXnNcQtFOU9IyLYQs8Jxxu+gWau5MvSIwj7tTwoYLDXieRi5qvbpx1lFU56Q7K8G4xhtw3Dw30LvQOILlbVe4lfTSGuzRiMu/aKLK9Qg8d0ZQRGkJkVPfFe25j3RIbcZJczP6Qujs21YjdqZrlrPWEXLXViQ/BiAuFlMLwXAfVbpppq6xLwzNPSYScG6kFwy8HOHAhUm3VGi29DIiWdb4o146tBUxFaOhbRK+y7Q71OazEGIErmhdsd6n+0YhltEt7LtDvU5rOg2mW9n2h3pms/k9plvZ9od6nerP5PaZb2fab3qd6tH8stolvZdod6b1Z/J7RLez7Q703riP5IwJb2XaHem9Wn+S2mW9l2h3pvVnRjtMt7PtDvUb1aY3RtMt7LtDvUZrI3S2mW9l2h3p/Z0FJZtvihTjq0qv8AZ0YxbpwWjKwsdA0E4k4dUrb0IyaunEi1YxpaDxNqXn48Svu00RmZV3pq6Qlb3b3HPe18QYiCGY6HOVz9p2ve/mnR727PzK1rnyghtAXNaXsUgQCDxTkg2ILQg5e6V7QPEHDMRVWiuqnSUTGXPx7021yKclQtFO13Y+XnNmmWreqPMd1lTztxHApMXqjzXdZTnbhwKRvVHmu6ynO3DgUjesPNd1lTztxHBpPeuPNd1lOeunApG9j1T1lTz104FJ72PVd1lOeup4FA3s+q7rKc/dOXoPe16p6yp5+6jgUDez6p6yo5+6nl6C3seq7rKc9dOXoLex6p6ynPXUcCkb1/Vd1lOeunApLesPNd1lRztw4NI3rDzHdZU87dTwaW2BeoK5FeUkqk7Xdn5TFmnLoLmXtAUsoPQKLwm5VVPWXpERHw6iSkWwxYF5pexSBAIBAIEWoNboDTxIFuZuZAbmZmQG5mZkBuZmZAbmZmQG5mZkBuZmZAbmZmQG5mZkBuZmZAbmZmQG5mZkBuZmZAbmZmQG5m5ggYgNzBBsAogaAQCD//2Q==">
            <a:extLst>
              <a:ext uri="{FF2B5EF4-FFF2-40B4-BE49-F238E27FC236}">
                <a16:creationId xmlns:a16="http://schemas.microsoft.com/office/drawing/2014/main" id="{F2C49FC6-B8E6-40F1-8086-FDEA59EA357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SV" altLang="es-SV" sz="1800">
              <a:solidFill>
                <a:srgbClr val="000000"/>
              </a:solidFill>
              <a:latin typeface="Arial" panose="020B0604020202020204" pitchFamily="34" charset="0"/>
            </a:endParaRPr>
          </a:p>
        </p:txBody>
      </p:sp>
      <p:pic>
        <p:nvPicPr>
          <p:cNvPr id="27656" name="8 Imagen" descr="facebbok.jpg">
            <a:extLst>
              <a:ext uri="{FF2B5EF4-FFF2-40B4-BE49-F238E27FC236}">
                <a16:creationId xmlns:a16="http://schemas.microsoft.com/office/drawing/2014/main" id="{1F91B3A6-691A-4692-B020-59BFC297CD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4579938"/>
            <a:ext cx="531813"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9 Imagen" descr="twitter.jpg">
            <a:extLst>
              <a:ext uri="{FF2B5EF4-FFF2-40B4-BE49-F238E27FC236}">
                <a16:creationId xmlns:a16="http://schemas.microsoft.com/office/drawing/2014/main" id="{83EB7333-CE23-444D-A0E2-F29CB9DC0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5713" y="5145088"/>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1 Rectángulo">
            <a:extLst>
              <a:ext uri="{FF2B5EF4-FFF2-40B4-BE49-F238E27FC236}">
                <a16:creationId xmlns:a16="http://schemas.microsoft.com/office/drawing/2014/main" id="{55D8FEAC-A7B6-41FC-BECA-18EF80113C45}"/>
              </a:ext>
            </a:extLst>
          </p:cNvPr>
          <p:cNvSpPr>
            <a:spLocks noChangeArrowheads="1"/>
          </p:cNvSpPr>
          <p:nvPr/>
        </p:nvSpPr>
        <p:spPr bwMode="auto">
          <a:xfrm>
            <a:off x="788988" y="976313"/>
            <a:ext cx="713581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SV" sz="3600" b="1">
                <a:solidFill>
                  <a:srgbClr val="000000"/>
                </a:solidFill>
                <a:latin typeface="Arial Black" panose="020B0A04020102020204" pitchFamily="34" charset="0"/>
              </a:rPr>
              <a:t>MCP-ES</a:t>
            </a:r>
          </a:p>
          <a:p>
            <a:pPr algn="ctr" eaLnBrk="1" hangingPunct="1">
              <a:spcBef>
                <a:spcPct val="0"/>
              </a:spcBef>
              <a:buFontTx/>
              <a:buNone/>
            </a:pPr>
            <a:endParaRPr lang="es-ES" altLang="es-SV" sz="2400" b="1">
              <a:solidFill>
                <a:srgbClr val="000000"/>
              </a:solidFill>
              <a:latin typeface="Arial Black" panose="020B0A04020102020204" pitchFamily="34" charset="0"/>
            </a:endParaRPr>
          </a:p>
          <a:p>
            <a:pPr algn="ctr" eaLnBrk="1" hangingPunct="1">
              <a:spcBef>
                <a:spcPct val="0"/>
              </a:spcBef>
              <a:buFontTx/>
              <a:buNone/>
            </a:pPr>
            <a:r>
              <a:rPr lang="es-ES" altLang="es-SV" sz="2400" b="1">
                <a:solidFill>
                  <a:srgbClr val="000000"/>
                </a:solidFill>
                <a:latin typeface="Arial Black" panose="020B0A04020102020204" pitchFamily="34" charset="0"/>
              </a:rPr>
              <a:t>Contribuyendo a la reducción significativa y sostenible del VIH, Tuberculosis y Malaria, a través de las subvenciones del Fondo Mundial </a:t>
            </a:r>
          </a:p>
        </p:txBody>
      </p:sp>
      <p:pic>
        <p:nvPicPr>
          <p:cNvPr id="27659" name="Imagen 1">
            <a:extLst>
              <a:ext uri="{FF2B5EF4-FFF2-40B4-BE49-F238E27FC236}">
                <a16:creationId xmlns:a16="http://schemas.microsoft.com/office/drawing/2014/main" id="{272B9DAC-765B-47DF-9A29-2496207CD1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82838" y="3916363"/>
            <a:ext cx="6524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33005F32-3626-4159-A2BF-8901BABB5B71}"/>
              </a:ext>
            </a:extLst>
          </p:cNvPr>
          <p:cNvSpPr>
            <a:spLocks noGrp="1"/>
          </p:cNvSpPr>
          <p:nvPr>
            <p:ph type="title"/>
          </p:nvPr>
        </p:nvSpPr>
        <p:spPr>
          <a:xfrm>
            <a:off x="495300" y="836613"/>
            <a:ext cx="8153400" cy="720725"/>
          </a:xfrm>
        </p:spPr>
        <p:txBody>
          <a:bodyPr/>
          <a:lstStyle/>
          <a:p>
            <a:pPr>
              <a:defRPr/>
            </a:pPr>
            <a:r>
              <a:rPr lang="es-E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Información de la Subvención</a:t>
            </a:r>
          </a:p>
        </p:txBody>
      </p:sp>
      <p:graphicFrame>
        <p:nvGraphicFramePr>
          <p:cNvPr id="2" name="Tabla 1">
            <a:extLst>
              <a:ext uri="{FF2B5EF4-FFF2-40B4-BE49-F238E27FC236}">
                <a16:creationId xmlns:a16="http://schemas.microsoft.com/office/drawing/2014/main" id="{5635AC44-AE9A-4908-B25F-9A00026709CC}"/>
              </a:ext>
            </a:extLst>
          </p:cNvPr>
          <p:cNvGraphicFramePr>
            <a:graphicFrameLocks noGrp="1"/>
          </p:cNvGraphicFramePr>
          <p:nvPr>
            <p:extLst>
              <p:ext uri="{D42A27DB-BD31-4B8C-83A1-F6EECF244321}">
                <p14:modId xmlns:p14="http://schemas.microsoft.com/office/powerpoint/2010/main" val="2208436221"/>
              </p:ext>
            </p:extLst>
          </p:nvPr>
        </p:nvGraphicFramePr>
        <p:xfrm>
          <a:off x="457200" y="2204864"/>
          <a:ext cx="8229599" cy="3240361"/>
        </p:xfrm>
        <a:graphic>
          <a:graphicData uri="http://schemas.openxmlformats.org/drawingml/2006/table">
            <a:tbl>
              <a:tblPr/>
              <a:tblGrid>
                <a:gridCol w="940284">
                  <a:extLst>
                    <a:ext uri="{9D8B030D-6E8A-4147-A177-3AD203B41FA5}">
                      <a16:colId xmlns:a16="http://schemas.microsoft.com/office/drawing/2014/main" val="1319989472"/>
                    </a:ext>
                  </a:extLst>
                </a:gridCol>
                <a:gridCol w="552734">
                  <a:extLst>
                    <a:ext uri="{9D8B030D-6E8A-4147-A177-3AD203B41FA5}">
                      <a16:colId xmlns:a16="http://schemas.microsoft.com/office/drawing/2014/main" val="1116209249"/>
                    </a:ext>
                  </a:extLst>
                </a:gridCol>
                <a:gridCol w="908517">
                  <a:extLst>
                    <a:ext uri="{9D8B030D-6E8A-4147-A177-3AD203B41FA5}">
                      <a16:colId xmlns:a16="http://schemas.microsoft.com/office/drawing/2014/main" val="186462457"/>
                    </a:ext>
                  </a:extLst>
                </a:gridCol>
                <a:gridCol w="1067349">
                  <a:extLst>
                    <a:ext uri="{9D8B030D-6E8A-4147-A177-3AD203B41FA5}">
                      <a16:colId xmlns:a16="http://schemas.microsoft.com/office/drawing/2014/main" val="3714986"/>
                    </a:ext>
                  </a:extLst>
                </a:gridCol>
                <a:gridCol w="213868">
                  <a:extLst>
                    <a:ext uri="{9D8B030D-6E8A-4147-A177-3AD203B41FA5}">
                      <a16:colId xmlns:a16="http://schemas.microsoft.com/office/drawing/2014/main" val="2300673064"/>
                    </a:ext>
                  </a:extLst>
                </a:gridCol>
                <a:gridCol w="300747">
                  <a:extLst>
                    <a:ext uri="{9D8B030D-6E8A-4147-A177-3AD203B41FA5}">
                      <a16:colId xmlns:a16="http://schemas.microsoft.com/office/drawing/2014/main" val="2381730403"/>
                    </a:ext>
                  </a:extLst>
                </a:gridCol>
                <a:gridCol w="1073702">
                  <a:extLst>
                    <a:ext uri="{9D8B030D-6E8A-4147-A177-3AD203B41FA5}">
                      <a16:colId xmlns:a16="http://schemas.microsoft.com/office/drawing/2014/main" val="1334351497"/>
                    </a:ext>
                  </a:extLst>
                </a:gridCol>
                <a:gridCol w="1353246">
                  <a:extLst>
                    <a:ext uri="{9D8B030D-6E8A-4147-A177-3AD203B41FA5}">
                      <a16:colId xmlns:a16="http://schemas.microsoft.com/office/drawing/2014/main" val="1394686284"/>
                    </a:ext>
                  </a:extLst>
                </a:gridCol>
                <a:gridCol w="821689">
                  <a:extLst>
                    <a:ext uri="{9D8B030D-6E8A-4147-A177-3AD203B41FA5}">
                      <a16:colId xmlns:a16="http://schemas.microsoft.com/office/drawing/2014/main" val="324899971"/>
                    </a:ext>
                  </a:extLst>
                </a:gridCol>
                <a:gridCol w="419316">
                  <a:extLst>
                    <a:ext uri="{9D8B030D-6E8A-4147-A177-3AD203B41FA5}">
                      <a16:colId xmlns:a16="http://schemas.microsoft.com/office/drawing/2014/main" val="2382253597"/>
                    </a:ext>
                  </a:extLst>
                </a:gridCol>
                <a:gridCol w="578147">
                  <a:extLst>
                    <a:ext uri="{9D8B030D-6E8A-4147-A177-3AD203B41FA5}">
                      <a16:colId xmlns:a16="http://schemas.microsoft.com/office/drawing/2014/main" val="1120440600"/>
                    </a:ext>
                  </a:extLst>
                </a:gridCol>
              </a:tblGrid>
              <a:tr h="397046">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gridSpan="10">
                  <a:txBody>
                    <a:bodyPr/>
                    <a:lstStyle/>
                    <a:p>
                      <a:pPr algn="ctr" fontAlgn="ctr"/>
                      <a:r>
                        <a:rPr lang="es-SV" sz="1800" b="0" i="0" u="none" strike="noStrike" dirty="0">
                          <a:solidFill>
                            <a:srgbClr val="FFFFFF"/>
                          </a:solidFill>
                          <a:effectLst/>
                          <a:latin typeface="Calibri" panose="020F0502020204030204" pitchFamily="34" charset="0"/>
                        </a:rPr>
                        <a:t> Tablero de mando:  El Salvador - TB </a:t>
                      </a:r>
                    </a:p>
                  </a:txBody>
                  <a:tcPr marL="0" marR="0" marT="0" marB="0" anchor="ctr">
                    <a:lnL>
                      <a:noFill/>
                    </a:lnL>
                    <a:lnR>
                      <a:noFill/>
                    </a:lnR>
                    <a:lnT>
                      <a:noFill/>
                    </a:lnT>
                    <a:lnB>
                      <a:noFill/>
                    </a:lnB>
                    <a:solidFill>
                      <a:srgbClr val="333399"/>
                    </a:solidFill>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204216599"/>
                  </a:ext>
                </a:extLst>
              </a:tr>
              <a:tr h="165436">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89684175"/>
                  </a:ext>
                </a:extLst>
              </a:tr>
              <a:tr h="165436">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111515664"/>
                  </a:ext>
                </a:extLst>
              </a:tr>
              <a:tr h="355687">
                <a:tc>
                  <a:txBody>
                    <a:bodyPr/>
                    <a:lstStyle/>
                    <a:p>
                      <a:pPr algn="r" fontAlgn="ctr"/>
                      <a:r>
                        <a:rPr lang="es-SV" sz="800" b="0" i="0" u="none" strike="noStrike">
                          <a:solidFill>
                            <a:srgbClr val="000000"/>
                          </a:solidFill>
                          <a:effectLst/>
                          <a:latin typeface="Calibri" panose="020F0502020204030204" pitchFamily="34" charset="0"/>
                        </a:rPr>
                        <a:t> País: </a:t>
                      </a:r>
                    </a:p>
                  </a:txBody>
                  <a:tcPr marL="0" marR="0" marT="0" marB="0" anchor="ctr">
                    <a:lnL>
                      <a:noFill/>
                    </a:lnL>
                    <a:lnR>
                      <a:noFill/>
                    </a:lnR>
                    <a:lnT>
                      <a:noFill/>
                    </a:lnT>
                    <a:lnB>
                      <a:noFill/>
                    </a:lnB>
                  </a:tcPr>
                </a:tc>
                <a:tc gridSpan="2">
                  <a:txBody>
                    <a:bodyPr/>
                    <a:lstStyle/>
                    <a:p>
                      <a:pPr algn="ctr" fontAlgn="ctr"/>
                      <a:r>
                        <a:rPr lang="es-SV" sz="1050" b="1" i="0" u="none" strike="noStrike" dirty="0">
                          <a:solidFill>
                            <a:srgbClr val="000000"/>
                          </a:solidFill>
                          <a:effectLst/>
                          <a:latin typeface="Calibri" panose="020F0502020204030204" pitchFamily="34" charset="0"/>
                        </a:rPr>
                        <a:t> El Salvador </a:t>
                      </a:r>
                    </a:p>
                  </a:txBody>
                  <a:tcPr marL="0" marR="0" marT="0" marB="0" anchor="ctr">
                    <a:lnL>
                      <a:noFill/>
                    </a:lnL>
                    <a:lnR>
                      <a:noFill/>
                    </a:lnR>
                    <a:lnT>
                      <a:noFill/>
                    </a:lnT>
                    <a:lnB>
                      <a:noFill/>
                    </a:lnB>
                    <a:solidFill>
                      <a:srgbClr val="99CCFF"/>
                    </a:solidFill>
                  </a:tcPr>
                </a:tc>
                <a:tc hMerge="1">
                  <a:txBody>
                    <a:bodyPr/>
                    <a:lstStyle/>
                    <a:p>
                      <a:endParaRPr lang="es-SV"/>
                    </a:p>
                  </a:txBody>
                  <a:tcPr/>
                </a:tc>
                <a:tc gridSpan="3">
                  <a:txBody>
                    <a:bodyPr/>
                    <a:lstStyle/>
                    <a:p>
                      <a:pPr algn="r" fontAlgn="ctr"/>
                      <a:r>
                        <a:rPr lang="es-SV" sz="1000" b="0" i="0" u="none" strike="noStrike" dirty="0">
                          <a:solidFill>
                            <a:srgbClr val="000000"/>
                          </a:solidFill>
                          <a:effectLst/>
                          <a:latin typeface="Calibri" panose="020F0502020204030204" pitchFamily="34" charset="0"/>
                        </a:rPr>
                        <a:t> Título de la subvención: </a:t>
                      </a:r>
                    </a:p>
                  </a:txBody>
                  <a:tcPr marL="0" marR="0" marT="0" marB="0" anchor="ctr">
                    <a:lnL>
                      <a:noFill/>
                    </a:lnL>
                    <a:lnR>
                      <a:noFill/>
                    </a:lnR>
                    <a:lnT>
                      <a:noFill/>
                    </a:lnT>
                    <a:lnB>
                      <a:noFill/>
                    </a:lnB>
                  </a:tcPr>
                </a:tc>
                <a:tc hMerge="1">
                  <a:txBody>
                    <a:bodyPr/>
                    <a:lstStyle/>
                    <a:p>
                      <a:endParaRPr lang="es-SV"/>
                    </a:p>
                  </a:txBody>
                  <a:tcPr/>
                </a:tc>
                <a:tc hMerge="1">
                  <a:txBody>
                    <a:bodyPr/>
                    <a:lstStyle/>
                    <a:p>
                      <a:pPr algn="r" fontAlgn="ctr"/>
                      <a:endParaRPr lang="es-SV" sz="10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gridSpan="5">
                  <a:txBody>
                    <a:bodyPr/>
                    <a:lstStyle/>
                    <a:p>
                      <a:pPr algn="ctr" fontAlgn="ctr"/>
                      <a:r>
                        <a:rPr lang="es-SV" sz="1000" b="1" i="0" u="none" strike="noStrike" dirty="0">
                          <a:solidFill>
                            <a:srgbClr val="000000"/>
                          </a:solidFill>
                          <a:effectLst/>
                          <a:latin typeface="Calibri" panose="020F0502020204030204" pitchFamily="34" charset="0"/>
                        </a:rPr>
                        <a:t> Financiamiento al PENM TB 2017 - 2021 </a:t>
                      </a:r>
                    </a:p>
                  </a:txBody>
                  <a:tcPr marL="0" marR="0" marT="0" marB="0" anchor="ctr">
                    <a:lnL>
                      <a:noFill/>
                    </a:lnL>
                    <a:lnR>
                      <a:noFill/>
                    </a:lnR>
                    <a:lnT>
                      <a:noFill/>
                    </a:lnT>
                    <a:lnB>
                      <a:noFill/>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887149544"/>
                  </a:ext>
                </a:extLst>
              </a:tr>
              <a:tr h="185288">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es-SV"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b"/>
                      <a:endParaRPr lang="es-SV"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r" fontAlgn="b"/>
                      <a:endParaRPr lang="es-SV"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endParaRPr lang="es-SV"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endParaRPr lang="es-SV"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es-SV"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es-SV" sz="9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30746489"/>
                  </a:ext>
                </a:extLst>
              </a:tr>
              <a:tr h="145584">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gridSpan="2">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hMerge="1">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tc>
                  <a:txBody>
                    <a:bodyPr/>
                    <a:lstStyle/>
                    <a:p>
                      <a:pPr algn="l" fontAlgn="b"/>
                      <a:endParaRPr lang="es-SV" sz="7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3335028076"/>
                  </a:ext>
                </a:extLst>
              </a:tr>
              <a:tr h="430133">
                <a:tc>
                  <a:txBody>
                    <a:bodyPr/>
                    <a:lstStyle/>
                    <a:p>
                      <a:pPr algn="l" fontAlgn="b"/>
                      <a:r>
                        <a:rPr lang="es-SV" sz="1000" b="0" i="0" u="none" strike="noStrike" dirty="0">
                          <a:solidFill>
                            <a:srgbClr val="000000"/>
                          </a:solidFill>
                          <a:effectLst/>
                          <a:latin typeface="Calibri" panose="020F0502020204030204" pitchFamily="34" charset="0"/>
                        </a:rPr>
                        <a:t> Componente: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ctr"/>
                      <a:r>
                        <a:rPr lang="es-SV" sz="1100" b="1" i="0" u="none" strike="noStrike" dirty="0">
                          <a:solidFill>
                            <a:srgbClr val="000000"/>
                          </a:solidFill>
                          <a:effectLst/>
                          <a:latin typeface="Calibri" panose="020F0502020204030204" pitchFamily="34" charset="0"/>
                        </a:rPr>
                        <a:t>TB</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1000" b="0" i="0" u="none" strike="noStrike" dirty="0">
                          <a:solidFill>
                            <a:srgbClr val="000000"/>
                          </a:solidFill>
                          <a:effectLst/>
                          <a:latin typeface="Calibri" panose="020F0502020204030204" pitchFamily="34" charset="0"/>
                        </a:rPr>
                        <a:t> Subvención </a:t>
                      </a:r>
                      <a:r>
                        <a:rPr lang="es-SV" sz="1000" b="0" i="0" u="none" strike="noStrike" dirty="0" err="1">
                          <a:solidFill>
                            <a:srgbClr val="000000"/>
                          </a:solidFill>
                          <a:effectLst/>
                          <a:latin typeface="Calibri" panose="020F0502020204030204" pitchFamily="34" charset="0"/>
                        </a:rPr>
                        <a:t>nº</a:t>
                      </a:r>
                      <a:r>
                        <a:rPr lang="es-SV" sz="1000" b="0" i="0" u="none" strike="noStrike" dirty="0">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pPr algn="ctr" fontAlgn="ctr"/>
                      <a:r>
                        <a:rPr lang="es-SV" sz="1050" b="1" i="0" u="none" strike="noStrike" dirty="0">
                          <a:solidFill>
                            <a:srgbClr val="000000"/>
                          </a:solidFill>
                          <a:effectLst/>
                          <a:latin typeface="Calibri" panose="020F0502020204030204" pitchFamily="34" charset="0"/>
                        </a:rPr>
                        <a:t> SLV-T-MOH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pPr algn="l" fontAlgn="b"/>
                      <a:r>
                        <a:rPr lang="es-SV" sz="1000" b="0" i="0" u="none" strike="noStrike" dirty="0">
                          <a:solidFill>
                            <a:srgbClr val="000000"/>
                          </a:solidFill>
                          <a:effectLst/>
                          <a:latin typeface="Calibri" panose="020F0502020204030204" pitchFamily="34" charset="0"/>
                        </a:rPr>
                        <a:t> Fecha de inicio: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r>
                        <a:rPr lang="es-SV" sz="1000" b="0" i="0" u="none" strike="noStrike">
                          <a:solidFill>
                            <a:srgbClr val="000000"/>
                          </a:solidFill>
                          <a:effectLst/>
                          <a:latin typeface="Calibri" panose="020F0502020204030204" pitchFamily="34" charset="0"/>
                        </a:rPr>
                        <a:t> Fecha de inicio: </a:t>
                      </a:r>
                      <a:endParaRPr lang="es-SV"/>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a:txBody>
                    <a:bodyPr/>
                    <a:lstStyle/>
                    <a:p>
                      <a:pPr algn="ctr" fontAlgn="ctr"/>
                      <a:r>
                        <a:rPr lang="es-SV" sz="1000" b="1" i="0" u="none" strike="noStrike" dirty="0">
                          <a:solidFill>
                            <a:srgbClr val="000000"/>
                          </a:solidFill>
                          <a:effectLst/>
                          <a:latin typeface="Calibri" panose="020F0502020204030204" pitchFamily="34" charset="0"/>
                        </a:rPr>
                        <a:t>1 de ene de 19</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ctr" fontAlgn="ctr"/>
                      <a:r>
                        <a:rPr lang="es-SV" sz="1000" b="0" i="0" u="none" strike="noStrike" dirty="0">
                          <a:solidFill>
                            <a:srgbClr val="000000"/>
                          </a:solidFill>
                          <a:effectLst/>
                          <a:latin typeface="Calibri" panose="020F0502020204030204" pitchFamily="34" charset="0"/>
                        </a:rPr>
                        <a:t> Financiación total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pPr algn="ctr" fontAlgn="ctr"/>
                      <a:r>
                        <a:rPr lang="es-SV" sz="1000" b="1" i="0" u="none" strike="noStrike" dirty="0">
                          <a:solidFill>
                            <a:srgbClr val="000000"/>
                          </a:solidFill>
                          <a:effectLst/>
                          <a:latin typeface="Calibri" panose="020F0502020204030204" pitchFamily="34" charset="0"/>
                        </a:rPr>
                        <a:t>$4,242,741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extLst>
                  <a:ext uri="{0D108BD9-81ED-4DB2-BD59-A6C34878D82A}">
                    <a16:rowId xmlns:a16="http://schemas.microsoft.com/office/drawing/2014/main" val="1327133636"/>
                  </a:ext>
                </a:extLst>
              </a:tr>
              <a:tr h="281241">
                <a:tc>
                  <a:txBody>
                    <a:bodyPr/>
                    <a:lstStyle/>
                    <a:p>
                      <a:pPr algn="l" fontAlgn="b"/>
                      <a:r>
                        <a:rPr lang="es-SV" sz="1000" b="0" i="0" u="none" strike="noStrike" dirty="0">
                          <a:solidFill>
                            <a:srgbClr val="000000"/>
                          </a:solidFill>
                          <a:effectLst/>
                          <a:latin typeface="Calibri" panose="020F0502020204030204" pitchFamily="34" charset="0"/>
                        </a:rPr>
                        <a:t> Convocatoria: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b"/>
                      <a:r>
                        <a:rPr lang="es-SV" sz="1100" b="1" i="0" u="none" strike="noStrike" dirty="0">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1000" b="0" i="0" u="none" strike="noStrike" dirty="0">
                          <a:solidFill>
                            <a:srgbClr val="000000"/>
                          </a:solidFill>
                          <a:effectLst/>
                          <a:latin typeface="Calibri" panose="020F0502020204030204" pitchFamily="34" charset="0"/>
                        </a:rPr>
                        <a:t> Fase: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pPr algn="ctr" fontAlgn="b"/>
                      <a:r>
                        <a:rPr lang="es-SV" sz="1050" b="1" i="0" u="none" strike="noStrike" dirty="0">
                          <a:solidFill>
                            <a:srgbClr val="000000"/>
                          </a:solidFill>
                          <a:effectLst/>
                          <a:latin typeface="Calibri" panose="020F0502020204030204" pitchFamily="34" charset="0"/>
                        </a:rPr>
                        <a:t>.0</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pPr algn="l" fontAlgn="b"/>
                      <a:r>
                        <a:rPr lang="es-SV" sz="1000" b="0" i="0" u="none" strike="noStrike" dirty="0">
                          <a:solidFill>
                            <a:srgbClr val="000000"/>
                          </a:solidFill>
                          <a:effectLst/>
                          <a:latin typeface="Calibri" panose="020F0502020204030204" pitchFamily="34" charset="0"/>
                        </a:rPr>
                        <a:t> Receptor principal: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r>
                        <a:rPr lang="es-SV" sz="1000" b="0" i="0" u="none" strike="noStrike">
                          <a:solidFill>
                            <a:srgbClr val="000000"/>
                          </a:solidFill>
                          <a:effectLst/>
                          <a:latin typeface="Calibri" panose="020F0502020204030204" pitchFamily="34" charset="0"/>
                        </a:rPr>
                        <a:t> Receptor principal: </a:t>
                      </a:r>
                      <a:endParaRPr lang="es-SV"/>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gridSpan="4">
                  <a:txBody>
                    <a:bodyPr/>
                    <a:lstStyle/>
                    <a:p>
                      <a:pPr algn="ctr" fontAlgn="b"/>
                      <a:r>
                        <a:rPr lang="es-SV" sz="1000" b="1" i="0" u="none" strike="noStrike" dirty="0">
                          <a:solidFill>
                            <a:srgbClr val="000000"/>
                          </a:solidFill>
                          <a:effectLst/>
                          <a:latin typeface="Calibri" panose="020F0502020204030204" pitchFamily="34" charset="0"/>
                        </a:rPr>
                        <a:t> Ministerio de Salud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156111798"/>
                  </a:ext>
                </a:extLst>
              </a:tr>
              <a:tr h="446676">
                <a:tc>
                  <a:txBody>
                    <a:bodyPr/>
                    <a:lstStyle/>
                    <a:p>
                      <a:pPr algn="l" fontAlgn="b"/>
                      <a:r>
                        <a:rPr lang="es-SV" sz="1000" b="0" i="0" u="none" strike="noStrike" dirty="0">
                          <a:solidFill>
                            <a:srgbClr val="000000"/>
                          </a:solidFill>
                          <a:effectLst/>
                          <a:latin typeface="Calibri" panose="020F0502020204030204" pitchFamily="34" charset="0"/>
                        </a:rPr>
                        <a:t> Periodo de referencia: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a:txBody>
                    <a:bodyPr/>
                    <a:lstStyle/>
                    <a:p>
                      <a:pPr algn="ctr" fontAlgn="b"/>
                      <a:r>
                        <a:rPr lang="es-SV" sz="1100" b="1" i="0" u="none" strike="noStrike" dirty="0">
                          <a:solidFill>
                            <a:srgbClr val="000000"/>
                          </a:solidFill>
                          <a:effectLst/>
                          <a:latin typeface="Calibri" panose="020F0502020204030204" pitchFamily="34" charset="0"/>
                        </a:rPr>
                        <a:t> P2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r" fontAlgn="b"/>
                      <a:r>
                        <a:rPr lang="es-SV" sz="1000" b="0" i="0" u="none" strike="noStrike" dirty="0">
                          <a:solidFill>
                            <a:srgbClr val="000000"/>
                          </a:solidFill>
                          <a:effectLst/>
                          <a:latin typeface="Calibri" panose="020F0502020204030204" pitchFamily="34" charset="0"/>
                        </a:rPr>
                        <a:t> desde: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pPr algn="ctr" fontAlgn="b"/>
                      <a:r>
                        <a:rPr lang="es-SV" sz="1050" b="1" i="0" u="none" strike="noStrike" dirty="0">
                          <a:solidFill>
                            <a:srgbClr val="000000"/>
                          </a:solidFill>
                          <a:effectLst/>
                          <a:latin typeface="Calibri" panose="020F0502020204030204" pitchFamily="34" charset="0"/>
                        </a:rPr>
                        <a:t>1 de ene de 20</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pPr algn="l" fontAlgn="b"/>
                      <a:r>
                        <a:rPr lang="es-SV" sz="1000" b="0" i="0" u="none" strike="noStrike" dirty="0">
                          <a:solidFill>
                            <a:srgbClr val="000000"/>
                          </a:solidFill>
                          <a:effectLst/>
                          <a:latin typeface="Calibri" panose="020F0502020204030204" pitchFamily="34" charset="0"/>
                        </a:rPr>
                        <a:t> hasta: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r>
                        <a:rPr lang="es-SV" sz="1000" b="0" i="0" u="none" strike="noStrike">
                          <a:solidFill>
                            <a:srgbClr val="000000"/>
                          </a:solidFill>
                          <a:effectLst/>
                          <a:latin typeface="Calibri" panose="020F0502020204030204" pitchFamily="34" charset="0"/>
                        </a:rPr>
                        <a:t> hasta: </a:t>
                      </a:r>
                      <a:endParaRPr lang="es-SV"/>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a:txBody>
                    <a:bodyPr/>
                    <a:lstStyle/>
                    <a:p>
                      <a:pPr algn="ctr" fontAlgn="b"/>
                      <a:r>
                        <a:rPr lang="fr-FR" sz="1000" b="1" i="0" u="none" strike="noStrike" dirty="0">
                          <a:solidFill>
                            <a:srgbClr val="000000"/>
                          </a:solidFill>
                          <a:effectLst/>
                          <a:latin typeface="Calibri" panose="020F0502020204030204" pitchFamily="34" charset="0"/>
                        </a:rPr>
                        <a:t>31 de </a:t>
                      </a:r>
                      <a:r>
                        <a:rPr lang="fr-FR" sz="1000" b="1" i="0" u="none" strike="noStrike" dirty="0" err="1">
                          <a:solidFill>
                            <a:srgbClr val="000000"/>
                          </a:solidFill>
                          <a:effectLst/>
                          <a:latin typeface="Calibri" panose="020F0502020204030204" pitchFamily="34" charset="0"/>
                        </a:rPr>
                        <a:t>dic</a:t>
                      </a:r>
                      <a:r>
                        <a:rPr lang="fr-FR" sz="1000" b="1" i="0" u="none" strike="noStrike" dirty="0">
                          <a:solidFill>
                            <a:srgbClr val="000000"/>
                          </a:solidFill>
                          <a:effectLst/>
                          <a:latin typeface="Calibri" panose="020F0502020204030204" pitchFamily="34" charset="0"/>
                        </a:rPr>
                        <a:t> de 20</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a:txBody>
                    <a:bodyPr/>
                    <a:lstStyle/>
                    <a:p>
                      <a:pPr algn="ctr" fontAlgn="ctr"/>
                      <a:r>
                        <a:rPr lang="es-SV" sz="1000" b="0" i="0" u="none" strike="noStrike" dirty="0">
                          <a:solidFill>
                            <a:srgbClr val="000000"/>
                          </a:solidFill>
                          <a:effectLst/>
                          <a:latin typeface="Calibri" panose="020F0502020204030204" pitchFamily="34" charset="0"/>
                        </a:rPr>
                        <a:t> Última calificación: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pPr algn="ctr" fontAlgn="ctr"/>
                      <a:r>
                        <a:rPr lang="es-SV" sz="1000" b="0" i="0" u="none" strike="noStrike">
                          <a:solidFill>
                            <a:srgbClr val="FFFFFF"/>
                          </a:solidFill>
                          <a:effectLst/>
                          <a:latin typeface="Calibri" panose="020F0502020204030204" pitchFamily="34" charset="0"/>
                        </a:rPr>
                        <a:t> A2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000080"/>
                    </a:solidFill>
                  </a:tcPr>
                </a:tc>
                <a:tc hMerge="1">
                  <a:txBody>
                    <a:bodyPr/>
                    <a:lstStyle/>
                    <a:p>
                      <a:endParaRPr lang="es-SV"/>
                    </a:p>
                  </a:txBody>
                  <a:tcPr/>
                </a:tc>
                <a:extLst>
                  <a:ext uri="{0D108BD9-81ED-4DB2-BD59-A6C34878D82A}">
                    <a16:rowId xmlns:a16="http://schemas.microsoft.com/office/drawing/2014/main" val="1606173269"/>
                  </a:ext>
                </a:extLst>
              </a:tr>
              <a:tr h="333917">
                <a:tc>
                  <a:txBody>
                    <a:bodyPr/>
                    <a:lstStyle/>
                    <a:p>
                      <a:pPr algn="l" fontAlgn="b"/>
                      <a:r>
                        <a:rPr lang="es-SV" sz="1000" b="0" i="0" u="none" strike="noStrike" dirty="0">
                          <a:solidFill>
                            <a:srgbClr val="000000"/>
                          </a:solidFill>
                          <a:effectLst/>
                          <a:latin typeface="Calibri" panose="020F0502020204030204" pitchFamily="34" charset="0"/>
                        </a:rPr>
                        <a:t> Agente Local del Fondo: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4">
                  <a:txBody>
                    <a:bodyPr/>
                    <a:lstStyle/>
                    <a:p>
                      <a:pPr algn="ctr" fontAlgn="b"/>
                      <a:r>
                        <a:rPr lang="es-SV" sz="1100" b="1" i="0" u="none" strike="noStrike" dirty="0">
                          <a:solidFill>
                            <a:srgbClr val="000000"/>
                          </a:solidFill>
                          <a:effectLst/>
                          <a:latin typeface="Calibri" panose="020F0502020204030204" pitchFamily="34" charset="0"/>
                        </a:rPr>
                        <a:t> Grupo Jacobs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pPr algn="l" fontAlgn="b"/>
                      <a:r>
                        <a:rPr lang="es-SV" sz="1000" b="0" i="0" u="none" strike="noStrike" dirty="0">
                          <a:solidFill>
                            <a:srgbClr val="000000"/>
                          </a:solidFill>
                          <a:effectLst/>
                          <a:latin typeface="Calibri" panose="020F0502020204030204" pitchFamily="34" charset="0"/>
                        </a:rPr>
                        <a:t> Gerente de Cartera del Fondo: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r>
                        <a:rPr lang="es-SV" sz="1000" b="0" i="0" u="none" strike="noStrike">
                          <a:solidFill>
                            <a:srgbClr val="000000"/>
                          </a:solidFill>
                          <a:effectLst/>
                          <a:latin typeface="Calibri" panose="020F0502020204030204" pitchFamily="34" charset="0"/>
                        </a:rPr>
                        <a:t> Gerente de Cartera del Fondo: </a:t>
                      </a:r>
                      <a:endParaRPr lang="es-SV"/>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gridSpan="4">
                  <a:txBody>
                    <a:bodyPr/>
                    <a:lstStyle/>
                    <a:p>
                      <a:pPr algn="ctr" fontAlgn="b"/>
                      <a:r>
                        <a:rPr lang="es-SV" sz="1000" b="1" i="0" u="none" strike="noStrike" dirty="0">
                          <a:solidFill>
                            <a:srgbClr val="000000"/>
                          </a:solidFill>
                          <a:effectLst/>
                          <a:latin typeface="Calibri" panose="020F0502020204030204" pitchFamily="34" charset="0"/>
                        </a:rPr>
                        <a:t> </a:t>
                      </a:r>
                      <a:r>
                        <a:rPr lang="es-SV" sz="1000" b="1" i="0" u="none" strike="noStrike" dirty="0" err="1">
                          <a:solidFill>
                            <a:srgbClr val="000000"/>
                          </a:solidFill>
                          <a:effectLst/>
                          <a:latin typeface="Calibri" panose="020F0502020204030204" pitchFamily="34" charset="0"/>
                        </a:rPr>
                        <a:t>Delphine</a:t>
                      </a:r>
                      <a:r>
                        <a:rPr lang="es-SV" sz="1000" b="1" i="0" u="none" strike="noStrike" dirty="0">
                          <a:solidFill>
                            <a:srgbClr val="000000"/>
                          </a:solidFill>
                          <a:effectLst/>
                          <a:latin typeface="Calibri" panose="020F0502020204030204" pitchFamily="34" charset="0"/>
                        </a:rPr>
                        <a:t> De Quina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289899434"/>
                  </a:ext>
                </a:extLst>
              </a:tr>
              <a:tr h="333917">
                <a:tc>
                  <a:txBody>
                    <a:bodyPr/>
                    <a:lstStyle/>
                    <a:p>
                      <a:pPr algn="l" fontAlgn="b"/>
                      <a:r>
                        <a:rPr lang="es-SV" sz="1000" b="0" i="0" u="none" strike="noStrike" dirty="0">
                          <a:solidFill>
                            <a:srgbClr val="000000"/>
                          </a:solidFill>
                          <a:effectLst/>
                          <a:latin typeface="Calibri" panose="020F0502020204030204" pitchFamily="34" charset="0"/>
                        </a:rPr>
                        <a:t> Elaborado por: </a:t>
                      </a:r>
                    </a:p>
                  </a:txBody>
                  <a:tcPr marL="0" marR="0" marT="0" marB="0" anchor="b">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4">
                  <a:txBody>
                    <a:bodyPr/>
                    <a:lstStyle/>
                    <a:p>
                      <a:pPr algn="ctr" fontAlgn="b"/>
                      <a:r>
                        <a:rPr lang="es-SV" sz="1100" b="1" i="0" u="none" strike="noStrike" dirty="0">
                          <a:solidFill>
                            <a:srgbClr val="000000"/>
                          </a:solidFill>
                          <a:effectLst/>
                          <a:latin typeface="Calibri" panose="020F0502020204030204" pitchFamily="34" charset="0"/>
                        </a:rPr>
                        <a:t> UAFM/UFE/MINSAL.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pPr algn="l" fontAlgn="b"/>
                      <a:r>
                        <a:rPr lang="es-SV" sz="1000" b="0" i="0" u="none" strike="noStrike" dirty="0">
                          <a:solidFill>
                            <a:srgbClr val="000000"/>
                          </a:solidFill>
                          <a:effectLst/>
                          <a:latin typeface="Calibri" panose="020F0502020204030204" pitchFamily="34" charset="0"/>
                        </a:rPr>
                        <a:t> Fecha de elaboración del informe: </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gridSpan="2">
                  <a:txBody>
                    <a:bodyPr/>
                    <a:lstStyle/>
                    <a:p>
                      <a:r>
                        <a:rPr lang="es-SV" sz="1000" b="0" i="0" u="none" strike="noStrike" dirty="0">
                          <a:solidFill>
                            <a:srgbClr val="000000"/>
                          </a:solidFill>
                          <a:effectLst/>
                          <a:latin typeface="Calibri" panose="020F0502020204030204" pitchFamily="34" charset="0"/>
                        </a:rPr>
                        <a:t> Fecha de elaboración del informe: </a:t>
                      </a:r>
                      <a:endParaRPr lang="es-SV" dirty="0"/>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tcPr>
                </a:tc>
                <a:tc hMerge="1">
                  <a:txBody>
                    <a:bodyPr/>
                    <a:lstStyle/>
                    <a:p>
                      <a:endParaRPr lang="es-SV"/>
                    </a:p>
                  </a:txBody>
                  <a:tcPr/>
                </a:tc>
                <a:tc gridSpan="4">
                  <a:txBody>
                    <a:bodyPr/>
                    <a:lstStyle/>
                    <a:p>
                      <a:pPr algn="ctr" fontAlgn="b"/>
                      <a:r>
                        <a:rPr lang="es-SV" sz="1000" b="1" i="0" u="none" strike="noStrike" dirty="0">
                          <a:solidFill>
                            <a:srgbClr val="000000"/>
                          </a:solidFill>
                          <a:effectLst/>
                          <a:latin typeface="Calibri" panose="020F0502020204030204" pitchFamily="34" charset="0"/>
                        </a:rPr>
                        <a:t>16 de abr de 21</a:t>
                      </a:r>
                    </a:p>
                  </a:txBody>
                  <a:tcPr marL="0" marR="0" marT="0" marB="0" anchor="ctr">
                    <a:lnL>
                      <a:noFill/>
                    </a:lnL>
                    <a:lnR>
                      <a:noFill/>
                    </a:lnR>
                    <a:lnT w="6350" cap="flat" cmpd="sng" algn="ctr">
                      <a:solidFill>
                        <a:srgbClr val="0066CC"/>
                      </a:solidFill>
                      <a:prstDash val="solid"/>
                      <a:round/>
                      <a:headEnd type="none" w="med" len="med"/>
                      <a:tailEnd type="none" w="med" len="med"/>
                    </a:lnT>
                    <a:lnB w="6350" cap="flat" cmpd="sng" algn="ctr">
                      <a:solidFill>
                        <a:srgbClr val="0066CC"/>
                      </a:solidFill>
                      <a:prstDash val="solid"/>
                      <a:round/>
                      <a:headEnd type="none" w="med" len="med"/>
                      <a:tailEnd type="none" w="med" len="med"/>
                    </a:lnB>
                    <a:solidFill>
                      <a:srgbClr val="99CCFF"/>
                    </a:solidFill>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246605535"/>
                  </a:ext>
                </a:extLst>
              </a:tr>
            </a:tbl>
          </a:graphicData>
        </a:graphic>
      </p:graphicFrame>
      <p:pic>
        <p:nvPicPr>
          <p:cNvPr id="7" name="Picture 711">
            <a:extLst>
              <a:ext uri="{FF2B5EF4-FFF2-40B4-BE49-F238E27FC236}">
                <a16:creationId xmlns:a16="http://schemas.microsoft.com/office/drawing/2014/main" id="{209B8E24-543C-47C8-82E0-43BE62C1C5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532230"/>
            <a:ext cx="1080120" cy="7527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A2CB781A-D050-45BE-9972-2ADA1B52A259}"/>
              </a:ext>
            </a:extLst>
          </p:cNvPr>
          <p:cNvGraphicFramePr>
            <a:graphicFrameLocks/>
          </p:cNvGraphicFramePr>
          <p:nvPr/>
        </p:nvGraphicFramePr>
        <p:xfrm>
          <a:off x="238538" y="2391819"/>
          <a:ext cx="8098404" cy="24907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a:extLst>
              <a:ext uri="{FF2B5EF4-FFF2-40B4-BE49-F238E27FC236}">
                <a16:creationId xmlns:a16="http://schemas.microsoft.com/office/drawing/2014/main" id="{52ACF9DB-9904-4664-9EE2-E44DAEE4DE2E}"/>
              </a:ext>
            </a:extLst>
          </p:cNvPr>
          <p:cNvGraphicFramePr>
            <a:graphicFrameLocks noGrp="1"/>
          </p:cNvGraphicFramePr>
          <p:nvPr/>
        </p:nvGraphicFramePr>
        <p:xfrm>
          <a:off x="900485" y="1331693"/>
          <a:ext cx="7108466" cy="939165"/>
        </p:xfrm>
        <a:graphic>
          <a:graphicData uri="http://schemas.openxmlformats.org/drawingml/2006/table">
            <a:tbl>
              <a:tblPr>
                <a:tableStyleId>{5C22544A-7EE6-4342-B048-85BDC9FD1C3A}</a:tableStyleId>
              </a:tblPr>
              <a:tblGrid>
                <a:gridCol w="1139634">
                  <a:extLst>
                    <a:ext uri="{9D8B030D-6E8A-4147-A177-3AD203B41FA5}">
                      <a16:colId xmlns:a16="http://schemas.microsoft.com/office/drawing/2014/main" val="948574114"/>
                    </a:ext>
                  </a:extLst>
                </a:gridCol>
                <a:gridCol w="5968832">
                  <a:extLst>
                    <a:ext uri="{9D8B030D-6E8A-4147-A177-3AD203B41FA5}">
                      <a16:colId xmlns:a16="http://schemas.microsoft.com/office/drawing/2014/main" val="1203667924"/>
                    </a:ext>
                  </a:extLst>
                </a:gridCol>
              </a:tblGrid>
              <a:tr h="160020">
                <a:tc gridSpan="2">
                  <a:txBody>
                    <a:bodyPr/>
                    <a:lstStyle/>
                    <a:p>
                      <a:pPr algn="l" fontAlgn="b"/>
                      <a:r>
                        <a:rPr lang="es-SV" sz="1100" u="none" strike="noStrike" dirty="0">
                          <a:effectLst/>
                        </a:rPr>
                        <a:t> F1: Presupuesto y desembolsos del Fondo Mundial - en ($)         Periodo: P2 </a:t>
                      </a:r>
                      <a:endParaRPr lang="es-SV" sz="11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SV"/>
                    </a:p>
                  </a:txBody>
                  <a:tcPr/>
                </a:tc>
                <a:extLst>
                  <a:ext uri="{0D108BD9-81ED-4DB2-BD59-A6C34878D82A}">
                    <a16:rowId xmlns:a16="http://schemas.microsoft.com/office/drawing/2014/main" val="2773876844"/>
                  </a:ext>
                </a:extLst>
              </a:tr>
              <a:tr h="771525">
                <a:tc>
                  <a:txBody>
                    <a:bodyPr/>
                    <a:lstStyle/>
                    <a:p>
                      <a:pPr algn="l" fontAlgn="ctr"/>
                      <a:r>
                        <a:rPr lang="es-SV" sz="1100" u="none" strike="noStrike" dirty="0">
                          <a:effectLst/>
                        </a:rPr>
                        <a:t>Comentarios:</a:t>
                      </a:r>
                      <a:endParaRPr lang="es-SV" sz="11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s-SV" sz="1100" u="none" strike="noStrike" dirty="0">
                          <a:effectLst/>
                        </a:rPr>
                        <a:t>El periodo 2: El año 2020, se tenia un presupuesto asignado de $ 1,389,286.00 de los cuales al 31 de diciembre de 2020 se ha recibido en las cuentas bancarias del MINSAL/FM el 100/% del desembolso programado </a:t>
                      </a:r>
                      <a:endParaRPr lang="es-SV"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382719445"/>
                  </a:ext>
                </a:extLst>
              </a:tr>
            </a:tbl>
          </a:graphicData>
        </a:graphic>
      </p:graphicFrame>
      <p:sp>
        <p:nvSpPr>
          <p:cNvPr id="6" name="CuadroTexto 5">
            <a:extLst>
              <a:ext uri="{FF2B5EF4-FFF2-40B4-BE49-F238E27FC236}">
                <a16:creationId xmlns:a16="http://schemas.microsoft.com/office/drawing/2014/main" id="{A2646D25-BFD1-45CE-850C-9146D50EDD92}"/>
              </a:ext>
            </a:extLst>
          </p:cNvPr>
          <p:cNvSpPr txBox="1"/>
          <p:nvPr/>
        </p:nvSpPr>
        <p:spPr>
          <a:xfrm>
            <a:off x="2483768" y="260648"/>
            <a:ext cx="4582632" cy="369332"/>
          </a:xfrm>
          <a:prstGeom prst="rect">
            <a:avLst/>
          </a:prstGeom>
          <a:noFill/>
        </p:spPr>
        <p:txBody>
          <a:bodyPr wrap="square">
            <a:spAutoFit/>
          </a:bodyPr>
          <a:lstStyle/>
          <a:p>
            <a:r>
              <a:rPr lang="es-SV" sz="1800"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financieros</a:t>
            </a:r>
            <a:r>
              <a:rPr lang="es-SV" sz="1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s-SV" dirty="0"/>
          </a:p>
        </p:txBody>
      </p:sp>
    </p:spTree>
    <p:extLst>
      <p:ext uri="{BB962C8B-B14F-4D97-AF65-F5344CB8AC3E}">
        <p14:creationId xmlns:p14="http://schemas.microsoft.com/office/powerpoint/2010/main" val="683929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BC50200E-BA4C-4487-B1AE-019450458BCA}"/>
              </a:ext>
            </a:extLst>
          </p:cNvPr>
          <p:cNvGraphicFramePr>
            <a:graphicFrameLocks noGrp="1"/>
          </p:cNvGraphicFramePr>
          <p:nvPr/>
        </p:nvGraphicFramePr>
        <p:xfrm>
          <a:off x="127221" y="1022695"/>
          <a:ext cx="9016782" cy="1137285"/>
        </p:xfrm>
        <a:graphic>
          <a:graphicData uri="http://schemas.openxmlformats.org/drawingml/2006/table">
            <a:tbl>
              <a:tblPr>
                <a:tableStyleId>{5C22544A-7EE6-4342-B048-85BDC9FD1C3A}</a:tableStyleId>
              </a:tblPr>
              <a:tblGrid>
                <a:gridCol w="861265">
                  <a:extLst>
                    <a:ext uri="{9D8B030D-6E8A-4147-A177-3AD203B41FA5}">
                      <a16:colId xmlns:a16="http://schemas.microsoft.com/office/drawing/2014/main" val="451494104"/>
                    </a:ext>
                  </a:extLst>
                </a:gridCol>
                <a:gridCol w="1570472">
                  <a:extLst>
                    <a:ext uri="{9D8B030D-6E8A-4147-A177-3AD203B41FA5}">
                      <a16:colId xmlns:a16="http://schemas.microsoft.com/office/drawing/2014/main" val="2203689685"/>
                    </a:ext>
                  </a:extLst>
                </a:gridCol>
                <a:gridCol w="2195015">
                  <a:extLst>
                    <a:ext uri="{9D8B030D-6E8A-4147-A177-3AD203B41FA5}">
                      <a16:colId xmlns:a16="http://schemas.microsoft.com/office/drawing/2014/main" val="812665643"/>
                    </a:ext>
                  </a:extLst>
                </a:gridCol>
                <a:gridCol w="2195015">
                  <a:extLst>
                    <a:ext uri="{9D8B030D-6E8A-4147-A177-3AD203B41FA5}">
                      <a16:colId xmlns:a16="http://schemas.microsoft.com/office/drawing/2014/main" val="2906185967"/>
                    </a:ext>
                  </a:extLst>
                </a:gridCol>
                <a:gridCol w="2195015">
                  <a:extLst>
                    <a:ext uri="{9D8B030D-6E8A-4147-A177-3AD203B41FA5}">
                      <a16:colId xmlns:a16="http://schemas.microsoft.com/office/drawing/2014/main" val="1299086485"/>
                    </a:ext>
                  </a:extLst>
                </a:gridCol>
              </a:tblGrid>
              <a:tr h="251460">
                <a:tc gridSpan="2">
                  <a:txBody>
                    <a:bodyPr/>
                    <a:lstStyle/>
                    <a:p>
                      <a:pPr algn="l" fontAlgn="b"/>
                      <a:r>
                        <a:rPr lang="es-SV" sz="800" b="1" u="none" strike="noStrike">
                          <a:effectLst/>
                        </a:rPr>
                        <a:t> F2: Presupuesto y gastos reales por estrategias de la subvención anual - en ($)  Periodo: P2 </a:t>
                      </a:r>
                      <a:endParaRPr lang="es-SV" sz="800" b="1" i="0" u="none" strike="noStrike">
                        <a:solidFill>
                          <a:srgbClr val="000000"/>
                        </a:solidFill>
                        <a:effectLst/>
                        <a:latin typeface="Calibri" panose="020F0502020204030204" pitchFamily="34" charset="0"/>
                      </a:endParaRPr>
                    </a:p>
                  </a:txBody>
                  <a:tcPr marL="0" marR="0" marT="0" marB="0" anchor="b"/>
                </a:tc>
                <a:tc hMerge="1">
                  <a:txBody>
                    <a:bodyPr/>
                    <a:lstStyle/>
                    <a:p>
                      <a:endParaRPr lang="es-SV"/>
                    </a:p>
                  </a:txBody>
                  <a:tcPr/>
                </a:tc>
                <a:tc>
                  <a:txBody>
                    <a:bodyPr/>
                    <a:lstStyle/>
                    <a:p>
                      <a:pPr algn="l" fontAlgn="b"/>
                      <a:endParaRPr lang="es-SV" sz="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SV" sz="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SV"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54812609"/>
                  </a:ext>
                </a:extLst>
              </a:tr>
              <a:tr h="885825">
                <a:tc>
                  <a:txBody>
                    <a:bodyPr/>
                    <a:lstStyle/>
                    <a:p>
                      <a:pPr algn="l" fontAlgn="ctr"/>
                      <a:r>
                        <a:rPr lang="es-SV" sz="800" b="1" u="none" strike="noStrike">
                          <a:effectLst/>
                        </a:rPr>
                        <a:t>Comentarios: </a:t>
                      </a:r>
                      <a:endParaRPr lang="es-SV" sz="800" b="1" i="0" u="none" strike="noStrike">
                        <a:solidFill>
                          <a:srgbClr val="000000"/>
                        </a:solidFill>
                        <a:effectLst/>
                        <a:latin typeface="Calibri" panose="020F0502020204030204" pitchFamily="34" charset="0"/>
                      </a:endParaRPr>
                    </a:p>
                  </a:txBody>
                  <a:tcPr marL="0" marR="0" marT="0" marB="0" anchor="ctr"/>
                </a:tc>
                <a:tc gridSpan="4">
                  <a:txBody>
                    <a:bodyPr/>
                    <a:lstStyle/>
                    <a:p>
                      <a:pPr algn="just" fontAlgn="ctr"/>
                      <a:r>
                        <a:rPr lang="es-SV" sz="1100" b="1" i="0" u="none" strike="noStrike" dirty="0">
                          <a:solidFill>
                            <a:srgbClr val="000000"/>
                          </a:solidFill>
                          <a:effectLst/>
                          <a:latin typeface="Calibri" panose="020F0502020204030204" pitchFamily="34" charset="0"/>
                        </a:rPr>
                        <a:t>Durante el segundo  año de la subvención se logro el 82% de ejecución  financiera total. Los porcentajes de ejecución por línea estratégica más relevantes del periodo son:  99%  de planificación, coordinacion y gerencia, el 88% de la Estrategia de Tratamiento de casos TB de todas las formas, el 86% de Detección precoz de casos de TB y Atencion Integral a grupos de más alto riesgo, seguido con el 79% la estrategia detección de casos TB/MDR. </a:t>
                      </a:r>
                    </a:p>
                  </a:txBody>
                  <a:tcPr marL="0" marR="0" marT="0" marB="0" anchor="ct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935231786"/>
                  </a:ext>
                </a:extLst>
              </a:tr>
            </a:tbl>
          </a:graphicData>
        </a:graphic>
      </p:graphicFrame>
      <p:graphicFrame>
        <p:nvGraphicFramePr>
          <p:cNvPr id="7" name="Gráfico 6">
            <a:extLst>
              <a:ext uri="{FF2B5EF4-FFF2-40B4-BE49-F238E27FC236}">
                <a16:creationId xmlns:a16="http://schemas.microsoft.com/office/drawing/2014/main" id="{BBCF7714-9BD0-47CD-B4DC-C4FBE27BEC93}"/>
              </a:ext>
            </a:extLst>
          </p:cNvPr>
          <p:cNvGraphicFramePr>
            <a:graphicFrameLocks/>
          </p:cNvGraphicFramePr>
          <p:nvPr>
            <p:extLst>
              <p:ext uri="{D42A27DB-BD31-4B8C-83A1-F6EECF244321}">
                <p14:modId xmlns:p14="http://schemas.microsoft.com/office/powerpoint/2010/main" val="2551707095"/>
              </p:ext>
            </p:extLst>
          </p:nvPr>
        </p:nvGraphicFramePr>
        <p:xfrm>
          <a:off x="-2124744" y="2257549"/>
          <a:ext cx="16000403" cy="3330881"/>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997E2DAB-BF11-47E9-9790-FCED2C4C814D}"/>
              </a:ext>
            </a:extLst>
          </p:cNvPr>
          <p:cNvSpPr txBox="1"/>
          <p:nvPr/>
        </p:nvSpPr>
        <p:spPr>
          <a:xfrm>
            <a:off x="2897372" y="260648"/>
            <a:ext cx="7325832" cy="369332"/>
          </a:xfrm>
          <a:prstGeom prst="rect">
            <a:avLst/>
          </a:prstGeom>
          <a:noFill/>
        </p:spPr>
        <p:txBody>
          <a:bodyPr wrap="square">
            <a:spAutoFit/>
          </a:bodyPr>
          <a:lstStyle/>
          <a:p>
            <a:r>
              <a:rPr lang="es-SV" sz="1800"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financieros</a:t>
            </a:r>
            <a:r>
              <a:rPr lang="es-SV" sz="1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s-SV" dirty="0"/>
          </a:p>
        </p:txBody>
      </p:sp>
    </p:spTree>
    <p:extLst>
      <p:ext uri="{BB962C8B-B14F-4D97-AF65-F5344CB8AC3E}">
        <p14:creationId xmlns:p14="http://schemas.microsoft.com/office/powerpoint/2010/main" val="351791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31D93157-A8A5-4BA5-AABF-6166A5B6590B}"/>
              </a:ext>
            </a:extLst>
          </p:cNvPr>
          <p:cNvGraphicFramePr>
            <a:graphicFrameLocks noGrp="1"/>
          </p:cNvGraphicFramePr>
          <p:nvPr>
            <p:extLst>
              <p:ext uri="{D42A27DB-BD31-4B8C-83A1-F6EECF244321}">
                <p14:modId xmlns:p14="http://schemas.microsoft.com/office/powerpoint/2010/main" val="4036210981"/>
              </p:ext>
            </p:extLst>
          </p:nvPr>
        </p:nvGraphicFramePr>
        <p:xfrm>
          <a:off x="543059" y="1029524"/>
          <a:ext cx="7054412" cy="1247348"/>
        </p:xfrm>
        <a:graphic>
          <a:graphicData uri="http://schemas.openxmlformats.org/drawingml/2006/table">
            <a:tbl>
              <a:tblPr>
                <a:tableStyleId>{5C22544A-7EE6-4342-B048-85BDC9FD1C3A}</a:tableStyleId>
              </a:tblPr>
              <a:tblGrid>
                <a:gridCol w="774870">
                  <a:extLst>
                    <a:ext uri="{9D8B030D-6E8A-4147-A177-3AD203B41FA5}">
                      <a16:colId xmlns:a16="http://schemas.microsoft.com/office/drawing/2014/main" val="3610075329"/>
                    </a:ext>
                  </a:extLst>
                </a:gridCol>
                <a:gridCol w="3334236">
                  <a:extLst>
                    <a:ext uri="{9D8B030D-6E8A-4147-A177-3AD203B41FA5}">
                      <a16:colId xmlns:a16="http://schemas.microsoft.com/office/drawing/2014/main" val="4098803827"/>
                    </a:ext>
                  </a:extLst>
                </a:gridCol>
                <a:gridCol w="1597985">
                  <a:extLst>
                    <a:ext uri="{9D8B030D-6E8A-4147-A177-3AD203B41FA5}">
                      <a16:colId xmlns:a16="http://schemas.microsoft.com/office/drawing/2014/main" val="3958474753"/>
                    </a:ext>
                  </a:extLst>
                </a:gridCol>
                <a:gridCol w="340187">
                  <a:extLst>
                    <a:ext uri="{9D8B030D-6E8A-4147-A177-3AD203B41FA5}">
                      <a16:colId xmlns:a16="http://schemas.microsoft.com/office/drawing/2014/main" val="633804570"/>
                    </a:ext>
                  </a:extLst>
                </a:gridCol>
                <a:gridCol w="1007134">
                  <a:extLst>
                    <a:ext uri="{9D8B030D-6E8A-4147-A177-3AD203B41FA5}">
                      <a16:colId xmlns:a16="http://schemas.microsoft.com/office/drawing/2014/main" val="1631342606"/>
                    </a:ext>
                  </a:extLst>
                </a:gridCol>
              </a:tblGrid>
              <a:tr h="327173">
                <a:tc gridSpan="2">
                  <a:txBody>
                    <a:bodyPr/>
                    <a:lstStyle/>
                    <a:p>
                      <a:pPr algn="just" fontAlgn="b"/>
                      <a:r>
                        <a:rPr lang="es-SV" sz="900" b="1" u="none" strike="noStrike" dirty="0">
                          <a:effectLst/>
                        </a:rPr>
                        <a:t> F3: Desembolsos y gastos - en ($)         Periodo: P2 </a:t>
                      </a:r>
                    </a:p>
                    <a:p>
                      <a:pPr algn="just" fontAlgn="b"/>
                      <a:endParaRPr lang="es-SV" sz="9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SV"/>
                    </a:p>
                  </a:txBody>
                  <a:tcPr/>
                </a:tc>
                <a:tc>
                  <a:txBody>
                    <a:bodyPr/>
                    <a:lstStyle/>
                    <a:p>
                      <a:pPr algn="just" fontAlgn="b"/>
                      <a:endParaRPr lang="es-SV" sz="900" b="1" i="0" u="none" strike="noStrike">
                        <a:solidFill>
                          <a:srgbClr val="000000"/>
                        </a:solidFill>
                        <a:effectLst/>
                        <a:latin typeface="Calibri" panose="020F0502020204030204" pitchFamily="34" charset="0"/>
                      </a:endParaRPr>
                    </a:p>
                  </a:txBody>
                  <a:tcPr marL="0" marR="0" marT="0" marB="0" anchor="b"/>
                </a:tc>
                <a:tc>
                  <a:txBody>
                    <a:bodyPr/>
                    <a:lstStyle/>
                    <a:p>
                      <a:pPr algn="just" fontAlgn="b"/>
                      <a:endParaRPr lang="es-SV" sz="900" b="1" i="0" u="none" strike="noStrike">
                        <a:solidFill>
                          <a:srgbClr val="000000"/>
                        </a:solidFill>
                        <a:effectLst/>
                        <a:latin typeface="Calibri" panose="020F0502020204030204" pitchFamily="34" charset="0"/>
                      </a:endParaRPr>
                    </a:p>
                  </a:txBody>
                  <a:tcPr marL="0" marR="0" marT="0" marB="0" anchor="b"/>
                </a:tc>
                <a:tc>
                  <a:txBody>
                    <a:bodyPr/>
                    <a:lstStyle/>
                    <a:p>
                      <a:pPr algn="just" fontAlgn="b"/>
                      <a:endParaRPr lang="es-SV"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2955229"/>
                  </a:ext>
                </a:extLst>
              </a:tr>
              <a:tr h="920175">
                <a:tc>
                  <a:txBody>
                    <a:bodyPr/>
                    <a:lstStyle/>
                    <a:p>
                      <a:pPr algn="just" fontAlgn="ctr"/>
                      <a:r>
                        <a:rPr lang="es-SV" sz="900" b="1" u="none" strike="noStrike">
                          <a:effectLst/>
                        </a:rPr>
                        <a:t>Comentarios:</a:t>
                      </a:r>
                      <a:endParaRPr lang="es-SV" sz="900" b="1" i="0" u="none" strike="noStrike">
                        <a:solidFill>
                          <a:srgbClr val="000000"/>
                        </a:solidFill>
                        <a:effectLst/>
                        <a:latin typeface="Calibri" panose="020F0502020204030204" pitchFamily="34" charset="0"/>
                      </a:endParaRPr>
                    </a:p>
                  </a:txBody>
                  <a:tcPr marL="0" marR="0" marT="0" marB="0" anchor="ctr"/>
                </a:tc>
                <a:tc gridSpan="4">
                  <a:txBody>
                    <a:bodyPr/>
                    <a:lstStyle/>
                    <a:p>
                      <a:pPr algn="just" fontAlgn="ctr"/>
                      <a:r>
                        <a:rPr lang="es-SV" sz="900" b="1" u="none" strike="noStrike" dirty="0">
                          <a:effectLst/>
                        </a:rPr>
                        <a:t>El monto total desembolsado que ha recibido el MINSAL por parte del FM para el 2020 (P2) es de $ 1,389,286, a este monto se lea ha sumado el saldo de caja del periodo 2019 ya que fue ejecutado en el 2020, de los cuales el MINSAL a pagado a proveedores y desembolsado a PNUD $ 1,482,451.00 y se tienen compromisos con proveedores por el monto de $ 114,060.70 quedando un saldo en caja por el monto de $ 159,354.39 que ha sido reprogramado para ser ejecutado en el 2021.</a:t>
                      </a:r>
                      <a:endParaRPr lang="es-SV" sz="900" b="1"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084778990"/>
                  </a:ext>
                </a:extLst>
              </a:tr>
            </a:tbl>
          </a:graphicData>
        </a:graphic>
      </p:graphicFrame>
      <p:graphicFrame>
        <p:nvGraphicFramePr>
          <p:cNvPr id="5" name="Gráfico 4">
            <a:extLst>
              <a:ext uri="{FF2B5EF4-FFF2-40B4-BE49-F238E27FC236}">
                <a16:creationId xmlns:a16="http://schemas.microsoft.com/office/drawing/2014/main" id="{76FB7CF9-C1F5-452D-8F02-2D6B149780BE}"/>
              </a:ext>
            </a:extLst>
          </p:cNvPr>
          <p:cNvGraphicFramePr>
            <a:graphicFrameLocks/>
          </p:cNvGraphicFramePr>
          <p:nvPr/>
        </p:nvGraphicFramePr>
        <p:xfrm>
          <a:off x="608399" y="2204996"/>
          <a:ext cx="6989072" cy="3124862"/>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4D8B74E3-F1D7-4F1C-B206-8080C2CDB428}"/>
              </a:ext>
            </a:extLst>
          </p:cNvPr>
          <p:cNvSpPr txBox="1"/>
          <p:nvPr/>
        </p:nvSpPr>
        <p:spPr>
          <a:xfrm>
            <a:off x="2289976" y="476672"/>
            <a:ext cx="4579950" cy="369332"/>
          </a:xfrm>
          <a:prstGeom prst="rect">
            <a:avLst/>
          </a:prstGeom>
          <a:noFill/>
        </p:spPr>
        <p:txBody>
          <a:bodyPr wrap="square">
            <a:spAutoFit/>
          </a:bodyPr>
          <a:lstStyle/>
          <a:p>
            <a:r>
              <a:rPr lang="es-SV" sz="1800"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financieros</a:t>
            </a:r>
            <a:r>
              <a:rPr lang="es-SV" sz="1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s-SV" dirty="0"/>
          </a:p>
        </p:txBody>
      </p:sp>
    </p:spTree>
    <p:extLst>
      <p:ext uri="{BB962C8B-B14F-4D97-AF65-F5344CB8AC3E}">
        <p14:creationId xmlns:p14="http://schemas.microsoft.com/office/powerpoint/2010/main" val="398939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C9C2781-2996-4F7C-A318-BBA5FFC7FAB5}"/>
              </a:ext>
            </a:extLst>
          </p:cNvPr>
          <p:cNvGraphicFramePr>
            <a:graphicFrameLocks noGrp="1"/>
          </p:cNvGraphicFramePr>
          <p:nvPr/>
        </p:nvGraphicFramePr>
        <p:xfrm>
          <a:off x="355790" y="1059341"/>
          <a:ext cx="8440341" cy="914400"/>
        </p:xfrm>
        <a:graphic>
          <a:graphicData uri="http://schemas.openxmlformats.org/drawingml/2006/table">
            <a:tbl>
              <a:tblPr>
                <a:tableStyleId>{5C22544A-7EE6-4342-B048-85BDC9FD1C3A}</a:tableStyleId>
              </a:tblPr>
              <a:tblGrid>
                <a:gridCol w="1132268">
                  <a:extLst>
                    <a:ext uri="{9D8B030D-6E8A-4147-A177-3AD203B41FA5}">
                      <a16:colId xmlns:a16="http://schemas.microsoft.com/office/drawing/2014/main" val="1701522814"/>
                    </a:ext>
                  </a:extLst>
                </a:gridCol>
                <a:gridCol w="4872049">
                  <a:extLst>
                    <a:ext uri="{9D8B030D-6E8A-4147-A177-3AD203B41FA5}">
                      <a16:colId xmlns:a16="http://schemas.microsoft.com/office/drawing/2014/main" val="3318114024"/>
                    </a:ext>
                  </a:extLst>
                </a:gridCol>
                <a:gridCol w="1218012">
                  <a:extLst>
                    <a:ext uri="{9D8B030D-6E8A-4147-A177-3AD203B41FA5}">
                      <a16:colId xmlns:a16="http://schemas.microsoft.com/office/drawing/2014/main" val="1005561425"/>
                    </a:ext>
                  </a:extLst>
                </a:gridCol>
                <a:gridCol w="1218012">
                  <a:extLst>
                    <a:ext uri="{9D8B030D-6E8A-4147-A177-3AD203B41FA5}">
                      <a16:colId xmlns:a16="http://schemas.microsoft.com/office/drawing/2014/main" val="3772485310"/>
                    </a:ext>
                  </a:extLst>
                </a:gridCol>
              </a:tblGrid>
              <a:tr h="142875">
                <a:tc gridSpan="2">
                  <a:txBody>
                    <a:bodyPr/>
                    <a:lstStyle/>
                    <a:p>
                      <a:pPr algn="l" fontAlgn="b"/>
                      <a:r>
                        <a:rPr lang="es-SV" sz="900" b="1" u="none" strike="noStrike" dirty="0">
                          <a:effectLst/>
                        </a:rPr>
                        <a:t> F3a: Detalles Desembolsos y gastos - en ($)   Con Agentes de compra     Periodo: P2  </a:t>
                      </a:r>
                      <a:endParaRPr lang="es-SV" sz="9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s-SV"/>
                    </a:p>
                  </a:txBody>
                  <a:tcPr/>
                </a:tc>
                <a:tc>
                  <a:txBody>
                    <a:bodyPr/>
                    <a:lstStyle/>
                    <a:p>
                      <a:pPr algn="l" fontAlgn="b"/>
                      <a:endParaRPr lang="es-SV" sz="9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SV"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27567366"/>
                  </a:ext>
                </a:extLst>
              </a:tr>
              <a:tr h="771525">
                <a:tc>
                  <a:txBody>
                    <a:bodyPr/>
                    <a:lstStyle/>
                    <a:p>
                      <a:pPr algn="l" fontAlgn="ctr"/>
                      <a:r>
                        <a:rPr lang="es-SV" sz="900" b="1" u="none" strike="noStrike" dirty="0">
                          <a:effectLst/>
                        </a:rPr>
                        <a:t>Comentarios:</a:t>
                      </a:r>
                      <a:endParaRPr lang="es-SV" sz="900" b="1" i="0" u="none" strike="noStrike" dirty="0">
                        <a:solidFill>
                          <a:srgbClr val="000000"/>
                        </a:solidFill>
                        <a:effectLst/>
                        <a:latin typeface="Calibri" panose="020F0502020204030204" pitchFamily="34" charset="0"/>
                      </a:endParaRPr>
                    </a:p>
                  </a:txBody>
                  <a:tcPr marL="0" marR="0" marT="0" marB="0" anchor="ctr"/>
                </a:tc>
                <a:tc gridSpan="3">
                  <a:txBody>
                    <a:bodyPr/>
                    <a:lstStyle/>
                    <a:p>
                      <a:pPr algn="just" fontAlgn="ctr"/>
                      <a:r>
                        <a:rPr lang="es-SV" sz="900" b="1" u="none" strike="noStrike" dirty="0">
                          <a:effectLst/>
                        </a:rPr>
                        <a:t>Del 100% desembolsado al PNUD en los dos años (2019 y 2020) por $ 1,730,026.54, se ha ejecutado el monto de $ 1,456,950.83. </a:t>
                      </a:r>
                    </a:p>
                    <a:p>
                      <a:pPr algn="just" fontAlgn="ctr"/>
                      <a:r>
                        <a:rPr lang="es-SV" sz="900" b="1" u="none" strike="noStrike" dirty="0">
                          <a:effectLst/>
                        </a:rPr>
                        <a:t>Asi también se desembolso a OPS $ 767,625.51 y se ejecuto el monto de $ 712,364.45. En MINSAL del monto de 597,693.96 se </a:t>
                      </a:r>
                    </a:p>
                    <a:p>
                      <a:pPr algn="just" fontAlgn="ctr"/>
                      <a:r>
                        <a:rPr lang="es-SV" sz="900" b="1" u="none" strike="noStrike" dirty="0">
                          <a:effectLst/>
                        </a:rPr>
                        <a:t>gasto $ 394,108.94. El monto no gastado en el periodo se ha reprogramado para adquisiciones en el año 2021, debido a que es una subvención por resultados. </a:t>
                      </a:r>
                      <a:endParaRPr lang="es-SV" sz="900" b="1"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1661369780"/>
                  </a:ext>
                </a:extLst>
              </a:tr>
            </a:tbl>
          </a:graphicData>
        </a:graphic>
      </p:graphicFrame>
      <p:graphicFrame>
        <p:nvGraphicFramePr>
          <p:cNvPr id="6" name="Gráfico 5">
            <a:extLst>
              <a:ext uri="{FF2B5EF4-FFF2-40B4-BE49-F238E27FC236}">
                <a16:creationId xmlns:a16="http://schemas.microsoft.com/office/drawing/2014/main" id="{5D8B9C49-D29D-4BF1-A606-4BFBE857A1C1}"/>
              </a:ext>
            </a:extLst>
          </p:cNvPr>
          <p:cNvGraphicFramePr>
            <a:graphicFrameLocks/>
          </p:cNvGraphicFramePr>
          <p:nvPr/>
        </p:nvGraphicFramePr>
        <p:xfrm>
          <a:off x="355789" y="2109581"/>
          <a:ext cx="8440340" cy="3584051"/>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3C20A970-D635-4AE9-A65B-AD7D50573512}"/>
              </a:ext>
            </a:extLst>
          </p:cNvPr>
          <p:cNvSpPr txBox="1"/>
          <p:nvPr/>
        </p:nvSpPr>
        <p:spPr>
          <a:xfrm>
            <a:off x="2289976" y="548680"/>
            <a:ext cx="4579950" cy="369332"/>
          </a:xfrm>
          <a:prstGeom prst="rect">
            <a:avLst/>
          </a:prstGeom>
          <a:noFill/>
        </p:spPr>
        <p:txBody>
          <a:bodyPr wrap="square">
            <a:spAutoFit/>
          </a:bodyPr>
          <a:lstStyle/>
          <a:p>
            <a:r>
              <a:rPr lang="es-SV" sz="1800"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financieros</a:t>
            </a:r>
            <a:r>
              <a:rPr lang="es-SV" sz="1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s-SV" dirty="0"/>
          </a:p>
        </p:txBody>
      </p:sp>
    </p:spTree>
    <p:extLst>
      <p:ext uri="{BB962C8B-B14F-4D97-AF65-F5344CB8AC3E}">
        <p14:creationId xmlns:p14="http://schemas.microsoft.com/office/powerpoint/2010/main" val="3017451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6520AE9A-866F-40F9-8D79-679CDF030E32}"/>
              </a:ext>
            </a:extLst>
          </p:cNvPr>
          <p:cNvGraphicFramePr>
            <a:graphicFrameLocks noGrp="1"/>
          </p:cNvGraphicFramePr>
          <p:nvPr/>
        </p:nvGraphicFramePr>
        <p:xfrm>
          <a:off x="1061499" y="1106023"/>
          <a:ext cx="6637351" cy="1107281"/>
        </p:xfrm>
        <a:graphic>
          <a:graphicData uri="http://schemas.openxmlformats.org/drawingml/2006/table">
            <a:tbl>
              <a:tblPr>
                <a:tableStyleId>{5C22544A-7EE6-4342-B048-85BDC9FD1C3A}</a:tableStyleId>
              </a:tblPr>
              <a:tblGrid>
                <a:gridCol w="752534">
                  <a:extLst>
                    <a:ext uri="{9D8B030D-6E8A-4147-A177-3AD203B41FA5}">
                      <a16:colId xmlns:a16="http://schemas.microsoft.com/office/drawing/2014/main" val="3447784467"/>
                    </a:ext>
                  </a:extLst>
                </a:gridCol>
                <a:gridCol w="4026359">
                  <a:extLst>
                    <a:ext uri="{9D8B030D-6E8A-4147-A177-3AD203B41FA5}">
                      <a16:colId xmlns:a16="http://schemas.microsoft.com/office/drawing/2014/main" val="251130284"/>
                    </a:ext>
                  </a:extLst>
                </a:gridCol>
                <a:gridCol w="1858458">
                  <a:extLst>
                    <a:ext uri="{9D8B030D-6E8A-4147-A177-3AD203B41FA5}">
                      <a16:colId xmlns:a16="http://schemas.microsoft.com/office/drawing/2014/main" val="1378255065"/>
                    </a:ext>
                  </a:extLst>
                </a:gridCol>
              </a:tblGrid>
              <a:tr h="221456">
                <a:tc gridSpan="2">
                  <a:txBody>
                    <a:bodyPr/>
                    <a:lstStyle/>
                    <a:p>
                      <a:pPr algn="l" fontAlgn="b"/>
                      <a:r>
                        <a:rPr lang="es-SV" sz="1100" b="1" u="none" strike="noStrike">
                          <a:effectLst/>
                        </a:rPr>
                        <a:t> F4: Último ciclo de información y desembolso del RP   Periodo: P2 </a:t>
                      </a:r>
                      <a:endParaRPr lang="es-SV" sz="1100" b="1" i="0" u="none" strike="noStrike">
                        <a:solidFill>
                          <a:srgbClr val="000000"/>
                        </a:solidFill>
                        <a:effectLst/>
                        <a:latin typeface="Calibri" panose="020F0502020204030204" pitchFamily="34" charset="0"/>
                      </a:endParaRPr>
                    </a:p>
                  </a:txBody>
                  <a:tcPr marL="0" marR="0" marT="0" marB="0" anchor="b"/>
                </a:tc>
                <a:tc hMerge="1">
                  <a:txBody>
                    <a:bodyPr/>
                    <a:lstStyle/>
                    <a:p>
                      <a:endParaRPr lang="es-SV"/>
                    </a:p>
                  </a:txBody>
                  <a:tcPr/>
                </a:tc>
                <a:tc>
                  <a:txBody>
                    <a:bodyPr/>
                    <a:lstStyle/>
                    <a:p>
                      <a:pPr algn="l" fontAlgn="b"/>
                      <a:endParaRPr lang="es-SV" sz="11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79978786"/>
                  </a:ext>
                </a:extLst>
              </a:tr>
              <a:tr h="885825">
                <a:tc>
                  <a:txBody>
                    <a:bodyPr/>
                    <a:lstStyle/>
                    <a:p>
                      <a:pPr algn="l" fontAlgn="ctr"/>
                      <a:r>
                        <a:rPr lang="es-SV" sz="1100" b="1" u="none" strike="noStrike">
                          <a:effectLst/>
                        </a:rPr>
                        <a:t>Comentarios:</a:t>
                      </a:r>
                      <a:endParaRPr lang="es-SV" sz="1100" b="1" i="0" u="none" strike="noStrike">
                        <a:solidFill>
                          <a:srgbClr val="000000"/>
                        </a:solidFill>
                        <a:effectLst/>
                        <a:latin typeface="Calibri" panose="020F0502020204030204" pitchFamily="34" charset="0"/>
                      </a:endParaRPr>
                    </a:p>
                  </a:txBody>
                  <a:tcPr marL="0" marR="0" marT="0" marB="0" anchor="ctr"/>
                </a:tc>
                <a:tc gridSpan="2">
                  <a:txBody>
                    <a:bodyPr/>
                    <a:lstStyle/>
                    <a:p>
                      <a:pPr algn="l" fontAlgn="ctr"/>
                      <a:r>
                        <a:rPr lang="es-SV" sz="1100" b="1" u="none" strike="noStrike" dirty="0">
                          <a:effectLst/>
                        </a:rPr>
                        <a:t>Se ha cumplido con los informes presentados de forma oportuna, así como el FM a enviado los desembolsos de forma anticipado. </a:t>
                      </a:r>
                      <a:endParaRPr lang="es-SV" sz="1100" b="1"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SV"/>
                    </a:p>
                  </a:txBody>
                  <a:tcPr/>
                </a:tc>
                <a:extLst>
                  <a:ext uri="{0D108BD9-81ED-4DB2-BD59-A6C34878D82A}">
                    <a16:rowId xmlns:a16="http://schemas.microsoft.com/office/drawing/2014/main" val="2944379053"/>
                  </a:ext>
                </a:extLst>
              </a:tr>
            </a:tbl>
          </a:graphicData>
        </a:graphic>
      </p:graphicFrame>
      <p:graphicFrame>
        <p:nvGraphicFramePr>
          <p:cNvPr id="4" name="Tabla 3">
            <a:extLst>
              <a:ext uri="{FF2B5EF4-FFF2-40B4-BE49-F238E27FC236}">
                <a16:creationId xmlns:a16="http://schemas.microsoft.com/office/drawing/2014/main" id="{FC40A743-931A-4F6D-992F-553CABA9E309}"/>
              </a:ext>
            </a:extLst>
          </p:cNvPr>
          <p:cNvGraphicFramePr>
            <a:graphicFrameLocks noGrp="1"/>
          </p:cNvGraphicFramePr>
          <p:nvPr/>
        </p:nvGraphicFramePr>
        <p:xfrm>
          <a:off x="1401419" y="2643483"/>
          <a:ext cx="5856136" cy="2241994"/>
        </p:xfrm>
        <a:graphic>
          <a:graphicData uri="http://schemas.openxmlformats.org/drawingml/2006/table">
            <a:tbl>
              <a:tblPr/>
              <a:tblGrid>
                <a:gridCol w="2877584">
                  <a:extLst>
                    <a:ext uri="{9D8B030D-6E8A-4147-A177-3AD203B41FA5}">
                      <a16:colId xmlns:a16="http://schemas.microsoft.com/office/drawing/2014/main" val="3975280639"/>
                    </a:ext>
                  </a:extLst>
                </a:gridCol>
                <a:gridCol w="1340119">
                  <a:extLst>
                    <a:ext uri="{9D8B030D-6E8A-4147-A177-3AD203B41FA5}">
                      <a16:colId xmlns:a16="http://schemas.microsoft.com/office/drawing/2014/main" val="848542913"/>
                    </a:ext>
                  </a:extLst>
                </a:gridCol>
                <a:gridCol w="1638433">
                  <a:extLst>
                    <a:ext uri="{9D8B030D-6E8A-4147-A177-3AD203B41FA5}">
                      <a16:colId xmlns:a16="http://schemas.microsoft.com/office/drawing/2014/main" val="3849680942"/>
                    </a:ext>
                  </a:extLst>
                </a:gridCol>
              </a:tblGrid>
              <a:tr h="515944">
                <a:tc gridSpan="3">
                  <a:txBody>
                    <a:bodyPr/>
                    <a:lstStyle/>
                    <a:p>
                      <a:pPr algn="ctr" fontAlgn="ctr"/>
                      <a:r>
                        <a:rPr lang="es-SV" sz="1200" b="1" i="0" u="none" strike="noStrike" dirty="0">
                          <a:solidFill>
                            <a:srgbClr val="800000"/>
                          </a:solidFill>
                          <a:effectLst/>
                          <a:latin typeface="Calibri" panose="020F0502020204030204" pitchFamily="34" charset="0"/>
                        </a:rPr>
                        <a:t> Último desembolso de fondos: Días calendario </a:t>
                      </a:r>
                    </a:p>
                  </a:txBody>
                  <a:tcPr marL="0" marR="0" marT="0" marB="0" anchor="ctr">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1466273633"/>
                  </a:ext>
                </a:extLst>
              </a:tr>
              <a:tr h="436568">
                <a:tc>
                  <a:txBody>
                    <a:bodyPr/>
                    <a:lstStyle/>
                    <a:p>
                      <a:pPr algn="ctr" fontAlgn="b"/>
                      <a:r>
                        <a:rPr lang="es-SV" sz="1200" b="1" i="0" u="none" strike="noStrike">
                          <a:solidFill>
                            <a:srgbClr val="000000"/>
                          </a:solidFill>
                          <a:effectLst/>
                          <a:latin typeface="Calibri" panose="020F0502020204030204" pitchFamily="34" charset="0"/>
                        </a:rPr>
                        <a:t> </a:t>
                      </a:r>
                    </a:p>
                  </a:txBody>
                  <a:tcPr marL="0" marR="0" marT="0" marB="0" anchor="b">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800000"/>
                          </a:solidFill>
                          <a:effectLst/>
                          <a:latin typeface="Calibri" panose="020F0502020204030204" pitchFamily="34" charset="0"/>
                        </a:rPr>
                        <a:t> (Días) esperados </a:t>
                      </a:r>
                    </a:p>
                  </a:txBody>
                  <a:tcPr marL="0" marR="0" marT="0" marB="0" anchor="b">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800000"/>
                          </a:solidFill>
                          <a:effectLst/>
                          <a:latin typeface="Calibri" panose="020F0502020204030204" pitchFamily="34" charset="0"/>
                        </a:rPr>
                        <a:t> (Días) reales </a:t>
                      </a:r>
                    </a:p>
                  </a:txBody>
                  <a:tcPr marL="0" marR="0" marT="0" marB="0" anchor="b">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1270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extLst>
                  <a:ext uri="{0D108BD9-81ED-4DB2-BD59-A6C34878D82A}">
                    <a16:rowId xmlns:a16="http://schemas.microsoft.com/office/drawing/2014/main" val="1474377621"/>
                  </a:ext>
                </a:extLst>
              </a:tr>
              <a:tr h="548640">
                <a:tc>
                  <a:txBody>
                    <a:bodyPr/>
                    <a:lstStyle/>
                    <a:p>
                      <a:pPr algn="l" fontAlgn="b"/>
                      <a:r>
                        <a:rPr lang="es-SV" sz="1200" b="1" i="0" u="none" strike="noStrike">
                          <a:solidFill>
                            <a:srgbClr val="800000"/>
                          </a:solidFill>
                          <a:effectLst/>
                          <a:latin typeface="Calibri" panose="020F0502020204030204" pitchFamily="34" charset="0"/>
                        </a:rPr>
                        <a:t>Días tardados en presentar el informe de progreso actualizado y solicitud de desembolso al ALF</a:t>
                      </a:r>
                    </a:p>
                  </a:txBody>
                  <a:tcPr marL="0" marR="0" marT="0" marB="0" anchor="b">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000000"/>
                          </a:solidFill>
                          <a:effectLst/>
                          <a:latin typeface="Calibri" panose="020F0502020204030204" pitchFamily="34" charset="0"/>
                        </a:rPr>
                        <a:t>45</a:t>
                      </a:r>
                    </a:p>
                  </a:txBody>
                  <a:tcPr marL="0" marR="0" marT="0" marB="0" anchor="b">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000000"/>
                          </a:solidFill>
                          <a:effectLst/>
                          <a:latin typeface="Calibri" panose="020F0502020204030204" pitchFamily="34" charset="0"/>
                        </a:rPr>
                        <a:t>45</a:t>
                      </a:r>
                    </a:p>
                  </a:txBody>
                  <a:tcPr marL="0" marR="0" marT="0" marB="0" anchor="b">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CC99"/>
                    </a:solidFill>
                  </a:tcPr>
                </a:tc>
                <a:extLst>
                  <a:ext uri="{0D108BD9-81ED-4DB2-BD59-A6C34878D82A}">
                    <a16:rowId xmlns:a16="http://schemas.microsoft.com/office/drawing/2014/main" val="2843952247"/>
                  </a:ext>
                </a:extLst>
              </a:tr>
              <a:tr h="370421">
                <a:tc>
                  <a:txBody>
                    <a:bodyPr/>
                    <a:lstStyle/>
                    <a:p>
                      <a:pPr algn="l" fontAlgn="b"/>
                      <a:r>
                        <a:rPr lang="es-SV" sz="1200" b="1" i="0" u="none" strike="noStrike">
                          <a:solidFill>
                            <a:srgbClr val="800000"/>
                          </a:solidFill>
                          <a:effectLst/>
                          <a:latin typeface="Calibri" panose="020F0502020204030204" pitchFamily="34" charset="0"/>
                        </a:rPr>
                        <a:t>Días que el desembolso ha tardado en llegar al RP</a:t>
                      </a:r>
                    </a:p>
                  </a:txBody>
                  <a:tcPr marL="0" marR="0" marT="0" marB="0" anchor="b">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000000"/>
                          </a:solidFill>
                          <a:effectLst/>
                          <a:latin typeface="Calibri" panose="020F0502020204030204" pitchFamily="34" charset="0"/>
                        </a:rPr>
                        <a:t>45</a:t>
                      </a:r>
                    </a:p>
                  </a:txBody>
                  <a:tcPr marL="0" marR="0" marT="0" marB="0" anchor="b">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000000"/>
                          </a:solidFill>
                          <a:effectLst/>
                          <a:latin typeface="Calibri" panose="020F0502020204030204" pitchFamily="34" charset="0"/>
                        </a:rPr>
                        <a:t>27</a:t>
                      </a:r>
                    </a:p>
                  </a:txBody>
                  <a:tcPr marL="0" marR="0" marT="0" marB="0" anchor="b">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6350" cap="flat" cmpd="sng" algn="ctr">
                      <a:solidFill>
                        <a:srgbClr val="131312"/>
                      </a:solidFill>
                      <a:prstDash val="solid"/>
                      <a:round/>
                      <a:headEnd type="none" w="med" len="med"/>
                      <a:tailEnd type="none" w="med" len="med"/>
                    </a:lnB>
                    <a:solidFill>
                      <a:srgbClr val="FFCC99"/>
                    </a:solidFill>
                  </a:tcPr>
                </a:tc>
                <a:extLst>
                  <a:ext uri="{0D108BD9-81ED-4DB2-BD59-A6C34878D82A}">
                    <a16:rowId xmlns:a16="http://schemas.microsoft.com/office/drawing/2014/main" val="2306264014"/>
                  </a:ext>
                </a:extLst>
              </a:tr>
              <a:tr h="370421">
                <a:tc>
                  <a:txBody>
                    <a:bodyPr/>
                    <a:lstStyle/>
                    <a:p>
                      <a:pPr algn="l" fontAlgn="b"/>
                      <a:r>
                        <a:rPr lang="es-SV" sz="1200" b="1" i="0" u="none" strike="noStrike">
                          <a:solidFill>
                            <a:srgbClr val="800000"/>
                          </a:solidFill>
                          <a:effectLst/>
                          <a:latin typeface="Calibri" panose="020F0502020204030204" pitchFamily="34" charset="0"/>
                        </a:rPr>
                        <a:t>Días que el desembolso ha tardado en llegar a los agentes de compra</a:t>
                      </a:r>
                    </a:p>
                  </a:txBody>
                  <a:tcPr marL="0" marR="0" marT="0" marB="0" anchor="b">
                    <a:lnL w="1270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tcPr>
                </a:tc>
                <a:tc>
                  <a:txBody>
                    <a:bodyPr/>
                    <a:lstStyle/>
                    <a:p>
                      <a:pPr algn="ctr" fontAlgn="b"/>
                      <a:r>
                        <a:rPr lang="es-SV" sz="1200" b="1" i="0" u="none" strike="noStrike">
                          <a:solidFill>
                            <a:srgbClr val="000000"/>
                          </a:solidFill>
                          <a:effectLst/>
                          <a:latin typeface="Calibri" panose="020F0502020204030204" pitchFamily="34" charset="0"/>
                        </a:rPr>
                        <a:t>0</a:t>
                      </a:r>
                    </a:p>
                  </a:txBody>
                  <a:tcPr marL="0" marR="0" marT="0" marB="0" anchor="b">
                    <a:lnL w="12700" cap="flat" cmpd="sng" algn="ctr">
                      <a:solidFill>
                        <a:srgbClr val="131312"/>
                      </a:solidFill>
                      <a:prstDash val="solid"/>
                      <a:round/>
                      <a:headEnd type="none" w="med" len="med"/>
                      <a:tailEnd type="none" w="med" len="med"/>
                    </a:lnL>
                    <a:lnR w="635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tcPr>
                </a:tc>
                <a:tc>
                  <a:txBody>
                    <a:bodyPr/>
                    <a:lstStyle/>
                    <a:p>
                      <a:pPr algn="ctr" fontAlgn="b"/>
                      <a:r>
                        <a:rPr lang="es-SV" sz="12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131312"/>
                      </a:solidFill>
                      <a:prstDash val="solid"/>
                      <a:round/>
                      <a:headEnd type="none" w="med" len="med"/>
                      <a:tailEnd type="none" w="med" len="med"/>
                    </a:lnL>
                    <a:lnR w="12700" cap="flat" cmpd="sng" algn="ctr">
                      <a:solidFill>
                        <a:srgbClr val="131312"/>
                      </a:solidFill>
                      <a:prstDash val="solid"/>
                      <a:round/>
                      <a:headEnd type="none" w="med" len="med"/>
                      <a:tailEnd type="none" w="med" len="med"/>
                    </a:lnR>
                    <a:lnT w="6350" cap="flat" cmpd="sng" algn="ctr">
                      <a:solidFill>
                        <a:srgbClr val="131312"/>
                      </a:solidFill>
                      <a:prstDash val="solid"/>
                      <a:round/>
                      <a:headEnd type="none" w="med" len="med"/>
                      <a:tailEnd type="none" w="med" len="med"/>
                    </a:lnT>
                    <a:lnB w="12700" cap="flat" cmpd="sng" algn="ctr">
                      <a:solidFill>
                        <a:srgbClr val="131312"/>
                      </a:solidFill>
                      <a:prstDash val="solid"/>
                      <a:round/>
                      <a:headEnd type="none" w="med" len="med"/>
                      <a:tailEnd type="none" w="med" len="med"/>
                    </a:lnB>
                    <a:solidFill>
                      <a:srgbClr val="FFFFFF"/>
                    </a:solidFill>
                  </a:tcPr>
                </a:tc>
                <a:extLst>
                  <a:ext uri="{0D108BD9-81ED-4DB2-BD59-A6C34878D82A}">
                    <a16:rowId xmlns:a16="http://schemas.microsoft.com/office/drawing/2014/main" val="3961170389"/>
                  </a:ext>
                </a:extLst>
              </a:tr>
            </a:tbl>
          </a:graphicData>
        </a:graphic>
      </p:graphicFrame>
      <p:sp>
        <p:nvSpPr>
          <p:cNvPr id="5" name="CuadroTexto 4">
            <a:extLst>
              <a:ext uri="{FF2B5EF4-FFF2-40B4-BE49-F238E27FC236}">
                <a16:creationId xmlns:a16="http://schemas.microsoft.com/office/drawing/2014/main" id="{11BEA130-D70E-4FA1-9B05-A6778EF0906A}"/>
              </a:ext>
            </a:extLst>
          </p:cNvPr>
          <p:cNvSpPr txBox="1"/>
          <p:nvPr/>
        </p:nvSpPr>
        <p:spPr>
          <a:xfrm>
            <a:off x="3160402" y="404664"/>
            <a:ext cx="4579950" cy="369332"/>
          </a:xfrm>
          <a:prstGeom prst="rect">
            <a:avLst/>
          </a:prstGeom>
          <a:noFill/>
        </p:spPr>
        <p:txBody>
          <a:bodyPr wrap="square">
            <a:spAutoFit/>
          </a:bodyPr>
          <a:lstStyle/>
          <a:p>
            <a:r>
              <a:rPr lang="es-SV" sz="1800"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Indicadores financieros</a:t>
            </a:r>
            <a:r>
              <a:rPr lang="es-SV" sz="1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s-SV" dirty="0"/>
          </a:p>
        </p:txBody>
      </p:sp>
    </p:spTree>
    <p:extLst>
      <p:ext uri="{BB962C8B-B14F-4D97-AF65-F5344CB8AC3E}">
        <p14:creationId xmlns:p14="http://schemas.microsoft.com/office/powerpoint/2010/main" val="157830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5419A136-7FD6-4716-9472-2E4EDE9E8E99}"/>
              </a:ext>
            </a:extLst>
          </p:cNvPr>
          <p:cNvSpPr>
            <a:spLocks noChangeArrowheads="1"/>
          </p:cNvSpPr>
          <p:nvPr/>
        </p:nvSpPr>
        <p:spPr bwMode="auto">
          <a:xfrm>
            <a:off x="827088" y="126841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altLang="es-SV"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 altLang="es-SV"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1 Título">
            <a:extLst>
              <a:ext uri="{FF2B5EF4-FFF2-40B4-BE49-F238E27FC236}">
                <a16:creationId xmlns:a16="http://schemas.microsoft.com/office/drawing/2014/main" id="{5F32580D-0854-4806-B607-923F6F2EB4D1}"/>
              </a:ext>
            </a:extLst>
          </p:cNvPr>
          <p:cNvSpPr txBox="1">
            <a:spLocks/>
          </p:cNvSpPr>
          <p:nvPr/>
        </p:nvSpPr>
        <p:spPr bwMode="auto">
          <a:xfrm>
            <a:off x="539552" y="188640"/>
            <a:ext cx="679511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Resumen Indicadores Contractuales</a:t>
            </a:r>
          </a:p>
          <a:p>
            <a:pPr eaLnBrk="1" hangingPunct="1">
              <a:defRPr/>
            </a:pPr>
            <a:r>
              <a:rPr lang="es-SV" sz="2400" i="1"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SLV – T - MOH.</a:t>
            </a:r>
          </a:p>
        </p:txBody>
      </p:sp>
      <p:graphicFrame>
        <p:nvGraphicFramePr>
          <p:cNvPr id="4" name="Tabla 3">
            <a:extLst>
              <a:ext uri="{FF2B5EF4-FFF2-40B4-BE49-F238E27FC236}">
                <a16:creationId xmlns:a16="http://schemas.microsoft.com/office/drawing/2014/main" id="{64A60662-C38A-4D63-BE9F-1D9DC548EB3C}"/>
              </a:ext>
            </a:extLst>
          </p:cNvPr>
          <p:cNvGraphicFramePr>
            <a:graphicFrameLocks noGrp="1"/>
          </p:cNvGraphicFramePr>
          <p:nvPr>
            <p:extLst>
              <p:ext uri="{D42A27DB-BD31-4B8C-83A1-F6EECF244321}">
                <p14:modId xmlns:p14="http://schemas.microsoft.com/office/powerpoint/2010/main" val="509907177"/>
              </p:ext>
            </p:extLst>
          </p:nvPr>
        </p:nvGraphicFramePr>
        <p:xfrm>
          <a:off x="179512" y="1151086"/>
          <a:ext cx="8784974" cy="5158234"/>
        </p:xfrm>
        <a:graphic>
          <a:graphicData uri="http://schemas.openxmlformats.org/drawingml/2006/table">
            <a:tbl>
              <a:tblPr/>
              <a:tblGrid>
                <a:gridCol w="2335739">
                  <a:extLst>
                    <a:ext uri="{9D8B030D-6E8A-4147-A177-3AD203B41FA5}">
                      <a16:colId xmlns:a16="http://schemas.microsoft.com/office/drawing/2014/main" val="2118270700"/>
                    </a:ext>
                  </a:extLst>
                </a:gridCol>
                <a:gridCol w="527702">
                  <a:extLst>
                    <a:ext uri="{9D8B030D-6E8A-4147-A177-3AD203B41FA5}">
                      <a16:colId xmlns:a16="http://schemas.microsoft.com/office/drawing/2014/main" val="503616160"/>
                    </a:ext>
                  </a:extLst>
                </a:gridCol>
                <a:gridCol w="562307">
                  <a:extLst>
                    <a:ext uri="{9D8B030D-6E8A-4147-A177-3AD203B41FA5}">
                      <a16:colId xmlns:a16="http://schemas.microsoft.com/office/drawing/2014/main" val="1261252772"/>
                    </a:ext>
                  </a:extLst>
                </a:gridCol>
                <a:gridCol w="538517">
                  <a:extLst>
                    <a:ext uri="{9D8B030D-6E8A-4147-A177-3AD203B41FA5}">
                      <a16:colId xmlns:a16="http://schemas.microsoft.com/office/drawing/2014/main" val="3861997862"/>
                    </a:ext>
                  </a:extLst>
                </a:gridCol>
                <a:gridCol w="506078">
                  <a:extLst>
                    <a:ext uri="{9D8B030D-6E8A-4147-A177-3AD203B41FA5}">
                      <a16:colId xmlns:a16="http://schemas.microsoft.com/office/drawing/2014/main" val="2841653070"/>
                    </a:ext>
                  </a:extLst>
                </a:gridCol>
                <a:gridCol w="519054">
                  <a:extLst>
                    <a:ext uri="{9D8B030D-6E8A-4147-A177-3AD203B41FA5}">
                      <a16:colId xmlns:a16="http://schemas.microsoft.com/office/drawing/2014/main" val="1618095489"/>
                    </a:ext>
                  </a:extLst>
                </a:gridCol>
                <a:gridCol w="3795577">
                  <a:extLst>
                    <a:ext uri="{9D8B030D-6E8A-4147-A177-3AD203B41FA5}">
                      <a16:colId xmlns:a16="http://schemas.microsoft.com/office/drawing/2014/main" val="3859754976"/>
                    </a:ext>
                  </a:extLst>
                </a:gridCol>
              </a:tblGrid>
              <a:tr h="223816">
                <a:tc>
                  <a:txBody>
                    <a:bodyPr/>
                    <a:lstStyle/>
                    <a:p>
                      <a:pPr algn="ctr" fontAlgn="ctr"/>
                      <a:r>
                        <a:rPr lang="es-SV" sz="1000" b="0" i="0" u="none" strike="noStrike" dirty="0">
                          <a:solidFill>
                            <a:srgbClr val="000000"/>
                          </a:solidFill>
                          <a:effectLst/>
                          <a:latin typeface="Calibri" panose="020F0502020204030204" pitchFamily="34" charset="0"/>
                        </a:rPr>
                        <a:t>Indicadores</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D9D9D9"/>
                    </a:solidFill>
                  </a:tcPr>
                </a:tc>
                <a:tc>
                  <a:txBody>
                    <a:bodyPr/>
                    <a:lstStyle/>
                    <a:p>
                      <a:pPr algn="ctr" fontAlgn="ctr"/>
                      <a:r>
                        <a:rPr lang="es-SV" sz="1000" b="0" i="0" u="none" strike="noStrike" dirty="0">
                          <a:solidFill>
                            <a:srgbClr val="000000"/>
                          </a:solidFill>
                          <a:effectLst/>
                          <a:latin typeface="Calibri" panose="020F0502020204030204" pitchFamily="34" charset="0"/>
                        </a:rPr>
                        <a:t>Meta</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1000" b="0" i="0" u="none" strike="noStrike" dirty="0">
                          <a:solidFill>
                            <a:srgbClr val="000000"/>
                          </a:solidFill>
                          <a:effectLst/>
                          <a:latin typeface="Calibri" panose="020F0502020204030204" pitchFamily="34" charset="0"/>
                        </a:rPr>
                        <a:t>Logro</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9BC2E6"/>
                    </a:solidFill>
                  </a:tcPr>
                </a:tc>
                <a:tc>
                  <a:txBody>
                    <a:bodyPr/>
                    <a:lstStyle/>
                    <a:p>
                      <a:pPr algn="ctr" fontAlgn="ctr"/>
                      <a:r>
                        <a:rPr lang="es-SV" sz="800" b="1" i="0" u="none" strike="noStrike" dirty="0">
                          <a:solidFill>
                            <a:srgbClr val="000000"/>
                          </a:solidFill>
                          <a:effectLst/>
                          <a:latin typeface="Calibri" panose="020F0502020204030204" pitchFamily="34" charset="0"/>
                        </a:rPr>
                        <a:t>0% - 59%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808000"/>
                    </a:solidFill>
                  </a:tcPr>
                </a:tc>
                <a:tc>
                  <a:txBody>
                    <a:bodyPr/>
                    <a:lstStyle/>
                    <a:p>
                      <a:pPr algn="ctr" fontAlgn="ctr"/>
                      <a:r>
                        <a:rPr lang="es-SV" sz="800" b="1" i="0" u="none" strike="noStrike" dirty="0">
                          <a:solidFill>
                            <a:srgbClr val="000000"/>
                          </a:solidFill>
                          <a:effectLst/>
                          <a:latin typeface="Calibri" panose="020F0502020204030204" pitchFamily="34" charset="0"/>
                        </a:rPr>
                        <a:t>60% - 89%</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FFFF00"/>
                    </a:solidFill>
                  </a:tcPr>
                </a:tc>
                <a:tc>
                  <a:txBody>
                    <a:bodyPr/>
                    <a:lstStyle/>
                    <a:p>
                      <a:pPr algn="ctr" fontAlgn="ctr"/>
                      <a:r>
                        <a:rPr lang="es-SV" sz="800" b="1" i="0" u="none" strike="noStrike" dirty="0">
                          <a:solidFill>
                            <a:srgbClr val="000000"/>
                          </a:solidFill>
                          <a:effectLst/>
                          <a:latin typeface="Calibri" panose="020F0502020204030204" pitchFamily="34" charset="0"/>
                        </a:rPr>
                        <a:t>&gt; 90%</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a:txBody>
                    <a:bodyPr/>
                    <a:lstStyle/>
                    <a:p>
                      <a:pPr algn="ctr" fontAlgn="ctr"/>
                      <a:r>
                        <a:rPr lang="es-SV" sz="1000" b="1" i="0" u="none" strike="noStrike" dirty="0">
                          <a:solidFill>
                            <a:srgbClr val="000000"/>
                          </a:solidFill>
                          <a:effectLst/>
                          <a:latin typeface="Calibri" panose="020F0502020204030204" pitchFamily="34" charset="0"/>
                        </a:rPr>
                        <a:t>Comentarios</a:t>
                      </a:r>
                    </a:p>
                  </a:txBody>
                  <a:tcPr marL="6057" marR="6057" marT="6057" marB="0" anchor="ctr">
                    <a:lnL w="6350" cap="flat" cmpd="sng" algn="ctr">
                      <a:solidFill>
                        <a:srgbClr val="660066"/>
                      </a:solidFill>
                      <a:prstDash val="solid"/>
                      <a:round/>
                      <a:headEnd type="none" w="med" len="med"/>
                      <a:tailEnd type="none" w="med" len="med"/>
                    </a:lnL>
                    <a:lnR w="6350" cap="flat" cmpd="sng" algn="ctr">
                      <a:solidFill>
                        <a:srgbClr val="660066"/>
                      </a:solidFill>
                      <a:prstDash val="solid"/>
                      <a:round/>
                      <a:headEnd type="none" w="med" len="med"/>
                      <a:tailEnd type="none" w="med" len="med"/>
                    </a:lnR>
                    <a:lnT w="6350" cap="flat" cmpd="sng" algn="ctr">
                      <a:solidFill>
                        <a:srgbClr val="660066"/>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02986381"/>
                  </a:ext>
                </a:extLst>
              </a:tr>
              <a:tr h="4934418">
                <a:tc>
                  <a:txBody>
                    <a:bodyPr/>
                    <a:lstStyle/>
                    <a:p>
                      <a:pPr algn="l" fontAlgn="ctr"/>
                      <a:r>
                        <a:rPr lang="es-SV" sz="105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rPr>
                        <a:t>MDR TB-6: </a:t>
                      </a:r>
                      <a:r>
                        <a:rPr lang="es-SV" sz="1050" b="0" i="0" u="none" strike="noStrike" dirty="0">
                          <a:solidFill>
                            <a:srgbClr val="000000"/>
                          </a:solidFill>
                          <a:effectLst/>
                          <a:latin typeface="Calibri" panose="020F0502020204030204" pitchFamily="34" charset="0"/>
                        </a:rPr>
                        <a:t>Porcentaje de casos de TB con resultados de PSD por lo menos para Rifampicina, entre el número total de casos notificados (nuevos y previamente tratados) en el mismo año</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64.993%</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a:txBody>
                    <a:bodyPr/>
                    <a:lstStyle/>
                    <a:p>
                      <a:pPr algn="ctr" fontAlgn="ctr"/>
                      <a:r>
                        <a:rPr lang="es-SV" sz="1050" b="0" i="0" u="none" strike="noStrike" dirty="0">
                          <a:solidFill>
                            <a:srgbClr val="000000"/>
                          </a:solidFill>
                          <a:effectLst/>
                          <a:latin typeface="Calibri" panose="020F0502020204030204" pitchFamily="34" charset="0"/>
                        </a:rPr>
                        <a:t>78.658%</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8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tcPr>
                </a:tc>
                <a:tc gridSpan="3">
                  <a:txBody>
                    <a:bodyPr/>
                    <a:lstStyle/>
                    <a:p>
                      <a:pPr algn="ctr" fontAlgn="ctr"/>
                      <a:r>
                        <a:rPr lang="es-SV" sz="1050" b="1" i="0" u="none" strike="noStrike" dirty="0">
                          <a:solidFill>
                            <a:srgbClr val="000000"/>
                          </a:solidFill>
                          <a:effectLst/>
                          <a:latin typeface="Calibri" panose="020F0502020204030204" pitchFamily="34" charset="0"/>
                        </a:rPr>
                        <a:t>121.0%</a:t>
                      </a:r>
                    </a:p>
                  </a:txBody>
                  <a:tcPr marL="6057" marR="6057" marT="6057" marB="0" anchor="ctr">
                    <a:lnL w="6350" cap="flat" cmpd="sng" algn="ctr">
                      <a:solidFill>
                        <a:srgbClr val="00008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80"/>
                      </a:solidFill>
                      <a:prstDash val="solid"/>
                      <a:round/>
                      <a:headEnd type="none" w="med" len="med"/>
                      <a:tailEnd type="none" w="med" len="med"/>
                    </a:lnT>
                    <a:lnB w="6350" cap="flat" cmpd="sng" algn="ctr">
                      <a:solidFill>
                        <a:srgbClr val="000080"/>
                      </a:solidFill>
                      <a:prstDash val="solid"/>
                      <a:round/>
                      <a:headEnd type="none" w="med" len="med"/>
                      <a:tailEnd type="none" w="med" len="med"/>
                    </a:lnB>
                    <a:solidFill>
                      <a:srgbClr val="00FF00"/>
                    </a:solidFill>
                  </a:tcPr>
                </a:tc>
                <a:tc hMerge="1">
                  <a:txBody>
                    <a:bodyPr/>
                    <a:lstStyle/>
                    <a:p>
                      <a:endParaRPr lang="es-SV"/>
                    </a:p>
                  </a:txBody>
                  <a:tcPr/>
                </a:tc>
                <a:tc hMerge="1">
                  <a:txBody>
                    <a:bodyPr/>
                    <a:lstStyle/>
                    <a:p>
                      <a:endParaRPr lang="es-SV"/>
                    </a:p>
                  </a:txBody>
                  <a:tcPr/>
                </a:tc>
                <a:tc>
                  <a:txBody>
                    <a:bodyPr/>
                    <a:lstStyle/>
                    <a:p>
                      <a:pPr algn="l" fontAlgn="ctr"/>
                      <a:r>
                        <a:rPr lang="es-SV" sz="1050" b="0" i="0" u="none" strike="noStrike" dirty="0">
                          <a:solidFill>
                            <a:srgbClr val="000000"/>
                          </a:solidFill>
                          <a:effectLst/>
                          <a:latin typeface="Calibri" panose="020F0502020204030204" pitchFamily="34" charset="0"/>
                        </a:rPr>
                        <a:t>Meta lograda y superando la proyección (1,618/2,057 = 78.65%). </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0" i="0" u="none" strike="noStrike" dirty="0">
                          <a:solidFill>
                            <a:srgbClr val="000000"/>
                          </a:solidFill>
                          <a:effectLst/>
                          <a:latin typeface="Calibri" panose="020F0502020204030204" pitchFamily="34" charset="0"/>
                        </a:rPr>
                        <a:t>* A pesar de la Pandemia de Covid - 19 el país logró realizar con éxito mantener la oferta de servicios para el diagnóstico precoz en poblaciones de mayor riesgo y vulnerabilidad y/o sospechosas de fármaco resistencia a través de pruebas moleculares las cuales a través de los Lineamientos técnicos para el abordaje y seguimiento de casos de tuberculosis; ante la emergencia nacional por COVID-19 se siguieron las recomendaciones de bioseguridad para los técnicos responsables del manejo de muestras; esto permitió hacer mayor número de pruebas ya que se ha fortalecido la red de laboratorios hospitalaria con equipos y más cartuchos de prueba. Es de importancia recalcar que a pesar de la Pandemia se mantuvo supervisión continua por parte del UPTYER al laboratorio nacional de referencia aprovechando los instrumentos informáticos, de igual manera se ha mantenido la farmacovigilancia activa para detectar precozmente los casos resistentes al menos para casos TB RR/TB MDR.</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0" i="0" u="none" strike="noStrike" dirty="0">
                          <a:solidFill>
                            <a:srgbClr val="000000"/>
                          </a:solidFill>
                          <a:effectLst/>
                          <a:latin typeface="Calibri" panose="020F0502020204030204" pitchFamily="34" charset="0"/>
                        </a:rPr>
                        <a:t>* El uso continuo del Gene Xpert ofertado a todos los usuarios o personas que cumplían la condición para ser sometido a pruebas rápidas para diagnosticar o descartar Tuberculosis con más sensibilidad y rapidez a TB resistente a Rifampicina, aumentó la oportunidad del diagnóstico y en su sensibilidad a pesar de la pandemia que derivo recursos especialmente de laboratorio para atender procesamiento de muestras de Covid - 19. </a:t>
                      </a:r>
                      <a:br>
                        <a:rPr lang="es-SV" sz="1050" b="0" i="0" u="none" strike="noStrike" dirty="0">
                          <a:solidFill>
                            <a:srgbClr val="000000"/>
                          </a:solidFill>
                          <a:effectLst/>
                          <a:latin typeface="Calibri" panose="020F0502020204030204" pitchFamily="34" charset="0"/>
                        </a:rPr>
                      </a:br>
                      <a:br>
                        <a:rPr lang="es-SV" sz="1050" b="0" i="0" u="none" strike="noStrike" dirty="0">
                          <a:solidFill>
                            <a:srgbClr val="000000"/>
                          </a:solidFill>
                          <a:effectLst/>
                          <a:latin typeface="Calibri" panose="020F0502020204030204" pitchFamily="34" charset="0"/>
                        </a:rPr>
                      </a:br>
                      <a:r>
                        <a:rPr lang="es-SV" sz="1050" b="1" i="1" u="none" strike="noStrike" dirty="0">
                          <a:solidFill>
                            <a:srgbClr val="000000"/>
                          </a:solidFill>
                          <a:effectLst/>
                          <a:latin typeface="Calibri" panose="020F0502020204030204" pitchFamily="34" charset="0"/>
                        </a:rPr>
                        <a:t>* Fuente : PUDR_TB_AÑO 2020_remitido a FM 17/marzo/2021</a:t>
                      </a:r>
                      <a:endParaRPr lang="es-SV" sz="1050" b="0" i="0" u="none" strike="noStrike" dirty="0">
                        <a:solidFill>
                          <a:srgbClr val="000000"/>
                        </a:solidFill>
                        <a:effectLst/>
                        <a:latin typeface="Calibri" panose="020F0502020204030204" pitchFamily="34" charset="0"/>
                      </a:endParaRPr>
                    </a:p>
                  </a:txBody>
                  <a:tcPr marL="6057" marR="6057" marT="60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53037625"/>
                  </a:ext>
                </a:extLst>
              </a:tr>
            </a:tbl>
          </a:graphicData>
        </a:graphic>
      </p:graphicFrame>
    </p:spTree>
    <p:extLst>
      <p:ext uri="{BB962C8B-B14F-4D97-AF65-F5344CB8AC3E}">
        <p14:creationId xmlns:p14="http://schemas.microsoft.com/office/powerpoint/2010/main" val="1383222656"/>
      </p:ext>
    </p:extLst>
  </p:cSld>
  <p:clrMapOvr>
    <a:masterClrMapping/>
  </p:clrMapOvr>
  <p:transition>
    <p:wipe dir="d"/>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3662</TotalTime>
  <Words>2414</Words>
  <Application>Microsoft Office PowerPoint</Application>
  <PresentationFormat>Presentación en pantalla (4:3)</PresentationFormat>
  <Paragraphs>223</Paragraphs>
  <Slides>22</Slides>
  <Notes>15</Notes>
  <HiddenSlides>0</HiddenSlides>
  <MMClips>0</MMClips>
  <ScaleCrop>false</ScaleCrop>
  <HeadingPairs>
    <vt:vector size="8" baseType="variant">
      <vt:variant>
        <vt:lpstr>Fuentes usadas</vt:lpstr>
      </vt:variant>
      <vt:variant>
        <vt:i4>6</vt:i4>
      </vt:variant>
      <vt:variant>
        <vt:lpstr>Tema</vt:lpstr>
      </vt:variant>
      <vt:variant>
        <vt:i4>3</vt:i4>
      </vt:variant>
      <vt:variant>
        <vt:lpstr>Servidores OLE incrustados</vt:lpstr>
      </vt:variant>
      <vt:variant>
        <vt:i4>1</vt:i4>
      </vt:variant>
      <vt:variant>
        <vt:lpstr>Títulos de diapositiva</vt:lpstr>
      </vt:variant>
      <vt:variant>
        <vt:i4>22</vt:i4>
      </vt:variant>
    </vt:vector>
  </HeadingPairs>
  <TitlesOfParts>
    <vt:vector size="32" baseType="lpstr">
      <vt:lpstr>Arial</vt:lpstr>
      <vt:lpstr>Arial Black</vt:lpstr>
      <vt:lpstr>Bembo Std</vt:lpstr>
      <vt:lpstr>Calibri</vt:lpstr>
      <vt:lpstr>Century Gothic</vt:lpstr>
      <vt:lpstr>Wingdings 3</vt:lpstr>
      <vt:lpstr>Tema de Office</vt:lpstr>
      <vt:lpstr>4_Tema de Office</vt:lpstr>
      <vt:lpstr>Sector</vt:lpstr>
      <vt:lpstr>Worksheet</vt:lpstr>
      <vt:lpstr>Presentación de PowerPoint</vt:lpstr>
      <vt:lpstr>Presentación de PowerPoint</vt:lpstr>
      <vt:lpstr>Información de la Subvención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Evidencias Fotográficas.</vt:lpstr>
      <vt:lpstr>Evidencias Fotográficas.</vt:lpstr>
      <vt:lpstr>Evidencias Fotográficas.</vt:lpstr>
      <vt:lpstr>Apoyo del PNTYER a la  Pandemia Covid - 19</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Vanessa</dc:creator>
  <cp:lastModifiedBy>gflores</cp:lastModifiedBy>
  <cp:revision>272</cp:revision>
  <cp:lastPrinted>2019-03-21T14:15:37Z</cp:lastPrinted>
  <dcterms:created xsi:type="dcterms:W3CDTF">2012-11-07T15:01:43Z</dcterms:created>
  <dcterms:modified xsi:type="dcterms:W3CDTF">2021-05-19T01:21:56Z</dcterms:modified>
</cp:coreProperties>
</file>