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6" r:id="rId3"/>
    <p:sldId id="278" r:id="rId4"/>
    <p:sldId id="309" r:id="rId5"/>
    <p:sldId id="334" r:id="rId6"/>
    <p:sldId id="335" r:id="rId7"/>
    <p:sldId id="336" r:id="rId8"/>
    <p:sldId id="337" r:id="rId9"/>
    <p:sldId id="314" r:id="rId10"/>
    <p:sldId id="338" r:id="rId11"/>
    <p:sldId id="339" r:id="rId12"/>
    <p:sldId id="332" r:id="rId13"/>
    <p:sldId id="331" r:id="rId14"/>
    <p:sldId id="321" r:id="rId15"/>
    <p:sldId id="322" r:id="rId16"/>
    <p:sldId id="325" r:id="rId17"/>
    <p:sldId id="341" r:id="rId18"/>
    <p:sldId id="340" r:id="rId19"/>
    <p:sldId id="326" r:id="rId20"/>
    <p:sldId id="327" r:id="rId21"/>
    <p:sldId id="318" r:id="rId22"/>
    <p:sldId id="329" r:id="rId23"/>
    <p:sldId id="317" r:id="rId24"/>
    <p:sldId id="319" r:id="rId25"/>
    <p:sldId id="258" r:id="rId26"/>
  </p:sldIdLst>
  <p:sldSz cx="12192000" cy="6858000"/>
  <p:notesSz cx="7010400" cy="9296400"/>
  <p:defaultTextStyle>
    <a:defPPr>
      <a:defRPr lang="es-SV"/>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flores" initials="g" lastIdx="1" clrIdx="0">
    <p:extLst>
      <p:ext uri="{19B8F6BF-5375-455C-9EA6-DF929625EA0E}">
        <p15:presenceInfo xmlns:p15="http://schemas.microsoft.com/office/powerpoint/2012/main" userId="gflor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BDA15"/>
    <a:srgbClr val="BFD53B"/>
    <a:srgbClr val="EFE021"/>
    <a:srgbClr val="C8CB45"/>
    <a:srgbClr val="CDD040"/>
    <a:srgbClr val="DAD636"/>
    <a:srgbClr val="BCEE1E"/>
    <a:srgbClr val="F2E81A"/>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3" autoAdjust="0"/>
    <p:restoredTop sz="94672" autoAdjust="0"/>
  </p:normalViewPr>
  <p:slideViewPr>
    <p:cSldViewPr>
      <p:cViewPr varScale="1">
        <p:scale>
          <a:sx n="85" d="100"/>
          <a:sy n="85" d="100"/>
        </p:scale>
        <p:origin x="1104" y="8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276" y="-96"/>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gflores\AppData\Local\Microsoft\Windows\INetCache\Content.Outlook\ZWAQD2DX\Tablero%20de%20mando%20VIH%20al%2031%20Dic%202020_.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gflores\AppData\Local\Microsoft\Windows\INetCache\Content.Outlook\ZWAQD2DX\Tablero%20de%20mando%20VIH%20al%2031%20Dic%202020_.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'Introducción de datos'!$B$31</c:f>
              <c:strCache>
                <c:ptCount val="1"/>
                <c:pt idx="0">
                  <c:v>Presupuesto (en $)</c:v>
                </c:pt>
              </c:strCache>
            </c:strRef>
          </c:tx>
          <c:spPr>
            <a:solidFill>
              <a:schemeClr val="accent1"/>
            </a:solidFill>
            <a:ln>
              <a:noFill/>
            </a:ln>
            <a:effectLst/>
          </c:spPr>
          <c:invertIfNegative val="0"/>
          <c:val>
            <c:numRef>
              <c:f>'Introducción de datos'!$C$31:$D$31</c:f>
              <c:numCache>
                <c:formatCode>\$#,##0.00</c:formatCode>
                <c:ptCount val="2"/>
                <c:pt idx="0">
                  <c:v>2936823</c:v>
                </c:pt>
                <c:pt idx="1">
                  <c:v>10977243</c:v>
                </c:pt>
              </c:numCache>
            </c:numRef>
          </c:val>
          <c:extLst>
            <c:ext xmlns:c16="http://schemas.microsoft.com/office/drawing/2014/chart" uri="{C3380CC4-5D6E-409C-BE32-E72D297353CC}">
              <c16:uniqueId val="{00000000-B576-41D7-9941-E19460C5A140}"/>
            </c:ext>
          </c:extLst>
        </c:ser>
        <c:ser>
          <c:idx val="1"/>
          <c:order val="1"/>
          <c:tx>
            <c:strRef>
              <c:f>'Introducción de datos'!$B$32</c:f>
              <c:strCache>
                <c:ptCount val="1"/>
                <c:pt idx="0">
                  <c:v>Desembolsos por el Fondo Mundial (en $)</c:v>
                </c:pt>
              </c:strCache>
            </c:strRef>
          </c:tx>
          <c:spPr>
            <a:solidFill>
              <a:schemeClr val="accent2"/>
            </a:solidFill>
            <a:ln>
              <a:noFill/>
            </a:ln>
            <a:effectLst/>
          </c:spPr>
          <c:invertIfNegative val="0"/>
          <c:val>
            <c:numRef>
              <c:f>'Introducción de datos'!$C$32:$D$32</c:f>
              <c:numCache>
                <c:formatCode>\$#,##0.00</c:formatCode>
                <c:ptCount val="2"/>
                <c:pt idx="0">
                  <c:v>5151443</c:v>
                </c:pt>
                <c:pt idx="1">
                  <c:v>8132222</c:v>
                </c:pt>
              </c:numCache>
            </c:numRef>
          </c:val>
          <c:extLst>
            <c:ext xmlns:c16="http://schemas.microsoft.com/office/drawing/2014/chart" uri="{C3380CC4-5D6E-409C-BE32-E72D297353CC}">
              <c16:uniqueId val="{00000001-B576-41D7-9941-E19460C5A140}"/>
            </c:ext>
          </c:extLst>
        </c:ser>
        <c:ser>
          <c:idx val="2"/>
          <c:order val="2"/>
          <c:tx>
            <c:strRef>
              <c:f>'Introducción de datos'!$B$33</c:f>
              <c:strCache>
                <c:ptCount val="1"/>
                <c:pt idx="0">
                  <c:v>Transferencias de Saldos de Caja de Subvención anterior</c:v>
                </c:pt>
              </c:strCache>
            </c:strRef>
          </c:tx>
          <c:spPr>
            <a:solidFill>
              <a:schemeClr val="accent3"/>
            </a:solidFill>
            <a:ln>
              <a:noFill/>
            </a:ln>
            <a:effectLst/>
          </c:spPr>
          <c:invertIfNegative val="0"/>
          <c:val>
            <c:numRef>
              <c:f>'Introducción de datos'!$C$33:$D$33</c:f>
              <c:numCache>
                <c:formatCode>\$#,##0.00</c:formatCode>
                <c:ptCount val="2"/>
                <c:pt idx="0">
                  <c:v>1591746.71</c:v>
                </c:pt>
                <c:pt idx="1">
                  <c:v>0</c:v>
                </c:pt>
              </c:numCache>
            </c:numRef>
          </c:val>
          <c:extLst>
            <c:ext xmlns:c16="http://schemas.microsoft.com/office/drawing/2014/chart" uri="{C3380CC4-5D6E-409C-BE32-E72D297353CC}">
              <c16:uniqueId val="{00000002-B576-41D7-9941-E19460C5A140}"/>
            </c:ext>
          </c:extLst>
        </c:ser>
        <c:ser>
          <c:idx val="3"/>
          <c:order val="3"/>
          <c:tx>
            <c:strRef>
              <c:f>'Introducción de datos'!$B$34</c:f>
              <c:strCache>
                <c:ptCount val="1"/>
                <c:pt idx="0">
                  <c:v>Desembolso por el Fondo Mundial a terceros (WAMBO)</c:v>
                </c:pt>
              </c:strCache>
            </c:strRef>
          </c:tx>
          <c:spPr>
            <a:solidFill>
              <a:schemeClr val="accent4"/>
            </a:solidFill>
            <a:ln>
              <a:noFill/>
            </a:ln>
            <a:effectLst/>
          </c:spPr>
          <c:invertIfNegative val="0"/>
          <c:val>
            <c:numRef>
              <c:f>'Introducción de datos'!$C$34:$D$34</c:f>
              <c:numCache>
                <c:formatCode>\$#,##0.00</c:formatCode>
                <c:ptCount val="2"/>
                <c:pt idx="0">
                  <c:v>0</c:v>
                </c:pt>
                <c:pt idx="1">
                  <c:v>27407.81</c:v>
                </c:pt>
              </c:numCache>
            </c:numRef>
          </c:val>
          <c:extLst>
            <c:ext xmlns:c16="http://schemas.microsoft.com/office/drawing/2014/chart" uri="{C3380CC4-5D6E-409C-BE32-E72D297353CC}">
              <c16:uniqueId val="{00000003-B576-41D7-9941-E19460C5A140}"/>
            </c:ext>
          </c:extLst>
        </c:ser>
        <c:dLbls>
          <c:showLegendKey val="0"/>
          <c:showVal val="0"/>
          <c:showCatName val="0"/>
          <c:showSerName val="0"/>
          <c:showPercent val="0"/>
          <c:showBubbleSize val="0"/>
        </c:dLbls>
        <c:gapWidth val="150"/>
        <c:axId val="505751168"/>
        <c:axId val="505742968"/>
      </c:barChart>
      <c:catAx>
        <c:axId val="50575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505742968"/>
        <c:crosses val="autoZero"/>
        <c:auto val="1"/>
        <c:lblAlgn val="ctr"/>
        <c:lblOffset val="100"/>
        <c:noMultiLvlLbl val="0"/>
      </c:catAx>
      <c:valAx>
        <c:axId val="5057429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505751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SV"/>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SV"/>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456151497730405"/>
          <c:y val="1.2481468919616628E-2"/>
          <c:w val="0.83637008666647794"/>
          <c:h val="0.51132360552832989"/>
        </c:manualLayout>
      </c:layout>
      <c:bar3DChart>
        <c:barDir val="col"/>
        <c:grouping val="clustered"/>
        <c:varyColors val="0"/>
        <c:ser>
          <c:idx val="0"/>
          <c:order val="0"/>
          <c:tx>
            <c:strRef>
              <c:f>'Introducción de datos'!$C$40</c:f>
              <c:strCache>
                <c:ptCount val="1"/>
                <c:pt idx="0">
                  <c:v>Presupuesto acumulado (en $)</c:v>
                </c:pt>
              </c:strCache>
            </c:strRef>
          </c:tx>
          <c:spPr>
            <a:solidFill>
              <a:schemeClr val="accent1"/>
            </a:solidFill>
            <a:ln>
              <a:noFill/>
            </a:ln>
            <a:effectLst/>
            <a:sp3d/>
          </c:spPr>
          <c:invertIfNegative val="0"/>
          <c:cat>
            <c:strRef>
              <c:f>'Introducción de datos'!$B$41:$B$51</c:f>
              <c:strCache>
                <c:ptCount val="11"/>
                <c:pt idx="0">
                  <c:v> GESTION DE PROGRAMAS </c:v>
                </c:pt>
                <c:pt idx="1">
                  <c:v> PROGRAMA DE PREVENCION INTEGRAL PARA HOMBRES QUE TIENEN RELACIONES SEXUALES CON HOMBRES </c:v>
                </c:pt>
                <c:pt idx="2">
                  <c:v> PROGRAMAS DE PREVENCION INTEGRAL PARA PERSONAS TRANSGENERO </c:v>
                </c:pt>
                <c:pt idx="3">
                  <c:v> PROGRAMAS DE PREVENCION INTEGRAL PARA TRABAJADORES DEL SEXO Y SUS CLIENTES </c:v>
                </c:pt>
                <c:pt idx="4">
                  <c:v> PROGRAMAS INTEGRALES PARA PERSONAS PRIVADAS DE LIBERTAD EN CENTROS PENITENCIARIOS Y OTROS LUGARES DE RECLUSION </c:v>
                </c:pt>
                <c:pt idx="5">
                  <c:v> PTMI </c:v>
                </c:pt>
                <c:pt idx="6">
                  <c:v> SSRS: SISTEMAS DE INFORMACION EN SALUD Y MONITOREO Y EVALUACION </c:v>
                </c:pt>
                <c:pt idx="7">
                  <c:v> TB/VIH </c:v>
                </c:pt>
                <c:pt idx="8">
                  <c:v> TRATAMIENTO, ATENCION Y APOYO </c:v>
                </c:pt>
                <c:pt idx="9">
                  <c:v> SSRS: PRESTACIÓN DE SERVICIOS INTEGRADOS Y MEJORA DE LA CALIDAD </c:v>
                </c:pt>
                <c:pt idx="10">
                  <c:v> COVID-19 </c:v>
                </c:pt>
              </c:strCache>
            </c:strRef>
          </c:cat>
          <c:val>
            <c:numRef>
              <c:f>'Introducción de datos'!$C$41:$C$51</c:f>
              <c:numCache>
                <c:formatCode>_(\$* #,##0.00_);_(\$* \(#,##0.00\);_(\$* \-??_);_(@_)</c:formatCode>
                <c:ptCount val="11"/>
                <c:pt idx="0">
                  <c:v>1061538.54</c:v>
                </c:pt>
                <c:pt idx="1">
                  <c:v>3284017.1</c:v>
                </c:pt>
                <c:pt idx="2">
                  <c:v>207515.34</c:v>
                </c:pt>
                <c:pt idx="3">
                  <c:v>1037665.24</c:v>
                </c:pt>
                <c:pt idx="4">
                  <c:v>257391.11</c:v>
                </c:pt>
                <c:pt idx="5">
                  <c:v>233760.36</c:v>
                </c:pt>
                <c:pt idx="6">
                  <c:v>314016.96999999997</c:v>
                </c:pt>
                <c:pt idx="7">
                  <c:v>20153.32</c:v>
                </c:pt>
                <c:pt idx="8">
                  <c:v>2802694.84</c:v>
                </c:pt>
                <c:pt idx="9">
                  <c:v>3137272.28</c:v>
                </c:pt>
                <c:pt idx="10">
                  <c:v>1558040.58</c:v>
                </c:pt>
              </c:numCache>
            </c:numRef>
          </c:val>
          <c:extLst>
            <c:ext xmlns:c16="http://schemas.microsoft.com/office/drawing/2014/chart" uri="{C3380CC4-5D6E-409C-BE32-E72D297353CC}">
              <c16:uniqueId val="{00000000-976B-42FD-AF17-CCC92CB42639}"/>
            </c:ext>
          </c:extLst>
        </c:ser>
        <c:ser>
          <c:idx val="1"/>
          <c:order val="1"/>
          <c:tx>
            <c:strRef>
              <c:f>'Introducción de datos'!$D$40</c:f>
              <c:strCache>
                <c:ptCount val="1"/>
                <c:pt idx="0">
                  <c:v>Gastos acumulados (en $)</c:v>
                </c:pt>
              </c:strCache>
            </c:strRef>
          </c:tx>
          <c:spPr>
            <a:solidFill>
              <a:schemeClr val="accent2"/>
            </a:solidFill>
            <a:ln>
              <a:noFill/>
            </a:ln>
            <a:effectLst/>
            <a:sp3d/>
          </c:spPr>
          <c:invertIfNegative val="0"/>
          <c:cat>
            <c:strRef>
              <c:f>'Introducción de datos'!$B$41:$B$51</c:f>
              <c:strCache>
                <c:ptCount val="11"/>
                <c:pt idx="0">
                  <c:v> GESTION DE PROGRAMAS </c:v>
                </c:pt>
                <c:pt idx="1">
                  <c:v> PROGRAMA DE PREVENCION INTEGRAL PARA HOMBRES QUE TIENEN RELACIONES SEXUALES CON HOMBRES </c:v>
                </c:pt>
                <c:pt idx="2">
                  <c:v> PROGRAMAS DE PREVENCION INTEGRAL PARA PERSONAS TRANSGENERO </c:v>
                </c:pt>
                <c:pt idx="3">
                  <c:v> PROGRAMAS DE PREVENCION INTEGRAL PARA TRABAJADORES DEL SEXO Y SUS CLIENTES </c:v>
                </c:pt>
                <c:pt idx="4">
                  <c:v> PROGRAMAS INTEGRALES PARA PERSONAS PRIVADAS DE LIBERTAD EN CENTROS PENITENCIARIOS Y OTROS LUGARES DE RECLUSION </c:v>
                </c:pt>
                <c:pt idx="5">
                  <c:v> PTMI </c:v>
                </c:pt>
                <c:pt idx="6">
                  <c:v> SSRS: SISTEMAS DE INFORMACION EN SALUD Y MONITOREO Y EVALUACION </c:v>
                </c:pt>
                <c:pt idx="7">
                  <c:v> TB/VIH </c:v>
                </c:pt>
                <c:pt idx="8">
                  <c:v> TRATAMIENTO, ATENCION Y APOYO </c:v>
                </c:pt>
                <c:pt idx="9">
                  <c:v> SSRS: PRESTACIÓN DE SERVICIOS INTEGRADOS Y MEJORA DE LA CALIDAD </c:v>
                </c:pt>
                <c:pt idx="10">
                  <c:v> COVID-19 </c:v>
                </c:pt>
              </c:strCache>
            </c:strRef>
          </c:cat>
          <c:val>
            <c:numRef>
              <c:f>'Introducción de datos'!$D$41:$D$51</c:f>
              <c:numCache>
                <c:formatCode>_(\$* #,##0.00_);_(\$* \(#,##0.00\);_(\$* \-??_);_(@_)</c:formatCode>
                <c:ptCount val="11"/>
                <c:pt idx="0">
                  <c:v>891821.23</c:v>
                </c:pt>
                <c:pt idx="1">
                  <c:v>2381147.38</c:v>
                </c:pt>
                <c:pt idx="2">
                  <c:v>167261.94</c:v>
                </c:pt>
                <c:pt idx="3">
                  <c:v>886108.05</c:v>
                </c:pt>
                <c:pt idx="4">
                  <c:v>167756.96</c:v>
                </c:pt>
                <c:pt idx="5">
                  <c:v>228504.36</c:v>
                </c:pt>
                <c:pt idx="6">
                  <c:v>250374.86</c:v>
                </c:pt>
                <c:pt idx="7">
                  <c:v>10173.32</c:v>
                </c:pt>
                <c:pt idx="8">
                  <c:v>2224845.98</c:v>
                </c:pt>
                <c:pt idx="9">
                  <c:v>0</c:v>
                </c:pt>
                <c:pt idx="10">
                  <c:v>29537.360000000001</c:v>
                </c:pt>
              </c:numCache>
            </c:numRef>
          </c:val>
          <c:extLst>
            <c:ext xmlns:c16="http://schemas.microsoft.com/office/drawing/2014/chart" uri="{C3380CC4-5D6E-409C-BE32-E72D297353CC}">
              <c16:uniqueId val="{00000001-976B-42FD-AF17-CCC92CB42639}"/>
            </c:ext>
          </c:extLst>
        </c:ser>
        <c:ser>
          <c:idx val="2"/>
          <c:order val="2"/>
          <c:tx>
            <c:strRef>
              <c:f>'Introducción de datos'!$E$40</c:f>
              <c:strCache>
                <c:ptCount val="1"/>
                <c:pt idx="0">
                  <c:v>%</c:v>
                </c:pt>
              </c:strCache>
            </c:strRef>
          </c:tx>
          <c:spPr>
            <a:solidFill>
              <a:schemeClr val="accent3"/>
            </a:solidFill>
            <a:ln>
              <a:noFill/>
            </a:ln>
            <a:effectLst/>
            <a:sp3d/>
          </c:spPr>
          <c:invertIfNegative val="0"/>
          <c:cat>
            <c:strRef>
              <c:f>'Introducción de datos'!$B$41:$B$51</c:f>
              <c:strCache>
                <c:ptCount val="11"/>
                <c:pt idx="0">
                  <c:v> GESTION DE PROGRAMAS </c:v>
                </c:pt>
                <c:pt idx="1">
                  <c:v> PROGRAMA DE PREVENCION INTEGRAL PARA HOMBRES QUE TIENEN RELACIONES SEXUALES CON HOMBRES </c:v>
                </c:pt>
                <c:pt idx="2">
                  <c:v> PROGRAMAS DE PREVENCION INTEGRAL PARA PERSONAS TRANSGENERO </c:v>
                </c:pt>
                <c:pt idx="3">
                  <c:v> PROGRAMAS DE PREVENCION INTEGRAL PARA TRABAJADORES DEL SEXO Y SUS CLIENTES </c:v>
                </c:pt>
                <c:pt idx="4">
                  <c:v> PROGRAMAS INTEGRALES PARA PERSONAS PRIVADAS DE LIBERTAD EN CENTROS PENITENCIARIOS Y OTROS LUGARES DE RECLUSION </c:v>
                </c:pt>
                <c:pt idx="5">
                  <c:v> PTMI </c:v>
                </c:pt>
                <c:pt idx="6">
                  <c:v> SSRS: SISTEMAS DE INFORMACION EN SALUD Y MONITOREO Y EVALUACION </c:v>
                </c:pt>
                <c:pt idx="7">
                  <c:v> TB/VIH </c:v>
                </c:pt>
                <c:pt idx="8">
                  <c:v> TRATAMIENTO, ATENCION Y APOYO </c:v>
                </c:pt>
                <c:pt idx="9">
                  <c:v> SSRS: PRESTACIÓN DE SERVICIOS INTEGRADOS Y MEJORA DE LA CALIDAD </c:v>
                </c:pt>
                <c:pt idx="10">
                  <c:v> COVID-19 </c:v>
                </c:pt>
              </c:strCache>
            </c:strRef>
          </c:cat>
          <c:val>
            <c:numRef>
              <c:f>'Introducción de datos'!$E$41:$E$51</c:f>
              <c:numCache>
                <c:formatCode>0%</c:formatCode>
                <c:ptCount val="11"/>
                <c:pt idx="0">
                  <c:v>0.84012138645479606</c:v>
                </c:pt>
                <c:pt idx="1">
                  <c:v>0.72507155337284934</c:v>
                </c:pt>
                <c:pt idx="2">
                  <c:v>0.80602205118908321</c:v>
                </c:pt>
                <c:pt idx="3">
                  <c:v>0.85394404268567392</c:v>
                </c:pt>
                <c:pt idx="4">
                  <c:v>0.65175895158150565</c:v>
                </c:pt>
                <c:pt idx="5">
                  <c:v>0.977515435037831</c:v>
                </c:pt>
                <c:pt idx="6">
                  <c:v>0.79732907428538025</c:v>
                </c:pt>
                <c:pt idx="7">
                  <c:v>0.50479623208483759</c:v>
                </c:pt>
                <c:pt idx="8">
                  <c:v>0.7938238399154437</c:v>
                </c:pt>
                <c:pt idx="9">
                  <c:v>0</c:v>
                </c:pt>
                <c:pt idx="10">
                  <c:v>1.8958017126870983E-2</c:v>
                </c:pt>
              </c:numCache>
            </c:numRef>
          </c:val>
          <c:extLst>
            <c:ext xmlns:c16="http://schemas.microsoft.com/office/drawing/2014/chart" uri="{C3380CC4-5D6E-409C-BE32-E72D297353CC}">
              <c16:uniqueId val="{00000002-976B-42FD-AF17-CCC92CB42639}"/>
            </c:ext>
          </c:extLst>
        </c:ser>
        <c:dLbls>
          <c:showLegendKey val="0"/>
          <c:showVal val="0"/>
          <c:showCatName val="0"/>
          <c:showSerName val="0"/>
          <c:showPercent val="0"/>
          <c:showBubbleSize val="0"/>
        </c:dLbls>
        <c:gapWidth val="150"/>
        <c:shape val="box"/>
        <c:axId val="662331840"/>
        <c:axId val="662330528"/>
        <c:axId val="0"/>
      </c:bar3DChart>
      <c:catAx>
        <c:axId val="662331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SV"/>
          </a:p>
        </c:txPr>
        <c:crossAx val="662330528"/>
        <c:crosses val="autoZero"/>
        <c:auto val="1"/>
        <c:lblAlgn val="ctr"/>
        <c:lblOffset val="100"/>
        <c:noMultiLvlLbl val="0"/>
      </c:catAx>
      <c:valAx>
        <c:axId val="662330528"/>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SV"/>
          </a:p>
        </c:txPr>
        <c:crossAx val="6623318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es-SV"/>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s-SV"/>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573031496063"/>
          <c:y val="1.3159679519214679E-2"/>
          <c:w val="0.80375848152086127"/>
          <c:h val="0.64185013906756161"/>
        </c:manualLayout>
      </c:layout>
      <c:barChart>
        <c:barDir val="col"/>
        <c:grouping val="clustered"/>
        <c:varyColors val="0"/>
        <c:ser>
          <c:idx val="0"/>
          <c:order val="0"/>
          <c:tx>
            <c:v>SALDOS AL 31 DE DICIEMBRE 2020</c:v>
          </c:tx>
          <c:spPr>
            <a:solidFill>
              <a:schemeClr val="accent2">
                <a:lumMod val="75000"/>
              </a:schemeClr>
            </a:solidFill>
            <a:ln>
              <a:noFill/>
            </a:ln>
            <a:effectLst/>
          </c:spPr>
          <c:invertIfNegative val="0"/>
          <c:cat>
            <c:strRef>
              <c:f>'Introducción de datos'!$B$57:$B$71</c:f>
              <c:strCache>
                <c:ptCount val="15"/>
                <c:pt idx="0">
                  <c:v> Desembolsado por el Fondo Mundial </c:v>
                </c:pt>
                <c:pt idx="1">
                  <c:v> Transferencias de Saldos de Caja de Subvención anterior </c:v>
                </c:pt>
                <c:pt idx="2">
                  <c:v> Desembolso por el Fondo Mundial a terceros (WAMBO) </c:v>
                </c:pt>
                <c:pt idx="3">
                  <c:v> (+) Intereses percibidos en cuenta de ahorro a diciembre 2020 MINSAL </c:v>
                </c:pt>
                <c:pt idx="4">
                  <c:v> (-) Anticipos de Fondos a Plan Internacional, INC </c:v>
                </c:pt>
                <c:pt idx="5">
                  <c:v> (-) Gastos (ejecución MINSAL) </c:v>
                </c:pt>
                <c:pt idx="6">
                  <c:v> (-) Gastos (ejecución compras WAMBO) </c:v>
                </c:pt>
                <c:pt idx="7">
                  <c:v> (=) Saldo en Caja al 31 diciembre 2020 MINSAL  </c:v>
                </c:pt>
                <c:pt idx="8">
                  <c:v> (-) Compromisos y obligaciones financieras </c:v>
                </c:pt>
                <c:pt idx="9">
                  <c:v> Saldo en Caja despues de compromisos al 31 de diciembre 2020 MINSAL  </c:v>
                </c:pt>
                <c:pt idx="10">
                  <c:v> Desembolso transferido a Plan Internacional, INC. </c:v>
                </c:pt>
                <c:pt idx="11">
                  <c:v> (+) Intereses percibidos en cuenta de ahorro 2020 SR </c:v>
                </c:pt>
                <c:pt idx="12">
                  <c:v> (-) Gastos  validados por MINSAL (ejecución Plan Internacional, INC) </c:v>
                </c:pt>
                <c:pt idx="13">
                  <c:v> (-) Gastos  en revisión por MINSAL (ejecución Plan Internacional, INC) </c:v>
                </c:pt>
                <c:pt idx="14">
                  <c:v> (=) Saldo en Caja al 31 de diciembre 2020 Plan Internacional, INC. </c:v>
                </c:pt>
              </c:strCache>
            </c:strRef>
          </c:cat>
          <c:val>
            <c:numRef>
              <c:f>'Introducción de datos'!$E$57:$E$71</c:f>
              <c:numCache>
                <c:formatCode>_(\$* #,##0.00_);_(\$* \(#,##0.00\);_(\$* \-??_);_(@_)</c:formatCode>
                <c:ptCount val="15"/>
                <c:pt idx="0">
                  <c:v>13283665</c:v>
                </c:pt>
                <c:pt idx="1">
                  <c:v>1591746.71</c:v>
                </c:pt>
                <c:pt idx="2">
                  <c:v>27407.81</c:v>
                </c:pt>
                <c:pt idx="3">
                  <c:v>112338.29000000001</c:v>
                </c:pt>
                <c:pt idx="4">
                  <c:v>3588070.1</c:v>
                </c:pt>
                <c:pt idx="5">
                  <c:v>3717418.36</c:v>
                </c:pt>
                <c:pt idx="6">
                  <c:v>27408</c:v>
                </c:pt>
                <c:pt idx="7">
                  <c:v>7682261.3500000015</c:v>
                </c:pt>
                <c:pt idx="8">
                  <c:v>375460.58</c:v>
                </c:pt>
                <c:pt idx="9">
                  <c:v>7306800.7700000014</c:v>
                </c:pt>
                <c:pt idx="10">
                  <c:v>3588070.1</c:v>
                </c:pt>
                <c:pt idx="11">
                  <c:v>12292.52</c:v>
                </c:pt>
                <c:pt idx="12">
                  <c:v>3428838.6599999992</c:v>
                </c:pt>
                <c:pt idx="13">
                  <c:v>0</c:v>
                </c:pt>
                <c:pt idx="14">
                  <c:v>171523.96000000086</c:v>
                </c:pt>
              </c:numCache>
            </c:numRef>
          </c:val>
          <c:extLst>
            <c:ext xmlns:c16="http://schemas.microsoft.com/office/drawing/2014/chart" uri="{C3380CC4-5D6E-409C-BE32-E72D297353CC}">
              <c16:uniqueId val="{00000000-C8D2-47CD-97E3-4B859411EB23}"/>
            </c:ext>
          </c:extLst>
        </c:ser>
        <c:dLbls>
          <c:showLegendKey val="0"/>
          <c:showVal val="0"/>
          <c:showCatName val="0"/>
          <c:showSerName val="0"/>
          <c:showPercent val="0"/>
          <c:showBubbleSize val="0"/>
        </c:dLbls>
        <c:gapWidth val="150"/>
        <c:axId val="592526608"/>
        <c:axId val="592528576"/>
      </c:barChart>
      <c:catAx>
        <c:axId val="59252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592528576"/>
        <c:crosses val="autoZero"/>
        <c:auto val="1"/>
        <c:lblAlgn val="ctr"/>
        <c:lblOffset val="100"/>
        <c:noMultiLvlLbl val="0"/>
      </c:catAx>
      <c:valAx>
        <c:axId val="592528576"/>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5925266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SV"/>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SV"/>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DA0F4-7D37-4F38-9E25-CAFDC52190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B46D182D-A333-49C7-AE75-D5F6D28BDBD9}">
      <dgm:prSet custT="1"/>
      <dgm:spPr>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dgm:spPr>
      <dgm:t>
        <a:bodyPr/>
        <a:lstStyle/>
        <a:p>
          <a:pPr algn="just"/>
          <a:r>
            <a:rPr lang="es-SV" sz="1200" b="0" i="0" u="none" strike="noStrike" dirty="0">
              <a:solidFill>
                <a:srgbClr val="000000"/>
              </a:solidFill>
              <a:effectLst/>
              <a:latin typeface="Calibri" panose="020F0502020204030204" pitchFamily="34" charset="0"/>
            </a:rPr>
            <a:t>Del año 2019 y año 2020 el RP han recibido desembolsos correspondientes al año 2019 por $ 5,151,443.00, así mismo en cumplimiento a carta de implementación 2 se realizo el traslado del saldo de caja de la subvención anterior por el monto de $ 1,591,746.71 y para el año 2020  recibió $8,132,222.00 más desembolso directo de FM a Wambo por $27,407.81 que sirvieron para la compra de pruebas SARS, Monto total recibido para el periodo $8,159,629.81.  Cumpliendo lineamientos de FM se actualizo el presupuesto el año 2020 para ajustar los gastos reales del año 2019 e incorporar los fondos COVID 19.  Por lo que se observa en el gráfico que se recibió más desembolsos que lo presupuestado para el año 2019, el cual hace un colchón para ejecutarse el año 2020.</a:t>
          </a:r>
          <a:br>
            <a:rPr lang="es-SV" sz="1200" b="0" i="0" u="none" strike="noStrike" dirty="0">
              <a:solidFill>
                <a:srgbClr val="000000"/>
              </a:solidFill>
              <a:effectLst/>
              <a:latin typeface="Calibri" panose="020F0502020204030204" pitchFamily="34" charset="0"/>
            </a:rPr>
          </a:br>
          <a:endParaRPr lang="es-SV" sz="1200" dirty="0"/>
        </a:p>
      </dgm:t>
    </dgm:pt>
    <dgm:pt modelId="{CFFFC299-8E8F-4CD2-8161-0ABC8C5AD41B}" type="parTrans" cxnId="{6F38B7AC-7CD0-4453-BFAD-563AB75BE455}">
      <dgm:prSet/>
      <dgm:spPr/>
      <dgm:t>
        <a:bodyPr/>
        <a:lstStyle/>
        <a:p>
          <a:pPr algn="just"/>
          <a:endParaRPr lang="es-SV"/>
        </a:p>
      </dgm:t>
    </dgm:pt>
    <dgm:pt modelId="{296DAC36-D59D-44D2-8317-A0FAA750AFBE}" type="sibTrans" cxnId="{6F38B7AC-7CD0-4453-BFAD-563AB75BE455}">
      <dgm:prSet/>
      <dgm:spPr/>
      <dgm:t>
        <a:bodyPr/>
        <a:lstStyle/>
        <a:p>
          <a:pPr algn="just"/>
          <a:endParaRPr lang="es-SV"/>
        </a:p>
      </dgm:t>
    </dgm:pt>
    <dgm:pt modelId="{810A4093-3EB7-41D5-B75B-1365F7F064A6}" type="pres">
      <dgm:prSet presAssocID="{C0CDA0F4-7D37-4F38-9E25-CAFDC5219094}" presName="linear" presStyleCnt="0">
        <dgm:presLayoutVars>
          <dgm:animLvl val="lvl"/>
          <dgm:resizeHandles val="exact"/>
        </dgm:presLayoutVars>
      </dgm:prSet>
      <dgm:spPr/>
    </dgm:pt>
    <dgm:pt modelId="{A06FC81D-F624-4724-8D12-18B7C764A89A}" type="pres">
      <dgm:prSet presAssocID="{B46D182D-A333-49C7-AE75-D5F6D28BDBD9}" presName="parentText" presStyleLbl="node1" presStyleIdx="0" presStyleCnt="1" custScaleX="100000" custScaleY="615993">
        <dgm:presLayoutVars>
          <dgm:chMax val="0"/>
          <dgm:bulletEnabled val="1"/>
        </dgm:presLayoutVars>
      </dgm:prSet>
      <dgm:spPr/>
    </dgm:pt>
  </dgm:ptLst>
  <dgm:cxnLst>
    <dgm:cxn modelId="{FD448021-DABB-4F65-A897-2750BB6EABFF}" type="presOf" srcId="{C0CDA0F4-7D37-4F38-9E25-CAFDC5219094}" destId="{810A4093-3EB7-41D5-B75B-1365F7F064A6}" srcOrd="0" destOrd="0" presId="urn:microsoft.com/office/officeart/2005/8/layout/vList2"/>
    <dgm:cxn modelId="{708BA245-D27B-4030-A87A-DF45FB6568A0}" type="presOf" srcId="{B46D182D-A333-49C7-AE75-D5F6D28BDBD9}" destId="{A06FC81D-F624-4724-8D12-18B7C764A89A}" srcOrd="0" destOrd="0" presId="urn:microsoft.com/office/officeart/2005/8/layout/vList2"/>
    <dgm:cxn modelId="{6F38B7AC-7CD0-4453-BFAD-563AB75BE455}" srcId="{C0CDA0F4-7D37-4F38-9E25-CAFDC5219094}" destId="{B46D182D-A333-49C7-AE75-D5F6D28BDBD9}" srcOrd="0" destOrd="0" parTransId="{CFFFC299-8E8F-4CD2-8161-0ABC8C5AD41B}" sibTransId="{296DAC36-D59D-44D2-8317-A0FAA750AFBE}"/>
    <dgm:cxn modelId="{BDA6D7B7-B768-4D18-BA21-9DBBE9193894}" type="presParOf" srcId="{810A4093-3EB7-41D5-B75B-1365F7F064A6}" destId="{A06FC81D-F624-4724-8D12-18B7C764A89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23AE74-212E-4E18-A114-19560DF5B7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BA1D7501-19A8-4ADF-B94E-C0AD6FDC3491}">
      <dgm:prSet custT="1"/>
      <dgm:spPr>
        <a:gradFill flip="none" rotWithShape="0">
          <a:gsLst>
            <a:gs pos="0">
              <a:srgbClr val="FBDA15">
                <a:tint val="66000"/>
                <a:satMod val="160000"/>
              </a:srgbClr>
            </a:gs>
            <a:gs pos="50000">
              <a:srgbClr val="FBDA15">
                <a:tint val="44500"/>
                <a:satMod val="160000"/>
              </a:srgbClr>
            </a:gs>
            <a:gs pos="100000">
              <a:srgbClr val="FBDA15">
                <a:tint val="23500"/>
                <a:satMod val="160000"/>
              </a:srgbClr>
            </a:gs>
          </a:gsLst>
          <a:lin ang="16200000" scaled="1"/>
          <a:tileRect/>
        </a:gradFill>
      </dgm:spPr>
      <dgm:t>
        <a:bodyPr/>
        <a:lstStyle/>
        <a:p>
          <a:pPr algn="just"/>
          <a:r>
            <a:rPr lang="es-MX" sz="1400" dirty="0">
              <a:solidFill>
                <a:schemeClr val="tx1"/>
              </a:solidFill>
            </a:rPr>
            <a:t>Según gráfica de ejecución por módulos  se observa que a diciembre 2020,  el porcentaje  mayor de ejecución está en el módulo PTMI  con un 98%, en segundo lugar el módulo de  Programas  de Prevención Integral para Trabajadores de Sexo y sus clientes con un 85%  y tercer lugar esta el módulo de Gestión de Programas  con el 84%. Los fondos asignados para el módulo de COVID-19  se solicito la recalendarización para su ejecución para el año 2021.</a:t>
          </a:r>
          <a:endParaRPr lang="es-SV" sz="1400" dirty="0">
            <a:solidFill>
              <a:schemeClr val="tx1"/>
            </a:solidFill>
          </a:endParaRPr>
        </a:p>
      </dgm:t>
    </dgm:pt>
    <dgm:pt modelId="{C46DDDD9-75D2-48FB-860B-C6E2A0484A8D}" type="parTrans" cxnId="{8029C1B0-653E-4EB9-95F3-0EB4C2D6B298}">
      <dgm:prSet/>
      <dgm:spPr/>
      <dgm:t>
        <a:bodyPr/>
        <a:lstStyle/>
        <a:p>
          <a:endParaRPr lang="es-SV"/>
        </a:p>
      </dgm:t>
    </dgm:pt>
    <dgm:pt modelId="{E90A5751-DEA3-4032-99D1-61AE4F3773AD}" type="sibTrans" cxnId="{8029C1B0-653E-4EB9-95F3-0EB4C2D6B298}">
      <dgm:prSet/>
      <dgm:spPr/>
      <dgm:t>
        <a:bodyPr/>
        <a:lstStyle/>
        <a:p>
          <a:endParaRPr lang="es-SV"/>
        </a:p>
      </dgm:t>
    </dgm:pt>
    <dgm:pt modelId="{1EDC170A-C7B6-4F0B-A56C-A33701A05909}" type="pres">
      <dgm:prSet presAssocID="{8B23AE74-212E-4E18-A114-19560DF5B779}" presName="linear" presStyleCnt="0">
        <dgm:presLayoutVars>
          <dgm:animLvl val="lvl"/>
          <dgm:resizeHandles val="exact"/>
        </dgm:presLayoutVars>
      </dgm:prSet>
      <dgm:spPr/>
    </dgm:pt>
    <dgm:pt modelId="{351BA1C1-64E9-4D2B-AF2A-F184DC2EE7DB}" type="pres">
      <dgm:prSet presAssocID="{BA1D7501-19A8-4ADF-B94E-C0AD6FDC3491}" presName="parentText" presStyleLbl="node1" presStyleIdx="0" presStyleCnt="1" custAng="0" custScaleY="665339" custLinFactNeighborX="-3125">
        <dgm:presLayoutVars>
          <dgm:chMax val="0"/>
          <dgm:bulletEnabled val="1"/>
        </dgm:presLayoutVars>
      </dgm:prSet>
      <dgm:spPr/>
    </dgm:pt>
  </dgm:ptLst>
  <dgm:cxnLst>
    <dgm:cxn modelId="{16F2F407-D377-4F03-90D3-43BB84E85351}" type="presOf" srcId="{8B23AE74-212E-4E18-A114-19560DF5B779}" destId="{1EDC170A-C7B6-4F0B-A56C-A33701A05909}" srcOrd="0" destOrd="0" presId="urn:microsoft.com/office/officeart/2005/8/layout/vList2"/>
    <dgm:cxn modelId="{3767D416-2EFF-4644-9254-AA19698CA6EB}" type="presOf" srcId="{BA1D7501-19A8-4ADF-B94E-C0AD6FDC3491}" destId="{351BA1C1-64E9-4D2B-AF2A-F184DC2EE7DB}" srcOrd="0" destOrd="0" presId="urn:microsoft.com/office/officeart/2005/8/layout/vList2"/>
    <dgm:cxn modelId="{8029C1B0-653E-4EB9-95F3-0EB4C2D6B298}" srcId="{8B23AE74-212E-4E18-A114-19560DF5B779}" destId="{BA1D7501-19A8-4ADF-B94E-C0AD6FDC3491}" srcOrd="0" destOrd="0" parTransId="{C46DDDD9-75D2-48FB-860B-C6E2A0484A8D}" sibTransId="{E90A5751-DEA3-4032-99D1-61AE4F3773AD}"/>
    <dgm:cxn modelId="{7A6117B6-3FFF-4433-919B-28900B626E9D}" type="presParOf" srcId="{1EDC170A-C7B6-4F0B-A56C-A33701A05909}" destId="{351BA1C1-64E9-4D2B-AF2A-F184DC2EE7D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4FDEB4-B211-4757-AC62-71ADA4C0C340}" type="doc">
      <dgm:prSet loTypeId="urn:microsoft.com/office/officeart/2005/8/layout/process1" loCatId="process" qsTypeId="urn:microsoft.com/office/officeart/2005/8/quickstyle/simple1" qsCatId="simple" csTypeId="urn:microsoft.com/office/officeart/2005/8/colors/accent6_5" csCatId="accent6" phldr="1"/>
      <dgm:spPr/>
      <dgm:t>
        <a:bodyPr/>
        <a:lstStyle/>
        <a:p>
          <a:endParaRPr lang="es-SV"/>
        </a:p>
      </dgm:t>
    </dgm:pt>
    <dgm:pt modelId="{1ABF7FFF-BB3F-4687-8774-35426B6E5DA1}">
      <dgm:prSet custT="1"/>
      <dgm:spPr>
        <a:gradFill flip="none" rotWithShape="0">
          <a:gsLst>
            <a:gs pos="0">
              <a:srgbClr val="FFFF66">
                <a:tint val="66000"/>
                <a:satMod val="160000"/>
              </a:srgbClr>
            </a:gs>
            <a:gs pos="50000">
              <a:srgbClr val="FFFF66">
                <a:tint val="44500"/>
                <a:satMod val="160000"/>
              </a:srgbClr>
            </a:gs>
            <a:gs pos="100000">
              <a:srgbClr val="FFFF66">
                <a:tint val="23500"/>
                <a:satMod val="160000"/>
              </a:srgbClr>
            </a:gs>
          </a:gsLst>
          <a:path path="circle">
            <a:fillToRect l="50000" t="50000" r="50000" b="50000"/>
          </a:path>
          <a:tileRect/>
        </a:gradFill>
      </dgm:spPr>
      <dgm:t>
        <a:bodyPr/>
        <a:lstStyle/>
        <a:p>
          <a:pPr algn="just"/>
          <a:r>
            <a:rPr lang="es-SV" sz="1200" b="1" dirty="0">
              <a:solidFill>
                <a:srgbClr val="000000"/>
              </a:solidFill>
              <a:latin typeface="Calibri" panose="020F0502020204030204" pitchFamily="34" charset="0"/>
            </a:rPr>
            <a:t>Comentarios: </a:t>
          </a:r>
          <a:r>
            <a:rPr lang="es-SV" sz="1200" dirty="0">
              <a:solidFill>
                <a:srgbClr val="000000"/>
              </a:solidFill>
              <a:latin typeface="Calibri" panose="020F0502020204030204" pitchFamily="34" charset="0"/>
            </a:rPr>
            <a:t>Del año 2019 a diciembre 2020 el RP ha recibido el monto de $14,902,819.52  el cual incluye el traslado de saldos de caja de la subvención anterior de lo cual se ha transferido al SR Plan Internacional el monto de $3,588,070.10. </a:t>
          </a:r>
        </a:p>
        <a:p>
          <a:pPr algn="just"/>
          <a:r>
            <a:rPr lang="es-SV" sz="1200" dirty="0">
              <a:solidFill>
                <a:srgbClr val="000000"/>
              </a:solidFill>
              <a:latin typeface="Calibri" panose="020F0502020204030204" pitchFamily="34" charset="0"/>
            </a:rPr>
            <a:t>Así mismo se obtuvieron intereses acumulados en MINSAL por el monto de $ 112,338.00; Del monto recibido se ha ejecutado en MINSAL el monto de  $3,744,826.36 y  ejecutado y validado al SR es de $ 3,428,838.00. </a:t>
          </a:r>
        </a:p>
        <a:p>
          <a:pPr algn="just"/>
          <a:r>
            <a:rPr lang="es-SV" sz="1200" dirty="0">
              <a:solidFill>
                <a:srgbClr val="000000"/>
              </a:solidFill>
              <a:latin typeface="Calibri" panose="020F0502020204030204" pitchFamily="34" charset="0"/>
            </a:rPr>
            <a:t>El SR reporta un saldo de caja de $ 171,523.96  y MINSAL un saldo de  $7,682,261.00 de los cuales $ 5,426,269.00 corresponden a los fondos destinados para la readecuación del Laboratorio Nacional de Salud (LNR)</a:t>
          </a:r>
        </a:p>
        <a:p>
          <a:pPr algn="just"/>
          <a:r>
            <a:rPr lang="es-SV" sz="1200" dirty="0">
              <a:solidFill>
                <a:srgbClr val="000000"/>
              </a:solidFill>
              <a:latin typeface="Calibri" panose="020F0502020204030204" pitchFamily="34" charset="0"/>
            </a:rPr>
            <a:t>Al 31 de diciembre se reporto al donante compromiso a pagar a proveedores durante el primer semestre del año 2021 el monto de $ 375,460.58;  el monto pendiente de al 31 de diciembre 2020 se ha solicitado sea reprogramado y recalendarizado para su ejecución en el año 2021 dicho monto incluye actividades programadas para el módulo de COVID-19 y LNS.</a:t>
          </a:r>
          <a:br>
            <a:rPr lang="es-SV" sz="1200" dirty="0">
              <a:solidFill>
                <a:srgbClr val="000000"/>
              </a:solidFill>
              <a:latin typeface="Calibri" panose="020F0502020204030204" pitchFamily="34" charset="0"/>
            </a:rPr>
          </a:br>
          <a:endParaRPr lang="es-SV" sz="1200" dirty="0"/>
        </a:p>
      </dgm:t>
    </dgm:pt>
    <dgm:pt modelId="{0A9EB299-D0C5-4EF0-AE6F-3965E30E6CC5}" type="parTrans" cxnId="{A1B32ED5-1DE0-409F-B5CB-711E6CD96379}">
      <dgm:prSet/>
      <dgm:spPr/>
      <dgm:t>
        <a:bodyPr/>
        <a:lstStyle/>
        <a:p>
          <a:pPr algn="just"/>
          <a:endParaRPr lang="es-SV"/>
        </a:p>
      </dgm:t>
    </dgm:pt>
    <dgm:pt modelId="{8BD41109-89D1-4B3D-A9EC-0E4F3CC46992}" type="sibTrans" cxnId="{A1B32ED5-1DE0-409F-B5CB-711E6CD96379}">
      <dgm:prSet/>
      <dgm:spPr/>
      <dgm:t>
        <a:bodyPr/>
        <a:lstStyle/>
        <a:p>
          <a:pPr algn="just"/>
          <a:endParaRPr lang="es-SV"/>
        </a:p>
      </dgm:t>
    </dgm:pt>
    <dgm:pt modelId="{34D591A7-0098-4632-9136-2BEA171F4F12}" type="pres">
      <dgm:prSet presAssocID="{3C4FDEB4-B211-4757-AC62-71ADA4C0C340}" presName="Name0" presStyleCnt="0">
        <dgm:presLayoutVars>
          <dgm:dir/>
          <dgm:resizeHandles val="exact"/>
        </dgm:presLayoutVars>
      </dgm:prSet>
      <dgm:spPr/>
    </dgm:pt>
    <dgm:pt modelId="{1E8D91F1-3960-4958-A2B0-F0D0AEA6526A}" type="pres">
      <dgm:prSet presAssocID="{1ABF7FFF-BB3F-4687-8774-35426B6E5DA1}" presName="node" presStyleLbl="node1" presStyleIdx="0" presStyleCnt="1" custAng="0" custScaleY="110803" custLinFactNeighborX="-49" custLinFactNeighborY="1658">
        <dgm:presLayoutVars>
          <dgm:bulletEnabled val="1"/>
        </dgm:presLayoutVars>
      </dgm:prSet>
      <dgm:spPr/>
    </dgm:pt>
  </dgm:ptLst>
  <dgm:cxnLst>
    <dgm:cxn modelId="{DF7F2200-E698-4744-BCD9-2F02A50B584D}" type="presOf" srcId="{1ABF7FFF-BB3F-4687-8774-35426B6E5DA1}" destId="{1E8D91F1-3960-4958-A2B0-F0D0AEA6526A}" srcOrd="0" destOrd="0" presId="urn:microsoft.com/office/officeart/2005/8/layout/process1"/>
    <dgm:cxn modelId="{52E6C37D-10FD-4DC2-A85C-ED994049EF44}" type="presOf" srcId="{3C4FDEB4-B211-4757-AC62-71ADA4C0C340}" destId="{34D591A7-0098-4632-9136-2BEA171F4F12}" srcOrd="0" destOrd="0" presId="urn:microsoft.com/office/officeart/2005/8/layout/process1"/>
    <dgm:cxn modelId="{A1B32ED5-1DE0-409F-B5CB-711E6CD96379}" srcId="{3C4FDEB4-B211-4757-AC62-71ADA4C0C340}" destId="{1ABF7FFF-BB3F-4687-8774-35426B6E5DA1}" srcOrd="0" destOrd="0" parTransId="{0A9EB299-D0C5-4EF0-AE6F-3965E30E6CC5}" sibTransId="{8BD41109-89D1-4B3D-A9EC-0E4F3CC46992}"/>
    <dgm:cxn modelId="{03088E9E-4895-46FC-BACF-1B58A250F27C}" type="presParOf" srcId="{34D591A7-0098-4632-9136-2BEA171F4F12}" destId="{1E8D91F1-3960-4958-A2B0-F0D0AEA6526A}"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33BD9C-60D2-411A-AC9B-1B7C0E1571F7}"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s-SV"/>
        </a:p>
      </dgm:t>
    </dgm:pt>
    <dgm:pt modelId="{1F06E3D3-E18B-441E-924F-52BC1DC3847F}">
      <dgm:prSet custT="1"/>
      <dgm:spPr/>
      <dgm:t>
        <a:bodyPr/>
        <a:lstStyle/>
        <a:p>
          <a:pPr algn="just">
            <a:lnSpc>
              <a:spcPct val="150000"/>
            </a:lnSpc>
          </a:pPr>
          <a:r>
            <a:rPr lang="es-SV" sz="1200" b="0" i="0" u="none" strike="noStrike" dirty="0">
              <a:solidFill>
                <a:srgbClr val="000000"/>
              </a:solidFill>
              <a:effectLst/>
              <a:latin typeface="Calibri" panose="020F0502020204030204" pitchFamily="34" charset="0"/>
            </a:rPr>
            <a:t>El donante ha enviado los desembolsos según programación establecida, no existiendo atrasos, En relación al SR se realiza según revisión de información del 100% de documentos originales el año 2019 y para el año 2020 documentos digitales presentados para determinar los gastos validados por el RP. </a:t>
          </a:r>
        </a:p>
        <a:p>
          <a:pPr algn="just">
            <a:lnSpc>
              <a:spcPct val="150000"/>
            </a:lnSpc>
          </a:pPr>
          <a:r>
            <a:rPr lang="es-SV" sz="1200" b="0" i="0" u="none" strike="noStrike" dirty="0">
              <a:solidFill>
                <a:srgbClr val="000000"/>
              </a:solidFill>
              <a:effectLst/>
              <a:latin typeface="Calibri" panose="020F0502020204030204" pitchFamily="34" charset="0"/>
            </a:rPr>
            <a:t>Para la presentación del Informe PUDR,  se solicitó prórroga de 15 días  debido a que los mismos recursos elaboramos las solicitudes de financiamiento para el año 2022-2024. </a:t>
          </a:r>
        </a:p>
        <a:p>
          <a:pPr algn="just">
            <a:lnSpc>
              <a:spcPct val="150000"/>
            </a:lnSpc>
          </a:pPr>
          <a:r>
            <a:rPr lang="es-SV" sz="1200" b="0" i="0" u="none" strike="noStrike" dirty="0">
              <a:solidFill>
                <a:srgbClr val="000000"/>
              </a:solidFill>
              <a:effectLst/>
              <a:latin typeface="Calibri" panose="020F0502020204030204" pitchFamily="34" charset="0"/>
            </a:rPr>
            <a:t>La relación de 60-90 desembolsos a subreceptores, obedece a la liquidación presentada un mes posterior al cierre del trimestre por la razón antes mencionada.</a:t>
          </a:r>
          <a:endParaRPr lang="es-SV" sz="1200" dirty="0">
            <a:solidFill>
              <a:schemeClr val="tx1"/>
            </a:solidFill>
          </a:endParaRPr>
        </a:p>
      </dgm:t>
    </dgm:pt>
    <dgm:pt modelId="{BF53F791-0D3A-4068-9F12-A71215D2FE9C}" type="parTrans" cxnId="{19D58383-18CF-483A-A1AC-60611F6C44FB}">
      <dgm:prSet/>
      <dgm:spPr/>
      <dgm:t>
        <a:bodyPr/>
        <a:lstStyle/>
        <a:p>
          <a:endParaRPr lang="es-SV"/>
        </a:p>
      </dgm:t>
    </dgm:pt>
    <dgm:pt modelId="{B3FABF96-BD73-465E-AD52-33994C4A3AD4}" type="sibTrans" cxnId="{19D58383-18CF-483A-A1AC-60611F6C44FB}">
      <dgm:prSet/>
      <dgm:spPr/>
      <dgm:t>
        <a:bodyPr/>
        <a:lstStyle/>
        <a:p>
          <a:endParaRPr lang="es-SV"/>
        </a:p>
      </dgm:t>
    </dgm:pt>
    <dgm:pt modelId="{F92AA9EC-8D60-491F-9C17-47353A140EC9}" type="pres">
      <dgm:prSet presAssocID="{4A33BD9C-60D2-411A-AC9B-1B7C0E1571F7}" presName="linear" presStyleCnt="0">
        <dgm:presLayoutVars>
          <dgm:animLvl val="lvl"/>
          <dgm:resizeHandles val="exact"/>
        </dgm:presLayoutVars>
      </dgm:prSet>
      <dgm:spPr/>
    </dgm:pt>
    <dgm:pt modelId="{7A9F87E9-4320-4E24-92EF-9242CBDF4A59}" type="pres">
      <dgm:prSet presAssocID="{1F06E3D3-E18B-441E-924F-52BC1DC3847F}" presName="parentText" presStyleLbl="node1" presStyleIdx="0" presStyleCnt="1" custScaleY="474551">
        <dgm:presLayoutVars>
          <dgm:chMax val="0"/>
          <dgm:bulletEnabled val="1"/>
        </dgm:presLayoutVars>
      </dgm:prSet>
      <dgm:spPr/>
    </dgm:pt>
  </dgm:ptLst>
  <dgm:cxnLst>
    <dgm:cxn modelId="{65569E35-8C66-49FD-B200-29F3F1C81FD6}" type="presOf" srcId="{4A33BD9C-60D2-411A-AC9B-1B7C0E1571F7}" destId="{F92AA9EC-8D60-491F-9C17-47353A140EC9}" srcOrd="0" destOrd="0" presId="urn:microsoft.com/office/officeart/2005/8/layout/vList2"/>
    <dgm:cxn modelId="{01662B83-0E47-4FB5-BE03-0BE43D98CCB4}" type="presOf" srcId="{1F06E3D3-E18B-441E-924F-52BC1DC3847F}" destId="{7A9F87E9-4320-4E24-92EF-9242CBDF4A59}" srcOrd="0" destOrd="0" presId="urn:microsoft.com/office/officeart/2005/8/layout/vList2"/>
    <dgm:cxn modelId="{19D58383-18CF-483A-A1AC-60611F6C44FB}" srcId="{4A33BD9C-60D2-411A-AC9B-1B7C0E1571F7}" destId="{1F06E3D3-E18B-441E-924F-52BC1DC3847F}" srcOrd="0" destOrd="0" parTransId="{BF53F791-0D3A-4068-9F12-A71215D2FE9C}" sibTransId="{B3FABF96-BD73-465E-AD52-33994C4A3AD4}"/>
    <dgm:cxn modelId="{A0AA75A3-813F-4716-B195-69494EC00F51}" type="presParOf" srcId="{F92AA9EC-8D60-491F-9C17-47353A140EC9}" destId="{7A9F87E9-4320-4E24-92EF-9242CBDF4A5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FC81D-F624-4724-8D12-18B7C764A89A}">
      <dsp:nvSpPr>
        <dsp:cNvPr id="0" name=""/>
        <dsp:cNvSpPr/>
      </dsp:nvSpPr>
      <dsp:spPr>
        <a:xfrm>
          <a:off x="0" y="2179"/>
          <a:ext cx="3096344" cy="4459687"/>
        </a:xfrm>
        <a:prstGeom prst="roundRect">
          <a:avLst/>
        </a:prstGeom>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s-SV" sz="1200" b="0" i="0" u="none" strike="noStrike" kern="1200" dirty="0">
              <a:solidFill>
                <a:srgbClr val="000000"/>
              </a:solidFill>
              <a:effectLst/>
              <a:latin typeface="Calibri" panose="020F0502020204030204" pitchFamily="34" charset="0"/>
            </a:rPr>
            <a:t>Del año 2019 y año 2020 el RP han recibido desembolsos correspondientes al año 2019 por $ 5,151,443.00, así mismo en cumplimiento a carta de implementación 2 se realizo el traslado del saldo de caja de la subvención anterior por el monto de $ 1,591,746.71 y para el año 2020  recibió $8,132,222.00 más desembolso directo de FM a Wambo por $27,407.81 que sirvieron para la compra de pruebas SARS, Monto total recibido para el periodo $8,159,629.81.  Cumpliendo lineamientos de FM se actualizo el presupuesto el año 2020 para ajustar los gastos reales del año 2019 e incorporar los fondos COVID 19.  Por lo que se observa en el gráfico que se recibió más desembolsos que lo presupuestado para el año 2019, el cual hace un colchón para ejecutarse el año 2020.</a:t>
          </a:r>
          <a:br>
            <a:rPr lang="es-SV" sz="1200" b="0" i="0" u="none" strike="noStrike" kern="1200" dirty="0">
              <a:solidFill>
                <a:srgbClr val="000000"/>
              </a:solidFill>
              <a:effectLst/>
              <a:latin typeface="Calibri" panose="020F0502020204030204" pitchFamily="34" charset="0"/>
            </a:rPr>
          </a:br>
          <a:endParaRPr lang="es-SV" sz="1200" kern="1200" dirty="0"/>
        </a:p>
      </dsp:txBody>
      <dsp:txXfrm>
        <a:off x="151151" y="153330"/>
        <a:ext cx="2794042" cy="4157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BA1C1-64E9-4D2B-AF2A-F184DC2EE7DB}">
      <dsp:nvSpPr>
        <dsp:cNvPr id="0" name=""/>
        <dsp:cNvSpPr/>
      </dsp:nvSpPr>
      <dsp:spPr>
        <a:xfrm>
          <a:off x="0" y="1898"/>
          <a:ext cx="2304256" cy="3884634"/>
        </a:xfrm>
        <a:prstGeom prst="roundRect">
          <a:avLst/>
        </a:prstGeom>
        <a:gradFill flip="none" rotWithShape="0">
          <a:gsLst>
            <a:gs pos="0">
              <a:srgbClr val="FBDA15">
                <a:tint val="66000"/>
                <a:satMod val="160000"/>
              </a:srgbClr>
            </a:gs>
            <a:gs pos="50000">
              <a:srgbClr val="FBDA15">
                <a:tint val="44500"/>
                <a:satMod val="160000"/>
              </a:srgbClr>
            </a:gs>
            <a:gs pos="100000">
              <a:srgbClr val="FBDA15">
                <a:tint val="23500"/>
                <a:satMod val="160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MX" sz="1400" kern="1200" dirty="0">
              <a:solidFill>
                <a:schemeClr val="tx1"/>
              </a:solidFill>
            </a:rPr>
            <a:t>Según gráfica de ejecución por módulos  se observa que a diciembre 2020,  el porcentaje  mayor de ejecución está en el módulo PTMI  con un 98%, en segundo lugar el módulo de  Programas  de Prevención Integral para Trabajadores de Sexo y sus clientes con un 85%  y tercer lugar esta el módulo de Gestión de Programas  con el 84%. Los fondos asignados para el módulo de COVID-19  se solicito la recalendarización para su ejecución para el año 2021.</a:t>
          </a:r>
          <a:endParaRPr lang="es-SV" sz="1400" kern="1200" dirty="0">
            <a:solidFill>
              <a:schemeClr val="tx1"/>
            </a:solidFill>
          </a:endParaRPr>
        </a:p>
      </dsp:txBody>
      <dsp:txXfrm>
        <a:off x="112485" y="114383"/>
        <a:ext cx="2079286" cy="3659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D91F1-3960-4958-A2B0-F0D0AEA6526A}">
      <dsp:nvSpPr>
        <dsp:cNvPr id="0" name=""/>
        <dsp:cNvSpPr/>
      </dsp:nvSpPr>
      <dsp:spPr>
        <a:xfrm>
          <a:off x="0" y="0"/>
          <a:ext cx="2949444" cy="5472608"/>
        </a:xfrm>
        <a:prstGeom prst="roundRect">
          <a:avLst>
            <a:gd name="adj" fmla="val 10000"/>
          </a:avLst>
        </a:prstGeom>
        <a:gradFill flip="none" rotWithShape="0">
          <a:gsLst>
            <a:gs pos="0">
              <a:srgbClr val="FFFF66">
                <a:tint val="66000"/>
                <a:satMod val="160000"/>
              </a:srgbClr>
            </a:gs>
            <a:gs pos="50000">
              <a:srgbClr val="FFFF66">
                <a:tint val="44500"/>
                <a:satMod val="160000"/>
              </a:srgbClr>
            </a:gs>
            <a:gs pos="100000">
              <a:srgbClr val="FFFF66">
                <a:tint val="23500"/>
                <a:satMod val="160000"/>
              </a:srgb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s-SV" sz="1200" b="1" kern="1200" dirty="0">
              <a:solidFill>
                <a:srgbClr val="000000"/>
              </a:solidFill>
              <a:latin typeface="Calibri" panose="020F0502020204030204" pitchFamily="34" charset="0"/>
            </a:rPr>
            <a:t>Comentarios: </a:t>
          </a:r>
          <a:r>
            <a:rPr lang="es-SV" sz="1200" kern="1200" dirty="0">
              <a:solidFill>
                <a:srgbClr val="000000"/>
              </a:solidFill>
              <a:latin typeface="Calibri" panose="020F0502020204030204" pitchFamily="34" charset="0"/>
            </a:rPr>
            <a:t>Del año 2019 a diciembre 2020 el RP ha recibido el monto de $14,902,819.52  el cual incluye el traslado de saldos de caja de la subvención anterior de lo cual se ha transferido al SR Plan Internacional el monto de $3,588,070.10. </a:t>
          </a:r>
        </a:p>
        <a:p>
          <a:pPr marL="0" lvl="0" indent="0" algn="just" defTabSz="533400">
            <a:lnSpc>
              <a:spcPct val="90000"/>
            </a:lnSpc>
            <a:spcBef>
              <a:spcPct val="0"/>
            </a:spcBef>
            <a:spcAft>
              <a:spcPct val="35000"/>
            </a:spcAft>
            <a:buNone/>
          </a:pPr>
          <a:r>
            <a:rPr lang="es-SV" sz="1200" kern="1200" dirty="0">
              <a:solidFill>
                <a:srgbClr val="000000"/>
              </a:solidFill>
              <a:latin typeface="Calibri" panose="020F0502020204030204" pitchFamily="34" charset="0"/>
            </a:rPr>
            <a:t>Así mismo se obtuvieron intereses acumulados en MINSAL por el monto de $ 112,338.00; Del monto recibido se ha ejecutado en MINSAL el monto de  $3,744,826.36 y  ejecutado y validado al SR es de $ 3,428,838.00. </a:t>
          </a:r>
        </a:p>
        <a:p>
          <a:pPr marL="0" lvl="0" indent="0" algn="just" defTabSz="533400">
            <a:lnSpc>
              <a:spcPct val="90000"/>
            </a:lnSpc>
            <a:spcBef>
              <a:spcPct val="0"/>
            </a:spcBef>
            <a:spcAft>
              <a:spcPct val="35000"/>
            </a:spcAft>
            <a:buNone/>
          </a:pPr>
          <a:r>
            <a:rPr lang="es-SV" sz="1200" kern="1200" dirty="0">
              <a:solidFill>
                <a:srgbClr val="000000"/>
              </a:solidFill>
              <a:latin typeface="Calibri" panose="020F0502020204030204" pitchFamily="34" charset="0"/>
            </a:rPr>
            <a:t>El SR reporta un saldo de caja de $ 171,523.96  y MINSAL un saldo de  $7,682,261.00 de los cuales $ 5,426,269.00 corresponden a los fondos destinados para la readecuación del Laboratorio Nacional de Salud (LNR)</a:t>
          </a:r>
        </a:p>
        <a:p>
          <a:pPr marL="0" lvl="0" indent="0" algn="just" defTabSz="533400">
            <a:lnSpc>
              <a:spcPct val="90000"/>
            </a:lnSpc>
            <a:spcBef>
              <a:spcPct val="0"/>
            </a:spcBef>
            <a:spcAft>
              <a:spcPct val="35000"/>
            </a:spcAft>
            <a:buNone/>
          </a:pPr>
          <a:r>
            <a:rPr lang="es-SV" sz="1200" kern="1200" dirty="0">
              <a:solidFill>
                <a:srgbClr val="000000"/>
              </a:solidFill>
              <a:latin typeface="Calibri" panose="020F0502020204030204" pitchFamily="34" charset="0"/>
            </a:rPr>
            <a:t>Al 31 de diciembre se reporto al donante compromiso a pagar a proveedores durante el primer semestre del año 2021 el monto de $ 375,460.58;  el monto pendiente de al 31 de diciembre 2020 se ha solicitado sea reprogramado y recalendarizado para su ejecución en el año 2021 dicho monto incluye actividades programadas para el módulo de COVID-19 y LNS.</a:t>
          </a:r>
          <a:br>
            <a:rPr lang="es-SV" sz="1200" kern="1200" dirty="0">
              <a:solidFill>
                <a:srgbClr val="000000"/>
              </a:solidFill>
              <a:latin typeface="Calibri" panose="020F0502020204030204" pitchFamily="34" charset="0"/>
            </a:rPr>
          </a:br>
          <a:endParaRPr lang="es-SV" sz="1200" kern="1200" dirty="0"/>
        </a:p>
      </dsp:txBody>
      <dsp:txXfrm>
        <a:off x="86386" y="86386"/>
        <a:ext cx="2776672" cy="5299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87E9-4320-4E24-92EF-9242CBDF4A59}">
      <dsp:nvSpPr>
        <dsp:cNvPr id="0" name=""/>
        <dsp:cNvSpPr/>
      </dsp:nvSpPr>
      <dsp:spPr>
        <a:xfrm>
          <a:off x="0" y="2215"/>
          <a:ext cx="3456384" cy="4532073"/>
        </a:xfrm>
        <a:prstGeom prst="roundRect">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150000"/>
            </a:lnSpc>
            <a:spcBef>
              <a:spcPct val="0"/>
            </a:spcBef>
            <a:spcAft>
              <a:spcPct val="35000"/>
            </a:spcAft>
            <a:buNone/>
          </a:pPr>
          <a:r>
            <a:rPr lang="es-SV" sz="1200" b="0" i="0" u="none" strike="noStrike" kern="1200" dirty="0">
              <a:solidFill>
                <a:srgbClr val="000000"/>
              </a:solidFill>
              <a:effectLst/>
              <a:latin typeface="Calibri" panose="020F0502020204030204" pitchFamily="34" charset="0"/>
            </a:rPr>
            <a:t>El donante ha enviado los desembolsos según programación establecida, no existiendo atrasos, En relación al SR se realiza según revisión de información del 100% de documentos originales el año 2019 y para el año 2020 documentos digitales presentados para determinar los gastos validados por el RP. </a:t>
          </a:r>
        </a:p>
        <a:p>
          <a:pPr marL="0" lvl="0" indent="0" algn="just" defTabSz="533400">
            <a:lnSpc>
              <a:spcPct val="150000"/>
            </a:lnSpc>
            <a:spcBef>
              <a:spcPct val="0"/>
            </a:spcBef>
            <a:spcAft>
              <a:spcPct val="35000"/>
            </a:spcAft>
            <a:buNone/>
          </a:pPr>
          <a:r>
            <a:rPr lang="es-SV" sz="1200" b="0" i="0" u="none" strike="noStrike" kern="1200" dirty="0">
              <a:solidFill>
                <a:srgbClr val="000000"/>
              </a:solidFill>
              <a:effectLst/>
              <a:latin typeface="Calibri" panose="020F0502020204030204" pitchFamily="34" charset="0"/>
            </a:rPr>
            <a:t>Para la presentación del Informe PUDR,  se solicitó prórroga de 15 días  debido a que los mismos recursos elaboramos las solicitudes de financiamiento para el año 2022-2024. </a:t>
          </a:r>
        </a:p>
        <a:p>
          <a:pPr marL="0" lvl="0" indent="0" algn="just" defTabSz="533400">
            <a:lnSpc>
              <a:spcPct val="150000"/>
            </a:lnSpc>
            <a:spcBef>
              <a:spcPct val="0"/>
            </a:spcBef>
            <a:spcAft>
              <a:spcPct val="35000"/>
            </a:spcAft>
            <a:buNone/>
          </a:pPr>
          <a:r>
            <a:rPr lang="es-SV" sz="1200" b="0" i="0" u="none" strike="noStrike" kern="1200" dirty="0">
              <a:solidFill>
                <a:srgbClr val="000000"/>
              </a:solidFill>
              <a:effectLst/>
              <a:latin typeface="Calibri" panose="020F0502020204030204" pitchFamily="34" charset="0"/>
            </a:rPr>
            <a:t>La relación de 60-90 desembolsos a subreceptores, obedece a la liquidación presentada un mes posterior al cierre del trimestre por la razón antes mencionada.</a:t>
          </a:r>
          <a:endParaRPr lang="es-SV" sz="1200" kern="1200" dirty="0">
            <a:solidFill>
              <a:schemeClr val="tx1"/>
            </a:solidFill>
          </a:endParaRPr>
        </a:p>
      </dsp:txBody>
      <dsp:txXfrm>
        <a:off x="168727" y="170942"/>
        <a:ext cx="3118930" cy="41946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5CE24079-330B-4BB1-AB58-7F12DC010BEC}"/>
              </a:ext>
            </a:extLst>
          </p:cNvPr>
          <p:cNvSpPr>
            <a:spLocks noGrp="1"/>
          </p:cNvSpPr>
          <p:nvPr>
            <p:ph type="hdr" sz="quarter"/>
          </p:nvPr>
        </p:nvSpPr>
        <p:spPr>
          <a:xfrm>
            <a:off x="0" y="0"/>
            <a:ext cx="3036888" cy="465138"/>
          </a:xfrm>
          <a:prstGeom prst="rect">
            <a:avLst/>
          </a:prstGeom>
        </p:spPr>
        <p:txBody>
          <a:bodyPr vert="horz" lIns="92930" tIns="46465" rIns="92930" bIns="46465" rtlCol="0"/>
          <a:lstStyle>
            <a:lvl1pPr algn="l" eaLnBrk="1" hangingPunct="1">
              <a:defRPr sz="1200">
                <a:latin typeface="Arial" pitchFamily="34" charset="0"/>
                <a:cs typeface="Arial" pitchFamily="34" charset="0"/>
              </a:defRPr>
            </a:lvl1pPr>
          </a:lstStyle>
          <a:p>
            <a:pPr>
              <a:defRPr/>
            </a:pPr>
            <a:endParaRPr lang="es-SV"/>
          </a:p>
        </p:txBody>
      </p:sp>
      <p:sp>
        <p:nvSpPr>
          <p:cNvPr id="3" name="2 Marcador de fecha">
            <a:extLst>
              <a:ext uri="{FF2B5EF4-FFF2-40B4-BE49-F238E27FC236}">
                <a16:creationId xmlns:a16="http://schemas.microsoft.com/office/drawing/2014/main" id="{FD317D0D-21CA-41AA-9377-25C3443701D1}"/>
              </a:ext>
            </a:extLst>
          </p:cNvPr>
          <p:cNvSpPr>
            <a:spLocks noGrp="1"/>
          </p:cNvSpPr>
          <p:nvPr>
            <p:ph type="dt" sz="quarter" idx="1"/>
          </p:nvPr>
        </p:nvSpPr>
        <p:spPr>
          <a:xfrm>
            <a:off x="3971925" y="0"/>
            <a:ext cx="3036888" cy="465138"/>
          </a:xfrm>
          <a:prstGeom prst="rect">
            <a:avLst/>
          </a:prstGeom>
        </p:spPr>
        <p:txBody>
          <a:bodyPr vert="horz" lIns="92930" tIns="46465" rIns="92930" bIns="46465" rtlCol="0"/>
          <a:lstStyle>
            <a:lvl1pPr algn="r" eaLnBrk="1" hangingPunct="1">
              <a:defRPr sz="1200">
                <a:latin typeface="Arial" pitchFamily="34" charset="0"/>
                <a:cs typeface="Arial" pitchFamily="34" charset="0"/>
              </a:defRPr>
            </a:lvl1pPr>
          </a:lstStyle>
          <a:p>
            <a:pPr>
              <a:defRPr/>
            </a:pPr>
            <a:fld id="{D1EF2A41-D4A7-4129-8675-B07156805E15}" type="datetimeFigureOut">
              <a:rPr lang="es-SV"/>
              <a:pPr>
                <a:defRPr/>
              </a:pPr>
              <a:t>20/5/2021</a:t>
            </a:fld>
            <a:endParaRPr lang="es-SV"/>
          </a:p>
        </p:txBody>
      </p:sp>
      <p:sp>
        <p:nvSpPr>
          <p:cNvPr id="4" name="3 Marcador de pie de página">
            <a:extLst>
              <a:ext uri="{FF2B5EF4-FFF2-40B4-BE49-F238E27FC236}">
                <a16:creationId xmlns:a16="http://schemas.microsoft.com/office/drawing/2014/main" id="{4D0DA27D-C016-41D1-A6AA-5694AF6D1034}"/>
              </a:ext>
            </a:extLst>
          </p:cNvPr>
          <p:cNvSpPr>
            <a:spLocks noGrp="1"/>
          </p:cNvSpPr>
          <p:nvPr>
            <p:ph type="ftr" sz="quarter" idx="2"/>
          </p:nvPr>
        </p:nvSpPr>
        <p:spPr>
          <a:xfrm>
            <a:off x="0" y="8829675"/>
            <a:ext cx="3036888" cy="465138"/>
          </a:xfrm>
          <a:prstGeom prst="rect">
            <a:avLst/>
          </a:prstGeom>
        </p:spPr>
        <p:txBody>
          <a:bodyPr vert="horz" lIns="92930" tIns="46465" rIns="92930" bIns="46465" rtlCol="0" anchor="b"/>
          <a:lstStyle>
            <a:lvl1pPr algn="l" eaLnBrk="1" hangingPunct="1">
              <a:defRPr sz="1200">
                <a:latin typeface="Arial" pitchFamily="34" charset="0"/>
                <a:cs typeface="Arial" pitchFamily="34" charset="0"/>
              </a:defRPr>
            </a:lvl1pPr>
          </a:lstStyle>
          <a:p>
            <a:pPr>
              <a:defRPr/>
            </a:pPr>
            <a:endParaRPr lang="es-SV"/>
          </a:p>
        </p:txBody>
      </p:sp>
      <p:sp>
        <p:nvSpPr>
          <p:cNvPr id="5" name="4 Marcador de número de diapositiva">
            <a:extLst>
              <a:ext uri="{FF2B5EF4-FFF2-40B4-BE49-F238E27FC236}">
                <a16:creationId xmlns:a16="http://schemas.microsoft.com/office/drawing/2014/main" id="{3AE84910-BBBB-48AD-ADE2-07B10ADE564A}"/>
              </a:ext>
            </a:extLst>
          </p:cNvPr>
          <p:cNvSpPr>
            <a:spLocks noGrp="1"/>
          </p:cNvSpPr>
          <p:nvPr>
            <p:ph type="sldNum" sz="quarter" idx="3"/>
          </p:nvPr>
        </p:nvSpPr>
        <p:spPr>
          <a:xfrm>
            <a:off x="3971925" y="8829675"/>
            <a:ext cx="3036888"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pPr>
              <a:defRPr/>
            </a:pPr>
            <a:fld id="{5254E4F0-1E24-4DB6-91F7-09911D2AEB14}" type="slidenum">
              <a:rPr lang="es-SV" altLang="es-SV"/>
              <a:pPr>
                <a:defRPr/>
              </a:pPr>
              <a:t>‹Nº›</a:t>
            </a:fld>
            <a:endParaRPr lang="es-SV" altLang="es-SV"/>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62B623B7-D299-496C-BB5B-77C4116E378D}"/>
              </a:ext>
            </a:extLst>
          </p:cNvPr>
          <p:cNvSpPr>
            <a:spLocks noGrp="1"/>
          </p:cNvSpPr>
          <p:nvPr>
            <p:ph type="hdr" sz="quarter"/>
          </p:nvPr>
        </p:nvSpPr>
        <p:spPr>
          <a:xfrm>
            <a:off x="0" y="0"/>
            <a:ext cx="3036888" cy="465138"/>
          </a:xfrm>
          <a:prstGeom prst="rect">
            <a:avLst/>
          </a:prstGeom>
        </p:spPr>
        <p:txBody>
          <a:bodyPr vert="horz" lIns="92930" tIns="46465" rIns="92930" bIns="46465" rtlCol="0"/>
          <a:lstStyle>
            <a:lvl1pPr algn="l" eaLnBrk="1" hangingPunct="1">
              <a:defRPr sz="1200">
                <a:latin typeface="Arial" charset="0"/>
                <a:cs typeface="Arial" charset="0"/>
              </a:defRPr>
            </a:lvl1pPr>
          </a:lstStyle>
          <a:p>
            <a:pPr>
              <a:defRPr/>
            </a:pPr>
            <a:endParaRPr lang="es-SV"/>
          </a:p>
        </p:txBody>
      </p:sp>
      <p:sp>
        <p:nvSpPr>
          <p:cNvPr id="3" name="2 Marcador de fecha">
            <a:extLst>
              <a:ext uri="{FF2B5EF4-FFF2-40B4-BE49-F238E27FC236}">
                <a16:creationId xmlns:a16="http://schemas.microsoft.com/office/drawing/2014/main" id="{EBD1D5E1-18B4-4801-8FEC-1B05C604FCBF}"/>
              </a:ext>
            </a:extLst>
          </p:cNvPr>
          <p:cNvSpPr>
            <a:spLocks noGrp="1"/>
          </p:cNvSpPr>
          <p:nvPr>
            <p:ph type="dt" idx="1"/>
          </p:nvPr>
        </p:nvSpPr>
        <p:spPr>
          <a:xfrm>
            <a:off x="3971925" y="0"/>
            <a:ext cx="3036888" cy="465138"/>
          </a:xfrm>
          <a:prstGeom prst="rect">
            <a:avLst/>
          </a:prstGeom>
        </p:spPr>
        <p:txBody>
          <a:bodyPr vert="horz" lIns="92930" tIns="46465" rIns="92930" bIns="46465" rtlCol="0"/>
          <a:lstStyle>
            <a:lvl1pPr algn="r" eaLnBrk="1" hangingPunct="1">
              <a:defRPr sz="1200">
                <a:latin typeface="Arial" charset="0"/>
                <a:cs typeface="Arial" charset="0"/>
              </a:defRPr>
            </a:lvl1pPr>
          </a:lstStyle>
          <a:p>
            <a:pPr>
              <a:defRPr/>
            </a:pPr>
            <a:fld id="{8390D982-6960-4124-81B1-855B29281368}" type="datetimeFigureOut">
              <a:rPr lang="es-SV"/>
              <a:pPr>
                <a:defRPr/>
              </a:pPr>
              <a:t>20/5/2021</a:t>
            </a:fld>
            <a:endParaRPr lang="es-SV" dirty="0"/>
          </a:p>
        </p:txBody>
      </p:sp>
      <p:sp>
        <p:nvSpPr>
          <p:cNvPr id="4" name="3 Marcador de imagen de diapositiva">
            <a:extLst>
              <a:ext uri="{FF2B5EF4-FFF2-40B4-BE49-F238E27FC236}">
                <a16:creationId xmlns:a16="http://schemas.microsoft.com/office/drawing/2014/main" id="{C954E8D9-2BCC-4B64-8C05-DC1B670AC9E9}"/>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930" tIns="46465" rIns="92930" bIns="46465" rtlCol="0" anchor="ctr"/>
          <a:lstStyle/>
          <a:p>
            <a:pPr lvl="0"/>
            <a:endParaRPr lang="es-SV" noProof="0" dirty="0"/>
          </a:p>
        </p:txBody>
      </p:sp>
      <p:sp>
        <p:nvSpPr>
          <p:cNvPr id="5" name="4 Marcador de notas">
            <a:extLst>
              <a:ext uri="{FF2B5EF4-FFF2-40B4-BE49-F238E27FC236}">
                <a16:creationId xmlns:a16="http://schemas.microsoft.com/office/drawing/2014/main" id="{B1225455-171F-4B71-A336-A7465CEC66C2}"/>
              </a:ext>
            </a:extLst>
          </p:cNvPr>
          <p:cNvSpPr>
            <a:spLocks noGrp="1"/>
          </p:cNvSpPr>
          <p:nvPr>
            <p:ph type="body" sz="quarter" idx="3"/>
          </p:nvPr>
        </p:nvSpPr>
        <p:spPr>
          <a:xfrm>
            <a:off x="700088" y="4414838"/>
            <a:ext cx="5610225" cy="4184650"/>
          </a:xfrm>
          <a:prstGeom prst="rect">
            <a:avLst/>
          </a:prstGeom>
        </p:spPr>
        <p:txBody>
          <a:bodyPr vert="horz" lIns="92930" tIns="46465" rIns="92930" bIns="46465"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SV" noProof="0"/>
          </a:p>
        </p:txBody>
      </p:sp>
      <p:sp>
        <p:nvSpPr>
          <p:cNvPr id="6" name="5 Marcador de pie de página">
            <a:extLst>
              <a:ext uri="{FF2B5EF4-FFF2-40B4-BE49-F238E27FC236}">
                <a16:creationId xmlns:a16="http://schemas.microsoft.com/office/drawing/2014/main" id="{C78D3276-874E-4FE0-AC6F-CDF6B28D95F6}"/>
              </a:ext>
            </a:extLst>
          </p:cNvPr>
          <p:cNvSpPr>
            <a:spLocks noGrp="1"/>
          </p:cNvSpPr>
          <p:nvPr>
            <p:ph type="ftr" sz="quarter" idx="4"/>
          </p:nvPr>
        </p:nvSpPr>
        <p:spPr>
          <a:xfrm>
            <a:off x="0" y="8829675"/>
            <a:ext cx="3036888" cy="465138"/>
          </a:xfrm>
          <a:prstGeom prst="rect">
            <a:avLst/>
          </a:prstGeom>
        </p:spPr>
        <p:txBody>
          <a:bodyPr vert="horz" lIns="92930" tIns="46465" rIns="92930" bIns="46465" rtlCol="0" anchor="b"/>
          <a:lstStyle>
            <a:lvl1pPr algn="l" eaLnBrk="1" hangingPunct="1">
              <a:defRPr sz="1200">
                <a:latin typeface="Arial" charset="0"/>
                <a:cs typeface="Arial" charset="0"/>
              </a:defRPr>
            </a:lvl1pPr>
          </a:lstStyle>
          <a:p>
            <a:pPr>
              <a:defRPr/>
            </a:pPr>
            <a:endParaRPr lang="es-SV"/>
          </a:p>
        </p:txBody>
      </p:sp>
      <p:sp>
        <p:nvSpPr>
          <p:cNvPr id="7" name="6 Marcador de número de diapositiva">
            <a:extLst>
              <a:ext uri="{FF2B5EF4-FFF2-40B4-BE49-F238E27FC236}">
                <a16:creationId xmlns:a16="http://schemas.microsoft.com/office/drawing/2014/main" id="{7D170AD5-02EE-4284-B55F-D166EAF65668}"/>
              </a:ext>
            </a:extLst>
          </p:cNvPr>
          <p:cNvSpPr>
            <a:spLocks noGrp="1"/>
          </p:cNvSpPr>
          <p:nvPr>
            <p:ph type="sldNum" sz="quarter" idx="5"/>
          </p:nvPr>
        </p:nvSpPr>
        <p:spPr>
          <a:xfrm>
            <a:off x="3971925" y="8829675"/>
            <a:ext cx="3036888"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pPr>
              <a:defRPr/>
            </a:pPr>
            <a:fld id="{C10F1DED-6EF9-494E-9A3C-DF921C1FD73C}"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D41D75A4-D65A-471D-9330-5231FAB13C1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Marcador de notas 2">
            <a:extLst>
              <a:ext uri="{FF2B5EF4-FFF2-40B4-BE49-F238E27FC236}">
                <a16:creationId xmlns:a16="http://schemas.microsoft.com/office/drawing/2014/main" id="{510949A3-2CCC-4929-9393-3B1C8D87C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7172" name="Marcador de número de diapositiva 3">
            <a:extLst>
              <a:ext uri="{FF2B5EF4-FFF2-40B4-BE49-F238E27FC236}">
                <a16:creationId xmlns:a16="http://schemas.microsoft.com/office/drawing/2014/main" id="{A48BAD3B-B465-449C-92BC-CAAD2B81E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5DA4D5-9358-4E25-8E69-6E303E82C7BA}" type="slidenum">
              <a:rPr lang="es-SV" altLang="es-SV" smtClean="0"/>
              <a:pPr/>
              <a:t>2</a:t>
            </a:fld>
            <a:endParaRPr lang="es-SV" altLang="es-SV"/>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11</a:t>
            </a:fld>
            <a:endParaRPr lang="es-SV" altLang="es-SV"/>
          </a:p>
        </p:txBody>
      </p:sp>
    </p:spTree>
    <p:extLst>
      <p:ext uri="{BB962C8B-B14F-4D97-AF65-F5344CB8AC3E}">
        <p14:creationId xmlns:p14="http://schemas.microsoft.com/office/powerpoint/2010/main" val="189016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12</a:t>
            </a:fld>
            <a:endParaRPr lang="es-SV" altLang="es-SV"/>
          </a:p>
        </p:txBody>
      </p:sp>
    </p:spTree>
    <p:extLst>
      <p:ext uri="{BB962C8B-B14F-4D97-AF65-F5344CB8AC3E}">
        <p14:creationId xmlns:p14="http://schemas.microsoft.com/office/powerpoint/2010/main" val="31371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13</a:t>
            </a:fld>
            <a:endParaRPr lang="es-SV" altLang="es-SV"/>
          </a:p>
        </p:txBody>
      </p:sp>
    </p:spTree>
    <p:extLst>
      <p:ext uri="{BB962C8B-B14F-4D97-AF65-F5344CB8AC3E}">
        <p14:creationId xmlns:p14="http://schemas.microsoft.com/office/powerpoint/2010/main" val="706753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14</a:t>
            </a:fld>
            <a:endParaRPr lang="es-SV" altLang="es-SV"/>
          </a:p>
        </p:txBody>
      </p:sp>
    </p:spTree>
    <p:extLst>
      <p:ext uri="{BB962C8B-B14F-4D97-AF65-F5344CB8AC3E}">
        <p14:creationId xmlns:p14="http://schemas.microsoft.com/office/powerpoint/2010/main" val="312980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15</a:t>
            </a:fld>
            <a:endParaRPr lang="es-SV" altLang="es-SV"/>
          </a:p>
        </p:txBody>
      </p:sp>
    </p:spTree>
    <p:extLst>
      <p:ext uri="{BB962C8B-B14F-4D97-AF65-F5344CB8AC3E}">
        <p14:creationId xmlns:p14="http://schemas.microsoft.com/office/powerpoint/2010/main" val="4065554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16</a:t>
            </a:fld>
            <a:endParaRPr lang="es-SV" altLang="es-SV"/>
          </a:p>
        </p:txBody>
      </p:sp>
    </p:spTree>
    <p:extLst>
      <p:ext uri="{BB962C8B-B14F-4D97-AF65-F5344CB8AC3E}">
        <p14:creationId xmlns:p14="http://schemas.microsoft.com/office/powerpoint/2010/main" val="2928651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17</a:t>
            </a:fld>
            <a:endParaRPr lang="es-SV" altLang="es-SV"/>
          </a:p>
        </p:txBody>
      </p:sp>
    </p:spTree>
    <p:extLst>
      <p:ext uri="{BB962C8B-B14F-4D97-AF65-F5344CB8AC3E}">
        <p14:creationId xmlns:p14="http://schemas.microsoft.com/office/powerpoint/2010/main" val="3772462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18</a:t>
            </a:fld>
            <a:endParaRPr lang="es-SV" altLang="es-SV"/>
          </a:p>
        </p:txBody>
      </p:sp>
    </p:spTree>
    <p:extLst>
      <p:ext uri="{BB962C8B-B14F-4D97-AF65-F5344CB8AC3E}">
        <p14:creationId xmlns:p14="http://schemas.microsoft.com/office/powerpoint/2010/main" val="209723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19</a:t>
            </a:fld>
            <a:endParaRPr lang="es-SV" altLang="es-SV"/>
          </a:p>
        </p:txBody>
      </p:sp>
    </p:spTree>
    <p:extLst>
      <p:ext uri="{BB962C8B-B14F-4D97-AF65-F5344CB8AC3E}">
        <p14:creationId xmlns:p14="http://schemas.microsoft.com/office/powerpoint/2010/main" val="408964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dirty="0"/>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487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10176792-93CA-44D4-8EEA-E99A5F01096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3FFCA155-DE57-4722-9123-5FB2492B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9220" name="Marcador de número de diapositiva 3">
            <a:extLst>
              <a:ext uri="{FF2B5EF4-FFF2-40B4-BE49-F238E27FC236}">
                <a16:creationId xmlns:a16="http://schemas.microsoft.com/office/drawing/2014/main" id="{4BF0E273-18B6-4C1B-BD76-28B7B79EF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B1208-76D6-42D0-92DF-02A50FD15F02}" type="slidenum">
              <a:rPr lang="es-SV" altLang="es-SV" smtClean="0"/>
              <a:pPr/>
              <a:t>3</a:t>
            </a:fld>
            <a:endParaRPr lang="es-SV" altLang="es-SV"/>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dirty="0"/>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2979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5547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089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10176792-93CA-44D4-8EEA-E99A5F01096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3FFCA155-DE57-4722-9123-5FB2492B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dirty="0"/>
          </a:p>
        </p:txBody>
      </p:sp>
      <p:sp>
        <p:nvSpPr>
          <p:cNvPr id="9220" name="Marcador de número de diapositiva 3">
            <a:extLst>
              <a:ext uri="{FF2B5EF4-FFF2-40B4-BE49-F238E27FC236}">
                <a16:creationId xmlns:a16="http://schemas.microsoft.com/office/drawing/2014/main" id="{4BF0E273-18B6-4C1B-BD76-28B7B79EF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B1208-76D6-42D0-92DF-02A50FD15F02}" type="slidenum">
              <a:rPr lang="es-SV" altLang="es-SV" smtClean="0"/>
              <a:pPr/>
              <a:t>4</a:t>
            </a:fld>
            <a:endParaRPr lang="es-SV" altLang="es-SV"/>
          </a:p>
        </p:txBody>
      </p:sp>
    </p:spTree>
    <p:extLst>
      <p:ext uri="{BB962C8B-B14F-4D97-AF65-F5344CB8AC3E}">
        <p14:creationId xmlns:p14="http://schemas.microsoft.com/office/powerpoint/2010/main" val="1836185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10176792-93CA-44D4-8EEA-E99A5F01096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3FFCA155-DE57-4722-9123-5FB2492B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9220" name="Marcador de número de diapositiva 3">
            <a:extLst>
              <a:ext uri="{FF2B5EF4-FFF2-40B4-BE49-F238E27FC236}">
                <a16:creationId xmlns:a16="http://schemas.microsoft.com/office/drawing/2014/main" id="{4BF0E273-18B6-4C1B-BD76-28B7B79EF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B1208-76D6-42D0-92DF-02A50FD15F02}" type="slidenum">
              <a:rPr lang="es-SV" altLang="es-SV" smtClean="0"/>
              <a:pPr/>
              <a:t>5</a:t>
            </a:fld>
            <a:endParaRPr lang="es-SV" altLang="es-SV"/>
          </a:p>
        </p:txBody>
      </p:sp>
    </p:spTree>
    <p:extLst>
      <p:ext uri="{BB962C8B-B14F-4D97-AF65-F5344CB8AC3E}">
        <p14:creationId xmlns:p14="http://schemas.microsoft.com/office/powerpoint/2010/main" val="39282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10176792-93CA-44D4-8EEA-E99A5F01096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3FFCA155-DE57-4722-9123-5FB2492B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9220" name="Marcador de número de diapositiva 3">
            <a:extLst>
              <a:ext uri="{FF2B5EF4-FFF2-40B4-BE49-F238E27FC236}">
                <a16:creationId xmlns:a16="http://schemas.microsoft.com/office/drawing/2014/main" id="{4BF0E273-18B6-4C1B-BD76-28B7B79EF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B1208-76D6-42D0-92DF-02A50FD15F02}" type="slidenum">
              <a:rPr lang="es-SV" altLang="es-SV" smtClean="0"/>
              <a:pPr/>
              <a:t>6</a:t>
            </a:fld>
            <a:endParaRPr lang="es-SV" altLang="es-SV"/>
          </a:p>
        </p:txBody>
      </p:sp>
    </p:spTree>
    <p:extLst>
      <p:ext uri="{BB962C8B-B14F-4D97-AF65-F5344CB8AC3E}">
        <p14:creationId xmlns:p14="http://schemas.microsoft.com/office/powerpoint/2010/main" val="3291426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10176792-93CA-44D4-8EEA-E99A5F01096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3FFCA155-DE57-4722-9123-5FB2492B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dirty="0"/>
          </a:p>
        </p:txBody>
      </p:sp>
      <p:sp>
        <p:nvSpPr>
          <p:cNvPr id="9220" name="Marcador de número de diapositiva 3">
            <a:extLst>
              <a:ext uri="{FF2B5EF4-FFF2-40B4-BE49-F238E27FC236}">
                <a16:creationId xmlns:a16="http://schemas.microsoft.com/office/drawing/2014/main" id="{4BF0E273-18B6-4C1B-BD76-28B7B79EF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B1208-76D6-42D0-92DF-02A50FD15F02}" type="slidenum">
              <a:rPr lang="es-SV" altLang="es-SV" smtClean="0"/>
              <a:pPr/>
              <a:t>7</a:t>
            </a:fld>
            <a:endParaRPr lang="es-SV" altLang="es-SV"/>
          </a:p>
        </p:txBody>
      </p:sp>
    </p:spTree>
    <p:extLst>
      <p:ext uri="{BB962C8B-B14F-4D97-AF65-F5344CB8AC3E}">
        <p14:creationId xmlns:p14="http://schemas.microsoft.com/office/powerpoint/2010/main" val="1863683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dirty="0"/>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8</a:t>
            </a:fld>
            <a:endParaRPr lang="es-SV" altLang="es-S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9</a:t>
            </a:fld>
            <a:endParaRPr lang="es-SV" altLang="es-SV"/>
          </a:p>
        </p:txBody>
      </p:sp>
    </p:spTree>
    <p:extLst>
      <p:ext uri="{BB962C8B-B14F-4D97-AF65-F5344CB8AC3E}">
        <p14:creationId xmlns:p14="http://schemas.microsoft.com/office/powerpoint/2010/main" val="1691320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10</a:t>
            </a:fld>
            <a:endParaRPr lang="es-SV" altLang="es-SV"/>
          </a:p>
        </p:txBody>
      </p:sp>
    </p:spTree>
    <p:extLst>
      <p:ext uri="{BB962C8B-B14F-4D97-AF65-F5344CB8AC3E}">
        <p14:creationId xmlns:p14="http://schemas.microsoft.com/office/powerpoint/2010/main" val="12654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SV"/>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SV"/>
          </a:p>
        </p:txBody>
      </p:sp>
      <p:sp>
        <p:nvSpPr>
          <p:cNvPr id="4" name="3 Marcador de fecha">
            <a:extLst>
              <a:ext uri="{FF2B5EF4-FFF2-40B4-BE49-F238E27FC236}">
                <a16:creationId xmlns:a16="http://schemas.microsoft.com/office/drawing/2014/main" id="{F404A645-EB40-4110-9957-6987ECF0B403}"/>
              </a:ext>
            </a:extLst>
          </p:cNvPr>
          <p:cNvSpPr>
            <a:spLocks noGrp="1"/>
          </p:cNvSpPr>
          <p:nvPr>
            <p:ph type="dt" sz="half" idx="10"/>
          </p:nvPr>
        </p:nvSpPr>
        <p:spPr/>
        <p:txBody>
          <a:bodyPr/>
          <a:lstStyle>
            <a:lvl1pPr>
              <a:defRPr/>
            </a:lvl1pPr>
          </a:lstStyle>
          <a:p>
            <a:pPr>
              <a:defRPr/>
            </a:pPr>
            <a:fld id="{9D969285-8DAA-435E-A3E8-F3716E951B94}"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B93F93B1-2A81-42AC-A6B0-20B1923D52FF}"/>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6D5F9F40-2992-4696-B180-C2024ACB0DF7}"/>
              </a:ext>
            </a:extLst>
          </p:cNvPr>
          <p:cNvSpPr>
            <a:spLocks noGrp="1"/>
          </p:cNvSpPr>
          <p:nvPr>
            <p:ph type="sldNum" sz="quarter" idx="12"/>
          </p:nvPr>
        </p:nvSpPr>
        <p:spPr/>
        <p:txBody>
          <a:bodyPr/>
          <a:lstStyle>
            <a:lvl1pPr>
              <a:defRPr/>
            </a:lvl1pPr>
          </a:lstStyle>
          <a:p>
            <a:pPr>
              <a:defRPr/>
            </a:pPr>
            <a:fld id="{1B527F10-4E9E-4596-8E9F-BB2E8BD9F209}" type="slidenum">
              <a:rPr lang="es-SV" altLang="es-SV"/>
              <a:pPr>
                <a:defRPr/>
              </a:pPr>
              <a:t>‹Nº›</a:t>
            </a:fld>
            <a:endParaRPr lang="es-SV" altLang="es-SV"/>
          </a:p>
        </p:txBody>
      </p:sp>
    </p:spTree>
    <p:extLst>
      <p:ext uri="{BB962C8B-B14F-4D97-AF65-F5344CB8AC3E}">
        <p14:creationId xmlns:p14="http://schemas.microsoft.com/office/powerpoint/2010/main" val="414410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22B65316-FD13-4926-86A9-AECEB4A1D1CE}"/>
              </a:ext>
            </a:extLst>
          </p:cNvPr>
          <p:cNvSpPr>
            <a:spLocks noGrp="1"/>
          </p:cNvSpPr>
          <p:nvPr>
            <p:ph type="dt" sz="half" idx="10"/>
          </p:nvPr>
        </p:nvSpPr>
        <p:spPr/>
        <p:txBody>
          <a:bodyPr/>
          <a:lstStyle>
            <a:lvl1pPr>
              <a:defRPr/>
            </a:lvl1pPr>
          </a:lstStyle>
          <a:p>
            <a:pPr>
              <a:defRPr/>
            </a:pPr>
            <a:fld id="{F39187BE-88A5-45D9-8A4B-7391DA3E90AC}"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F62C8278-D8B1-4B04-814E-3B5D35C07323}"/>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A2DACD1F-32D3-4D87-8B57-3B5BA5DE2D99}"/>
              </a:ext>
            </a:extLst>
          </p:cNvPr>
          <p:cNvSpPr>
            <a:spLocks noGrp="1"/>
          </p:cNvSpPr>
          <p:nvPr>
            <p:ph type="sldNum" sz="quarter" idx="12"/>
          </p:nvPr>
        </p:nvSpPr>
        <p:spPr/>
        <p:txBody>
          <a:bodyPr/>
          <a:lstStyle>
            <a:lvl1pPr>
              <a:defRPr/>
            </a:lvl1pPr>
          </a:lstStyle>
          <a:p>
            <a:pPr>
              <a:defRPr/>
            </a:pPr>
            <a:fld id="{90B20FC6-D2D9-4CE6-859B-467E5BA595D2}" type="slidenum">
              <a:rPr lang="es-SV" altLang="es-SV"/>
              <a:pPr>
                <a:defRPr/>
              </a:pPr>
              <a:t>‹Nº›</a:t>
            </a:fld>
            <a:endParaRPr lang="es-SV" altLang="es-SV"/>
          </a:p>
        </p:txBody>
      </p:sp>
    </p:spTree>
    <p:extLst>
      <p:ext uri="{BB962C8B-B14F-4D97-AF65-F5344CB8AC3E}">
        <p14:creationId xmlns:p14="http://schemas.microsoft.com/office/powerpoint/2010/main" val="1087405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SV"/>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F56C2402-7CBD-433B-AFC0-48CAC0BABC46}"/>
              </a:ext>
            </a:extLst>
          </p:cNvPr>
          <p:cNvSpPr>
            <a:spLocks noGrp="1"/>
          </p:cNvSpPr>
          <p:nvPr>
            <p:ph type="dt" sz="half" idx="10"/>
          </p:nvPr>
        </p:nvSpPr>
        <p:spPr/>
        <p:txBody>
          <a:bodyPr/>
          <a:lstStyle>
            <a:lvl1pPr>
              <a:defRPr/>
            </a:lvl1pPr>
          </a:lstStyle>
          <a:p>
            <a:pPr>
              <a:defRPr/>
            </a:pPr>
            <a:fld id="{F472A781-BB70-4212-BEF7-5A6A5E97C3BA}"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160BDC2C-4397-403E-A580-22DC9B2D2E9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FC22647D-BB47-4AD5-A66D-B590CD5BC409}"/>
              </a:ext>
            </a:extLst>
          </p:cNvPr>
          <p:cNvSpPr>
            <a:spLocks noGrp="1"/>
          </p:cNvSpPr>
          <p:nvPr>
            <p:ph type="sldNum" sz="quarter" idx="12"/>
          </p:nvPr>
        </p:nvSpPr>
        <p:spPr/>
        <p:txBody>
          <a:bodyPr/>
          <a:lstStyle>
            <a:lvl1pPr>
              <a:defRPr/>
            </a:lvl1pPr>
          </a:lstStyle>
          <a:p>
            <a:pPr>
              <a:defRPr/>
            </a:pPr>
            <a:fld id="{0872A963-D1FD-4461-A946-2AA342DF0E92}" type="slidenum">
              <a:rPr lang="es-SV" altLang="es-SV"/>
              <a:pPr>
                <a:defRPr/>
              </a:pPr>
              <a:t>‹Nº›</a:t>
            </a:fld>
            <a:endParaRPr lang="es-SV" altLang="es-SV"/>
          </a:p>
        </p:txBody>
      </p:sp>
    </p:spTree>
    <p:extLst>
      <p:ext uri="{BB962C8B-B14F-4D97-AF65-F5344CB8AC3E}">
        <p14:creationId xmlns:p14="http://schemas.microsoft.com/office/powerpoint/2010/main" val="3596222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SV"/>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SV"/>
          </a:p>
        </p:txBody>
      </p:sp>
      <p:sp>
        <p:nvSpPr>
          <p:cNvPr id="4" name="3 Marcador de fecha">
            <a:extLst>
              <a:ext uri="{FF2B5EF4-FFF2-40B4-BE49-F238E27FC236}">
                <a16:creationId xmlns:a16="http://schemas.microsoft.com/office/drawing/2014/main" id="{7081464E-3B47-4B29-9471-5092F7A406C8}"/>
              </a:ext>
            </a:extLst>
          </p:cNvPr>
          <p:cNvSpPr>
            <a:spLocks noGrp="1"/>
          </p:cNvSpPr>
          <p:nvPr>
            <p:ph type="dt" sz="half" idx="10"/>
          </p:nvPr>
        </p:nvSpPr>
        <p:spPr/>
        <p:txBody>
          <a:bodyPr/>
          <a:lstStyle>
            <a:lvl1pPr>
              <a:defRPr/>
            </a:lvl1pPr>
          </a:lstStyle>
          <a:p>
            <a:pPr>
              <a:defRPr/>
            </a:pPr>
            <a:fld id="{78BAE8FF-97AA-4D8C-BB37-939597B39E3A}"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8B6D8CF4-8578-4673-858B-1744A89D682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9367A66F-7CA4-490C-964A-5E5EC9C8222B}"/>
              </a:ext>
            </a:extLst>
          </p:cNvPr>
          <p:cNvSpPr>
            <a:spLocks noGrp="1"/>
          </p:cNvSpPr>
          <p:nvPr>
            <p:ph type="sldNum" sz="quarter" idx="12"/>
          </p:nvPr>
        </p:nvSpPr>
        <p:spPr/>
        <p:txBody>
          <a:bodyPr/>
          <a:lstStyle>
            <a:lvl1pPr>
              <a:defRPr/>
            </a:lvl1pPr>
          </a:lstStyle>
          <a:p>
            <a:pPr>
              <a:defRPr/>
            </a:pPr>
            <a:fld id="{34CBF5BD-4482-42DC-9E69-71BDDFD1C24B}" type="slidenum">
              <a:rPr lang="es-SV" altLang="es-SV"/>
              <a:pPr>
                <a:defRPr/>
              </a:pPr>
              <a:t>‹Nº›</a:t>
            </a:fld>
            <a:endParaRPr lang="es-SV" altLang="es-SV"/>
          </a:p>
        </p:txBody>
      </p:sp>
    </p:spTree>
    <p:extLst>
      <p:ext uri="{BB962C8B-B14F-4D97-AF65-F5344CB8AC3E}">
        <p14:creationId xmlns:p14="http://schemas.microsoft.com/office/powerpoint/2010/main" val="3931043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24D6AE06-74F5-40F9-B999-CEFA23CFF0C7}"/>
              </a:ext>
            </a:extLst>
          </p:cNvPr>
          <p:cNvSpPr>
            <a:spLocks noGrp="1"/>
          </p:cNvSpPr>
          <p:nvPr>
            <p:ph type="dt" sz="half" idx="10"/>
          </p:nvPr>
        </p:nvSpPr>
        <p:spPr/>
        <p:txBody>
          <a:bodyPr/>
          <a:lstStyle>
            <a:lvl1pPr>
              <a:defRPr/>
            </a:lvl1pPr>
          </a:lstStyle>
          <a:p>
            <a:pPr>
              <a:defRPr/>
            </a:pPr>
            <a:fld id="{D1708763-B748-457F-887B-1D203435D543}"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FAA42F4B-C30E-4763-95AF-1F9E0FD0A734}"/>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59DD43CB-8699-4F3C-B9F9-2FE6E47A2E77}"/>
              </a:ext>
            </a:extLst>
          </p:cNvPr>
          <p:cNvSpPr>
            <a:spLocks noGrp="1"/>
          </p:cNvSpPr>
          <p:nvPr>
            <p:ph type="sldNum" sz="quarter" idx="12"/>
          </p:nvPr>
        </p:nvSpPr>
        <p:spPr/>
        <p:txBody>
          <a:bodyPr/>
          <a:lstStyle>
            <a:lvl1pPr>
              <a:defRPr/>
            </a:lvl1pPr>
          </a:lstStyle>
          <a:p>
            <a:pPr>
              <a:defRPr/>
            </a:pPr>
            <a:fld id="{67403365-4072-477F-AD1A-7A2061174304}" type="slidenum">
              <a:rPr lang="es-SV" altLang="es-SV"/>
              <a:pPr>
                <a:defRPr/>
              </a:pPr>
              <a:t>‹Nº›</a:t>
            </a:fld>
            <a:endParaRPr lang="es-SV" altLang="es-SV"/>
          </a:p>
        </p:txBody>
      </p:sp>
    </p:spTree>
    <p:extLst>
      <p:ext uri="{BB962C8B-B14F-4D97-AF65-F5344CB8AC3E}">
        <p14:creationId xmlns:p14="http://schemas.microsoft.com/office/powerpoint/2010/main" val="1203655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SV"/>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8910EAFF-ADAB-4211-B1AE-DC452E3C0B11}"/>
              </a:ext>
            </a:extLst>
          </p:cNvPr>
          <p:cNvSpPr>
            <a:spLocks noGrp="1"/>
          </p:cNvSpPr>
          <p:nvPr>
            <p:ph type="dt" sz="half" idx="10"/>
          </p:nvPr>
        </p:nvSpPr>
        <p:spPr/>
        <p:txBody>
          <a:bodyPr/>
          <a:lstStyle>
            <a:lvl1pPr>
              <a:defRPr/>
            </a:lvl1pPr>
          </a:lstStyle>
          <a:p>
            <a:pPr>
              <a:defRPr/>
            </a:pPr>
            <a:fld id="{D51ADED5-2C41-4A39-9B47-FEDC34AA3F33}"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CCD09D09-7318-439C-AEE2-9E6F24DF104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42ACE58F-5BB9-4FA0-A362-6154CF8E7FF7}"/>
              </a:ext>
            </a:extLst>
          </p:cNvPr>
          <p:cNvSpPr>
            <a:spLocks noGrp="1"/>
          </p:cNvSpPr>
          <p:nvPr>
            <p:ph type="sldNum" sz="quarter" idx="12"/>
          </p:nvPr>
        </p:nvSpPr>
        <p:spPr/>
        <p:txBody>
          <a:bodyPr/>
          <a:lstStyle>
            <a:lvl1pPr>
              <a:defRPr/>
            </a:lvl1pPr>
          </a:lstStyle>
          <a:p>
            <a:pPr>
              <a:defRPr/>
            </a:pPr>
            <a:fld id="{2210D45C-B1AB-4D46-A2CD-FFE612DDB0F4}" type="slidenum">
              <a:rPr lang="es-SV" altLang="es-SV"/>
              <a:pPr>
                <a:defRPr/>
              </a:pPr>
              <a:t>‹Nº›</a:t>
            </a:fld>
            <a:endParaRPr lang="es-SV" altLang="es-SV"/>
          </a:p>
        </p:txBody>
      </p:sp>
    </p:spTree>
    <p:extLst>
      <p:ext uri="{BB962C8B-B14F-4D97-AF65-F5344CB8AC3E}">
        <p14:creationId xmlns:p14="http://schemas.microsoft.com/office/powerpoint/2010/main" val="124598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3 Marcador de fecha">
            <a:extLst>
              <a:ext uri="{FF2B5EF4-FFF2-40B4-BE49-F238E27FC236}">
                <a16:creationId xmlns:a16="http://schemas.microsoft.com/office/drawing/2014/main" id="{E55362B9-BA88-4782-A8D9-995D13DEBE90}"/>
              </a:ext>
            </a:extLst>
          </p:cNvPr>
          <p:cNvSpPr>
            <a:spLocks noGrp="1"/>
          </p:cNvSpPr>
          <p:nvPr>
            <p:ph type="dt" sz="half" idx="10"/>
          </p:nvPr>
        </p:nvSpPr>
        <p:spPr/>
        <p:txBody>
          <a:bodyPr/>
          <a:lstStyle>
            <a:lvl1pPr>
              <a:defRPr/>
            </a:lvl1pPr>
          </a:lstStyle>
          <a:p>
            <a:pPr>
              <a:defRPr/>
            </a:pPr>
            <a:fld id="{9DA42E0D-3142-43E9-A498-56A30322023B}" type="datetimeFigureOut">
              <a:rPr lang="es-SV"/>
              <a:pPr>
                <a:defRPr/>
              </a:pPr>
              <a:t>20/5/2021</a:t>
            </a:fld>
            <a:endParaRPr lang="es-SV" dirty="0"/>
          </a:p>
        </p:txBody>
      </p:sp>
      <p:sp>
        <p:nvSpPr>
          <p:cNvPr id="6" name="4 Marcador de pie de página">
            <a:extLst>
              <a:ext uri="{FF2B5EF4-FFF2-40B4-BE49-F238E27FC236}">
                <a16:creationId xmlns:a16="http://schemas.microsoft.com/office/drawing/2014/main" id="{4B653B36-545E-4EB2-87B8-10C0162BFE74}"/>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90DFCAD6-E5EB-4EC8-BD46-7BBE40BA1602}"/>
              </a:ext>
            </a:extLst>
          </p:cNvPr>
          <p:cNvSpPr>
            <a:spLocks noGrp="1"/>
          </p:cNvSpPr>
          <p:nvPr>
            <p:ph type="sldNum" sz="quarter" idx="12"/>
          </p:nvPr>
        </p:nvSpPr>
        <p:spPr/>
        <p:txBody>
          <a:bodyPr/>
          <a:lstStyle>
            <a:lvl1pPr>
              <a:defRPr/>
            </a:lvl1pPr>
          </a:lstStyle>
          <a:p>
            <a:pPr>
              <a:defRPr/>
            </a:pPr>
            <a:fld id="{FDA8F815-4AB1-4A77-BC2A-91DDDFB38574}" type="slidenum">
              <a:rPr lang="es-SV" altLang="es-SV"/>
              <a:pPr>
                <a:defRPr/>
              </a:pPr>
              <a:t>‹Nº›</a:t>
            </a:fld>
            <a:endParaRPr lang="es-SV" altLang="es-SV"/>
          </a:p>
        </p:txBody>
      </p:sp>
    </p:spTree>
    <p:extLst>
      <p:ext uri="{BB962C8B-B14F-4D97-AF65-F5344CB8AC3E}">
        <p14:creationId xmlns:p14="http://schemas.microsoft.com/office/powerpoint/2010/main" val="726806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SV"/>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3 Marcador de fecha">
            <a:extLst>
              <a:ext uri="{FF2B5EF4-FFF2-40B4-BE49-F238E27FC236}">
                <a16:creationId xmlns:a16="http://schemas.microsoft.com/office/drawing/2014/main" id="{1E45A77F-AC56-43DE-AF97-9380339A803A}"/>
              </a:ext>
            </a:extLst>
          </p:cNvPr>
          <p:cNvSpPr>
            <a:spLocks noGrp="1"/>
          </p:cNvSpPr>
          <p:nvPr>
            <p:ph type="dt" sz="half" idx="10"/>
          </p:nvPr>
        </p:nvSpPr>
        <p:spPr/>
        <p:txBody>
          <a:bodyPr/>
          <a:lstStyle>
            <a:lvl1pPr>
              <a:defRPr/>
            </a:lvl1pPr>
          </a:lstStyle>
          <a:p>
            <a:pPr>
              <a:defRPr/>
            </a:pPr>
            <a:fld id="{12A60A52-E490-4077-A72F-180B4AFF100B}" type="datetimeFigureOut">
              <a:rPr lang="es-SV"/>
              <a:pPr>
                <a:defRPr/>
              </a:pPr>
              <a:t>20/5/2021</a:t>
            </a:fld>
            <a:endParaRPr lang="es-SV" dirty="0"/>
          </a:p>
        </p:txBody>
      </p:sp>
      <p:sp>
        <p:nvSpPr>
          <p:cNvPr id="8" name="4 Marcador de pie de página">
            <a:extLst>
              <a:ext uri="{FF2B5EF4-FFF2-40B4-BE49-F238E27FC236}">
                <a16:creationId xmlns:a16="http://schemas.microsoft.com/office/drawing/2014/main" id="{F10E7238-8C54-41FF-99C2-9762F9C82EDA}"/>
              </a:ext>
            </a:extLst>
          </p:cNvPr>
          <p:cNvSpPr>
            <a:spLocks noGrp="1"/>
          </p:cNvSpPr>
          <p:nvPr>
            <p:ph type="ftr" sz="quarter" idx="11"/>
          </p:nvPr>
        </p:nvSpPr>
        <p:spPr/>
        <p:txBody>
          <a:bodyPr/>
          <a:lstStyle>
            <a:lvl1pPr>
              <a:defRPr/>
            </a:lvl1pPr>
          </a:lstStyle>
          <a:p>
            <a:pPr>
              <a:defRPr/>
            </a:pPr>
            <a:endParaRPr lang="es-SV"/>
          </a:p>
        </p:txBody>
      </p:sp>
      <p:sp>
        <p:nvSpPr>
          <p:cNvPr id="9" name="5 Marcador de número de diapositiva">
            <a:extLst>
              <a:ext uri="{FF2B5EF4-FFF2-40B4-BE49-F238E27FC236}">
                <a16:creationId xmlns:a16="http://schemas.microsoft.com/office/drawing/2014/main" id="{1CA5CC3A-2E64-442D-8826-0A1DB066E6C0}"/>
              </a:ext>
            </a:extLst>
          </p:cNvPr>
          <p:cNvSpPr>
            <a:spLocks noGrp="1"/>
          </p:cNvSpPr>
          <p:nvPr>
            <p:ph type="sldNum" sz="quarter" idx="12"/>
          </p:nvPr>
        </p:nvSpPr>
        <p:spPr/>
        <p:txBody>
          <a:bodyPr/>
          <a:lstStyle>
            <a:lvl1pPr>
              <a:defRPr/>
            </a:lvl1pPr>
          </a:lstStyle>
          <a:p>
            <a:pPr>
              <a:defRPr/>
            </a:pPr>
            <a:fld id="{77040F61-28AE-4605-B090-A64D2D95562B}" type="slidenum">
              <a:rPr lang="es-SV" altLang="es-SV"/>
              <a:pPr>
                <a:defRPr/>
              </a:pPr>
              <a:t>‹Nº›</a:t>
            </a:fld>
            <a:endParaRPr lang="es-SV" altLang="es-SV"/>
          </a:p>
        </p:txBody>
      </p:sp>
    </p:spTree>
    <p:extLst>
      <p:ext uri="{BB962C8B-B14F-4D97-AF65-F5344CB8AC3E}">
        <p14:creationId xmlns:p14="http://schemas.microsoft.com/office/powerpoint/2010/main" val="2554876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3 Marcador de fecha">
            <a:extLst>
              <a:ext uri="{FF2B5EF4-FFF2-40B4-BE49-F238E27FC236}">
                <a16:creationId xmlns:a16="http://schemas.microsoft.com/office/drawing/2014/main" id="{ADF013FF-7797-4F2E-B950-F2A2593441B0}"/>
              </a:ext>
            </a:extLst>
          </p:cNvPr>
          <p:cNvSpPr>
            <a:spLocks noGrp="1"/>
          </p:cNvSpPr>
          <p:nvPr>
            <p:ph type="dt" sz="half" idx="10"/>
          </p:nvPr>
        </p:nvSpPr>
        <p:spPr/>
        <p:txBody>
          <a:bodyPr/>
          <a:lstStyle>
            <a:lvl1pPr>
              <a:defRPr/>
            </a:lvl1pPr>
          </a:lstStyle>
          <a:p>
            <a:pPr>
              <a:defRPr/>
            </a:pPr>
            <a:fld id="{D92B8BC3-663D-4D0A-9BC6-FD6D1D6CA79F}" type="datetimeFigureOut">
              <a:rPr lang="es-SV"/>
              <a:pPr>
                <a:defRPr/>
              </a:pPr>
              <a:t>20/5/2021</a:t>
            </a:fld>
            <a:endParaRPr lang="es-SV" dirty="0"/>
          </a:p>
        </p:txBody>
      </p:sp>
      <p:sp>
        <p:nvSpPr>
          <p:cNvPr id="4" name="4 Marcador de pie de página">
            <a:extLst>
              <a:ext uri="{FF2B5EF4-FFF2-40B4-BE49-F238E27FC236}">
                <a16:creationId xmlns:a16="http://schemas.microsoft.com/office/drawing/2014/main" id="{89B61DB2-EB7A-4135-9192-DCBC25353682}"/>
              </a:ext>
            </a:extLst>
          </p:cNvPr>
          <p:cNvSpPr>
            <a:spLocks noGrp="1"/>
          </p:cNvSpPr>
          <p:nvPr>
            <p:ph type="ftr" sz="quarter" idx="11"/>
          </p:nvPr>
        </p:nvSpPr>
        <p:spPr/>
        <p:txBody>
          <a:bodyPr/>
          <a:lstStyle>
            <a:lvl1pPr>
              <a:defRPr/>
            </a:lvl1pPr>
          </a:lstStyle>
          <a:p>
            <a:pPr>
              <a:defRPr/>
            </a:pPr>
            <a:endParaRPr lang="es-SV"/>
          </a:p>
        </p:txBody>
      </p:sp>
      <p:sp>
        <p:nvSpPr>
          <p:cNvPr id="5" name="5 Marcador de número de diapositiva">
            <a:extLst>
              <a:ext uri="{FF2B5EF4-FFF2-40B4-BE49-F238E27FC236}">
                <a16:creationId xmlns:a16="http://schemas.microsoft.com/office/drawing/2014/main" id="{52B7C70D-832A-4E5A-8A10-8E37D1F02250}"/>
              </a:ext>
            </a:extLst>
          </p:cNvPr>
          <p:cNvSpPr>
            <a:spLocks noGrp="1"/>
          </p:cNvSpPr>
          <p:nvPr>
            <p:ph type="sldNum" sz="quarter" idx="12"/>
          </p:nvPr>
        </p:nvSpPr>
        <p:spPr/>
        <p:txBody>
          <a:bodyPr/>
          <a:lstStyle>
            <a:lvl1pPr>
              <a:defRPr/>
            </a:lvl1pPr>
          </a:lstStyle>
          <a:p>
            <a:pPr>
              <a:defRPr/>
            </a:pPr>
            <a:fld id="{214007A9-EA64-4672-AF34-3A4A59D34AAB}" type="slidenum">
              <a:rPr lang="es-SV" altLang="es-SV"/>
              <a:pPr>
                <a:defRPr/>
              </a:pPr>
              <a:t>‹Nº›</a:t>
            </a:fld>
            <a:endParaRPr lang="es-SV" altLang="es-SV"/>
          </a:p>
        </p:txBody>
      </p:sp>
    </p:spTree>
    <p:extLst>
      <p:ext uri="{BB962C8B-B14F-4D97-AF65-F5344CB8AC3E}">
        <p14:creationId xmlns:p14="http://schemas.microsoft.com/office/powerpoint/2010/main" val="1419650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242D61BC-B39B-4E88-A922-2F83BA0ED229}"/>
              </a:ext>
            </a:extLst>
          </p:cNvPr>
          <p:cNvSpPr>
            <a:spLocks noGrp="1"/>
          </p:cNvSpPr>
          <p:nvPr>
            <p:ph type="dt" sz="half" idx="10"/>
          </p:nvPr>
        </p:nvSpPr>
        <p:spPr/>
        <p:txBody>
          <a:bodyPr/>
          <a:lstStyle>
            <a:lvl1pPr>
              <a:defRPr/>
            </a:lvl1pPr>
          </a:lstStyle>
          <a:p>
            <a:pPr>
              <a:defRPr/>
            </a:pPr>
            <a:fld id="{E41F877C-F9E9-4C50-BBF7-87D59D63B6D8}" type="datetimeFigureOut">
              <a:rPr lang="es-SV"/>
              <a:pPr>
                <a:defRPr/>
              </a:pPr>
              <a:t>20/5/2021</a:t>
            </a:fld>
            <a:endParaRPr lang="es-SV" dirty="0"/>
          </a:p>
        </p:txBody>
      </p:sp>
      <p:sp>
        <p:nvSpPr>
          <p:cNvPr id="3" name="4 Marcador de pie de página">
            <a:extLst>
              <a:ext uri="{FF2B5EF4-FFF2-40B4-BE49-F238E27FC236}">
                <a16:creationId xmlns:a16="http://schemas.microsoft.com/office/drawing/2014/main" id="{87E15A89-B399-4380-B4EB-EEA190CFD720}"/>
              </a:ext>
            </a:extLst>
          </p:cNvPr>
          <p:cNvSpPr>
            <a:spLocks noGrp="1"/>
          </p:cNvSpPr>
          <p:nvPr>
            <p:ph type="ftr" sz="quarter" idx="11"/>
          </p:nvPr>
        </p:nvSpPr>
        <p:spPr/>
        <p:txBody>
          <a:bodyPr/>
          <a:lstStyle>
            <a:lvl1pPr>
              <a:defRPr/>
            </a:lvl1pPr>
          </a:lstStyle>
          <a:p>
            <a:pPr>
              <a:defRPr/>
            </a:pPr>
            <a:endParaRPr lang="es-SV"/>
          </a:p>
        </p:txBody>
      </p:sp>
      <p:sp>
        <p:nvSpPr>
          <p:cNvPr id="4" name="5 Marcador de número de diapositiva">
            <a:extLst>
              <a:ext uri="{FF2B5EF4-FFF2-40B4-BE49-F238E27FC236}">
                <a16:creationId xmlns:a16="http://schemas.microsoft.com/office/drawing/2014/main" id="{72EB1567-B6E9-4C44-BFE1-5BA845C8B1B2}"/>
              </a:ext>
            </a:extLst>
          </p:cNvPr>
          <p:cNvSpPr>
            <a:spLocks noGrp="1"/>
          </p:cNvSpPr>
          <p:nvPr>
            <p:ph type="sldNum" sz="quarter" idx="12"/>
          </p:nvPr>
        </p:nvSpPr>
        <p:spPr/>
        <p:txBody>
          <a:bodyPr/>
          <a:lstStyle>
            <a:lvl1pPr>
              <a:defRPr/>
            </a:lvl1pPr>
          </a:lstStyle>
          <a:p>
            <a:pPr>
              <a:defRPr/>
            </a:pPr>
            <a:fld id="{5DC4254E-D7D1-4AF9-BEA0-9459F9358789}" type="slidenum">
              <a:rPr lang="es-SV" altLang="es-SV"/>
              <a:pPr>
                <a:defRPr/>
              </a:pPr>
              <a:t>‹Nº›</a:t>
            </a:fld>
            <a:endParaRPr lang="es-SV" altLang="es-SV"/>
          </a:p>
        </p:txBody>
      </p:sp>
    </p:spTree>
    <p:extLst>
      <p:ext uri="{BB962C8B-B14F-4D97-AF65-F5344CB8AC3E}">
        <p14:creationId xmlns:p14="http://schemas.microsoft.com/office/powerpoint/2010/main" val="3579922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SV"/>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623EC02C-8494-44F7-9011-3A2244B2958C}"/>
              </a:ext>
            </a:extLst>
          </p:cNvPr>
          <p:cNvSpPr>
            <a:spLocks noGrp="1"/>
          </p:cNvSpPr>
          <p:nvPr>
            <p:ph type="dt" sz="half" idx="10"/>
          </p:nvPr>
        </p:nvSpPr>
        <p:spPr/>
        <p:txBody>
          <a:bodyPr/>
          <a:lstStyle>
            <a:lvl1pPr>
              <a:defRPr/>
            </a:lvl1pPr>
          </a:lstStyle>
          <a:p>
            <a:pPr>
              <a:defRPr/>
            </a:pPr>
            <a:fld id="{BB5916AE-BBA2-4C8F-AA72-523128F77390}" type="datetimeFigureOut">
              <a:rPr lang="es-SV"/>
              <a:pPr>
                <a:defRPr/>
              </a:pPr>
              <a:t>20/5/2021</a:t>
            </a:fld>
            <a:endParaRPr lang="es-SV" dirty="0"/>
          </a:p>
        </p:txBody>
      </p:sp>
      <p:sp>
        <p:nvSpPr>
          <p:cNvPr id="6" name="4 Marcador de pie de página">
            <a:extLst>
              <a:ext uri="{FF2B5EF4-FFF2-40B4-BE49-F238E27FC236}">
                <a16:creationId xmlns:a16="http://schemas.microsoft.com/office/drawing/2014/main" id="{EBA5AAD7-3CD7-4655-A481-AF7161880153}"/>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D43C3035-F6A3-434F-8E95-DAED68C2A2E4}"/>
              </a:ext>
            </a:extLst>
          </p:cNvPr>
          <p:cNvSpPr>
            <a:spLocks noGrp="1"/>
          </p:cNvSpPr>
          <p:nvPr>
            <p:ph type="sldNum" sz="quarter" idx="12"/>
          </p:nvPr>
        </p:nvSpPr>
        <p:spPr/>
        <p:txBody>
          <a:bodyPr/>
          <a:lstStyle>
            <a:lvl1pPr>
              <a:defRPr/>
            </a:lvl1pPr>
          </a:lstStyle>
          <a:p>
            <a:pPr>
              <a:defRPr/>
            </a:pPr>
            <a:fld id="{29A57047-45F9-4E37-9A6C-33D5A6440975}" type="slidenum">
              <a:rPr lang="es-SV" altLang="es-SV"/>
              <a:pPr>
                <a:defRPr/>
              </a:pPr>
              <a:t>‹Nº›</a:t>
            </a:fld>
            <a:endParaRPr lang="es-SV" altLang="es-SV"/>
          </a:p>
        </p:txBody>
      </p:sp>
    </p:spTree>
    <p:extLst>
      <p:ext uri="{BB962C8B-B14F-4D97-AF65-F5344CB8AC3E}">
        <p14:creationId xmlns:p14="http://schemas.microsoft.com/office/powerpoint/2010/main" val="113816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C1E58646-FFB9-4D2F-A7BA-68CBF994AA71}"/>
              </a:ext>
            </a:extLst>
          </p:cNvPr>
          <p:cNvSpPr>
            <a:spLocks noGrp="1"/>
          </p:cNvSpPr>
          <p:nvPr>
            <p:ph type="dt" sz="half" idx="10"/>
          </p:nvPr>
        </p:nvSpPr>
        <p:spPr/>
        <p:txBody>
          <a:bodyPr/>
          <a:lstStyle>
            <a:lvl1pPr>
              <a:defRPr/>
            </a:lvl1pPr>
          </a:lstStyle>
          <a:p>
            <a:pPr>
              <a:defRPr/>
            </a:pPr>
            <a:fld id="{2E64DE6C-054F-4D72-B137-9DA17C1BA84B}"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1B97AE31-5E45-4553-BAC7-F9B60A6A3D72}"/>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5B4A10E6-D349-4A2D-8773-E33AE2A168C8}"/>
              </a:ext>
            </a:extLst>
          </p:cNvPr>
          <p:cNvSpPr>
            <a:spLocks noGrp="1"/>
          </p:cNvSpPr>
          <p:nvPr>
            <p:ph type="sldNum" sz="quarter" idx="12"/>
          </p:nvPr>
        </p:nvSpPr>
        <p:spPr/>
        <p:txBody>
          <a:bodyPr/>
          <a:lstStyle>
            <a:lvl1pPr>
              <a:defRPr/>
            </a:lvl1pPr>
          </a:lstStyle>
          <a:p>
            <a:pPr>
              <a:defRPr/>
            </a:pPr>
            <a:fld id="{47D7A232-E4AE-4374-90B4-30325D67C4A9}" type="slidenum">
              <a:rPr lang="es-SV" altLang="es-SV"/>
              <a:pPr>
                <a:defRPr/>
              </a:pPr>
              <a:t>‹Nº›</a:t>
            </a:fld>
            <a:endParaRPr lang="es-SV" altLang="es-SV"/>
          </a:p>
        </p:txBody>
      </p:sp>
    </p:spTree>
    <p:extLst>
      <p:ext uri="{BB962C8B-B14F-4D97-AF65-F5344CB8AC3E}">
        <p14:creationId xmlns:p14="http://schemas.microsoft.com/office/powerpoint/2010/main" val="224848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SV"/>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8CBF951A-5949-42DA-9A57-F15850383B3E}"/>
              </a:ext>
            </a:extLst>
          </p:cNvPr>
          <p:cNvSpPr>
            <a:spLocks noGrp="1"/>
          </p:cNvSpPr>
          <p:nvPr>
            <p:ph type="dt" sz="half" idx="10"/>
          </p:nvPr>
        </p:nvSpPr>
        <p:spPr/>
        <p:txBody>
          <a:bodyPr/>
          <a:lstStyle>
            <a:lvl1pPr>
              <a:defRPr/>
            </a:lvl1pPr>
          </a:lstStyle>
          <a:p>
            <a:pPr>
              <a:defRPr/>
            </a:pPr>
            <a:fld id="{9C860164-2731-4597-B5BD-945ECFABC9FC}" type="datetimeFigureOut">
              <a:rPr lang="es-SV"/>
              <a:pPr>
                <a:defRPr/>
              </a:pPr>
              <a:t>20/5/2021</a:t>
            </a:fld>
            <a:endParaRPr lang="es-SV" dirty="0"/>
          </a:p>
        </p:txBody>
      </p:sp>
      <p:sp>
        <p:nvSpPr>
          <p:cNvPr id="6" name="4 Marcador de pie de página">
            <a:extLst>
              <a:ext uri="{FF2B5EF4-FFF2-40B4-BE49-F238E27FC236}">
                <a16:creationId xmlns:a16="http://schemas.microsoft.com/office/drawing/2014/main" id="{30B82C92-29A3-4540-9E65-674376F7F538}"/>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74FB7287-DA6B-424B-BBE2-1AA359DB753F}"/>
              </a:ext>
            </a:extLst>
          </p:cNvPr>
          <p:cNvSpPr>
            <a:spLocks noGrp="1"/>
          </p:cNvSpPr>
          <p:nvPr>
            <p:ph type="sldNum" sz="quarter" idx="12"/>
          </p:nvPr>
        </p:nvSpPr>
        <p:spPr/>
        <p:txBody>
          <a:bodyPr/>
          <a:lstStyle>
            <a:lvl1pPr>
              <a:defRPr/>
            </a:lvl1pPr>
          </a:lstStyle>
          <a:p>
            <a:pPr>
              <a:defRPr/>
            </a:pPr>
            <a:fld id="{238B983A-09AA-4FC9-8423-95B12FC84FD0}" type="slidenum">
              <a:rPr lang="es-SV" altLang="es-SV"/>
              <a:pPr>
                <a:defRPr/>
              </a:pPr>
              <a:t>‹Nº›</a:t>
            </a:fld>
            <a:endParaRPr lang="es-SV" altLang="es-SV"/>
          </a:p>
        </p:txBody>
      </p:sp>
    </p:spTree>
    <p:extLst>
      <p:ext uri="{BB962C8B-B14F-4D97-AF65-F5344CB8AC3E}">
        <p14:creationId xmlns:p14="http://schemas.microsoft.com/office/powerpoint/2010/main" val="4249754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6B0D5F61-18DA-41A8-BAD7-403889E23605}"/>
              </a:ext>
            </a:extLst>
          </p:cNvPr>
          <p:cNvSpPr>
            <a:spLocks noGrp="1"/>
          </p:cNvSpPr>
          <p:nvPr>
            <p:ph type="dt" sz="half" idx="10"/>
          </p:nvPr>
        </p:nvSpPr>
        <p:spPr/>
        <p:txBody>
          <a:bodyPr/>
          <a:lstStyle>
            <a:lvl1pPr>
              <a:defRPr/>
            </a:lvl1pPr>
          </a:lstStyle>
          <a:p>
            <a:pPr>
              <a:defRPr/>
            </a:pPr>
            <a:fld id="{707129C1-3F4D-4703-9CC3-64035A90F527}"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FA96255F-9A6A-43A3-862F-B31996D984C1}"/>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AC8A99AC-FAD2-4EE0-BE4C-E312F5695991}"/>
              </a:ext>
            </a:extLst>
          </p:cNvPr>
          <p:cNvSpPr>
            <a:spLocks noGrp="1"/>
          </p:cNvSpPr>
          <p:nvPr>
            <p:ph type="sldNum" sz="quarter" idx="12"/>
          </p:nvPr>
        </p:nvSpPr>
        <p:spPr/>
        <p:txBody>
          <a:bodyPr/>
          <a:lstStyle>
            <a:lvl1pPr>
              <a:defRPr/>
            </a:lvl1pPr>
          </a:lstStyle>
          <a:p>
            <a:pPr>
              <a:defRPr/>
            </a:pPr>
            <a:fld id="{9ADE07E5-6D97-4B2D-8546-A7CA3EA6D812}" type="slidenum">
              <a:rPr lang="es-SV" altLang="es-SV"/>
              <a:pPr>
                <a:defRPr/>
              </a:pPr>
              <a:t>‹Nº›</a:t>
            </a:fld>
            <a:endParaRPr lang="es-SV" altLang="es-SV"/>
          </a:p>
        </p:txBody>
      </p:sp>
    </p:spTree>
    <p:extLst>
      <p:ext uri="{BB962C8B-B14F-4D97-AF65-F5344CB8AC3E}">
        <p14:creationId xmlns:p14="http://schemas.microsoft.com/office/powerpoint/2010/main" val="3733857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SV"/>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CF3350C8-506B-4B99-B74A-680FA38E6DB8}"/>
              </a:ext>
            </a:extLst>
          </p:cNvPr>
          <p:cNvSpPr>
            <a:spLocks noGrp="1"/>
          </p:cNvSpPr>
          <p:nvPr>
            <p:ph type="dt" sz="half" idx="10"/>
          </p:nvPr>
        </p:nvSpPr>
        <p:spPr/>
        <p:txBody>
          <a:bodyPr/>
          <a:lstStyle>
            <a:lvl1pPr>
              <a:defRPr/>
            </a:lvl1pPr>
          </a:lstStyle>
          <a:p>
            <a:pPr>
              <a:defRPr/>
            </a:pPr>
            <a:fld id="{A3003103-5833-4031-A5C5-F4D6FDBBB42D}"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FFA95909-E37E-4399-A98B-2C52D88370D8}"/>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B46F96E6-089B-46CC-BF2D-1C5B1B19FE08}"/>
              </a:ext>
            </a:extLst>
          </p:cNvPr>
          <p:cNvSpPr>
            <a:spLocks noGrp="1"/>
          </p:cNvSpPr>
          <p:nvPr>
            <p:ph type="sldNum" sz="quarter" idx="12"/>
          </p:nvPr>
        </p:nvSpPr>
        <p:spPr/>
        <p:txBody>
          <a:bodyPr/>
          <a:lstStyle>
            <a:lvl1pPr>
              <a:defRPr/>
            </a:lvl1pPr>
          </a:lstStyle>
          <a:p>
            <a:pPr>
              <a:defRPr/>
            </a:pPr>
            <a:fld id="{253FB8D2-466D-4DC9-B2B8-17E54CAFCCE3}" type="slidenum">
              <a:rPr lang="es-SV" altLang="es-SV"/>
              <a:pPr>
                <a:defRPr/>
              </a:pPr>
              <a:t>‹Nº›</a:t>
            </a:fld>
            <a:endParaRPr lang="es-SV" altLang="es-SV"/>
          </a:p>
        </p:txBody>
      </p:sp>
    </p:spTree>
    <p:extLst>
      <p:ext uri="{BB962C8B-B14F-4D97-AF65-F5344CB8AC3E}">
        <p14:creationId xmlns:p14="http://schemas.microsoft.com/office/powerpoint/2010/main" val="238093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SV"/>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5D46F2D9-D6EE-4AC0-8BDA-DF58C20E259B}"/>
              </a:ext>
            </a:extLst>
          </p:cNvPr>
          <p:cNvSpPr>
            <a:spLocks noGrp="1"/>
          </p:cNvSpPr>
          <p:nvPr>
            <p:ph type="dt" sz="half" idx="10"/>
          </p:nvPr>
        </p:nvSpPr>
        <p:spPr/>
        <p:txBody>
          <a:bodyPr/>
          <a:lstStyle>
            <a:lvl1pPr>
              <a:defRPr/>
            </a:lvl1pPr>
          </a:lstStyle>
          <a:p>
            <a:pPr>
              <a:defRPr/>
            </a:pPr>
            <a:fld id="{DC469B5E-A3FE-483E-9EAD-3084B12880F4}"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709BBF0C-C0A2-4BA5-B8C6-3C9234ADCA0D}"/>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F9EC115E-F210-4365-8FAC-D8844D843D57}"/>
              </a:ext>
            </a:extLst>
          </p:cNvPr>
          <p:cNvSpPr>
            <a:spLocks noGrp="1"/>
          </p:cNvSpPr>
          <p:nvPr>
            <p:ph type="sldNum" sz="quarter" idx="12"/>
          </p:nvPr>
        </p:nvSpPr>
        <p:spPr/>
        <p:txBody>
          <a:bodyPr/>
          <a:lstStyle>
            <a:lvl1pPr>
              <a:defRPr/>
            </a:lvl1pPr>
          </a:lstStyle>
          <a:p>
            <a:pPr>
              <a:defRPr/>
            </a:pPr>
            <a:fld id="{A7B7D0DF-C9C7-4253-9B04-5B12A6EA4D68}" type="slidenum">
              <a:rPr lang="es-SV" altLang="es-SV"/>
              <a:pPr>
                <a:defRPr/>
              </a:pPr>
              <a:t>‹Nº›</a:t>
            </a:fld>
            <a:endParaRPr lang="es-SV" altLang="es-SV"/>
          </a:p>
        </p:txBody>
      </p:sp>
    </p:spTree>
    <p:extLst>
      <p:ext uri="{BB962C8B-B14F-4D97-AF65-F5344CB8AC3E}">
        <p14:creationId xmlns:p14="http://schemas.microsoft.com/office/powerpoint/2010/main" val="318665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3 Marcador de fecha">
            <a:extLst>
              <a:ext uri="{FF2B5EF4-FFF2-40B4-BE49-F238E27FC236}">
                <a16:creationId xmlns:a16="http://schemas.microsoft.com/office/drawing/2014/main" id="{39CA8FF7-AAA0-4465-98F0-520911A00BB0}"/>
              </a:ext>
            </a:extLst>
          </p:cNvPr>
          <p:cNvSpPr>
            <a:spLocks noGrp="1"/>
          </p:cNvSpPr>
          <p:nvPr>
            <p:ph type="dt" sz="half" idx="10"/>
          </p:nvPr>
        </p:nvSpPr>
        <p:spPr/>
        <p:txBody>
          <a:bodyPr/>
          <a:lstStyle>
            <a:lvl1pPr>
              <a:defRPr/>
            </a:lvl1pPr>
          </a:lstStyle>
          <a:p>
            <a:pPr>
              <a:defRPr/>
            </a:pPr>
            <a:fld id="{A19A86F9-2133-4A4C-81F3-168AE66FB710}" type="datetimeFigureOut">
              <a:rPr lang="es-SV"/>
              <a:pPr>
                <a:defRPr/>
              </a:pPr>
              <a:t>20/5/2021</a:t>
            </a:fld>
            <a:endParaRPr lang="es-SV" dirty="0"/>
          </a:p>
        </p:txBody>
      </p:sp>
      <p:sp>
        <p:nvSpPr>
          <p:cNvPr id="6" name="4 Marcador de pie de página">
            <a:extLst>
              <a:ext uri="{FF2B5EF4-FFF2-40B4-BE49-F238E27FC236}">
                <a16:creationId xmlns:a16="http://schemas.microsoft.com/office/drawing/2014/main" id="{3D21599A-12D8-4D18-B0A2-854EE9FA1DFD}"/>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15AB4BCA-58B6-45C7-868D-52F5C20F131A}"/>
              </a:ext>
            </a:extLst>
          </p:cNvPr>
          <p:cNvSpPr>
            <a:spLocks noGrp="1"/>
          </p:cNvSpPr>
          <p:nvPr>
            <p:ph type="sldNum" sz="quarter" idx="12"/>
          </p:nvPr>
        </p:nvSpPr>
        <p:spPr/>
        <p:txBody>
          <a:bodyPr/>
          <a:lstStyle>
            <a:lvl1pPr>
              <a:defRPr/>
            </a:lvl1pPr>
          </a:lstStyle>
          <a:p>
            <a:pPr>
              <a:defRPr/>
            </a:pPr>
            <a:fld id="{642A48D6-6CC2-47FA-B9F0-CE0392D9D4F6}" type="slidenum">
              <a:rPr lang="es-SV" altLang="es-SV"/>
              <a:pPr>
                <a:defRPr/>
              </a:pPr>
              <a:t>‹Nº›</a:t>
            </a:fld>
            <a:endParaRPr lang="es-SV" altLang="es-SV"/>
          </a:p>
        </p:txBody>
      </p:sp>
    </p:spTree>
    <p:extLst>
      <p:ext uri="{BB962C8B-B14F-4D97-AF65-F5344CB8AC3E}">
        <p14:creationId xmlns:p14="http://schemas.microsoft.com/office/powerpoint/2010/main" val="58038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SV"/>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3 Marcador de fecha">
            <a:extLst>
              <a:ext uri="{FF2B5EF4-FFF2-40B4-BE49-F238E27FC236}">
                <a16:creationId xmlns:a16="http://schemas.microsoft.com/office/drawing/2014/main" id="{7EA8706E-30A9-4B69-8B86-9273BCF0B7F6}"/>
              </a:ext>
            </a:extLst>
          </p:cNvPr>
          <p:cNvSpPr>
            <a:spLocks noGrp="1"/>
          </p:cNvSpPr>
          <p:nvPr>
            <p:ph type="dt" sz="half" idx="10"/>
          </p:nvPr>
        </p:nvSpPr>
        <p:spPr/>
        <p:txBody>
          <a:bodyPr/>
          <a:lstStyle>
            <a:lvl1pPr>
              <a:defRPr/>
            </a:lvl1pPr>
          </a:lstStyle>
          <a:p>
            <a:pPr>
              <a:defRPr/>
            </a:pPr>
            <a:fld id="{798B03B8-763E-4813-B620-A759EDD873DD}" type="datetimeFigureOut">
              <a:rPr lang="es-SV"/>
              <a:pPr>
                <a:defRPr/>
              </a:pPr>
              <a:t>20/5/2021</a:t>
            </a:fld>
            <a:endParaRPr lang="es-SV" dirty="0"/>
          </a:p>
        </p:txBody>
      </p:sp>
      <p:sp>
        <p:nvSpPr>
          <p:cNvPr id="8" name="4 Marcador de pie de página">
            <a:extLst>
              <a:ext uri="{FF2B5EF4-FFF2-40B4-BE49-F238E27FC236}">
                <a16:creationId xmlns:a16="http://schemas.microsoft.com/office/drawing/2014/main" id="{788EE938-2C3A-4E59-9504-F82B7A07FE78}"/>
              </a:ext>
            </a:extLst>
          </p:cNvPr>
          <p:cNvSpPr>
            <a:spLocks noGrp="1"/>
          </p:cNvSpPr>
          <p:nvPr>
            <p:ph type="ftr" sz="quarter" idx="11"/>
          </p:nvPr>
        </p:nvSpPr>
        <p:spPr/>
        <p:txBody>
          <a:bodyPr/>
          <a:lstStyle>
            <a:lvl1pPr>
              <a:defRPr/>
            </a:lvl1pPr>
          </a:lstStyle>
          <a:p>
            <a:pPr>
              <a:defRPr/>
            </a:pPr>
            <a:endParaRPr lang="es-SV"/>
          </a:p>
        </p:txBody>
      </p:sp>
      <p:sp>
        <p:nvSpPr>
          <p:cNvPr id="9" name="5 Marcador de número de diapositiva">
            <a:extLst>
              <a:ext uri="{FF2B5EF4-FFF2-40B4-BE49-F238E27FC236}">
                <a16:creationId xmlns:a16="http://schemas.microsoft.com/office/drawing/2014/main" id="{D70ED651-C1AA-428B-A279-BB66A138FE3E}"/>
              </a:ext>
            </a:extLst>
          </p:cNvPr>
          <p:cNvSpPr>
            <a:spLocks noGrp="1"/>
          </p:cNvSpPr>
          <p:nvPr>
            <p:ph type="sldNum" sz="quarter" idx="12"/>
          </p:nvPr>
        </p:nvSpPr>
        <p:spPr/>
        <p:txBody>
          <a:bodyPr/>
          <a:lstStyle>
            <a:lvl1pPr>
              <a:defRPr/>
            </a:lvl1pPr>
          </a:lstStyle>
          <a:p>
            <a:pPr>
              <a:defRPr/>
            </a:pPr>
            <a:fld id="{3D7FF071-B895-4E3A-A3B1-1C6DB9F4EC9C}" type="slidenum">
              <a:rPr lang="es-SV" altLang="es-SV"/>
              <a:pPr>
                <a:defRPr/>
              </a:pPr>
              <a:t>‹Nº›</a:t>
            </a:fld>
            <a:endParaRPr lang="es-SV" altLang="es-SV"/>
          </a:p>
        </p:txBody>
      </p:sp>
    </p:spTree>
    <p:extLst>
      <p:ext uri="{BB962C8B-B14F-4D97-AF65-F5344CB8AC3E}">
        <p14:creationId xmlns:p14="http://schemas.microsoft.com/office/powerpoint/2010/main" val="422572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3 Marcador de fecha">
            <a:extLst>
              <a:ext uri="{FF2B5EF4-FFF2-40B4-BE49-F238E27FC236}">
                <a16:creationId xmlns:a16="http://schemas.microsoft.com/office/drawing/2014/main" id="{08B509E7-34EF-4336-BD46-B13F06772D76}"/>
              </a:ext>
            </a:extLst>
          </p:cNvPr>
          <p:cNvSpPr>
            <a:spLocks noGrp="1"/>
          </p:cNvSpPr>
          <p:nvPr>
            <p:ph type="dt" sz="half" idx="10"/>
          </p:nvPr>
        </p:nvSpPr>
        <p:spPr/>
        <p:txBody>
          <a:bodyPr/>
          <a:lstStyle>
            <a:lvl1pPr>
              <a:defRPr/>
            </a:lvl1pPr>
          </a:lstStyle>
          <a:p>
            <a:pPr>
              <a:defRPr/>
            </a:pPr>
            <a:fld id="{C3E5FA79-DE59-4FEC-8D71-CE1E0C9FA336}" type="datetimeFigureOut">
              <a:rPr lang="es-SV"/>
              <a:pPr>
                <a:defRPr/>
              </a:pPr>
              <a:t>20/5/2021</a:t>
            </a:fld>
            <a:endParaRPr lang="es-SV" dirty="0"/>
          </a:p>
        </p:txBody>
      </p:sp>
      <p:sp>
        <p:nvSpPr>
          <p:cNvPr id="4" name="4 Marcador de pie de página">
            <a:extLst>
              <a:ext uri="{FF2B5EF4-FFF2-40B4-BE49-F238E27FC236}">
                <a16:creationId xmlns:a16="http://schemas.microsoft.com/office/drawing/2014/main" id="{59345FCC-CCFA-4E26-A196-95381EA7CB98}"/>
              </a:ext>
            </a:extLst>
          </p:cNvPr>
          <p:cNvSpPr>
            <a:spLocks noGrp="1"/>
          </p:cNvSpPr>
          <p:nvPr>
            <p:ph type="ftr" sz="quarter" idx="11"/>
          </p:nvPr>
        </p:nvSpPr>
        <p:spPr/>
        <p:txBody>
          <a:bodyPr/>
          <a:lstStyle>
            <a:lvl1pPr>
              <a:defRPr/>
            </a:lvl1pPr>
          </a:lstStyle>
          <a:p>
            <a:pPr>
              <a:defRPr/>
            </a:pPr>
            <a:endParaRPr lang="es-SV"/>
          </a:p>
        </p:txBody>
      </p:sp>
      <p:sp>
        <p:nvSpPr>
          <p:cNvPr id="5" name="5 Marcador de número de diapositiva">
            <a:extLst>
              <a:ext uri="{FF2B5EF4-FFF2-40B4-BE49-F238E27FC236}">
                <a16:creationId xmlns:a16="http://schemas.microsoft.com/office/drawing/2014/main" id="{939C42E0-4766-4979-842A-66E77B4418AC}"/>
              </a:ext>
            </a:extLst>
          </p:cNvPr>
          <p:cNvSpPr>
            <a:spLocks noGrp="1"/>
          </p:cNvSpPr>
          <p:nvPr>
            <p:ph type="sldNum" sz="quarter" idx="12"/>
          </p:nvPr>
        </p:nvSpPr>
        <p:spPr/>
        <p:txBody>
          <a:bodyPr/>
          <a:lstStyle>
            <a:lvl1pPr>
              <a:defRPr/>
            </a:lvl1pPr>
          </a:lstStyle>
          <a:p>
            <a:pPr>
              <a:defRPr/>
            </a:pPr>
            <a:fld id="{C3332CEB-E266-4871-BEF4-6F9002522379}" type="slidenum">
              <a:rPr lang="es-SV" altLang="es-SV"/>
              <a:pPr>
                <a:defRPr/>
              </a:pPr>
              <a:t>‹Nº›</a:t>
            </a:fld>
            <a:endParaRPr lang="es-SV" altLang="es-SV"/>
          </a:p>
        </p:txBody>
      </p:sp>
    </p:spTree>
    <p:extLst>
      <p:ext uri="{BB962C8B-B14F-4D97-AF65-F5344CB8AC3E}">
        <p14:creationId xmlns:p14="http://schemas.microsoft.com/office/powerpoint/2010/main" val="283713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A535AE6F-66D1-41CF-BAFD-F128B8183146}"/>
              </a:ext>
            </a:extLst>
          </p:cNvPr>
          <p:cNvSpPr>
            <a:spLocks noGrp="1"/>
          </p:cNvSpPr>
          <p:nvPr>
            <p:ph type="dt" sz="half" idx="10"/>
          </p:nvPr>
        </p:nvSpPr>
        <p:spPr/>
        <p:txBody>
          <a:bodyPr/>
          <a:lstStyle>
            <a:lvl1pPr>
              <a:defRPr/>
            </a:lvl1pPr>
          </a:lstStyle>
          <a:p>
            <a:pPr>
              <a:defRPr/>
            </a:pPr>
            <a:fld id="{CC76A032-7CA9-4C5C-95A4-2B3DC654803E}" type="datetimeFigureOut">
              <a:rPr lang="es-SV"/>
              <a:pPr>
                <a:defRPr/>
              </a:pPr>
              <a:t>20/5/2021</a:t>
            </a:fld>
            <a:endParaRPr lang="es-SV" dirty="0"/>
          </a:p>
        </p:txBody>
      </p:sp>
      <p:sp>
        <p:nvSpPr>
          <p:cNvPr id="3" name="4 Marcador de pie de página">
            <a:extLst>
              <a:ext uri="{FF2B5EF4-FFF2-40B4-BE49-F238E27FC236}">
                <a16:creationId xmlns:a16="http://schemas.microsoft.com/office/drawing/2014/main" id="{479EC2D6-973F-4006-AC01-FE742780048B}"/>
              </a:ext>
            </a:extLst>
          </p:cNvPr>
          <p:cNvSpPr>
            <a:spLocks noGrp="1"/>
          </p:cNvSpPr>
          <p:nvPr>
            <p:ph type="ftr" sz="quarter" idx="11"/>
          </p:nvPr>
        </p:nvSpPr>
        <p:spPr/>
        <p:txBody>
          <a:bodyPr/>
          <a:lstStyle>
            <a:lvl1pPr>
              <a:defRPr/>
            </a:lvl1pPr>
          </a:lstStyle>
          <a:p>
            <a:pPr>
              <a:defRPr/>
            </a:pPr>
            <a:endParaRPr lang="es-SV"/>
          </a:p>
        </p:txBody>
      </p:sp>
      <p:sp>
        <p:nvSpPr>
          <p:cNvPr id="4" name="5 Marcador de número de diapositiva">
            <a:extLst>
              <a:ext uri="{FF2B5EF4-FFF2-40B4-BE49-F238E27FC236}">
                <a16:creationId xmlns:a16="http://schemas.microsoft.com/office/drawing/2014/main" id="{27CF5AA8-2988-4224-B728-E08BE827D492}"/>
              </a:ext>
            </a:extLst>
          </p:cNvPr>
          <p:cNvSpPr>
            <a:spLocks noGrp="1"/>
          </p:cNvSpPr>
          <p:nvPr>
            <p:ph type="sldNum" sz="quarter" idx="12"/>
          </p:nvPr>
        </p:nvSpPr>
        <p:spPr/>
        <p:txBody>
          <a:bodyPr/>
          <a:lstStyle>
            <a:lvl1pPr>
              <a:defRPr/>
            </a:lvl1pPr>
          </a:lstStyle>
          <a:p>
            <a:pPr>
              <a:defRPr/>
            </a:pPr>
            <a:fld id="{67B11A8E-3FCC-4044-A3C0-DE7006AE208B}" type="slidenum">
              <a:rPr lang="es-SV" altLang="es-SV"/>
              <a:pPr>
                <a:defRPr/>
              </a:pPr>
              <a:t>‹Nº›</a:t>
            </a:fld>
            <a:endParaRPr lang="es-SV" altLang="es-SV"/>
          </a:p>
        </p:txBody>
      </p:sp>
    </p:spTree>
    <p:extLst>
      <p:ext uri="{BB962C8B-B14F-4D97-AF65-F5344CB8AC3E}">
        <p14:creationId xmlns:p14="http://schemas.microsoft.com/office/powerpoint/2010/main" val="107061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SV"/>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FD6A6233-6A9C-423D-9C40-EF6CA44A6911}"/>
              </a:ext>
            </a:extLst>
          </p:cNvPr>
          <p:cNvSpPr>
            <a:spLocks noGrp="1"/>
          </p:cNvSpPr>
          <p:nvPr>
            <p:ph type="dt" sz="half" idx="10"/>
          </p:nvPr>
        </p:nvSpPr>
        <p:spPr/>
        <p:txBody>
          <a:bodyPr/>
          <a:lstStyle>
            <a:lvl1pPr>
              <a:defRPr/>
            </a:lvl1pPr>
          </a:lstStyle>
          <a:p>
            <a:pPr>
              <a:defRPr/>
            </a:pPr>
            <a:fld id="{F6559C4B-92C2-4DDF-933C-D70B870A6688}" type="datetimeFigureOut">
              <a:rPr lang="es-SV"/>
              <a:pPr>
                <a:defRPr/>
              </a:pPr>
              <a:t>20/5/2021</a:t>
            </a:fld>
            <a:endParaRPr lang="es-SV" dirty="0"/>
          </a:p>
        </p:txBody>
      </p:sp>
      <p:sp>
        <p:nvSpPr>
          <p:cNvPr id="6" name="4 Marcador de pie de página">
            <a:extLst>
              <a:ext uri="{FF2B5EF4-FFF2-40B4-BE49-F238E27FC236}">
                <a16:creationId xmlns:a16="http://schemas.microsoft.com/office/drawing/2014/main" id="{9272A772-0AF4-4C79-AAC0-BA93F3B19A1C}"/>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89EFF02F-663F-41A0-AAE0-1214F0154A73}"/>
              </a:ext>
            </a:extLst>
          </p:cNvPr>
          <p:cNvSpPr>
            <a:spLocks noGrp="1"/>
          </p:cNvSpPr>
          <p:nvPr>
            <p:ph type="sldNum" sz="quarter" idx="12"/>
          </p:nvPr>
        </p:nvSpPr>
        <p:spPr/>
        <p:txBody>
          <a:bodyPr/>
          <a:lstStyle>
            <a:lvl1pPr>
              <a:defRPr/>
            </a:lvl1pPr>
          </a:lstStyle>
          <a:p>
            <a:pPr>
              <a:defRPr/>
            </a:pPr>
            <a:fld id="{67A4B28A-053E-4811-B14E-4520A3C629D8}" type="slidenum">
              <a:rPr lang="es-SV" altLang="es-SV"/>
              <a:pPr>
                <a:defRPr/>
              </a:pPr>
              <a:t>‹Nº›</a:t>
            </a:fld>
            <a:endParaRPr lang="es-SV" altLang="es-SV"/>
          </a:p>
        </p:txBody>
      </p:sp>
    </p:spTree>
    <p:extLst>
      <p:ext uri="{BB962C8B-B14F-4D97-AF65-F5344CB8AC3E}">
        <p14:creationId xmlns:p14="http://schemas.microsoft.com/office/powerpoint/2010/main" val="123487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SV"/>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C3114AF6-E6C5-424C-9C36-FEC80C05B083}"/>
              </a:ext>
            </a:extLst>
          </p:cNvPr>
          <p:cNvSpPr>
            <a:spLocks noGrp="1"/>
          </p:cNvSpPr>
          <p:nvPr>
            <p:ph type="dt" sz="half" idx="10"/>
          </p:nvPr>
        </p:nvSpPr>
        <p:spPr/>
        <p:txBody>
          <a:bodyPr/>
          <a:lstStyle>
            <a:lvl1pPr>
              <a:defRPr/>
            </a:lvl1pPr>
          </a:lstStyle>
          <a:p>
            <a:pPr>
              <a:defRPr/>
            </a:pPr>
            <a:fld id="{4E6912A1-8DC7-4CB9-8E36-F77B040D6B3F}" type="datetimeFigureOut">
              <a:rPr lang="es-SV"/>
              <a:pPr>
                <a:defRPr/>
              </a:pPr>
              <a:t>20/5/2021</a:t>
            </a:fld>
            <a:endParaRPr lang="es-SV" dirty="0"/>
          </a:p>
        </p:txBody>
      </p:sp>
      <p:sp>
        <p:nvSpPr>
          <p:cNvPr id="6" name="4 Marcador de pie de página">
            <a:extLst>
              <a:ext uri="{FF2B5EF4-FFF2-40B4-BE49-F238E27FC236}">
                <a16:creationId xmlns:a16="http://schemas.microsoft.com/office/drawing/2014/main" id="{A55125F0-AC19-4C6D-AAD5-90041DD9599A}"/>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6D5F72AD-BFBE-49EB-98BB-C59169DEDE1B}"/>
              </a:ext>
            </a:extLst>
          </p:cNvPr>
          <p:cNvSpPr>
            <a:spLocks noGrp="1"/>
          </p:cNvSpPr>
          <p:nvPr>
            <p:ph type="sldNum" sz="quarter" idx="12"/>
          </p:nvPr>
        </p:nvSpPr>
        <p:spPr/>
        <p:txBody>
          <a:bodyPr/>
          <a:lstStyle>
            <a:lvl1pPr>
              <a:defRPr/>
            </a:lvl1pPr>
          </a:lstStyle>
          <a:p>
            <a:pPr>
              <a:defRPr/>
            </a:pPr>
            <a:fld id="{8C4D8625-4A49-4874-86B1-6D667D8C57A2}" type="slidenum">
              <a:rPr lang="es-SV" altLang="es-SV"/>
              <a:pPr>
                <a:defRPr/>
              </a:pPr>
              <a:t>‹Nº›</a:t>
            </a:fld>
            <a:endParaRPr lang="es-SV" altLang="es-SV"/>
          </a:p>
        </p:txBody>
      </p:sp>
    </p:spTree>
    <p:extLst>
      <p:ext uri="{BB962C8B-B14F-4D97-AF65-F5344CB8AC3E}">
        <p14:creationId xmlns:p14="http://schemas.microsoft.com/office/powerpoint/2010/main" val="168116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B7066785-D05C-49B4-9A58-4D0C201AB44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1027" name="2 Marcador de texto">
            <a:extLst>
              <a:ext uri="{FF2B5EF4-FFF2-40B4-BE49-F238E27FC236}">
                <a16:creationId xmlns:a16="http://schemas.microsoft.com/office/drawing/2014/main" id="{D405E72C-D5F2-4232-8E74-02F2FA7AA5B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3 Marcador de fecha">
            <a:extLst>
              <a:ext uri="{FF2B5EF4-FFF2-40B4-BE49-F238E27FC236}">
                <a16:creationId xmlns:a16="http://schemas.microsoft.com/office/drawing/2014/main" id="{FC9A75F6-16C8-4A65-873C-E82A8370900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6C5C29C-2B5A-4731-8C9E-D60FBED2DB0C}"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AF54CDA2-82A4-4C8F-917A-E2456CB98CD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SV"/>
          </a:p>
        </p:txBody>
      </p:sp>
      <p:sp>
        <p:nvSpPr>
          <p:cNvPr id="6" name="5 Marcador de número de diapositiva">
            <a:extLst>
              <a:ext uri="{FF2B5EF4-FFF2-40B4-BE49-F238E27FC236}">
                <a16:creationId xmlns:a16="http://schemas.microsoft.com/office/drawing/2014/main" id="{1D063A72-6C44-4C5D-9A73-BCD46664146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1425CF7-7740-4DF2-8268-C8FC8EE00C9B}"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a:extLst>
              <a:ext uri="{FF2B5EF4-FFF2-40B4-BE49-F238E27FC236}">
                <a16:creationId xmlns:a16="http://schemas.microsoft.com/office/drawing/2014/main" id="{14BA0543-6675-460C-A877-0E0C8BAE266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2051" name="2 Marcador de texto">
            <a:extLst>
              <a:ext uri="{FF2B5EF4-FFF2-40B4-BE49-F238E27FC236}">
                <a16:creationId xmlns:a16="http://schemas.microsoft.com/office/drawing/2014/main" id="{FC90F7B2-41AE-42F6-B288-9A30A069664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3 Marcador de fecha">
            <a:extLst>
              <a:ext uri="{FF2B5EF4-FFF2-40B4-BE49-F238E27FC236}">
                <a16:creationId xmlns:a16="http://schemas.microsoft.com/office/drawing/2014/main" id="{C36BABC0-AE1E-49AA-9DE7-4C3C4ECF508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7D91E25-4742-4225-AE35-42C5A613A6F6}" type="datetimeFigureOut">
              <a:rPr lang="es-SV"/>
              <a:pPr>
                <a:defRPr/>
              </a:pPr>
              <a:t>20/5/2021</a:t>
            </a:fld>
            <a:endParaRPr lang="es-SV" dirty="0"/>
          </a:p>
        </p:txBody>
      </p:sp>
      <p:sp>
        <p:nvSpPr>
          <p:cNvPr id="5" name="4 Marcador de pie de página">
            <a:extLst>
              <a:ext uri="{FF2B5EF4-FFF2-40B4-BE49-F238E27FC236}">
                <a16:creationId xmlns:a16="http://schemas.microsoft.com/office/drawing/2014/main" id="{2209A3D5-CA0C-460B-86F9-98CBBF37A7A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s-SV"/>
          </a:p>
        </p:txBody>
      </p:sp>
      <p:sp>
        <p:nvSpPr>
          <p:cNvPr id="6" name="5 Marcador de número de diapositiva">
            <a:extLst>
              <a:ext uri="{FF2B5EF4-FFF2-40B4-BE49-F238E27FC236}">
                <a16:creationId xmlns:a16="http://schemas.microsoft.com/office/drawing/2014/main" id="{71FE16A2-17B7-4B30-AA62-4431BEE507D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D006121-8C09-4D08-A867-63A625D249EA}"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hyperlink" Target="http://www.mcpelsalvador.com.org/" TargetMode="External"/><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facebook.com/MCPES200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chart" Target="../charts/chart1.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jpe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chart" Target="../charts/chart3.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jpe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1 CuadroTexto">
            <a:extLst>
              <a:ext uri="{FF2B5EF4-FFF2-40B4-BE49-F238E27FC236}">
                <a16:creationId xmlns:a16="http://schemas.microsoft.com/office/drawing/2014/main" id="{09525EAC-E17F-4D4D-82DF-4D9B190A78C1}"/>
              </a:ext>
            </a:extLst>
          </p:cNvPr>
          <p:cNvSpPr txBox="1">
            <a:spLocks noChangeArrowheads="1"/>
          </p:cNvSpPr>
          <p:nvPr/>
        </p:nvSpPr>
        <p:spPr bwMode="auto">
          <a:xfrm>
            <a:off x="1847851" y="922339"/>
            <a:ext cx="633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s-ES" altLang="es-SV" sz="2800" b="1" dirty="0">
                <a:latin typeface="Bembo Std" panose="02020605060306020A03" pitchFamily="18" charset="0"/>
              </a:rPr>
              <a:t>Subvención </a:t>
            </a:r>
            <a:r>
              <a:rPr lang="es-SV" altLang="es-SV" sz="2800" b="1" dirty="0">
                <a:latin typeface="Bembo Std" panose="02020605060306020A03" pitchFamily="18" charset="0"/>
              </a:rPr>
              <a:t> SLV-H-MOH.</a:t>
            </a:r>
            <a:endParaRPr lang="es-ES" altLang="es-SV" sz="4000" dirty="0">
              <a:latin typeface="Bembo Std" panose="02020605060306020A03" pitchFamily="18" charset="0"/>
            </a:endParaRPr>
          </a:p>
        </p:txBody>
      </p:sp>
      <p:sp>
        <p:nvSpPr>
          <p:cNvPr id="5123" name="CuadroTexto 3">
            <a:extLst>
              <a:ext uri="{FF2B5EF4-FFF2-40B4-BE49-F238E27FC236}">
                <a16:creationId xmlns:a16="http://schemas.microsoft.com/office/drawing/2014/main" id="{DB439369-3BB5-444C-B540-9D88096C3CF7}"/>
              </a:ext>
            </a:extLst>
          </p:cNvPr>
          <p:cNvSpPr txBox="1">
            <a:spLocks noChangeArrowheads="1"/>
          </p:cNvSpPr>
          <p:nvPr/>
        </p:nvSpPr>
        <p:spPr bwMode="auto">
          <a:xfrm>
            <a:off x="7497764" y="4437064"/>
            <a:ext cx="24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1800">
                <a:latin typeface="Arial" panose="020B0604020202020204" pitchFamily="34" charset="0"/>
              </a:rPr>
              <a:t> </a:t>
            </a:r>
          </a:p>
        </p:txBody>
      </p:sp>
      <p:sp>
        <p:nvSpPr>
          <p:cNvPr id="5124" name="4 Rectángulo">
            <a:extLst>
              <a:ext uri="{FF2B5EF4-FFF2-40B4-BE49-F238E27FC236}">
                <a16:creationId xmlns:a16="http://schemas.microsoft.com/office/drawing/2014/main" id="{5F3D813F-372C-4065-A83F-90BE84CB48A5}"/>
              </a:ext>
            </a:extLst>
          </p:cNvPr>
          <p:cNvSpPr>
            <a:spLocks noChangeArrowheads="1"/>
          </p:cNvSpPr>
          <p:nvPr/>
        </p:nvSpPr>
        <p:spPr bwMode="auto">
          <a:xfrm>
            <a:off x="1847851" y="2690814"/>
            <a:ext cx="82805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SV" altLang="es-SV" sz="2800" b="1" dirty="0">
                <a:latin typeface="Bembo Std" panose="02020605060306020A03" pitchFamily="18" charset="0"/>
              </a:rPr>
              <a:t>TABLERO DE MANDO SUBVENCIÓN VIH</a:t>
            </a:r>
          </a:p>
          <a:p>
            <a:pPr algn="ctr">
              <a:spcBef>
                <a:spcPct val="0"/>
              </a:spcBef>
              <a:buFontTx/>
              <a:buNone/>
            </a:pPr>
            <a:r>
              <a:rPr lang="es-SV" altLang="es-SV" sz="2800" b="1" dirty="0">
                <a:latin typeface="Bembo Std" panose="02020605060306020A03" pitchFamily="18" charset="0"/>
              </a:rPr>
              <a:t>EJECUCIÓN 01 ENERO A 31 DICIEMBRE 2020</a:t>
            </a:r>
            <a:endParaRPr lang="es-ES" altLang="es-SV" sz="2800" b="1" dirty="0">
              <a:latin typeface="Bembo Std" panose="02020605060306020A03" pitchFamily="18" charset="0"/>
            </a:endParaRPr>
          </a:p>
        </p:txBody>
      </p:sp>
      <p:sp>
        <p:nvSpPr>
          <p:cNvPr id="5125" name="6 Rectángulo">
            <a:extLst>
              <a:ext uri="{FF2B5EF4-FFF2-40B4-BE49-F238E27FC236}">
                <a16:creationId xmlns:a16="http://schemas.microsoft.com/office/drawing/2014/main" id="{DB52A301-5470-483D-8B3F-0B33711606C6}"/>
              </a:ext>
            </a:extLst>
          </p:cNvPr>
          <p:cNvSpPr>
            <a:spLocks noChangeArrowheads="1"/>
          </p:cNvSpPr>
          <p:nvPr/>
        </p:nvSpPr>
        <p:spPr bwMode="auto">
          <a:xfrm>
            <a:off x="5087888" y="4806951"/>
            <a:ext cx="52574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SV" sz="2400" b="1" dirty="0">
                <a:solidFill>
                  <a:srgbClr val="000099"/>
                </a:solidFill>
                <a:latin typeface="Bembo Std" panose="02020605060306020A03" pitchFamily="18" charset="0"/>
              </a:rPr>
              <a:t>Receptor Principal MINSAL</a:t>
            </a:r>
          </a:p>
          <a:p>
            <a:pPr algn="ctr">
              <a:spcBef>
                <a:spcPct val="0"/>
              </a:spcBef>
              <a:buFontTx/>
              <a:buNone/>
            </a:pPr>
            <a:r>
              <a:rPr lang="es-ES" altLang="es-SV" sz="2400" b="1" dirty="0">
                <a:solidFill>
                  <a:srgbClr val="000099"/>
                </a:solidFill>
                <a:latin typeface="Bembo Std" panose="02020605060306020A03" pitchFamily="18" charset="0"/>
              </a:rPr>
              <a:t>20 DE MAYO 2021</a:t>
            </a:r>
            <a:endParaRPr lang="es-ES" altLang="es-SV" sz="2000" b="1" dirty="0">
              <a:solidFill>
                <a:srgbClr val="000099"/>
              </a:solidFill>
              <a:latin typeface="Bembo Std" panose="02020605060306020A03" pitchFamily="18" charset="0"/>
            </a:endParaRPr>
          </a:p>
        </p:txBody>
      </p:sp>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228600"/>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Bembo Std" panose="02020605060306020A03" pitchFamily="18" charset="0"/>
              </a:rPr>
              <a:t>Indicadores de Impacto </a:t>
            </a:r>
            <a:endParaRPr lang="es-ES" sz="36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3" name="Tabla 2">
            <a:extLst>
              <a:ext uri="{FF2B5EF4-FFF2-40B4-BE49-F238E27FC236}">
                <a16:creationId xmlns:a16="http://schemas.microsoft.com/office/drawing/2014/main" id="{A0BD5EA4-DE50-4243-B500-0C1B16E26D28}"/>
              </a:ext>
            </a:extLst>
          </p:cNvPr>
          <p:cNvGraphicFramePr>
            <a:graphicFrameLocks noGrp="1"/>
          </p:cNvGraphicFramePr>
          <p:nvPr>
            <p:extLst>
              <p:ext uri="{D42A27DB-BD31-4B8C-83A1-F6EECF244321}">
                <p14:modId xmlns:p14="http://schemas.microsoft.com/office/powerpoint/2010/main" val="3827614936"/>
              </p:ext>
            </p:extLst>
          </p:nvPr>
        </p:nvGraphicFramePr>
        <p:xfrm>
          <a:off x="767408" y="1412776"/>
          <a:ext cx="10729190" cy="4104456"/>
        </p:xfrm>
        <a:graphic>
          <a:graphicData uri="http://schemas.openxmlformats.org/drawingml/2006/table">
            <a:tbl>
              <a:tblPr/>
              <a:tblGrid>
                <a:gridCol w="2605733">
                  <a:extLst>
                    <a:ext uri="{9D8B030D-6E8A-4147-A177-3AD203B41FA5}">
                      <a16:colId xmlns:a16="http://schemas.microsoft.com/office/drawing/2014/main" val="3812743165"/>
                    </a:ext>
                  </a:extLst>
                </a:gridCol>
                <a:gridCol w="743061">
                  <a:extLst>
                    <a:ext uri="{9D8B030D-6E8A-4147-A177-3AD203B41FA5}">
                      <a16:colId xmlns:a16="http://schemas.microsoft.com/office/drawing/2014/main" val="1440502144"/>
                    </a:ext>
                  </a:extLst>
                </a:gridCol>
                <a:gridCol w="1124632">
                  <a:extLst>
                    <a:ext uri="{9D8B030D-6E8A-4147-A177-3AD203B41FA5}">
                      <a16:colId xmlns:a16="http://schemas.microsoft.com/office/drawing/2014/main" val="1407748214"/>
                    </a:ext>
                  </a:extLst>
                </a:gridCol>
                <a:gridCol w="722977">
                  <a:extLst>
                    <a:ext uri="{9D8B030D-6E8A-4147-A177-3AD203B41FA5}">
                      <a16:colId xmlns:a16="http://schemas.microsoft.com/office/drawing/2014/main" val="1582914335"/>
                    </a:ext>
                  </a:extLst>
                </a:gridCol>
                <a:gridCol w="572357">
                  <a:extLst>
                    <a:ext uri="{9D8B030D-6E8A-4147-A177-3AD203B41FA5}">
                      <a16:colId xmlns:a16="http://schemas.microsoft.com/office/drawing/2014/main" val="559578605"/>
                    </a:ext>
                  </a:extLst>
                </a:gridCol>
                <a:gridCol w="803308">
                  <a:extLst>
                    <a:ext uri="{9D8B030D-6E8A-4147-A177-3AD203B41FA5}">
                      <a16:colId xmlns:a16="http://schemas.microsoft.com/office/drawing/2014/main" val="2035600672"/>
                    </a:ext>
                  </a:extLst>
                </a:gridCol>
                <a:gridCol w="4157122">
                  <a:extLst>
                    <a:ext uri="{9D8B030D-6E8A-4147-A177-3AD203B41FA5}">
                      <a16:colId xmlns:a16="http://schemas.microsoft.com/office/drawing/2014/main" val="3986809088"/>
                    </a:ext>
                  </a:extLst>
                </a:gridCol>
              </a:tblGrid>
              <a:tr h="540505">
                <a:tc>
                  <a:txBody>
                    <a:bodyPr/>
                    <a:lstStyle/>
                    <a:p>
                      <a:pPr algn="ctr" fontAlgn="ctr"/>
                      <a:r>
                        <a:rPr lang="es-SV" sz="1200" b="0" i="0" u="none" strike="noStrike" dirty="0">
                          <a:solidFill>
                            <a:srgbClr val="000000"/>
                          </a:solidFill>
                          <a:effectLst/>
                          <a:latin typeface="Calibri" panose="020F0502020204030204"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panose="020F0502020204030204"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Calibri" panose="020F0502020204030204" pitchFamily="34" charset="0"/>
                        </a:rPr>
                        <a:t>Lograda al 30 de junio</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200" b="1" i="0" u="none" strike="noStrike" dirty="0">
                          <a:solidFill>
                            <a:srgbClr val="000000"/>
                          </a:solidFill>
                          <a:effectLst/>
                          <a:latin typeface="Calibri" panose="020F0502020204030204"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1200" b="1" i="0" u="none" strike="noStrike" dirty="0">
                          <a:solidFill>
                            <a:srgbClr val="000000"/>
                          </a:solidFill>
                          <a:effectLst/>
                          <a:latin typeface="Calibri" panose="020F0502020204030204"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1200" b="1" i="0" u="none" strike="noStrike" dirty="0">
                          <a:solidFill>
                            <a:srgbClr val="000000"/>
                          </a:solidFill>
                          <a:effectLst/>
                          <a:latin typeface="Calibri" panose="020F0502020204030204"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1200" b="0" i="0" u="none" strike="noStrike" dirty="0">
                          <a:solidFill>
                            <a:srgbClr val="000000"/>
                          </a:solidFill>
                          <a:effectLst/>
                          <a:latin typeface="Arial" panose="020B0604020202020204"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tcPr>
                </a:tc>
                <a:extLst>
                  <a:ext uri="{0D108BD9-81ED-4DB2-BD59-A6C34878D82A}">
                    <a16:rowId xmlns:a16="http://schemas.microsoft.com/office/drawing/2014/main" val="1684464847"/>
                  </a:ext>
                </a:extLst>
              </a:tr>
              <a:tr h="1216135">
                <a:tc>
                  <a:txBody>
                    <a:bodyPr/>
                    <a:lstStyle/>
                    <a:p>
                      <a:pPr algn="l" fontAlgn="ctr"/>
                      <a:r>
                        <a:rPr lang="es-MX" sz="1200" b="0" i="0" u="none" strike="noStrike">
                          <a:solidFill>
                            <a:srgbClr val="000000"/>
                          </a:solidFill>
                          <a:effectLst/>
                          <a:latin typeface="Calibri" panose="020F0502020204030204" pitchFamily="34" charset="0"/>
                        </a:rPr>
                        <a:t>HIV O-4a   % de Hombres que reportan haber utilizado condón en su ultima relación sexual anal con una pareja masculina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64%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48%</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a:solidFill>
                            <a:srgbClr val="000000"/>
                          </a:solidFill>
                          <a:effectLst/>
                          <a:latin typeface="Calibri" panose="020F0502020204030204" pitchFamily="34" charset="0"/>
                        </a:rPr>
                        <a:t>75%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hMerge="1">
                  <a:txBody>
                    <a:bodyPr/>
                    <a:lstStyle/>
                    <a:p>
                      <a:endParaRPr lang="es-SV"/>
                    </a:p>
                  </a:txBody>
                  <a:tcPr/>
                </a:tc>
                <a:tc hMerge="1">
                  <a:txBody>
                    <a:bodyPr/>
                    <a:lstStyle/>
                    <a:p>
                      <a:endParaRPr lang="es-SV"/>
                    </a:p>
                  </a:txBody>
                  <a:tcPr/>
                </a:tc>
                <a:tc>
                  <a:txBody>
                    <a:bodyPr/>
                    <a:lstStyle/>
                    <a:p>
                      <a:pPr algn="just" fontAlgn="ctr"/>
                      <a:r>
                        <a:rPr lang="es-MX" sz="1100" b="0" i="0" u="none" strike="noStrike" dirty="0">
                          <a:solidFill>
                            <a:srgbClr val="000000"/>
                          </a:solidFill>
                          <a:effectLst/>
                          <a:latin typeface="Arial" panose="020B0604020202020204" pitchFamily="34" charset="0"/>
                        </a:rPr>
                        <a:t>Se reporta un 48% de uso del condón de los HSH en su última relación sexo anal, </a:t>
                      </a:r>
                      <a:r>
                        <a:rPr lang="es-MX" sz="1100" b="1" i="0" u="none" strike="noStrike" dirty="0">
                          <a:solidFill>
                            <a:srgbClr val="000000"/>
                          </a:solidFill>
                          <a:effectLst/>
                          <a:latin typeface="Arial" panose="020B0604020202020204" pitchFamily="34" charset="0"/>
                        </a:rPr>
                        <a:t>resultado que es igual al del año anterior</a:t>
                      </a:r>
                      <a:r>
                        <a:rPr lang="es-MX" sz="1100" b="0" i="0" u="none" strike="noStrike" dirty="0">
                          <a:solidFill>
                            <a:srgbClr val="000000"/>
                          </a:solidFill>
                          <a:effectLst/>
                          <a:latin typeface="Arial" panose="020B0604020202020204" pitchFamily="34" charset="0"/>
                        </a:rPr>
                        <a:t>, a pesar de toda la concientización y capacitación con respecto al uso correcto y consistente del condón, aún no se ha logrado que esta población utilice el condón en sus prácticas sexuales, lo que se refleja en el incremento de la prevalencia en los usuarios de las VICITS.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3243388066"/>
                  </a:ext>
                </a:extLst>
              </a:tr>
              <a:tr h="2347816">
                <a:tc>
                  <a:txBody>
                    <a:bodyPr/>
                    <a:lstStyle/>
                    <a:p>
                      <a:pPr algn="l" fontAlgn="ctr"/>
                      <a:r>
                        <a:rPr lang="es-MX" sz="1200" b="0" i="0" u="none" strike="noStrike" dirty="0">
                          <a:solidFill>
                            <a:srgbClr val="000000"/>
                          </a:solidFill>
                          <a:effectLst/>
                          <a:latin typeface="Calibri" panose="020F0502020204030204" pitchFamily="34" charset="0"/>
                        </a:rPr>
                        <a:t>HIV O-1: % de adultos y niños con VIH quienes continúan en tratamiento 12 meses después de haber iniciado la terapia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dirty="0">
                          <a:solidFill>
                            <a:srgbClr val="000000"/>
                          </a:solidFill>
                          <a:effectLst/>
                          <a:latin typeface="Calibri" panose="020F0502020204030204" pitchFamily="34" charset="0"/>
                        </a:rPr>
                        <a:t>88%</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dirty="0">
                          <a:solidFill>
                            <a:srgbClr val="000000"/>
                          </a:solidFill>
                          <a:effectLst/>
                          <a:latin typeface="Calibri" panose="020F0502020204030204" pitchFamily="34" charset="0"/>
                        </a:rPr>
                        <a:t>77%</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a:solidFill>
                            <a:srgbClr val="000000"/>
                          </a:solidFill>
                          <a:effectLst/>
                          <a:latin typeface="Calibri" panose="020F0502020204030204" pitchFamily="34" charset="0"/>
                        </a:rPr>
                        <a:t>88%</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hMerge="1">
                  <a:txBody>
                    <a:bodyPr/>
                    <a:lstStyle/>
                    <a:p>
                      <a:endParaRPr lang="es-SV"/>
                    </a:p>
                  </a:txBody>
                  <a:tcPr/>
                </a:tc>
                <a:tc hMerge="1">
                  <a:txBody>
                    <a:bodyPr/>
                    <a:lstStyle/>
                    <a:p>
                      <a:endParaRPr lang="es-SV"/>
                    </a:p>
                  </a:txBody>
                  <a:tcPr/>
                </a:tc>
                <a:tc>
                  <a:txBody>
                    <a:bodyPr/>
                    <a:lstStyle/>
                    <a:p>
                      <a:pPr algn="just" fontAlgn="ctr"/>
                      <a:r>
                        <a:rPr lang="es-MX" sz="1100" b="0" i="0" u="none" strike="noStrike" dirty="0">
                          <a:solidFill>
                            <a:srgbClr val="000000"/>
                          </a:solidFill>
                          <a:effectLst/>
                          <a:latin typeface="Arial" panose="020B0604020202020204" pitchFamily="34" charset="0"/>
                        </a:rPr>
                        <a:t>Para el año 2020, se está reportando la cohorte del año de los usuarios que iniciaron TAR durante el año 2019 y que 12 meses después aún continúan en TAR, con un alcance del 77%, observando una disminución con respecto a la cohorte del año 2018, este resultado se ha visto afectado debido a las situaciones </a:t>
                      </a:r>
                      <a:r>
                        <a:rPr lang="es-MX" sz="1100" b="1" i="0" u="none" strike="noStrike" dirty="0">
                          <a:solidFill>
                            <a:srgbClr val="000000"/>
                          </a:solidFill>
                          <a:effectLst/>
                          <a:latin typeface="Arial" panose="020B0604020202020204" pitchFamily="34" charset="0"/>
                        </a:rPr>
                        <a:t>presentadas por el inicio de la pandemia de covid-19 la cual obligo a los sistemas de salud a reorientar las atenciones y a crear estrategias innovadoras para no abandonar del todo la atención de otras enfermedades,</a:t>
                      </a:r>
                      <a:r>
                        <a:rPr lang="es-MX" sz="1100" b="0" i="0" u="none" strike="noStrike" dirty="0">
                          <a:solidFill>
                            <a:srgbClr val="000000"/>
                          </a:solidFill>
                          <a:effectLst/>
                          <a:latin typeface="Arial" panose="020B0604020202020204" pitchFamily="34" charset="0"/>
                        </a:rPr>
                        <a:t> pero mientras esta reingeniería se daba muchos usuarios se vieron afectados, ya sea por la prohibición a la libre circulación y/o a la afectación de la economía. </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1189474588"/>
                  </a:ext>
                </a:extLst>
              </a:tr>
            </a:tbl>
          </a:graphicData>
        </a:graphic>
      </p:graphicFrame>
    </p:spTree>
    <p:extLst>
      <p:ext uri="{BB962C8B-B14F-4D97-AF65-F5344CB8AC3E}">
        <p14:creationId xmlns:p14="http://schemas.microsoft.com/office/powerpoint/2010/main" val="851041446"/>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228600"/>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Bembo Std" panose="02020605060306020A03" pitchFamily="18" charset="0"/>
              </a:rPr>
              <a:t>Indicadores </a:t>
            </a:r>
            <a:endParaRPr lang="es-ES" sz="36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2" name="Tabla 1">
            <a:extLst>
              <a:ext uri="{FF2B5EF4-FFF2-40B4-BE49-F238E27FC236}">
                <a16:creationId xmlns:a16="http://schemas.microsoft.com/office/drawing/2014/main" id="{0D5976CA-9FE4-4847-8660-244B8B5C51E6}"/>
              </a:ext>
            </a:extLst>
          </p:cNvPr>
          <p:cNvGraphicFramePr>
            <a:graphicFrameLocks noGrp="1"/>
          </p:cNvGraphicFramePr>
          <p:nvPr>
            <p:extLst>
              <p:ext uri="{D42A27DB-BD31-4B8C-83A1-F6EECF244321}">
                <p14:modId xmlns:p14="http://schemas.microsoft.com/office/powerpoint/2010/main" val="2154155184"/>
              </p:ext>
            </p:extLst>
          </p:nvPr>
        </p:nvGraphicFramePr>
        <p:xfrm>
          <a:off x="1055440" y="1628801"/>
          <a:ext cx="10297144" cy="5086526"/>
        </p:xfrm>
        <a:graphic>
          <a:graphicData uri="http://schemas.openxmlformats.org/drawingml/2006/table">
            <a:tbl>
              <a:tblPr/>
              <a:tblGrid>
                <a:gridCol w="2500804">
                  <a:extLst>
                    <a:ext uri="{9D8B030D-6E8A-4147-A177-3AD203B41FA5}">
                      <a16:colId xmlns:a16="http://schemas.microsoft.com/office/drawing/2014/main" val="3924489192"/>
                    </a:ext>
                  </a:extLst>
                </a:gridCol>
                <a:gridCol w="713139">
                  <a:extLst>
                    <a:ext uri="{9D8B030D-6E8A-4147-A177-3AD203B41FA5}">
                      <a16:colId xmlns:a16="http://schemas.microsoft.com/office/drawing/2014/main" val="2664152918"/>
                    </a:ext>
                  </a:extLst>
                </a:gridCol>
                <a:gridCol w="1079345">
                  <a:extLst>
                    <a:ext uri="{9D8B030D-6E8A-4147-A177-3AD203B41FA5}">
                      <a16:colId xmlns:a16="http://schemas.microsoft.com/office/drawing/2014/main" val="115482226"/>
                    </a:ext>
                  </a:extLst>
                </a:gridCol>
                <a:gridCol w="693865">
                  <a:extLst>
                    <a:ext uri="{9D8B030D-6E8A-4147-A177-3AD203B41FA5}">
                      <a16:colId xmlns:a16="http://schemas.microsoft.com/office/drawing/2014/main" val="671584362"/>
                    </a:ext>
                  </a:extLst>
                </a:gridCol>
                <a:gridCol w="549309">
                  <a:extLst>
                    <a:ext uri="{9D8B030D-6E8A-4147-A177-3AD203B41FA5}">
                      <a16:colId xmlns:a16="http://schemas.microsoft.com/office/drawing/2014/main" val="734593400"/>
                    </a:ext>
                  </a:extLst>
                </a:gridCol>
                <a:gridCol w="770961">
                  <a:extLst>
                    <a:ext uri="{9D8B030D-6E8A-4147-A177-3AD203B41FA5}">
                      <a16:colId xmlns:a16="http://schemas.microsoft.com/office/drawing/2014/main" val="1670303643"/>
                    </a:ext>
                  </a:extLst>
                </a:gridCol>
                <a:gridCol w="3989721">
                  <a:extLst>
                    <a:ext uri="{9D8B030D-6E8A-4147-A177-3AD203B41FA5}">
                      <a16:colId xmlns:a16="http://schemas.microsoft.com/office/drawing/2014/main" val="1844171496"/>
                    </a:ext>
                  </a:extLst>
                </a:gridCol>
              </a:tblGrid>
              <a:tr h="176316">
                <a:tc>
                  <a:txBody>
                    <a:bodyPr/>
                    <a:lstStyle/>
                    <a:p>
                      <a:pPr algn="ctr" fontAlgn="ctr"/>
                      <a:r>
                        <a:rPr lang="es-SV" sz="1000" b="0" i="0" u="none" strike="noStrike" dirty="0">
                          <a:solidFill>
                            <a:srgbClr val="000000"/>
                          </a:solidFill>
                          <a:effectLst/>
                          <a:latin typeface="Calibri" panose="020F0502020204030204"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000" b="0" i="0" u="none" strike="noStrike" dirty="0">
                          <a:solidFill>
                            <a:srgbClr val="000000"/>
                          </a:solidFill>
                          <a:effectLst/>
                          <a:latin typeface="Calibri" panose="020F0502020204030204"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000" b="0" i="0" u="none" strike="noStrike" dirty="0">
                          <a:solidFill>
                            <a:srgbClr val="000000"/>
                          </a:solidFill>
                          <a:effectLst/>
                          <a:latin typeface="Calibri" panose="020F0502020204030204" pitchFamily="34" charset="0"/>
                        </a:rPr>
                        <a:t>Logros </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050" b="1" i="0" u="none" strike="noStrike">
                          <a:solidFill>
                            <a:srgbClr val="000000"/>
                          </a:solidFill>
                          <a:effectLst/>
                          <a:latin typeface="Calibri" panose="020F0502020204030204"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1050" b="1" i="0" u="none" strike="noStrike">
                          <a:solidFill>
                            <a:srgbClr val="000000"/>
                          </a:solidFill>
                          <a:effectLst/>
                          <a:latin typeface="Calibri" panose="020F0502020204030204"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1050" b="1" i="0" u="none" strike="noStrike">
                          <a:solidFill>
                            <a:srgbClr val="000000"/>
                          </a:solidFill>
                          <a:effectLst/>
                          <a:latin typeface="Calibri" panose="020F0502020204030204"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1050" b="0" i="0" u="none" strike="noStrike" dirty="0">
                          <a:solidFill>
                            <a:srgbClr val="000000"/>
                          </a:solidFill>
                          <a:effectLst/>
                          <a:latin typeface="Arial" panose="020B0604020202020204"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tcPr>
                </a:tc>
                <a:extLst>
                  <a:ext uri="{0D108BD9-81ED-4DB2-BD59-A6C34878D82A}">
                    <a16:rowId xmlns:a16="http://schemas.microsoft.com/office/drawing/2014/main" val="3649971804"/>
                  </a:ext>
                </a:extLst>
              </a:tr>
              <a:tr h="392563">
                <a:tc>
                  <a:txBody>
                    <a:bodyPr/>
                    <a:lstStyle/>
                    <a:p>
                      <a:pPr algn="l" fontAlgn="ctr"/>
                      <a:r>
                        <a:rPr lang="es-MX" sz="1100" b="0" i="0" u="none" strike="noStrike" dirty="0">
                          <a:solidFill>
                            <a:srgbClr val="000000"/>
                          </a:solidFill>
                          <a:effectLst/>
                          <a:latin typeface="Calibri" panose="020F0502020204030204" pitchFamily="34" charset="0"/>
                        </a:rPr>
                        <a:t>TCS-1 Número y porcentaje de adultos y niños elegible que actualmente recibe terapia antirretroviral</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15,603</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13,155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dirty="0">
                          <a:solidFill>
                            <a:srgbClr val="000000"/>
                          </a:solidFill>
                          <a:effectLst/>
                          <a:latin typeface="Calibri" panose="020F0502020204030204" pitchFamily="34" charset="0"/>
                        </a:rPr>
                        <a:t>84%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hMerge="1">
                  <a:txBody>
                    <a:bodyPr/>
                    <a:lstStyle/>
                    <a:p>
                      <a:endParaRPr lang="es-SV"/>
                    </a:p>
                  </a:txBody>
                  <a:tcPr/>
                </a:tc>
                <a:tc hMerge="1">
                  <a:txBody>
                    <a:bodyPr/>
                    <a:lstStyle/>
                    <a:p>
                      <a:endParaRPr lang="es-SV"/>
                    </a:p>
                  </a:txBody>
                  <a:tcPr/>
                </a:tc>
                <a:tc>
                  <a:txBody>
                    <a:bodyPr/>
                    <a:lstStyle/>
                    <a:p>
                      <a:pPr algn="l" fontAlgn="ctr"/>
                      <a:r>
                        <a:rPr lang="es-MX" sz="900" b="1" i="0" u="sng" strike="noStrike" dirty="0">
                          <a:solidFill>
                            <a:srgbClr val="000000"/>
                          </a:solidFill>
                          <a:effectLst/>
                          <a:latin typeface="Arial" panose="020B0604020202020204" pitchFamily="34" charset="0"/>
                        </a:rPr>
                        <a:t>Meta :</a:t>
                      </a:r>
                      <a:r>
                        <a:rPr lang="es-MX" sz="900" b="0" i="0" u="none" strike="noStrike" dirty="0">
                          <a:solidFill>
                            <a:srgbClr val="000000"/>
                          </a:solidFill>
                          <a:effectLst/>
                          <a:latin typeface="Arial" panose="020B0604020202020204" pitchFamily="34" charset="0"/>
                        </a:rPr>
                        <a:t> 15,603 proyectada la cual se calculo en base a la cantidad de Personas viviendo con VIH estimadas para el año 2020. </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r>
                        <a:rPr lang="es-MX" sz="900" b="1" i="0" u="sng" strike="noStrike" dirty="0">
                          <a:solidFill>
                            <a:srgbClr val="000000"/>
                          </a:solidFill>
                          <a:effectLst/>
                          <a:latin typeface="Arial" panose="020B0604020202020204" pitchFamily="34" charset="0"/>
                        </a:rPr>
                        <a:t>Alcance:</a:t>
                      </a:r>
                      <a:r>
                        <a:rPr lang="es-MX" sz="900" b="0" i="0" u="none" strike="noStrike" dirty="0">
                          <a:solidFill>
                            <a:srgbClr val="000000"/>
                          </a:solidFill>
                          <a:effectLst/>
                          <a:latin typeface="Arial" panose="020B0604020202020204" pitchFamily="34" charset="0"/>
                        </a:rPr>
                        <a:t> 13,155 se encuentran recibiendo TAR. </a:t>
                      </a:r>
                    </a:p>
                    <a:p>
                      <a:pPr algn="l" fontAlgn="ctr"/>
                      <a:r>
                        <a:rPr lang="es-MX" sz="900" b="0" i="0" u="none" strike="noStrike" dirty="0">
                          <a:solidFill>
                            <a:srgbClr val="000000"/>
                          </a:solidFill>
                          <a:effectLst/>
                          <a:latin typeface="Arial" panose="020B0604020202020204" pitchFamily="34" charset="0"/>
                        </a:rPr>
                        <a:t>He de recordar que en el País no existe lista de espera. Durante el primer semestre se tuvo dificultad para la adquisición de algunos ARV entre ellos la atipla por lo que ciertos hospitales estuvieron desabastecidos, la medidas a tomar fue de brindar dosis separadas mientras se solventaba la situación de adquisición. </a:t>
                      </a:r>
                      <a:br>
                        <a:rPr lang="es-MX" sz="900" b="0" i="0" u="none" strike="noStrike" dirty="0">
                          <a:solidFill>
                            <a:srgbClr val="000000"/>
                          </a:solidFill>
                          <a:effectLst/>
                          <a:latin typeface="Arial" panose="020B0604020202020204" pitchFamily="34" charset="0"/>
                        </a:rPr>
                      </a:br>
                      <a:r>
                        <a:rPr lang="es-MX" sz="900" b="0" i="0" u="none" strike="noStrike" dirty="0">
                          <a:solidFill>
                            <a:srgbClr val="000000"/>
                          </a:solidFill>
                          <a:effectLst/>
                          <a:latin typeface="Arial" panose="020B0604020202020204" pitchFamily="34" charset="0"/>
                        </a:rPr>
                        <a:t>10,160 personas VIH positiva se encuentran registradas en TAR en el Ministerio de Salud y 2995 corresponden a usuarios del Instituto Salvadoreño del Seguro Social (ISSS).</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r>
                        <a:rPr lang="es-MX" sz="900" b="1" i="0" u="sng" strike="noStrike" dirty="0">
                          <a:solidFill>
                            <a:srgbClr val="000000"/>
                          </a:solidFill>
                          <a:effectLst/>
                          <a:latin typeface="Arial" panose="020B0604020202020204" pitchFamily="34" charset="0"/>
                        </a:rPr>
                        <a:t>Logro</a:t>
                      </a:r>
                      <a:r>
                        <a:rPr lang="es-MX" sz="900" b="0" i="0" u="none" strike="noStrike" dirty="0">
                          <a:solidFill>
                            <a:srgbClr val="000000"/>
                          </a:solidFill>
                          <a:effectLst/>
                          <a:latin typeface="Arial" panose="020B0604020202020204" pitchFamily="34" charset="0"/>
                        </a:rPr>
                        <a:t>: 84%</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r>
                        <a:rPr lang="es-MX" sz="900" b="1" i="0" u="sng" strike="noStrike" dirty="0">
                          <a:solidFill>
                            <a:srgbClr val="000000"/>
                          </a:solidFill>
                          <a:effectLst/>
                          <a:latin typeface="Arial" panose="020B0604020202020204" pitchFamily="34" charset="0"/>
                        </a:rPr>
                        <a:t>Fuente:</a:t>
                      </a:r>
                      <a:r>
                        <a:rPr lang="es-MX" sz="900" b="0" i="0" u="none" strike="noStrike" dirty="0">
                          <a:solidFill>
                            <a:srgbClr val="000000"/>
                          </a:solidFill>
                          <a:effectLst/>
                          <a:latin typeface="Arial" panose="020B0604020202020204" pitchFamily="34" charset="0"/>
                        </a:rPr>
                        <a:t> SUMEVE y  DASHBOARD de VIH del ISSS año 2020.</a:t>
                      </a:r>
                      <a:br>
                        <a:rPr lang="es-MX" sz="900" b="0" i="0" u="none" strike="noStrike" dirty="0">
                          <a:solidFill>
                            <a:srgbClr val="000000"/>
                          </a:solidFill>
                          <a:effectLst/>
                          <a:latin typeface="Arial" panose="020B0604020202020204" pitchFamily="34" charset="0"/>
                        </a:rPr>
                      </a:br>
                      <a:endParaRPr lang="es-MX" sz="9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3542298175"/>
                  </a:ext>
                </a:extLst>
              </a:tr>
              <a:tr h="2297606">
                <a:tc>
                  <a:txBody>
                    <a:bodyPr/>
                    <a:lstStyle/>
                    <a:p>
                      <a:pPr algn="l" fontAlgn="ctr"/>
                      <a:r>
                        <a:rPr lang="es-MX" sz="1100" b="0" i="0" u="none" strike="noStrike" dirty="0">
                          <a:solidFill>
                            <a:srgbClr val="000000"/>
                          </a:solidFill>
                          <a:effectLst/>
                          <a:latin typeface="Calibri" panose="020F0502020204030204" pitchFamily="34" charset="0"/>
                        </a:rPr>
                        <a:t>KP-3a  Número y porcentaje de hombres que tienen sexo con hombres que se sometieron a las pruebas y consejería del VIH y que recibieron sus resultados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21,656</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11,129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dirty="0">
                          <a:solidFill>
                            <a:srgbClr val="FFFFFF"/>
                          </a:solidFill>
                          <a:effectLst/>
                          <a:latin typeface="Calibri" panose="020F0502020204030204" pitchFamily="34" charset="0"/>
                        </a:rPr>
                        <a:t>51%</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l" fontAlgn="ctr"/>
                      <a:r>
                        <a:rPr lang="es-MX" sz="900" b="1" i="0" u="sng" strike="noStrike" dirty="0">
                          <a:solidFill>
                            <a:srgbClr val="000000"/>
                          </a:solidFill>
                          <a:effectLst/>
                          <a:latin typeface="Arial" panose="020B0604020202020204" pitchFamily="34" charset="0"/>
                        </a:rPr>
                        <a:t>Meta FM Nacionales: 21656</a:t>
                      </a:r>
                      <a:r>
                        <a:rPr lang="es-MX" sz="900" b="0" i="0" u="none" strike="noStrike" dirty="0">
                          <a:solidFill>
                            <a:srgbClr val="000000"/>
                          </a:solidFill>
                          <a:effectLst/>
                          <a:latin typeface="Arial" panose="020B0604020202020204" pitchFamily="34" charset="0"/>
                        </a:rPr>
                        <a:t> personas HSH que se han realizado la prueba de VIH y que conocen sus resultados </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r>
                        <a:rPr lang="es-MX" sz="900" b="1" i="0" u="sng" strike="noStrike" dirty="0">
                          <a:solidFill>
                            <a:srgbClr val="000000"/>
                          </a:solidFill>
                          <a:effectLst/>
                          <a:latin typeface="Arial" panose="020B0604020202020204" pitchFamily="34" charset="0"/>
                        </a:rPr>
                        <a:t>Número total de pruebas realizadas FM (PLAN + MINSAL)</a:t>
                      </a:r>
                      <a:r>
                        <a:rPr lang="es-MX" sz="900" b="0" i="0" u="none" strike="noStrike" dirty="0">
                          <a:solidFill>
                            <a:srgbClr val="000000"/>
                          </a:solidFill>
                          <a:effectLst/>
                          <a:latin typeface="Arial" panose="020B0604020202020204" pitchFamily="34" charset="0"/>
                        </a:rPr>
                        <a:t>= 11129 pruebas realizadas a esta población </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r>
                        <a:rPr lang="es-MX" sz="900" b="1" i="0" u="sng" strike="noStrike" dirty="0">
                          <a:solidFill>
                            <a:srgbClr val="000000"/>
                          </a:solidFill>
                          <a:effectLst/>
                          <a:latin typeface="Arial" panose="020B0604020202020204" pitchFamily="34" charset="0"/>
                        </a:rPr>
                        <a:t>Logro Nacional:</a:t>
                      </a:r>
                      <a:r>
                        <a:rPr lang="es-MX" sz="900" b="0" i="0" u="none" strike="noStrike" dirty="0">
                          <a:solidFill>
                            <a:srgbClr val="000000"/>
                          </a:solidFill>
                          <a:effectLst/>
                          <a:latin typeface="Arial" panose="020B0604020202020204" pitchFamily="34" charset="0"/>
                        </a:rPr>
                        <a:t> 11129/21656= 51%</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r>
                        <a:rPr lang="es-MX" sz="900" b="1" i="0" u="sng" strike="noStrike" dirty="0">
                          <a:solidFill>
                            <a:srgbClr val="000000"/>
                          </a:solidFill>
                          <a:effectLst/>
                          <a:latin typeface="Arial" panose="020B0604020202020204" pitchFamily="34" charset="0"/>
                        </a:rPr>
                        <a:t>Fuente:</a:t>
                      </a:r>
                      <a:r>
                        <a:rPr lang="es-MX" sz="900" b="0" i="0" u="none" strike="noStrike" dirty="0">
                          <a:solidFill>
                            <a:srgbClr val="000000"/>
                          </a:solidFill>
                          <a:effectLst/>
                          <a:latin typeface="Arial" panose="020B0604020202020204" pitchFamily="34" charset="0"/>
                        </a:rPr>
                        <a:t> SUMEVE</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endParaRPr lang="es-MX" sz="9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3602595500"/>
                  </a:ext>
                </a:extLst>
              </a:tr>
            </a:tbl>
          </a:graphicData>
        </a:graphic>
      </p:graphicFrame>
    </p:spTree>
    <p:extLst>
      <p:ext uri="{BB962C8B-B14F-4D97-AF65-F5344CB8AC3E}">
        <p14:creationId xmlns:p14="http://schemas.microsoft.com/office/powerpoint/2010/main" val="1061361376"/>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228600"/>
            <a:ext cx="8153400" cy="824136"/>
          </a:xfrm>
        </p:spPr>
        <p:txBody>
          <a:bodyPr/>
          <a:lstStyle/>
          <a:p>
            <a:pPr>
              <a:defRPr/>
            </a:pPr>
            <a:r>
              <a:rPr lang="es-SV" sz="3600" i="1" dirty="0">
                <a:solidFill>
                  <a:srgbClr val="C00000"/>
                </a:solidFill>
                <a:effectLst>
                  <a:outerShdw blurRad="38100" dist="38100" dir="2700000" algn="tl">
                    <a:srgbClr val="000000">
                      <a:alpha val="43137"/>
                    </a:srgbClr>
                  </a:outerShdw>
                </a:effectLst>
                <a:latin typeface="Bembo Std" panose="02020605060306020A03" pitchFamily="18" charset="0"/>
              </a:rPr>
              <a:t>Indicadores </a:t>
            </a:r>
            <a:endParaRPr lang="es-ES" sz="36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4" name="Tabla 3">
            <a:extLst>
              <a:ext uri="{FF2B5EF4-FFF2-40B4-BE49-F238E27FC236}">
                <a16:creationId xmlns:a16="http://schemas.microsoft.com/office/drawing/2014/main" id="{A43BC8B6-14FF-4AAA-9FF9-AA7536D7ACEA}"/>
              </a:ext>
            </a:extLst>
          </p:cNvPr>
          <p:cNvGraphicFramePr>
            <a:graphicFrameLocks noGrp="1"/>
          </p:cNvGraphicFramePr>
          <p:nvPr>
            <p:extLst>
              <p:ext uri="{D42A27DB-BD31-4B8C-83A1-F6EECF244321}">
                <p14:modId xmlns:p14="http://schemas.microsoft.com/office/powerpoint/2010/main" val="1221030679"/>
              </p:ext>
            </p:extLst>
          </p:nvPr>
        </p:nvGraphicFramePr>
        <p:xfrm>
          <a:off x="1127448" y="875157"/>
          <a:ext cx="10297145" cy="6202993"/>
        </p:xfrm>
        <a:graphic>
          <a:graphicData uri="http://schemas.openxmlformats.org/drawingml/2006/table">
            <a:tbl>
              <a:tblPr/>
              <a:tblGrid>
                <a:gridCol w="2664364">
                  <a:extLst>
                    <a:ext uri="{9D8B030D-6E8A-4147-A177-3AD203B41FA5}">
                      <a16:colId xmlns:a16="http://schemas.microsoft.com/office/drawing/2014/main" val="111168427"/>
                    </a:ext>
                  </a:extLst>
                </a:gridCol>
                <a:gridCol w="698178">
                  <a:extLst>
                    <a:ext uri="{9D8B030D-6E8A-4147-A177-3AD203B41FA5}">
                      <a16:colId xmlns:a16="http://schemas.microsoft.com/office/drawing/2014/main" val="642423771"/>
                    </a:ext>
                  </a:extLst>
                </a:gridCol>
                <a:gridCol w="741914">
                  <a:extLst>
                    <a:ext uri="{9D8B030D-6E8A-4147-A177-3AD203B41FA5}">
                      <a16:colId xmlns:a16="http://schemas.microsoft.com/office/drawing/2014/main" val="3715094679"/>
                    </a:ext>
                  </a:extLst>
                </a:gridCol>
                <a:gridCol w="288032">
                  <a:extLst>
                    <a:ext uri="{9D8B030D-6E8A-4147-A177-3AD203B41FA5}">
                      <a16:colId xmlns:a16="http://schemas.microsoft.com/office/drawing/2014/main" val="925113434"/>
                    </a:ext>
                  </a:extLst>
                </a:gridCol>
                <a:gridCol w="360040">
                  <a:extLst>
                    <a:ext uri="{9D8B030D-6E8A-4147-A177-3AD203B41FA5}">
                      <a16:colId xmlns:a16="http://schemas.microsoft.com/office/drawing/2014/main" val="2418355505"/>
                    </a:ext>
                  </a:extLst>
                </a:gridCol>
                <a:gridCol w="288032">
                  <a:extLst>
                    <a:ext uri="{9D8B030D-6E8A-4147-A177-3AD203B41FA5}">
                      <a16:colId xmlns:a16="http://schemas.microsoft.com/office/drawing/2014/main" val="320099617"/>
                    </a:ext>
                  </a:extLst>
                </a:gridCol>
                <a:gridCol w="5256585">
                  <a:extLst>
                    <a:ext uri="{9D8B030D-6E8A-4147-A177-3AD203B41FA5}">
                      <a16:colId xmlns:a16="http://schemas.microsoft.com/office/drawing/2014/main" val="4195594797"/>
                    </a:ext>
                  </a:extLst>
                </a:gridCol>
              </a:tblGrid>
              <a:tr h="203000">
                <a:tc>
                  <a:txBody>
                    <a:bodyPr/>
                    <a:lstStyle/>
                    <a:p>
                      <a:pPr algn="ctr" fontAlgn="ctr"/>
                      <a:r>
                        <a:rPr lang="es-SV" sz="700" b="0" i="0" u="none" strike="noStrike" dirty="0">
                          <a:solidFill>
                            <a:srgbClr val="000000"/>
                          </a:solidFill>
                          <a:effectLst/>
                          <a:latin typeface="Calibri" panose="020F0502020204030204"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700" b="0" i="0" u="none" strike="noStrike" dirty="0">
                          <a:solidFill>
                            <a:srgbClr val="000000"/>
                          </a:solidFill>
                          <a:effectLst/>
                          <a:latin typeface="Calibri" panose="020F0502020204030204"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700" b="0" i="0" u="none" strike="noStrike" dirty="0">
                          <a:solidFill>
                            <a:srgbClr val="000000"/>
                          </a:solidFill>
                          <a:effectLst/>
                          <a:latin typeface="Calibri" panose="020F0502020204030204" pitchFamily="34" charset="0"/>
                        </a:rPr>
                        <a:t>Logros </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700" b="1" i="0" u="none" strike="noStrike" dirty="0">
                          <a:solidFill>
                            <a:srgbClr val="000000"/>
                          </a:solidFill>
                          <a:effectLst/>
                          <a:latin typeface="Calibri" panose="020F0502020204030204"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700" b="1" i="0" u="none" strike="noStrike" dirty="0">
                          <a:solidFill>
                            <a:srgbClr val="000000"/>
                          </a:solidFill>
                          <a:effectLst/>
                          <a:latin typeface="Calibri" panose="020F0502020204030204"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700" b="1" i="0" u="none" strike="noStrike" dirty="0">
                          <a:solidFill>
                            <a:srgbClr val="000000"/>
                          </a:solidFill>
                          <a:effectLst/>
                          <a:latin typeface="Calibri" panose="020F0502020204030204"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700" b="0" i="0" u="none" strike="noStrike" dirty="0">
                          <a:solidFill>
                            <a:srgbClr val="000000"/>
                          </a:solidFill>
                          <a:effectLst/>
                          <a:latin typeface="Arial" panose="020B0604020202020204"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tcPr>
                </a:tc>
                <a:extLst>
                  <a:ext uri="{0D108BD9-81ED-4DB2-BD59-A6C34878D82A}">
                    <a16:rowId xmlns:a16="http://schemas.microsoft.com/office/drawing/2014/main" val="1170999465"/>
                  </a:ext>
                </a:extLst>
              </a:tr>
              <a:tr h="1859593">
                <a:tc>
                  <a:txBody>
                    <a:bodyPr/>
                    <a:lstStyle/>
                    <a:p>
                      <a:pPr algn="l" fontAlgn="ctr"/>
                      <a:r>
                        <a:rPr lang="es-MX" sz="1050" b="0" i="0" u="none" strike="noStrike" dirty="0">
                          <a:solidFill>
                            <a:srgbClr val="000000"/>
                          </a:solidFill>
                          <a:effectLst/>
                          <a:latin typeface="Calibri" panose="020F0502020204030204" pitchFamily="34" charset="0"/>
                        </a:rPr>
                        <a:t>KP-3c Número y porcentaje de trabajadores sexuales que se sometieron a las pruebas y consejería del VIH y que recibieron sus resultados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Calibri" panose="020F0502020204030204" pitchFamily="34" charset="0"/>
                        </a:rPr>
                        <a:t>9,354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Calibri" panose="020F0502020204030204" pitchFamily="34" charset="0"/>
                        </a:rPr>
                        <a:t>4,150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dirty="0">
                          <a:solidFill>
                            <a:srgbClr val="FFFFFF"/>
                          </a:solidFill>
                          <a:effectLst/>
                          <a:latin typeface="Calibri" panose="020F0502020204030204" pitchFamily="34" charset="0"/>
                        </a:rPr>
                        <a:t>44%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l" fontAlgn="ctr"/>
                      <a:r>
                        <a:rPr lang="es-MX" sz="700" b="1" i="0" u="sng" strike="noStrike" dirty="0">
                          <a:solidFill>
                            <a:srgbClr val="000000"/>
                          </a:solidFill>
                          <a:effectLst/>
                          <a:latin typeface="Arial" panose="020B0604020202020204" pitchFamily="34" charset="0"/>
                        </a:rPr>
                        <a:t>Meta FM Nacionales: 9354</a:t>
                      </a:r>
                      <a:r>
                        <a:rPr lang="es-MX" sz="700" b="0" i="0" u="none" strike="noStrike" dirty="0">
                          <a:solidFill>
                            <a:srgbClr val="000000"/>
                          </a:solidFill>
                          <a:effectLst/>
                          <a:latin typeface="Arial" panose="020B0604020202020204" pitchFamily="34" charset="0"/>
                        </a:rPr>
                        <a:t> personas TS que se han realizado la prueba de VIH y que conocen sus resultados </a:t>
                      </a:r>
                      <a:br>
                        <a:rPr lang="es-MX" sz="700" b="0" i="0" u="none" strike="noStrike" dirty="0">
                          <a:solidFill>
                            <a:srgbClr val="000000"/>
                          </a:solidFill>
                          <a:effectLst/>
                          <a:latin typeface="Arial" panose="020B0604020202020204" pitchFamily="34" charset="0"/>
                        </a:rPr>
                      </a:br>
                      <a:br>
                        <a:rPr lang="es-MX" sz="700" b="0" i="0" u="none" strike="noStrike" dirty="0">
                          <a:solidFill>
                            <a:srgbClr val="000000"/>
                          </a:solidFill>
                          <a:effectLst/>
                          <a:latin typeface="Arial" panose="020B0604020202020204" pitchFamily="34" charset="0"/>
                        </a:rPr>
                      </a:br>
                      <a:r>
                        <a:rPr lang="es-MX" sz="700" b="1" i="0" u="sng" strike="noStrike" dirty="0">
                          <a:solidFill>
                            <a:srgbClr val="000000"/>
                          </a:solidFill>
                          <a:effectLst/>
                          <a:latin typeface="Arial" panose="020B0604020202020204" pitchFamily="34" charset="0"/>
                        </a:rPr>
                        <a:t>Número total de pruebas realizadas FM (PLAN + MINSAL)=</a:t>
                      </a:r>
                      <a:r>
                        <a:rPr lang="es-MX" sz="700" b="0" i="0" u="none" strike="noStrike" dirty="0">
                          <a:solidFill>
                            <a:srgbClr val="000000"/>
                          </a:solidFill>
                          <a:effectLst/>
                          <a:latin typeface="Arial" panose="020B0604020202020204" pitchFamily="34" charset="0"/>
                        </a:rPr>
                        <a:t>  4150 pruebas realizadas a esta población </a:t>
                      </a:r>
                      <a:br>
                        <a:rPr lang="es-MX" sz="700" b="0" i="0" u="none" strike="noStrike" dirty="0">
                          <a:solidFill>
                            <a:srgbClr val="000000"/>
                          </a:solidFill>
                          <a:effectLst/>
                          <a:latin typeface="Arial" panose="020B0604020202020204" pitchFamily="34" charset="0"/>
                        </a:rPr>
                      </a:br>
                      <a:br>
                        <a:rPr lang="es-MX" sz="700" b="0" i="0" u="none" strike="noStrike" dirty="0">
                          <a:solidFill>
                            <a:srgbClr val="000000"/>
                          </a:solidFill>
                          <a:effectLst/>
                          <a:latin typeface="Arial" panose="020B0604020202020204" pitchFamily="34" charset="0"/>
                        </a:rPr>
                      </a:br>
                      <a:r>
                        <a:rPr lang="es-MX" sz="700" b="1" i="0" u="sng" strike="noStrike" dirty="0">
                          <a:solidFill>
                            <a:srgbClr val="000000"/>
                          </a:solidFill>
                          <a:effectLst/>
                          <a:latin typeface="Arial" panose="020B0604020202020204" pitchFamily="34" charset="0"/>
                        </a:rPr>
                        <a:t>Logro FM: 4150/9354=</a:t>
                      </a:r>
                      <a:r>
                        <a:rPr lang="es-MX" sz="700" b="1" i="0" u="none" strike="noStrike" dirty="0">
                          <a:solidFill>
                            <a:srgbClr val="000000"/>
                          </a:solidFill>
                          <a:effectLst/>
                          <a:latin typeface="Arial" panose="020B0604020202020204" pitchFamily="34" charset="0"/>
                        </a:rPr>
                        <a:t> 44</a:t>
                      </a:r>
                      <a:r>
                        <a:rPr lang="es-MX" sz="700" b="0" i="0" u="none" strike="noStrike" dirty="0">
                          <a:solidFill>
                            <a:srgbClr val="000000"/>
                          </a:solidFill>
                          <a:effectLst/>
                          <a:latin typeface="Arial" panose="020B0604020202020204" pitchFamily="34" charset="0"/>
                        </a:rPr>
                        <a:t>% de post consejerías registradas, </a:t>
                      </a:r>
                      <a:br>
                        <a:rPr lang="es-MX" sz="700" b="0" i="0" u="none" strike="noStrike" dirty="0">
                          <a:solidFill>
                            <a:srgbClr val="000000"/>
                          </a:solidFill>
                          <a:effectLst/>
                          <a:latin typeface="Arial" panose="020B0604020202020204" pitchFamily="34" charset="0"/>
                        </a:rPr>
                      </a:br>
                      <a:r>
                        <a:rPr lang="es-MX" sz="700" b="1" i="0" u="sng" strike="noStrike" dirty="0">
                          <a:solidFill>
                            <a:srgbClr val="000000"/>
                          </a:solidFill>
                          <a:effectLst/>
                          <a:latin typeface="Arial" panose="020B0604020202020204" pitchFamily="34" charset="0"/>
                        </a:rPr>
                        <a:t>Fuente:</a:t>
                      </a:r>
                      <a:r>
                        <a:rPr lang="es-MX" sz="700" b="0" i="0" u="none" strike="noStrike" dirty="0">
                          <a:solidFill>
                            <a:srgbClr val="000000"/>
                          </a:solidFill>
                          <a:effectLst/>
                          <a:latin typeface="Arial" panose="020B0604020202020204" pitchFamily="34" charset="0"/>
                        </a:rPr>
                        <a:t> SUMEVE</a:t>
                      </a:r>
                      <a:br>
                        <a:rPr lang="es-MX" sz="700" b="0" i="0" u="none" strike="noStrike" dirty="0">
                          <a:solidFill>
                            <a:srgbClr val="000000"/>
                          </a:solidFill>
                          <a:effectLst/>
                          <a:latin typeface="Arial" panose="020B0604020202020204" pitchFamily="34" charset="0"/>
                        </a:rPr>
                      </a:br>
                      <a:br>
                        <a:rPr lang="es-MX" sz="700" b="0" i="0" u="none" strike="noStrike" dirty="0">
                          <a:solidFill>
                            <a:srgbClr val="000000"/>
                          </a:solidFill>
                          <a:effectLst/>
                          <a:latin typeface="Arial" panose="020B0604020202020204" pitchFamily="34" charset="0"/>
                        </a:rPr>
                      </a:br>
                      <a:r>
                        <a:rPr lang="es-MX" sz="800" b="0" i="0" u="none" strike="noStrike" dirty="0">
                          <a:solidFill>
                            <a:srgbClr val="000000"/>
                          </a:solidFill>
                          <a:effectLst/>
                          <a:latin typeface="Arial" panose="020B0604020202020204" pitchFamily="34" charset="0"/>
                        </a:rPr>
                        <a:t>Actualmente no se puede desagregar el número de pruebas, ni post consejerías realizadas a través de la modalidad de referencias efectivas, por lo que es difícil conocer cuantas son las pruebas realizadas a través de la modalidad de referencia efectiva y cuantas son a través de la búsqueda del personal del MINSAL, por lo que desde el año pasado se han girado instrucciones a todos los establecimientos de salud y organizaciones socias en el llenado del FVIH 01 para posteriormente poder realizar la desagregación, lo cual no se ha logrado contemplar debido a que la pandemia llego al país desde marzo del presente año y no se logro llevar acabo las actividades prevención planificadas durante el segundo trimestre del presente año, ya que todo el personal de salud se destino a actividades dirigidas a dar respuesta a la pandemia del COVID-19 y la población estuvo en cuarentena obligatoria.</a:t>
                      </a:r>
                      <a:endParaRPr lang="es-MX" sz="7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1821962520"/>
                  </a:ext>
                </a:extLst>
              </a:tr>
              <a:tr h="1957504">
                <a:tc>
                  <a:txBody>
                    <a:bodyPr/>
                    <a:lstStyle/>
                    <a:p>
                      <a:pPr algn="l" fontAlgn="ctr"/>
                      <a:r>
                        <a:rPr lang="es-MX" sz="1000" b="0" i="0" u="none" strike="noStrike" dirty="0">
                          <a:solidFill>
                            <a:srgbClr val="000000"/>
                          </a:solidFill>
                          <a:effectLst/>
                          <a:latin typeface="Calibri" panose="020F0502020204030204" pitchFamily="34" charset="0"/>
                        </a:rPr>
                        <a:t>KP-3b Número y porcentaje de personas transgénero que se sometieron a las pruebas y consejería del VIH y que recibieron sus resultados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Calibri" panose="020F0502020204030204" pitchFamily="34" charset="0"/>
                        </a:rPr>
                        <a:t>1,287</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Calibri" panose="020F0502020204030204" pitchFamily="34" charset="0"/>
                        </a:rPr>
                        <a:t>577</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dirty="0">
                          <a:solidFill>
                            <a:srgbClr val="FFFFFF"/>
                          </a:solidFill>
                          <a:effectLst/>
                          <a:latin typeface="Calibri" panose="020F0502020204030204" pitchFamily="34" charset="0"/>
                        </a:rPr>
                        <a:t>45%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l" fontAlgn="ctr"/>
                      <a:r>
                        <a:rPr lang="es-MX" sz="700" b="1" i="0" u="sng" strike="noStrike" dirty="0">
                          <a:solidFill>
                            <a:srgbClr val="000000"/>
                          </a:solidFill>
                          <a:effectLst/>
                          <a:latin typeface="Arial" panose="020B0604020202020204" pitchFamily="34" charset="0"/>
                        </a:rPr>
                        <a:t>Meta Nacionales:</a:t>
                      </a:r>
                      <a:r>
                        <a:rPr lang="es-MX" sz="700" b="1" i="0" u="none" strike="noStrike" dirty="0">
                          <a:solidFill>
                            <a:srgbClr val="000000"/>
                          </a:solidFill>
                          <a:effectLst/>
                          <a:latin typeface="Arial" panose="020B0604020202020204" pitchFamily="34" charset="0"/>
                        </a:rPr>
                        <a:t>  </a:t>
                      </a:r>
                      <a:r>
                        <a:rPr lang="es-MX" sz="700" b="0" i="0" u="none" strike="noStrike" dirty="0">
                          <a:solidFill>
                            <a:srgbClr val="000000"/>
                          </a:solidFill>
                          <a:effectLst/>
                          <a:latin typeface="Arial" panose="020B0604020202020204" pitchFamily="34" charset="0"/>
                        </a:rPr>
                        <a:t>1287 Mujeres Trans que se han realizado la prueba de VIH y que conocen sus resultados </a:t>
                      </a:r>
                      <a:br>
                        <a:rPr lang="es-MX" sz="700" b="0" i="0" u="none" strike="noStrike" dirty="0">
                          <a:solidFill>
                            <a:srgbClr val="000000"/>
                          </a:solidFill>
                          <a:effectLst/>
                          <a:latin typeface="Arial" panose="020B0604020202020204" pitchFamily="34" charset="0"/>
                        </a:rPr>
                      </a:br>
                      <a:br>
                        <a:rPr lang="es-MX" sz="700" b="0" i="0" u="none" strike="noStrike" dirty="0">
                          <a:solidFill>
                            <a:srgbClr val="000000"/>
                          </a:solidFill>
                          <a:effectLst/>
                          <a:latin typeface="Arial" panose="020B0604020202020204" pitchFamily="34" charset="0"/>
                        </a:rPr>
                      </a:br>
                      <a:r>
                        <a:rPr lang="es-MX" sz="700" b="1" i="0" u="sng" strike="noStrike" dirty="0">
                          <a:solidFill>
                            <a:srgbClr val="000000"/>
                          </a:solidFill>
                          <a:effectLst/>
                          <a:latin typeface="Arial" panose="020B0604020202020204" pitchFamily="34" charset="0"/>
                        </a:rPr>
                        <a:t>Número total de pruebas realizadas FM (PLAN + MINSAL)=</a:t>
                      </a:r>
                      <a:r>
                        <a:rPr lang="es-MX" sz="700" b="0" i="0" u="none" strike="noStrike" dirty="0">
                          <a:solidFill>
                            <a:srgbClr val="000000"/>
                          </a:solidFill>
                          <a:effectLst/>
                          <a:latin typeface="Arial" panose="020B0604020202020204" pitchFamily="34" charset="0"/>
                        </a:rPr>
                        <a:t>  577 pruebas realizadas a esta población  (datos preliminares)</a:t>
                      </a:r>
                      <a:br>
                        <a:rPr lang="es-MX" sz="700" b="0" i="0" u="none" strike="noStrike" dirty="0">
                          <a:solidFill>
                            <a:srgbClr val="000000"/>
                          </a:solidFill>
                          <a:effectLst/>
                          <a:latin typeface="Arial" panose="020B0604020202020204" pitchFamily="34" charset="0"/>
                        </a:rPr>
                      </a:br>
                      <a:br>
                        <a:rPr lang="es-MX" sz="700" b="0" i="0" u="none" strike="noStrike" dirty="0">
                          <a:solidFill>
                            <a:srgbClr val="000000"/>
                          </a:solidFill>
                          <a:effectLst/>
                          <a:latin typeface="Arial" panose="020B0604020202020204" pitchFamily="34" charset="0"/>
                        </a:rPr>
                      </a:br>
                      <a:r>
                        <a:rPr lang="es-MX" sz="700" b="1" i="0" u="sng" strike="noStrike" dirty="0">
                          <a:solidFill>
                            <a:srgbClr val="000000"/>
                          </a:solidFill>
                          <a:effectLst/>
                          <a:latin typeface="Arial" panose="020B0604020202020204" pitchFamily="34" charset="0"/>
                        </a:rPr>
                        <a:t>Logro Nacional:</a:t>
                      </a:r>
                      <a:r>
                        <a:rPr lang="es-MX" sz="700" b="0" i="0" u="none" strike="noStrike" dirty="0">
                          <a:solidFill>
                            <a:srgbClr val="000000"/>
                          </a:solidFill>
                          <a:effectLst/>
                          <a:latin typeface="Arial" panose="020B0604020202020204" pitchFamily="34" charset="0"/>
                        </a:rPr>
                        <a:t> 577/1287= 45%</a:t>
                      </a:r>
                      <a:br>
                        <a:rPr lang="es-MX" sz="700" b="0" i="0" u="none" strike="noStrike" dirty="0">
                          <a:solidFill>
                            <a:srgbClr val="000000"/>
                          </a:solidFill>
                          <a:effectLst/>
                          <a:latin typeface="Arial" panose="020B0604020202020204" pitchFamily="34" charset="0"/>
                        </a:rPr>
                      </a:br>
                      <a:br>
                        <a:rPr lang="es-MX" sz="700" b="0" i="0" u="none" strike="noStrike" dirty="0">
                          <a:solidFill>
                            <a:srgbClr val="000000"/>
                          </a:solidFill>
                          <a:effectLst/>
                          <a:latin typeface="Arial" panose="020B0604020202020204" pitchFamily="34" charset="0"/>
                        </a:rPr>
                      </a:br>
                      <a:r>
                        <a:rPr lang="es-MX" sz="700" b="1" i="0" u="sng" strike="noStrike" dirty="0">
                          <a:solidFill>
                            <a:srgbClr val="000000"/>
                          </a:solidFill>
                          <a:effectLst/>
                          <a:latin typeface="Arial" panose="020B0604020202020204" pitchFamily="34" charset="0"/>
                        </a:rPr>
                        <a:t>Fuente:</a:t>
                      </a:r>
                      <a:r>
                        <a:rPr lang="es-MX" sz="700" b="0" i="0" u="none" strike="noStrike" dirty="0">
                          <a:solidFill>
                            <a:srgbClr val="000000"/>
                          </a:solidFill>
                          <a:effectLst/>
                          <a:latin typeface="Arial" panose="020B0604020202020204" pitchFamily="34" charset="0"/>
                        </a:rPr>
                        <a:t> SUMEVE</a:t>
                      </a:r>
                      <a:br>
                        <a:rPr lang="es-MX" sz="700" b="0" i="0" u="none" strike="noStrike" dirty="0">
                          <a:solidFill>
                            <a:srgbClr val="000000"/>
                          </a:solidFill>
                          <a:effectLst/>
                          <a:latin typeface="Arial" panose="020B0604020202020204" pitchFamily="34" charset="0"/>
                        </a:rPr>
                      </a:br>
                      <a:br>
                        <a:rPr lang="es-MX" sz="700" b="0" i="0" u="none" strike="noStrike" dirty="0">
                          <a:solidFill>
                            <a:srgbClr val="000000"/>
                          </a:solidFill>
                          <a:effectLst/>
                          <a:latin typeface="Arial" panose="020B0604020202020204" pitchFamily="34" charset="0"/>
                        </a:rPr>
                      </a:br>
                      <a:r>
                        <a:rPr lang="es-MX" sz="800" b="0" i="0" u="none" strike="noStrike" dirty="0">
                          <a:solidFill>
                            <a:srgbClr val="000000"/>
                          </a:solidFill>
                          <a:effectLst/>
                          <a:latin typeface="Arial" panose="020B0604020202020204" pitchFamily="34" charset="0"/>
                        </a:rPr>
                        <a:t>Actualmente no se puede desagregar el número de pruebas, ni post consejerías realizadas a través de la modalidad de referencias efectivas, por lo que es difícil conocer cuantas son las pruebas realizadas a través de la modalidad de referencia efectiva y cuantas son a través de la búsqueda del personal del MINSAL, por lo que desde el año pasado se han girado instrucciones a todos los establecimientos de salud y organizaciones socias en el llenado del FVIH 01 para posteriormente poder realizar la desagregación, lo cual no se ha logrado contemplar debido a que la pandemia llego al país desde marzo del presente año y no se logro llevar acabo las actividades prevención planificadas durante el segundo, ni tercer trimestre del año, ya que todo el personal de salud se destino a actividades dirigidas a dar respuesta a la pandemia del COVID-19 y la población estuvo en cuarentena obligatoria.</a:t>
                      </a:r>
                      <a:br>
                        <a:rPr lang="es-MX" sz="800" b="0" i="0" u="none" strike="noStrike" dirty="0">
                          <a:solidFill>
                            <a:srgbClr val="000000"/>
                          </a:solidFill>
                          <a:effectLst/>
                          <a:latin typeface="Arial" panose="020B0604020202020204" pitchFamily="34" charset="0"/>
                        </a:rPr>
                      </a:br>
                      <a:endParaRPr lang="es-MX" sz="7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2235122330"/>
                  </a:ext>
                </a:extLst>
              </a:tr>
              <a:tr h="1624003">
                <a:tc>
                  <a:txBody>
                    <a:bodyPr/>
                    <a:lstStyle/>
                    <a:p>
                      <a:pPr algn="l" fontAlgn="ctr"/>
                      <a:r>
                        <a:rPr lang="es-MX" sz="1000" b="0" i="0" u="none" strike="noStrike" dirty="0">
                          <a:solidFill>
                            <a:srgbClr val="000000"/>
                          </a:solidFill>
                          <a:effectLst/>
                          <a:latin typeface="Calibri" panose="020F0502020204030204" pitchFamily="34" charset="0"/>
                        </a:rPr>
                        <a:t>KP-1a(M): Porcentaje de hombres que tienen relaciones sexuales con hombres cubiertos por programas de prevención del VIH (paquetes definidos de servicios)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Calibri" panose="020F0502020204030204" pitchFamily="34" charset="0"/>
                        </a:rPr>
                        <a:t>27,611</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Calibri" panose="020F0502020204030204" pitchFamily="34" charset="0"/>
                        </a:rPr>
                        <a:t>11,032</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dirty="0">
                          <a:solidFill>
                            <a:srgbClr val="FFFFFF"/>
                          </a:solidFill>
                          <a:effectLst/>
                          <a:latin typeface="Calibri" panose="020F0502020204030204" pitchFamily="34" charset="0"/>
                        </a:rPr>
                        <a:t>40%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l" fontAlgn="t"/>
                      <a:r>
                        <a:rPr lang="es-MX" sz="800" b="1" i="0" u="sng" strike="noStrike" dirty="0">
                          <a:solidFill>
                            <a:srgbClr val="000000"/>
                          </a:solidFill>
                          <a:effectLst/>
                          <a:latin typeface="Arial" panose="020B0604020202020204" pitchFamily="34" charset="0"/>
                        </a:rPr>
                        <a:t>Meta Nacional:</a:t>
                      </a:r>
                      <a:r>
                        <a:rPr lang="es-MX" sz="800" b="0" i="0" u="none" strike="noStrike" dirty="0">
                          <a:solidFill>
                            <a:srgbClr val="000000"/>
                          </a:solidFill>
                          <a:effectLst/>
                          <a:latin typeface="Arial" panose="020B0604020202020204" pitchFamily="34" charset="0"/>
                        </a:rPr>
                        <a:t>    27611 HSH cubiertos con paquetes de prevención  </a:t>
                      </a:r>
                      <a:br>
                        <a:rPr lang="es-MX" sz="800" b="0" i="0" u="none" strike="noStrike" dirty="0">
                          <a:solidFill>
                            <a:srgbClr val="000000"/>
                          </a:solidFill>
                          <a:effectLst/>
                          <a:latin typeface="Arial" panose="020B0604020202020204" pitchFamily="34" charset="0"/>
                        </a:rPr>
                      </a:br>
                      <a:br>
                        <a:rPr lang="es-MX" sz="800" b="0" i="0" u="none" strike="noStrike" dirty="0">
                          <a:solidFill>
                            <a:srgbClr val="000000"/>
                          </a:solidFill>
                          <a:effectLst/>
                          <a:latin typeface="Arial" panose="020B0604020202020204" pitchFamily="34" charset="0"/>
                        </a:rPr>
                      </a:br>
                      <a:r>
                        <a:rPr lang="es-MX" sz="800" b="1" i="0" u="sng" strike="noStrike" dirty="0">
                          <a:solidFill>
                            <a:srgbClr val="000000"/>
                          </a:solidFill>
                          <a:effectLst/>
                          <a:latin typeface="Arial" panose="020B0604020202020204" pitchFamily="34" charset="0"/>
                        </a:rPr>
                        <a:t>Número total de paquetes de prevención FM PLAN=</a:t>
                      </a:r>
                      <a:r>
                        <a:rPr lang="es-MX" sz="800" b="0" i="0" u="none" strike="noStrike" dirty="0">
                          <a:solidFill>
                            <a:srgbClr val="000000"/>
                          </a:solidFill>
                          <a:effectLst/>
                          <a:latin typeface="Arial" panose="020B0604020202020204" pitchFamily="34" charset="0"/>
                        </a:rPr>
                        <a:t>  11032 paquetes de prevención  </a:t>
                      </a:r>
                      <a:br>
                        <a:rPr lang="es-MX" sz="800" b="0" i="0" u="none" strike="noStrike" dirty="0">
                          <a:solidFill>
                            <a:srgbClr val="000000"/>
                          </a:solidFill>
                          <a:effectLst/>
                          <a:latin typeface="Arial" panose="020B0604020202020204" pitchFamily="34" charset="0"/>
                        </a:rPr>
                      </a:br>
                      <a:br>
                        <a:rPr lang="es-MX" sz="800" b="0" i="0" u="none" strike="noStrike" dirty="0">
                          <a:solidFill>
                            <a:srgbClr val="000000"/>
                          </a:solidFill>
                          <a:effectLst/>
                          <a:latin typeface="Arial" panose="020B0604020202020204" pitchFamily="34" charset="0"/>
                        </a:rPr>
                      </a:br>
                      <a:r>
                        <a:rPr lang="es-MX" sz="800" b="1" i="0" u="sng" strike="noStrike" dirty="0">
                          <a:solidFill>
                            <a:srgbClr val="000000"/>
                          </a:solidFill>
                          <a:effectLst/>
                          <a:latin typeface="Arial" panose="020B0604020202020204" pitchFamily="34" charset="0"/>
                        </a:rPr>
                        <a:t>Logro Nacional: </a:t>
                      </a:r>
                      <a:r>
                        <a:rPr lang="es-MX" sz="800" b="0" i="0" u="none" strike="noStrike" dirty="0">
                          <a:solidFill>
                            <a:srgbClr val="000000"/>
                          </a:solidFill>
                          <a:effectLst/>
                          <a:latin typeface="Arial" panose="020B0604020202020204" pitchFamily="34" charset="0"/>
                        </a:rPr>
                        <a:t>11032/27611= 40%</a:t>
                      </a:r>
                      <a:br>
                        <a:rPr lang="es-MX" sz="800" b="0" i="0" u="none" strike="noStrike" dirty="0">
                          <a:solidFill>
                            <a:srgbClr val="000000"/>
                          </a:solidFill>
                          <a:effectLst/>
                          <a:latin typeface="Arial" panose="020B0604020202020204" pitchFamily="34" charset="0"/>
                        </a:rPr>
                      </a:br>
                      <a:br>
                        <a:rPr lang="es-MX" sz="800" b="0" i="0" u="none" strike="noStrike" dirty="0">
                          <a:solidFill>
                            <a:srgbClr val="000000"/>
                          </a:solidFill>
                          <a:effectLst/>
                          <a:latin typeface="Arial" panose="020B0604020202020204" pitchFamily="34" charset="0"/>
                        </a:rPr>
                      </a:br>
                      <a:r>
                        <a:rPr lang="es-MX" sz="800" b="1" i="0" u="sng" strike="noStrike" dirty="0">
                          <a:solidFill>
                            <a:srgbClr val="000000"/>
                          </a:solidFill>
                          <a:effectLst/>
                          <a:latin typeface="Arial" panose="020B0604020202020204" pitchFamily="34" charset="0"/>
                        </a:rPr>
                        <a:t>Fuente:</a:t>
                      </a:r>
                      <a:r>
                        <a:rPr lang="es-MX" sz="800" b="0" i="0" u="none" strike="noStrike" dirty="0">
                          <a:solidFill>
                            <a:srgbClr val="000000"/>
                          </a:solidFill>
                          <a:effectLst/>
                          <a:latin typeface="Arial" panose="020B0604020202020204" pitchFamily="34" charset="0"/>
                        </a:rPr>
                        <a:t> SIGPRO</a:t>
                      </a:r>
                      <a:br>
                        <a:rPr lang="es-MX" sz="800" b="0" i="0" u="none" strike="noStrike" dirty="0">
                          <a:solidFill>
                            <a:srgbClr val="000000"/>
                          </a:solidFill>
                          <a:effectLst/>
                          <a:latin typeface="Arial" panose="020B0604020202020204" pitchFamily="34" charset="0"/>
                        </a:rPr>
                      </a:br>
                      <a:br>
                        <a:rPr lang="es-MX" sz="800" b="0" i="0" u="none" strike="noStrike" dirty="0">
                          <a:solidFill>
                            <a:srgbClr val="000000"/>
                          </a:solidFill>
                          <a:effectLst/>
                          <a:latin typeface="Arial" panose="020B0604020202020204" pitchFamily="34" charset="0"/>
                        </a:rPr>
                      </a:br>
                      <a:r>
                        <a:rPr lang="es-MX" sz="800" b="0" i="0" u="none" strike="noStrike" dirty="0">
                          <a:solidFill>
                            <a:srgbClr val="000000"/>
                          </a:solidFill>
                          <a:effectLst/>
                          <a:latin typeface="Arial" panose="020B0604020202020204" pitchFamily="34" charset="0"/>
                        </a:rPr>
                        <a:t>Este 40% corresponde a los paquetes de prevención entregados por los SSR y el SR durante el ultimo trimestre del año, debido a que durante el segundo trimestre el país fue impactado por la pandemia de COVID-19, obligando al Gobierno Central crear estrategias de mitigación, las cuales prohibían la libre circulación y el desarrollo de otras actividades que no estuvieran dirigidas a la respuesta a esta nueva enfermedad.</a:t>
                      </a:r>
                      <a:br>
                        <a:rPr lang="es-MX" sz="800" b="0" i="0" u="none" strike="noStrike" dirty="0">
                          <a:solidFill>
                            <a:srgbClr val="000000"/>
                          </a:solidFill>
                          <a:effectLst/>
                          <a:latin typeface="Arial" panose="020B0604020202020204" pitchFamily="34" charset="0"/>
                        </a:rPr>
                      </a:br>
                      <a:r>
                        <a:rPr lang="es-MX" sz="800" b="0" i="0" u="none" strike="noStrike" dirty="0">
                          <a:solidFill>
                            <a:srgbClr val="000000"/>
                          </a:solidFill>
                          <a:effectLst/>
                          <a:latin typeface="Arial" panose="020B0604020202020204" pitchFamily="34" charset="0"/>
                        </a:rPr>
                        <a:t>Los paquetes de prevención del MINSAL no fueron distribuidos, esto debido a dificultades en la adquisición a través de UNFPA. Se espera que estos paquetes se empiecen a distribuir en las VICITS y clínicas amigables durante el año 2021.</a:t>
                      </a:r>
                      <a:br>
                        <a:rPr lang="es-MX" sz="800" b="0" i="0" u="none" strike="noStrike" dirty="0">
                          <a:solidFill>
                            <a:srgbClr val="000000"/>
                          </a:solidFill>
                          <a:effectLst/>
                          <a:latin typeface="Arial" panose="020B0604020202020204" pitchFamily="34" charset="0"/>
                        </a:rPr>
                      </a:br>
                      <a:br>
                        <a:rPr lang="es-MX" sz="800" b="0" i="0" u="none" strike="noStrike" dirty="0">
                          <a:solidFill>
                            <a:srgbClr val="000000"/>
                          </a:solidFill>
                          <a:effectLst/>
                          <a:latin typeface="Arial" panose="020B0604020202020204" pitchFamily="34" charset="0"/>
                        </a:rPr>
                      </a:br>
                      <a:endParaRPr lang="es-MX" sz="800" b="0" i="0" u="none" strike="noStrike" dirty="0">
                        <a:solidFill>
                          <a:srgbClr val="000000"/>
                        </a:solidFill>
                        <a:effectLst/>
                        <a:latin typeface="Arial" panose="020B0604020202020204" pitchFamily="34" charset="0"/>
                      </a:endParaRPr>
                    </a:p>
                  </a:txBody>
                  <a:tcPr marL="0" marR="0" marT="0" marB="0">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340130685"/>
                  </a:ext>
                </a:extLst>
              </a:tr>
            </a:tbl>
          </a:graphicData>
        </a:graphic>
      </p:graphicFrame>
    </p:spTree>
    <p:extLst>
      <p:ext uri="{BB962C8B-B14F-4D97-AF65-F5344CB8AC3E}">
        <p14:creationId xmlns:p14="http://schemas.microsoft.com/office/powerpoint/2010/main" val="2293286085"/>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116633"/>
            <a:ext cx="8153400" cy="864097"/>
          </a:xfrm>
        </p:spPr>
        <p:txBody>
          <a:bodyPr/>
          <a:lstStyle/>
          <a:p>
            <a:pPr>
              <a:defRPr/>
            </a:pPr>
            <a:r>
              <a:rPr lang="es-SV" sz="3600" i="1" dirty="0">
                <a:solidFill>
                  <a:srgbClr val="C00000"/>
                </a:solidFill>
                <a:effectLst>
                  <a:outerShdw blurRad="38100" dist="38100" dir="2700000" algn="tl">
                    <a:srgbClr val="000000">
                      <a:alpha val="43137"/>
                    </a:srgbClr>
                  </a:outerShdw>
                </a:effectLst>
                <a:latin typeface="Bembo Std" panose="02020605060306020A03" pitchFamily="18" charset="0"/>
              </a:rPr>
              <a:t>Indicadores </a:t>
            </a:r>
            <a:endParaRPr lang="es-ES" sz="36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2" name="Tabla 1">
            <a:extLst>
              <a:ext uri="{FF2B5EF4-FFF2-40B4-BE49-F238E27FC236}">
                <a16:creationId xmlns:a16="http://schemas.microsoft.com/office/drawing/2014/main" id="{D4108985-2DBD-4CC1-8AB3-FFAFB60D6151}"/>
              </a:ext>
            </a:extLst>
          </p:cNvPr>
          <p:cNvGraphicFramePr>
            <a:graphicFrameLocks noGrp="1"/>
          </p:cNvGraphicFramePr>
          <p:nvPr>
            <p:extLst>
              <p:ext uri="{D42A27DB-BD31-4B8C-83A1-F6EECF244321}">
                <p14:modId xmlns:p14="http://schemas.microsoft.com/office/powerpoint/2010/main" val="773971311"/>
              </p:ext>
            </p:extLst>
          </p:nvPr>
        </p:nvGraphicFramePr>
        <p:xfrm>
          <a:off x="695400" y="1124745"/>
          <a:ext cx="11233248" cy="4733407"/>
        </p:xfrm>
        <a:graphic>
          <a:graphicData uri="http://schemas.openxmlformats.org/drawingml/2006/table">
            <a:tbl>
              <a:tblPr/>
              <a:tblGrid>
                <a:gridCol w="2728150">
                  <a:extLst>
                    <a:ext uri="{9D8B030D-6E8A-4147-A177-3AD203B41FA5}">
                      <a16:colId xmlns:a16="http://schemas.microsoft.com/office/drawing/2014/main" val="1407994576"/>
                    </a:ext>
                  </a:extLst>
                </a:gridCol>
                <a:gridCol w="656226">
                  <a:extLst>
                    <a:ext uri="{9D8B030D-6E8A-4147-A177-3AD203B41FA5}">
                      <a16:colId xmlns:a16="http://schemas.microsoft.com/office/drawing/2014/main" val="2593907826"/>
                    </a:ext>
                  </a:extLst>
                </a:gridCol>
                <a:gridCol w="792088">
                  <a:extLst>
                    <a:ext uri="{9D8B030D-6E8A-4147-A177-3AD203B41FA5}">
                      <a16:colId xmlns:a16="http://schemas.microsoft.com/office/drawing/2014/main" val="3770185716"/>
                    </a:ext>
                  </a:extLst>
                </a:gridCol>
                <a:gridCol w="504056">
                  <a:extLst>
                    <a:ext uri="{9D8B030D-6E8A-4147-A177-3AD203B41FA5}">
                      <a16:colId xmlns:a16="http://schemas.microsoft.com/office/drawing/2014/main" val="4044999330"/>
                    </a:ext>
                  </a:extLst>
                </a:gridCol>
                <a:gridCol w="720080">
                  <a:extLst>
                    <a:ext uri="{9D8B030D-6E8A-4147-A177-3AD203B41FA5}">
                      <a16:colId xmlns:a16="http://schemas.microsoft.com/office/drawing/2014/main" val="2414012850"/>
                    </a:ext>
                  </a:extLst>
                </a:gridCol>
                <a:gridCol w="432048">
                  <a:extLst>
                    <a:ext uri="{9D8B030D-6E8A-4147-A177-3AD203B41FA5}">
                      <a16:colId xmlns:a16="http://schemas.microsoft.com/office/drawing/2014/main" val="3447521733"/>
                    </a:ext>
                  </a:extLst>
                </a:gridCol>
                <a:gridCol w="5400600">
                  <a:extLst>
                    <a:ext uri="{9D8B030D-6E8A-4147-A177-3AD203B41FA5}">
                      <a16:colId xmlns:a16="http://schemas.microsoft.com/office/drawing/2014/main" val="2828713527"/>
                    </a:ext>
                  </a:extLst>
                </a:gridCol>
              </a:tblGrid>
              <a:tr h="161407">
                <a:tc>
                  <a:txBody>
                    <a:bodyPr/>
                    <a:lstStyle/>
                    <a:p>
                      <a:pPr algn="ctr" fontAlgn="ctr"/>
                      <a:r>
                        <a:rPr lang="es-SV" sz="900" b="0" i="0" u="none" strike="noStrike" dirty="0">
                          <a:solidFill>
                            <a:srgbClr val="000000"/>
                          </a:solidFill>
                          <a:effectLst/>
                          <a:latin typeface="Calibri" panose="020F0502020204030204"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Calibri" panose="020F0502020204030204"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Calibri" panose="020F0502020204030204" pitchFamily="34" charset="0"/>
                        </a:rPr>
                        <a:t>Logros </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1" i="0" u="none" strike="noStrike">
                          <a:solidFill>
                            <a:srgbClr val="000000"/>
                          </a:solidFill>
                          <a:effectLst/>
                          <a:latin typeface="Calibri" panose="020F0502020204030204"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900" b="1" i="0" u="none" strike="noStrike">
                          <a:solidFill>
                            <a:srgbClr val="000000"/>
                          </a:solidFill>
                          <a:effectLst/>
                          <a:latin typeface="Calibri" panose="020F0502020204030204"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900" b="1" i="0" u="none" strike="noStrike">
                          <a:solidFill>
                            <a:srgbClr val="000000"/>
                          </a:solidFill>
                          <a:effectLst/>
                          <a:latin typeface="Calibri" panose="020F0502020204030204"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900" b="0" i="0" u="none" strike="noStrike">
                          <a:solidFill>
                            <a:srgbClr val="000000"/>
                          </a:solidFill>
                          <a:effectLst/>
                          <a:latin typeface="Arial" panose="020B0604020202020204"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tcPr>
                </a:tc>
                <a:extLst>
                  <a:ext uri="{0D108BD9-81ED-4DB2-BD59-A6C34878D82A}">
                    <a16:rowId xmlns:a16="http://schemas.microsoft.com/office/drawing/2014/main" val="3386111533"/>
                  </a:ext>
                </a:extLst>
              </a:tr>
              <a:tr h="1718513">
                <a:tc>
                  <a:txBody>
                    <a:bodyPr/>
                    <a:lstStyle/>
                    <a:p>
                      <a:pPr algn="l" fontAlgn="ctr"/>
                      <a:r>
                        <a:rPr lang="es-MX" sz="1200" b="0" i="0" u="none" strike="noStrike" dirty="0">
                          <a:solidFill>
                            <a:srgbClr val="000000"/>
                          </a:solidFill>
                          <a:effectLst/>
                          <a:latin typeface="Calibri" panose="020F0502020204030204" pitchFamily="34" charset="0"/>
                        </a:rPr>
                        <a:t>KP-1b(M): Porcentaje de personas transgénero cubiertas por programas de prevención del VIH; paquete definido de servicios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Calibri" panose="020F0502020204030204" pitchFamily="34" charset="0"/>
                        </a:rPr>
                        <a:t>1,709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Calibri" panose="020F0502020204030204" pitchFamily="34" charset="0"/>
                        </a:rPr>
                        <a:t>945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400" b="1" i="0" u="none" strike="noStrike" dirty="0">
                          <a:solidFill>
                            <a:srgbClr val="FFFFFF"/>
                          </a:solidFill>
                          <a:effectLst/>
                          <a:latin typeface="Calibri" panose="020F0502020204030204" pitchFamily="34" charset="0"/>
                        </a:rPr>
                        <a:t>55%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l" fontAlgn="t"/>
                      <a:r>
                        <a:rPr lang="es-MX" sz="1000" b="1" i="0" u="sng" strike="noStrike" dirty="0">
                          <a:solidFill>
                            <a:srgbClr val="000000"/>
                          </a:solidFill>
                          <a:effectLst/>
                          <a:latin typeface="Arial" panose="020B0604020202020204" pitchFamily="34" charset="0"/>
                        </a:rPr>
                        <a:t>Meta Nacionales:</a:t>
                      </a:r>
                      <a:r>
                        <a:rPr lang="es-MX" sz="1000" b="0" i="0" u="none" strike="noStrike" dirty="0">
                          <a:solidFill>
                            <a:srgbClr val="000000"/>
                          </a:solidFill>
                          <a:effectLst/>
                          <a:latin typeface="Arial" panose="020B0604020202020204" pitchFamily="34" charset="0"/>
                        </a:rPr>
                        <a:t>    1,709 mujeres transgénero cubiertas con paquetes de prevención  </a:t>
                      </a:r>
                      <a:br>
                        <a:rPr lang="es-MX" sz="1000" b="0" i="0" u="none" strike="noStrike" dirty="0">
                          <a:solidFill>
                            <a:srgbClr val="000000"/>
                          </a:solidFill>
                          <a:effectLst/>
                          <a:latin typeface="Arial" panose="020B0604020202020204" pitchFamily="34" charset="0"/>
                        </a:rPr>
                      </a:br>
                      <a:br>
                        <a:rPr lang="es-MX" sz="1000" b="0" i="0" u="none" strike="noStrike" dirty="0">
                          <a:solidFill>
                            <a:srgbClr val="000000"/>
                          </a:solidFill>
                          <a:effectLst/>
                          <a:latin typeface="Arial" panose="020B0604020202020204" pitchFamily="34" charset="0"/>
                        </a:rPr>
                      </a:br>
                      <a:r>
                        <a:rPr lang="es-MX" sz="1000" b="1" i="0" u="sng" strike="noStrike" dirty="0">
                          <a:solidFill>
                            <a:srgbClr val="000000"/>
                          </a:solidFill>
                          <a:effectLst/>
                          <a:latin typeface="Arial" panose="020B0604020202020204" pitchFamily="34" charset="0"/>
                        </a:rPr>
                        <a:t>Número total de paquetes de prevención FM:</a:t>
                      </a:r>
                      <a:r>
                        <a:rPr lang="es-MX" sz="1000" b="1" i="0" u="none" strike="noStrike" dirty="0">
                          <a:solidFill>
                            <a:srgbClr val="000000"/>
                          </a:solidFill>
                          <a:effectLst/>
                          <a:latin typeface="Arial" panose="020B0604020202020204" pitchFamily="34" charset="0"/>
                        </a:rPr>
                        <a:t>  945</a:t>
                      </a:r>
                      <a:br>
                        <a:rPr lang="es-MX" sz="1000" b="0" i="0" u="none" strike="noStrike" dirty="0">
                          <a:solidFill>
                            <a:srgbClr val="000000"/>
                          </a:solidFill>
                          <a:effectLst/>
                          <a:latin typeface="Arial" panose="020B0604020202020204" pitchFamily="34" charset="0"/>
                        </a:rPr>
                      </a:br>
                      <a:br>
                        <a:rPr lang="es-MX" sz="1000" b="0" i="0" u="none" strike="noStrike" dirty="0">
                          <a:solidFill>
                            <a:srgbClr val="000000"/>
                          </a:solidFill>
                          <a:effectLst/>
                          <a:latin typeface="Arial" panose="020B0604020202020204" pitchFamily="34" charset="0"/>
                        </a:rPr>
                      </a:br>
                      <a:r>
                        <a:rPr lang="es-MX" sz="1000" b="1" i="0" u="sng" strike="noStrike" dirty="0">
                          <a:solidFill>
                            <a:srgbClr val="000000"/>
                          </a:solidFill>
                          <a:effectLst/>
                          <a:latin typeface="Arial" panose="020B0604020202020204" pitchFamily="34" charset="0"/>
                        </a:rPr>
                        <a:t>Logro Nacional:</a:t>
                      </a:r>
                      <a:r>
                        <a:rPr lang="es-MX" sz="1000" b="0" i="0" u="none" strike="noStrike" dirty="0">
                          <a:solidFill>
                            <a:srgbClr val="000000"/>
                          </a:solidFill>
                          <a:effectLst/>
                          <a:latin typeface="Arial" panose="020B0604020202020204" pitchFamily="34" charset="0"/>
                        </a:rPr>
                        <a:t> 945/1709= 55%</a:t>
                      </a:r>
                      <a:br>
                        <a:rPr lang="es-MX" sz="1000" b="0" i="0" u="none" strike="noStrike" dirty="0">
                          <a:solidFill>
                            <a:srgbClr val="000000"/>
                          </a:solidFill>
                          <a:effectLst/>
                          <a:latin typeface="Arial" panose="020B0604020202020204" pitchFamily="34" charset="0"/>
                        </a:rPr>
                      </a:br>
                      <a:r>
                        <a:rPr lang="es-MX" sz="1000" b="1" i="0" u="sng" strike="noStrike" dirty="0">
                          <a:solidFill>
                            <a:srgbClr val="000000"/>
                          </a:solidFill>
                          <a:effectLst/>
                          <a:latin typeface="Arial" panose="020B0604020202020204" pitchFamily="34" charset="0"/>
                        </a:rPr>
                        <a:t>Fuente:</a:t>
                      </a:r>
                      <a:r>
                        <a:rPr lang="es-MX" sz="1000" b="0" i="0" u="none" strike="noStrike" dirty="0">
                          <a:solidFill>
                            <a:srgbClr val="000000"/>
                          </a:solidFill>
                          <a:effectLst/>
                          <a:latin typeface="Arial" panose="020B0604020202020204" pitchFamily="34" charset="0"/>
                        </a:rPr>
                        <a:t> SIGPRO</a:t>
                      </a:r>
                      <a:br>
                        <a:rPr lang="es-MX" sz="1000" b="0" i="0" u="none" strike="noStrike" dirty="0">
                          <a:solidFill>
                            <a:srgbClr val="000000"/>
                          </a:solidFill>
                          <a:effectLst/>
                          <a:latin typeface="Arial" panose="020B0604020202020204" pitchFamily="34" charset="0"/>
                        </a:rPr>
                      </a:b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Este 55% corresponde a los paquetes de prevención entregados por los SSR y el SR durante el ultimo trimestre del año, debido a que durante el segundo trimestre el país fue impactado por la pandemia de COVID-19, obligando al Gobierno Central crear estrategias de mitigación, las cuales prohibían la libre circulación y el desarrollo de otras actividades que no estuvieran dirigidas a la respuesta a esta nueva enfermedad.</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Los paquetes de prevención del MINSAL no fueron distribuidos, debido a dificultades en la adquisición a través de UNFPA. </a:t>
                      </a:r>
                      <a:br>
                        <a:rPr lang="es-MX" sz="1000" b="0" i="0" u="none" strike="noStrike" dirty="0">
                          <a:solidFill>
                            <a:srgbClr val="000000"/>
                          </a:solidFill>
                          <a:effectLst/>
                          <a:latin typeface="Arial" panose="020B0604020202020204" pitchFamily="34" charset="0"/>
                        </a:rPr>
                      </a:br>
                      <a:endParaRPr lang="es-MX" sz="1000" b="0" i="0" u="none" strike="noStrike" dirty="0">
                        <a:solidFill>
                          <a:srgbClr val="000000"/>
                        </a:solidFill>
                        <a:effectLst/>
                        <a:latin typeface="Arial" panose="020B0604020202020204" pitchFamily="34" charset="0"/>
                      </a:endParaRPr>
                    </a:p>
                  </a:txBody>
                  <a:tcPr marL="0" marR="0" marT="0" marB="0">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738337869"/>
                  </a:ext>
                </a:extLst>
              </a:tr>
              <a:tr h="1578757">
                <a:tc>
                  <a:txBody>
                    <a:bodyPr/>
                    <a:lstStyle/>
                    <a:p>
                      <a:pPr algn="l" fontAlgn="ctr"/>
                      <a:r>
                        <a:rPr lang="es-MX" sz="1200" b="0" i="0" u="none" strike="noStrike" dirty="0">
                          <a:solidFill>
                            <a:srgbClr val="000000"/>
                          </a:solidFill>
                          <a:effectLst/>
                          <a:latin typeface="Calibri" panose="020F0502020204030204" pitchFamily="34" charset="0"/>
                        </a:rPr>
                        <a:t>KP-1c(M): Porcentaje de trabajadores sexuales cubiertos por programas de prevención del VIH (paquete definido de servicios)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Calibri" panose="020F0502020204030204" pitchFamily="34" charset="0"/>
                        </a:rPr>
                        <a:t>11,392</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Calibri" panose="020F0502020204030204" pitchFamily="34" charset="0"/>
                        </a:rPr>
                        <a:t>4,614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400" b="1" i="0" u="none" strike="noStrike" dirty="0">
                          <a:solidFill>
                            <a:srgbClr val="FFFFFF"/>
                          </a:solidFill>
                          <a:effectLst/>
                          <a:latin typeface="Calibri" panose="020F0502020204030204" pitchFamily="34" charset="0"/>
                        </a:rPr>
                        <a:t>41%</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l" fontAlgn="t"/>
                      <a:r>
                        <a:rPr lang="es-MX" sz="1000" b="1" i="0" u="sng" strike="noStrike" dirty="0">
                          <a:solidFill>
                            <a:srgbClr val="000000"/>
                          </a:solidFill>
                          <a:effectLst/>
                          <a:latin typeface="Arial" panose="020B0604020202020204" pitchFamily="34" charset="0"/>
                        </a:rPr>
                        <a:t>Meta Nacionales: </a:t>
                      </a:r>
                      <a:r>
                        <a:rPr lang="es-MX" sz="1000" b="0" i="0" u="none" strike="noStrike" dirty="0">
                          <a:solidFill>
                            <a:srgbClr val="000000"/>
                          </a:solidFill>
                          <a:effectLst/>
                          <a:latin typeface="Arial" panose="020B0604020202020204" pitchFamily="34" charset="0"/>
                        </a:rPr>
                        <a:t>   11392  TS cubiertas con paquetes de prevención  </a:t>
                      </a:r>
                      <a:br>
                        <a:rPr lang="es-MX" sz="1000" b="0" i="0" u="none" strike="noStrike" dirty="0">
                          <a:solidFill>
                            <a:srgbClr val="000000"/>
                          </a:solidFill>
                          <a:effectLst/>
                          <a:latin typeface="Arial" panose="020B0604020202020204" pitchFamily="34" charset="0"/>
                        </a:rPr>
                      </a:br>
                      <a:r>
                        <a:rPr lang="es-MX" sz="1000" b="1" i="0" u="sng" strike="noStrike" dirty="0">
                          <a:solidFill>
                            <a:srgbClr val="000000"/>
                          </a:solidFill>
                          <a:effectLst/>
                          <a:latin typeface="Arial" panose="020B0604020202020204" pitchFamily="34" charset="0"/>
                        </a:rPr>
                        <a:t>Número total de paquetes de prevención FM: </a:t>
                      </a:r>
                      <a:r>
                        <a:rPr lang="es-MX" sz="1000" b="0" i="0" u="none" strike="noStrike" dirty="0">
                          <a:solidFill>
                            <a:srgbClr val="000000"/>
                          </a:solidFill>
                          <a:effectLst/>
                          <a:latin typeface="Arial" panose="020B0604020202020204" pitchFamily="34" charset="0"/>
                        </a:rPr>
                        <a:t> 4, 614</a:t>
                      </a:r>
                      <a:br>
                        <a:rPr lang="es-MX" sz="1000" b="0" i="0" u="none" strike="noStrike" dirty="0">
                          <a:solidFill>
                            <a:srgbClr val="000000"/>
                          </a:solidFill>
                          <a:effectLst/>
                          <a:latin typeface="Arial" panose="020B0604020202020204" pitchFamily="34" charset="0"/>
                        </a:rPr>
                      </a:br>
                      <a:br>
                        <a:rPr lang="es-MX" sz="1000" b="0" i="0" u="none" strike="noStrike" dirty="0">
                          <a:solidFill>
                            <a:srgbClr val="000000"/>
                          </a:solidFill>
                          <a:effectLst/>
                          <a:latin typeface="Arial" panose="020B0604020202020204" pitchFamily="34" charset="0"/>
                        </a:rPr>
                      </a:br>
                      <a:r>
                        <a:rPr lang="es-MX" sz="1000" b="1" i="0" u="sng" strike="noStrike" dirty="0">
                          <a:solidFill>
                            <a:srgbClr val="000000"/>
                          </a:solidFill>
                          <a:effectLst/>
                          <a:latin typeface="Arial" panose="020B0604020202020204" pitchFamily="34" charset="0"/>
                        </a:rPr>
                        <a:t>Logro FM =</a:t>
                      </a:r>
                      <a:r>
                        <a:rPr lang="es-MX" sz="1000" b="0" i="0" u="none" strike="noStrike" dirty="0">
                          <a:solidFill>
                            <a:srgbClr val="000000"/>
                          </a:solidFill>
                          <a:effectLst/>
                          <a:latin typeface="Arial" panose="020B0604020202020204" pitchFamily="34" charset="0"/>
                        </a:rPr>
                        <a:t> 4614/11392= 41% de paquetes de prevención registrados, incluyendo los de PEPFAR </a:t>
                      </a:r>
                      <a:br>
                        <a:rPr lang="es-MX" sz="1000" b="0" i="0" u="none" strike="noStrike" dirty="0">
                          <a:solidFill>
                            <a:srgbClr val="000000"/>
                          </a:solidFill>
                          <a:effectLst/>
                          <a:latin typeface="Arial" panose="020B0604020202020204" pitchFamily="34" charset="0"/>
                        </a:rPr>
                      </a:br>
                      <a:br>
                        <a:rPr lang="es-MX" sz="1000" b="0" i="0" u="none" strike="noStrike" dirty="0">
                          <a:solidFill>
                            <a:srgbClr val="000000"/>
                          </a:solidFill>
                          <a:effectLst/>
                          <a:latin typeface="Arial" panose="020B0604020202020204" pitchFamily="34" charset="0"/>
                        </a:rPr>
                      </a:br>
                      <a:r>
                        <a:rPr lang="es-MX" sz="1000" b="1" i="0" u="sng" strike="noStrike" dirty="0">
                          <a:solidFill>
                            <a:srgbClr val="000000"/>
                          </a:solidFill>
                          <a:effectLst/>
                          <a:latin typeface="Arial" panose="020B0604020202020204" pitchFamily="34" charset="0"/>
                        </a:rPr>
                        <a:t>Fuente: </a:t>
                      </a:r>
                      <a:r>
                        <a:rPr lang="es-MX" sz="1000" b="0" i="0" u="none" strike="noStrike" dirty="0">
                          <a:solidFill>
                            <a:srgbClr val="000000"/>
                          </a:solidFill>
                          <a:effectLst/>
                          <a:latin typeface="Arial" panose="020B0604020202020204" pitchFamily="34" charset="0"/>
                        </a:rPr>
                        <a:t>SIGPRO</a:t>
                      </a:r>
                      <a:br>
                        <a:rPr lang="es-MX" sz="1000" b="0" i="0" u="none" strike="noStrike" dirty="0">
                          <a:solidFill>
                            <a:srgbClr val="000000"/>
                          </a:solidFill>
                          <a:effectLst/>
                          <a:latin typeface="Arial" panose="020B0604020202020204" pitchFamily="34" charset="0"/>
                        </a:rPr>
                      </a:b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Este 41% corresponde a los paquetes de prevención entregados por los SSR y el SR durante el ultimo trimestre del año, debido a que durante el segundo trimestre el país fue impactado por la pandemia de COVID-19, obligando al Gobierno Central crear estrategias de mitigación, las cuales prohibían la libre circulación y el desarrollo de otras actividades que no estuvieran dirigidas a la respuesta a esta nueva enfermedad.</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Los paquetes de prevención del MINSAL no fueron distribuidos, esto debido a dificultades en la adquisición a través de UNFPA. </a:t>
                      </a:r>
                    </a:p>
                  </a:txBody>
                  <a:tcPr marL="0" marR="0" marT="0" marB="0">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3723102291"/>
                  </a:ext>
                </a:extLst>
              </a:tr>
            </a:tbl>
          </a:graphicData>
        </a:graphic>
      </p:graphicFrame>
    </p:spTree>
    <p:extLst>
      <p:ext uri="{BB962C8B-B14F-4D97-AF65-F5344CB8AC3E}">
        <p14:creationId xmlns:p14="http://schemas.microsoft.com/office/powerpoint/2010/main" val="963845591"/>
      </p:ext>
    </p:extLst>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228600"/>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Bembo Std" panose="02020605060306020A03" pitchFamily="18" charset="0"/>
              </a:rPr>
              <a:t>Indicadores </a:t>
            </a:r>
            <a:endParaRPr lang="es-ES" sz="36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4" name="Tabla 3">
            <a:extLst>
              <a:ext uri="{FF2B5EF4-FFF2-40B4-BE49-F238E27FC236}">
                <a16:creationId xmlns:a16="http://schemas.microsoft.com/office/drawing/2014/main" id="{ECBEAA68-A738-46E2-BD67-2C10DE575ED0}"/>
              </a:ext>
            </a:extLst>
          </p:cNvPr>
          <p:cNvGraphicFramePr>
            <a:graphicFrameLocks noGrp="1"/>
          </p:cNvGraphicFramePr>
          <p:nvPr>
            <p:extLst>
              <p:ext uri="{D42A27DB-BD31-4B8C-83A1-F6EECF244321}">
                <p14:modId xmlns:p14="http://schemas.microsoft.com/office/powerpoint/2010/main" val="517335642"/>
              </p:ext>
            </p:extLst>
          </p:nvPr>
        </p:nvGraphicFramePr>
        <p:xfrm>
          <a:off x="609600" y="1700808"/>
          <a:ext cx="10972800" cy="4872567"/>
        </p:xfrm>
        <a:graphic>
          <a:graphicData uri="http://schemas.openxmlformats.org/drawingml/2006/table">
            <a:tbl>
              <a:tblPr/>
              <a:tblGrid>
                <a:gridCol w="2664897">
                  <a:extLst>
                    <a:ext uri="{9D8B030D-6E8A-4147-A177-3AD203B41FA5}">
                      <a16:colId xmlns:a16="http://schemas.microsoft.com/office/drawing/2014/main" val="3753091392"/>
                    </a:ext>
                  </a:extLst>
                </a:gridCol>
                <a:gridCol w="759932">
                  <a:extLst>
                    <a:ext uri="{9D8B030D-6E8A-4147-A177-3AD203B41FA5}">
                      <a16:colId xmlns:a16="http://schemas.microsoft.com/office/drawing/2014/main" val="3033136967"/>
                    </a:ext>
                  </a:extLst>
                </a:gridCol>
                <a:gridCol w="1150167">
                  <a:extLst>
                    <a:ext uri="{9D8B030D-6E8A-4147-A177-3AD203B41FA5}">
                      <a16:colId xmlns:a16="http://schemas.microsoft.com/office/drawing/2014/main" val="3779049805"/>
                    </a:ext>
                  </a:extLst>
                </a:gridCol>
                <a:gridCol w="739393">
                  <a:extLst>
                    <a:ext uri="{9D8B030D-6E8A-4147-A177-3AD203B41FA5}">
                      <a16:colId xmlns:a16="http://schemas.microsoft.com/office/drawing/2014/main" val="3740674919"/>
                    </a:ext>
                  </a:extLst>
                </a:gridCol>
                <a:gridCol w="585353">
                  <a:extLst>
                    <a:ext uri="{9D8B030D-6E8A-4147-A177-3AD203B41FA5}">
                      <a16:colId xmlns:a16="http://schemas.microsoft.com/office/drawing/2014/main" val="684127431"/>
                    </a:ext>
                  </a:extLst>
                </a:gridCol>
                <a:gridCol w="821548">
                  <a:extLst>
                    <a:ext uri="{9D8B030D-6E8A-4147-A177-3AD203B41FA5}">
                      <a16:colId xmlns:a16="http://schemas.microsoft.com/office/drawing/2014/main" val="2786873594"/>
                    </a:ext>
                  </a:extLst>
                </a:gridCol>
                <a:gridCol w="4251510">
                  <a:extLst>
                    <a:ext uri="{9D8B030D-6E8A-4147-A177-3AD203B41FA5}">
                      <a16:colId xmlns:a16="http://schemas.microsoft.com/office/drawing/2014/main" val="2435924299"/>
                    </a:ext>
                  </a:extLst>
                </a:gridCol>
              </a:tblGrid>
              <a:tr h="386805">
                <a:tc>
                  <a:txBody>
                    <a:bodyPr/>
                    <a:lstStyle/>
                    <a:p>
                      <a:pPr algn="ctr" fontAlgn="ctr"/>
                      <a:r>
                        <a:rPr lang="es-SV" sz="600" b="0" i="0" u="none" strike="noStrike">
                          <a:solidFill>
                            <a:srgbClr val="000000"/>
                          </a:solidFill>
                          <a:effectLst/>
                          <a:latin typeface="Calibri" panose="020F0502020204030204"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600" b="0" i="0" u="none" strike="noStrike">
                          <a:solidFill>
                            <a:srgbClr val="000000"/>
                          </a:solidFill>
                          <a:effectLst/>
                          <a:latin typeface="Calibri" panose="020F0502020204030204"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600" b="0" i="0" u="none" strike="noStrike">
                          <a:solidFill>
                            <a:srgbClr val="000000"/>
                          </a:solidFill>
                          <a:effectLst/>
                          <a:latin typeface="Calibri" panose="020F0502020204030204" pitchFamily="34" charset="0"/>
                        </a:rPr>
                        <a:t>Logros </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700" b="1" i="0" u="none" strike="noStrike">
                          <a:solidFill>
                            <a:srgbClr val="000000"/>
                          </a:solidFill>
                          <a:effectLst/>
                          <a:latin typeface="Calibri" panose="020F0502020204030204"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700" b="1" i="0" u="none" strike="noStrike" dirty="0">
                          <a:solidFill>
                            <a:srgbClr val="000000"/>
                          </a:solidFill>
                          <a:effectLst/>
                          <a:latin typeface="Calibri" panose="020F0502020204030204"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700" b="1" i="0" u="none" strike="noStrike">
                          <a:solidFill>
                            <a:srgbClr val="000000"/>
                          </a:solidFill>
                          <a:effectLst/>
                          <a:latin typeface="Calibri" panose="020F0502020204030204"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700" b="0" i="0" u="none" strike="noStrike">
                          <a:solidFill>
                            <a:srgbClr val="000000"/>
                          </a:solidFill>
                          <a:effectLst/>
                          <a:latin typeface="Arial" panose="020B0604020202020204"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tcPr>
                </a:tc>
                <a:extLst>
                  <a:ext uri="{0D108BD9-81ED-4DB2-BD59-A6C34878D82A}">
                    <a16:rowId xmlns:a16="http://schemas.microsoft.com/office/drawing/2014/main" val="1656659716"/>
                  </a:ext>
                </a:extLst>
              </a:tr>
              <a:tr h="2565522">
                <a:tc>
                  <a:txBody>
                    <a:bodyPr/>
                    <a:lstStyle/>
                    <a:p>
                      <a:pPr algn="l" fontAlgn="ctr"/>
                      <a:r>
                        <a:rPr lang="es-MX" sz="1200" b="0" i="0" u="none" strike="noStrike" dirty="0">
                          <a:solidFill>
                            <a:srgbClr val="000000"/>
                          </a:solidFill>
                          <a:effectLst/>
                          <a:latin typeface="Calibri" panose="020F0502020204030204" pitchFamily="34" charset="0"/>
                        </a:rPr>
                        <a:t>KP-3e Número de personas privadas de libertad que se sometieron a las pruebas y consejería del VIH y que recibieron sus resultados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dirty="0">
                          <a:solidFill>
                            <a:srgbClr val="000000"/>
                          </a:solidFill>
                          <a:effectLst/>
                          <a:latin typeface="Calibri" panose="020F0502020204030204" pitchFamily="34" charset="0"/>
                        </a:rPr>
                        <a:t>32500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dirty="0">
                          <a:solidFill>
                            <a:srgbClr val="000000"/>
                          </a:solidFill>
                          <a:effectLst/>
                          <a:latin typeface="Calibri" panose="020F0502020204030204" pitchFamily="34" charset="0"/>
                        </a:rPr>
                        <a:t>17831</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dirty="0">
                          <a:solidFill>
                            <a:srgbClr val="FFFFFF"/>
                          </a:solidFill>
                          <a:effectLst/>
                          <a:latin typeface="Calibri" panose="020F0502020204030204" pitchFamily="34" charset="0"/>
                        </a:rPr>
                        <a:t>55%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l" fontAlgn="ctr"/>
                      <a:r>
                        <a:rPr lang="es-MX" sz="1050" b="1" i="0" u="sng" strike="noStrike" dirty="0">
                          <a:solidFill>
                            <a:srgbClr val="000000"/>
                          </a:solidFill>
                          <a:effectLst/>
                          <a:latin typeface="Arial" panose="020B0604020202020204" pitchFamily="34" charset="0"/>
                        </a:rPr>
                        <a:t>Meta Nacional:  </a:t>
                      </a:r>
                      <a:r>
                        <a:rPr lang="es-MX" sz="1050" b="0" i="0" u="none" strike="noStrike" dirty="0">
                          <a:solidFill>
                            <a:srgbClr val="000000"/>
                          </a:solidFill>
                          <a:effectLst/>
                          <a:latin typeface="Arial" panose="020B0604020202020204" pitchFamily="34" charset="0"/>
                        </a:rPr>
                        <a:t>  32500 PPL  que se han realizado la prueba de VIH y que conocen sus resultados  </a:t>
                      </a:r>
                      <a:br>
                        <a:rPr lang="es-MX" sz="1050" b="0" i="0" u="none" strike="noStrike" dirty="0">
                          <a:solidFill>
                            <a:srgbClr val="000000"/>
                          </a:solidFill>
                          <a:effectLst/>
                          <a:latin typeface="Arial" panose="020B0604020202020204" pitchFamily="34" charset="0"/>
                        </a:rPr>
                      </a:br>
                      <a:r>
                        <a:rPr lang="es-MX" sz="1050" b="0" i="0" u="none" strike="noStrike" dirty="0">
                          <a:solidFill>
                            <a:srgbClr val="000000"/>
                          </a:solidFill>
                          <a:effectLst/>
                          <a:latin typeface="Arial" panose="020B0604020202020204" pitchFamily="34" charset="0"/>
                        </a:rPr>
                        <a:t> </a:t>
                      </a:r>
                      <a:br>
                        <a:rPr lang="es-MX" sz="1050" b="0" i="0" u="none" strike="noStrike" dirty="0">
                          <a:solidFill>
                            <a:srgbClr val="000000"/>
                          </a:solidFill>
                          <a:effectLst/>
                          <a:latin typeface="Arial" panose="020B0604020202020204" pitchFamily="34" charset="0"/>
                        </a:rPr>
                      </a:br>
                      <a:r>
                        <a:rPr lang="es-MX" sz="1050" b="1" i="0" u="sng" strike="noStrike" dirty="0">
                          <a:solidFill>
                            <a:srgbClr val="000000"/>
                          </a:solidFill>
                          <a:effectLst/>
                          <a:latin typeface="Arial" panose="020B0604020202020204" pitchFamily="34" charset="0"/>
                        </a:rPr>
                        <a:t>Logro: =</a:t>
                      </a:r>
                      <a:r>
                        <a:rPr lang="es-MX" sz="1050" b="0" i="0" u="none" strike="noStrike" dirty="0">
                          <a:solidFill>
                            <a:srgbClr val="000000"/>
                          </a:solidFill>
                          <a:effectLst/>
                          <a:latin typeface="Arial" panose="020B0604020202020204" pitchFamily="34" charset="0"/>
                        </a:rPr>
                        <a:t> 17831/32500= 55% PPL que se han realizado la prueba de VIH y que conocen sus resultados </a:t>
                      </a:r>
                      <a:br>
                        <a:rPr lang="es-MX" sz="1050" b="0" i="0" u="none" strike="noStrike" dirty="0">
                          <a:solidFill>
                            <a:srgbClr val="000000"/>
                          </a:solidFill>
                          <a:effectLst/>
                          <a:latin typeface="Arial" panose="020B0604020202020204" pitchFamily="34" charset="0"/>
                        </a:rPr>
                      </a:br>
                      <a:br>
                        <a:rPr lang="es-MX" sz="1050" b="0" i="0" u="none" strike="noStrike" dirty="0">
                          <a:solidFill>
                            <a:srgbClr val="000000"/>
                          </a:solidFill>
                          <a:effectLst/>
                          <a:latin typeface="Arial" panose="020B0604020202020204" pitchFamily="34" charset="0"/>
                        </a:rPr>
                      </a:br>
                      <a:r>
                        <a:rPr lang="es-MX" sz="1050" b="1" i="0" u="sng" strike="noStrike" dirty="0">
                          <a:solidFill>
                            <a:srgbClr val="000000"/>
                          </a:solidFill>
                          <a:effectLst/>
                          <a:latin typeface="Arial" panose="020B0604020202020204" pitchFamily="34" charset="0"/>
                        </a:rPr>
                        <a:t>Fuente:</a:t>
                      </a:r>
                      <a:r>
                        <a:rPr lang="es-MX" sz="1050" b="0" i="0" u="none" strike="noStrike" dirty="0">
                          <a:solidFill>
                            <a:srgbClr val="000000"/>
                          </a:solidFill>
                          <a:effectLst/>
                          <a:latin typeface="Arial" panose="020B0604020202020204" pitchFamily="34" charset="0"/>
                        </a:rPr>
                        <a:t> SUMEVE</a:t>
                      </a:r>
                      <a:br>
                        <a:rPr lang="es-MX" sz="1050" b="0" i="0" u="none" strike="noStrike" dirty="0">
                          <a:solidFill>
                            <a:srgbClr val="000000"/>
                          </a:solidFill>
                          <a:effectLst/>
                          <a:latin typeface="Arial" panose="020B0604020202020204" pitchFamily="34" charset="0"/>
                        </a:rPr>
                      </a:br>
                      <a:br>
                        <a:rPr lang="es-MX" sz="1050" b="0" i="0" u="none" strike="noStrike" dirty="0">
                          <a:solidFill>
                            <a:srgbClr val="000000"/>
                          </a:solidFill>
                          <a:effectLst/>
                          <a:latin typeface="Arial" panose="020B0604020202020204" pitchFamily="34" charset="0"/>
                        </a:rPr>
                      </a:br>
                      <a:r>
                        <a:rPr lang="es-MX" sz="1050" b="0" i="0" u="none" strike="noStrike" dirty="0">
                          <a:solidFill>
                            <a:srgbClr val="000000"/>
                          </a:solidFill>
                          <a:effectLst/>
                          <a:latin typeface="Arial" panose="020B0604020202020204" pitchFamily="34" charset="0"/>
                        </a:rPr>
                        <a:t>Las actividades en centro penales también fueron suspendidas durante el mes de marzo y todo el personal de salud incluyendo los de las Unidades Móviles del MINSAL, fueron dirigidas al apoyo con las pruebas de hisopados y en otras actividades que daban respuesta a la pandemia, por tal razón el resultado de dicho indicador es bajo.</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3242046410"/>
                  </a:ext>
                </a:extLst>
              </a:tr>
              <a:tr h="1728538">
                <a:tc>
                  <a:txBody>
                    <a:bodyPr/>
                    <a:lstStyle/>
                    <a:p>
                      <a:pPr algn="l" fontAlgn="ctr"/>
                      <a:r>
                        <a:rPr lang="es-MX" sz="1200" b="0" i="0" u="none" strike="noStrike" dirty="0">
                          <a:solidFill>
                            <a:srgbClr val="000000"/>
                          </a:solidFill>
                          <a:effectLst/>
                          <a:latin typeface="Calibri" panose="020F0502020204030204" pitchFamily="34" charset="0"/>
                        </a:rPr>
                        <a:t>TCS-3.1: Porcentaje de personas que viven con el VIH que están en TARV, que tienen una carga viral suprimida a los 12 meses (&lt;1000 copias/ml)</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84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46</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a:solidFill>
                            <a:srgbClr val="FFFFFF"/>
                          </a:solidFill>
                          <a:effectLst/>
                          <a:latin typeface="Calibri" panose="020F0502020204030204" pitchFamily="34" charset="0"/>
                        </a:rPr>
                        <a:t>55%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hMerge="1">
                  <a:txBody>
                    <a:bodyPr/>
                    <a:lstStyle/>
                    <a:p>
                      <a:endParaRPr lang="es-SV"/>
                    </a:p>
                  </a:txBody>
                  <a:tcPr/>
                </a:tc>
                <a:tc hMerge="1">
                  <a:txBody>
                    <a:bodyPr/>
                    <a:lstStyle/>
                    <a:p>
                      <a:endParaRPr lang="es-SV"/>
                    </a:p>
                  </a:txBody>
                  <a:tcPr/>
                </a:tc>
                <a:tc>
                  <a:txBody>
                    <a:bodyPr/>
                    <a:lstStyle/>
                    <a:p>
                      <a:pPr algn="just" fontAlgn="ctr"/>
                      <a:r>
                        <a:rPr lang="es-MX" sz="1050" b="0" i="0" u="none" strike="noStrike" dirty="0">
                          <a:solidFill>
                            <a:srgbClr val="000000"/>
                          </a:solidFill>
                          <a:effectLst/>
                          <a:latin typeface="Arial" panose="020B0604020202020204" pitchFamily="34" charset="0"/>
                        </a:rPr>
                        <a:t>Durante el año 2020 se están reportando 543 nuevos inicios de TAR que cuentan aunque sea con una CV correspondientes a la cohorte 2019, de estos 254 cuentan con una CV indetectable, el trabajo de acompañamiento y refuerzo de la adherencia en este grupo, se vio fuertemente afectado debido a la pandemia por la COVID-19, ya que las consultas de seguimiento fueron suspendidas no logrando dar el acompañamiento debido al usuario para fortalecer su adherencia; por lo que se puede inferir que algunos de los factores que influyeron fueron; suspensión de la ingesta de la terapia debido a efectos secundarios, abandono de la misma por otras causas y persistencia de la etapa de negación al diagnóstico.</a:t>
                      </a:r>
                    </a:p>
                    <a:p>
                      <a:pPr algn="l" fontAlgn="ctr"/>
                      <a:endParaRPr lang="es-MX" sz="105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3819878255"/>
                  </a:ext>
                </a:extLst>
              </a:tr>
            </a:tbl>
          </a:graphicData>
        </a:graphic>
      </p:graphicFrame>
    </p:spTree>
    <p:extLst>
      <p:ext uri="{BB962C8B-B14F-4D97-AF65-F5344CB8AC3E}">
        <p14:creationId xmlns:p14="http://schemas.microsoft.com/office/powerpoint/2010/main" val="3160281921"/>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638200"/>
            <a:ext cx="8153400" cy="1350640"/>
          </a:xfrm>
        </p:spPr>
        <p:txBody>
          <a:bodyPr/>
          <a:lstStyle/>
          <a:p>
            <a:pPr>
              <a:defRPr/>
            </a:pPr>
            <a:r>
              <a:rPr lang="es-SV" sz="2800" i="1" dirty="0">
                <a:solidFill>
                  <a:srgbClr val="C00000"/>
                </a:solidFill>
                <a:effectLst>
                  <a:outerShdw blurRad="38100" dist="38100" dir="2700000" algn="tl">
                    <a:srgbClr val="000000">
                      <a:alpha val="43137"/>
                    </a:srgbClr>
                  </a:outerShdw>
                </a:effectLst>
                <a:latin typeface="Bembo Std" panose="02020605060306020A03" pitchFamily="18" charset="0"/>
              </a:rPr>
              <a:t>Impacto  por  COVID – 19  </a:t>
            </a:r>
            <a:endParaRPr lang="es-ES" sz="28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sp>
        <p:nvSpPr>
          <p:cNvPr id="5" name="1 Título">
            <a:extLst>
              <a:ext uri="{FF2B5EF4-FFF2-40B4-BE49-F238E27FC236}">
                <a16:creationId xmlns:a16="http://schemas.microsoft.com/office/drawing/2014/main" id="{447C09E7-1825-4822-A8F9-DDFD8DC88BAF}"/>
              </a:ext>
            </a:extLst>
          </p:cNvPr>
          <p:cNvSpPr txBox="1">
            <a:spLocks/>
          </p:cNvSpPr>
          <p:nvPr/>
        </p:nvSpPr>
        <p:spPr bwMode="auto">
          <a:xfrm>
            <a:off x="407368" y="1772816"/>
            <a:ext cx="11377264"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algn="just">
              <a:buFont typeface="Arial" panose="020B0604020202020204" pitchFamily="34" charset="0"/>
              <a:buChar char="•"/>
              <a:defRPr/>
            </a:pPr>
            <a:r>
              <a:rPr lang="es-MX" sz="1800" dirty="0">
                <a:latin typeface="Bembo Std" panose="02020605060306020A03" pitchFamily="18" charset="0"/>
              </a:rPr>
              <a:t>Para el periodo reportado, la Pandemia de SARS COV - 2 afectó en manera directa las intervenciones del programa, ya que las acciones de salud se volcaron a la atención propia del COVID - 19 afectando grandemente la búsqueda, la detección, diagnóstico  de los casos de VIH en general y en población clave. </a:t>
            </a:r>
          </a:p>
          <a:p>
            <a:pPr algn="just">
              <a:defRPr/>
            </a:pPr>
            <a:endParaRPr lang="es-MX" sz="1800" dirty="0">
              <a:latin typeface="Bembo Std" panose="02020605060306020A03" pitchFamily="18" charset="0"/>
            </a:endParaRPr>
          </a:p>
          <a:p>
            <a:pPr marL="457200" indent="-457200" algn="just">
              <a:buFont typeface="Arial" panose="020B0604020202020204" pitchFamily="34" charset="0"/>
              <a:buChar char="•"/>
              <a:defRPr/>
            </a:pPr>
            <a:r>
              <a:rPr lang="es-MX" sz="1600" dirty="0">
                <a:latin typeface="Bembo Std" panose="02020605060306020A03" pitchFamily="18" charset="0"/>
              </a:rPr>
              <a:t>L</a:t>
            </a:r>
            <a:r>
              <a:rPr lang="es-MX" sz="1800" dirty="0">
                <a:latin typeface="Bembo Std" panose="02020605060306020A03" pitchFamily="18" charset="0"/>
              </a:rPr>
              <a:t>amentablemente el COVID - 19 golpeó directamente a los trabajadores de salud a nivel mundial y El Salvador no fue la excepción, ya que hubieron pérdidas humanas entre el personal de salud que brindan respuesta directa a las intervenciones del VIH. El Salvador es el país en la región con la tasa más alta de letalidad por COVID - 19 en trabajadores de salud.</a:t>
            </a:r>
          </a:p>
          <a:p>
            <a:pPr marL="457200" indent="-457200" algn="just">
              <a:buFont typeface="Arial" panose="020B0604020202020204" pitchFamily="34" charset="0"/>
              <a:buChar char="•"/>
              <a:defRPr/>
            </a:pPr>
            <a:endParaRPr lang="es-MX" sz="1800" dirty="0">
              <a:latin typeface="Bembo Std" panose="02020605060306020A03" pitchFamily="18" charset="0"/>
            </a:endParaRPr>
          </a:p>
          <a:p>
            <a:pPr marL="457200" indent="-457200" algn="just">
              <a:buFont typeface="Arial" panose="020B0604020202020204" pitchFamily="34" charset="0"/>
              <a:buChar char="•"/>
              <a:defRPr/>
            </a:pPr>
            <a:r>
              <a:rPr lang="es-MX" sz="1800" dirty="0">
                <a:latin typeface="Bembo Std" panose="02020605060306020A03" pitchFamily="18" charset="0"/>
              </a:rPr>
              <a:t>Los servicios de atención a los usuarios fueron afectados ya que la restricciones de movilización social y confinamiento obligatorio impidieron que la población buscará los servicios de salud y la oferta a nivel comunitario. </a:t>
            </a:r>
            <a:endParaRPr lang="es-MX" sz="2000" i="1" dirty="0">
              <a:latin typeface="Bembo Std" panose="02020605060306020A03" pitchFamily="18" charset="0"/>
            </a:endParaRPr>
          </a:p>
          <a:p>
            <a:pPr marL="457200" indent="-457200" algn="l">
              <a:buFont typeface="Arial" panose="020B0604020202020204" pitchFamily="34" charset="0"/>
              <a:buChar char="•"/>
              <a:defRPr/>
            </a:pPr>
            <a:endParaRPr lang="es-MX" sz="2000" i="1" dirty="0">
              <a:latin typeface="Bembo Std" panose="02020605060306020A03" pitchFamily="18" charset="0"/>
            </a:endParaRPr>
          </a:p>
        </p:txBody>
      </p:sp>
    </p:spTree>
    <p:extLst>
      <p:ext uri="{BB962C8B-B14F-4D97-AF65-F5344CB8AC3E}">
        <p14:creationId xmlns:p14="http://schemas.microsoft.com/office/powerpoint/2010/main" val="3272060111"/>
      </p:ext>
    </p:extLst>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638200"/>
            <a:ext cx="8153400" cy="1350640"/>
          </a:xfrm>
        </p:spPr>
        <p:txBody>
          <a:bodyPr/>
          <a:lstStyle/>
          <a:p>
            <a:pPr>
              <a:defRPr/>
            </a:pPr>
            <a:r>
              <a:rPr lang="es-SV" sz="2800" i="1" dirty="0">
                <a:solidFill>
                  <a:srgbClr val="C00000"/>
                </a:solidFill>
                <a:effectLst>
                  <a:outerShdw blurRad="38100" dist="38100" dir="2700000" algn="tl">
                    <a:srgbClr val="000000">
                      <a:alpha val="43137"/>
                    </a:srgbClr>
                  </a:outerShdw>
                </a:effectLst>
                <a:latin typeface="Bembo Std" panose="02020605060306020A03" pitchFamily="18" charset="0"/>
              </a:rPr>
              <a:t>Trabajo realizado durante Emergencia COVID – 19  </a:t>
            </a:r>
            <a:endParaRPr lang="es-ES" sz="28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sp>
        <p:nvSpPr>
          <p:cNvPr id="5" name="1 Título">
            <a:extLst>
              <a:ext uri="{FF2B5EF4-FFF2-40B4-BE49-F238E27FC236}">
                <a16:creationId xmlns:a16="http://schemas.microsoft.com/office/drawing/2014/main" id="{447C09E7-1825-4822-A8F9-DDFD8DC88BAF}"/>
              </a:ext>
            </a:extLst>
          </p:cNvPr>
          <p:cNvSpPr txBox="1">
            <a:spLocks/>
          </p:cNvSpPr>
          <p:nvPr/>
        </p:nvSpPr>
        <p:spPr bwMode="auto">
          <a:xfrm>
            <a:off x="767408" y="1556792"/>
            <a:ext cx="10657184"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algn="just">
              <a:buFont typeface="Arial" panose="020B0604020202020204" pitchFamily="34" charset="0"/>
              <a:buChar char="•"/>
              <a:defRPr/>
            </a:pPr>
            <a:r>
              <a:rPr lang="es-MX" sz="1600" dirty="0">
                <a:latin typeface="Bembo Std" panose="02020605060306020A03" pitchFamily="18" charset="0"/>
              </a:rPr>
              <a:t>Los hospitales de atención a personas con VIH  fueron utilizados durante la parte más crítica de la Pandemia en atención directa a pacientes COVID - 19 y la atención de algunos de estos tuvieron que ser desplazada a otro centro de atención de primer nivel, no obstante a todas esta dificultades el tratamiento se siguió brindando para todos los casos de VIH, retornando hasta el mes de noviembre y principios del año 2021. </a:t>
            </a:r>
          </a:p>
          <a:p>
            <a:pPr marL="457200" indent="-457200" algn="just">
              <a:buFont typeface="Arial" panose="020B0604020202020204" pitchFamily="34" charset="0"/>
              <a:buChar char="•"/>
              <a:defRPr/>
            </a:pPr>
            <a:endParaRPr lang="es-MX" sz="1600" dirty="0">
              <a:latin typeface="Bembo Std" panose="02020605060306020A03" pitchFamily="18" charset="0"/>
            </a:endParaRPr>
          </a:p>
          <a:p>
            <a:pPr marL="457200" indent="-457200" algn="just">
              <a:buFont typeface="Arial" panose="020B0604020202020204" pitchFamily="34" charset="0"/>
              <a:buChar char="•"/>
              <a:defRPr/>
            </a:pPr>
            <a:r>
              <a:rPr lang="es-MX" sz="1600" dirty="0">
                <a:latin typeface="Bembo Std" panose="02020605060306020A03" pitchFamily="18" charset="0"/>
              </a:rPr>
              <a:t>El equipo para el procesamiento de pruebas de CV, incluyendo el personal de profesionales de laboratorio clínico, fueron reasignados a la respuesta a la COVID-19. </a:t>
            </a:r>
          </a:p>
          <a:p>
            <a:pPr marL="457200" indent="-457200" algn="just">
              <a:buFont typeface="Arial" panose="020B0604020202020204" pitchFamily="34" charset="0"/>
              <a:buChar char="•"/>
              <a:defRPr/>
            </a:pPr>
            <a:endParaRPr lang="es-MX" sz="1600" dirty="0">
              <a:latin typeface="Bembo Std" panose="02020605060306020A03" pitchFamily="18" charset="0"/>
            </a:endParaRPr>
          </a:p>
          <a:p>
            <a:pPr marL="457200" indent="-457200" algn="just">
              <a:buFont typeface="Arial" panose="020B0604020202020204" pitchFamily="34" charset="0"/>
              <a:buChar char="•"/>
              <a:defRPr/>
            </a:pPr>
            <a:r>
              <a:rPr lang="es-MX" sz="1600" dirty="0">
                <a:latin typeface="Bembo Std" panose="02020605060306020A03" pitchFamily="18" charset="0"/>
              </a:rPr>
              <a:t>Los aeropuertos a nivel nacional e internacional fueron cerrados temporalmente y el transporte de reactivos, insumos de diagnósticos fueron cancelados, esto </a:t>
            </a:r>
            <a:r>
              <a:rPr lang="es-MX" sz="1800" dirty="0">
                <a:latin typeface="Bembo Std" panose="02020605060306020A03" pitchFamily="18" charset="0"/>
              </a:rPr>
              <a:t>trajo</a:t>
            </a:r>
            <a:r>
              <a:rPr lang="es-MX" sz="1600" dirty="0">
                <a:latin typeface="Bembo Std" panose="02020605060306020A03" pitchFamily="18" charset="0"/>
              </a:rPr>
              <a:t> consigo el incremento en los costos de adquisición de insumos de laboratorio para respuesta directa a la Pandemia y en consecuencia a VIH. </a:t>
            </a:r>
          </a:p>
          <a:p>
            <a:pPr marL="457200" indent="-457200" algn="just">
              <a:buFont typeface="Arial" panose="020B0604020202020204" pitchFamily="34" charset="0"/>
              <a:buChar char="•"/>
              <a:defRPr/>
            </a:pPr>
            <a:endParaRPr lang="es-MX" sz="1600" dirty="0">
              <a:latin typeface="Bembo Std" panose="02020605060306020A03" pitchFamily="18" charset="0"/>
            </a:endParaRPr>
          </a:p>
        </p:txBody>
      </p:sp>
    </p:spTree>
    <p:extLst>
      <p:ext uri="{BB962C8B-B14F-4D97-AF65-F5344CB8AC3E}">
        <p14:creationId xmlns:p14="http://schemas.microsoft.com/office/powerpoint/2010/main" val="1429000011"/>
      </p:ext>
    </p:extLst>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638200"/>
            <a:ext cx="8153400" cy="1350640"/>
          </a:xfrm>
        </p:spPr>
        <p:txBody>
          <a:bodyPr/>
          <a:lstStyle/>
          <a:p>
            <a:pPr>
              <a:defRPr/>
            </a:pPr>
            <a:r>
              <a:rPr lang="es-SV" sz="2800" i="1" dirty="0">
                <a:solidFill>
                  <a:srgbClr val="C00000"/>
                </a:solidFill>
                <a:effectLst>
                  <a:outerShdw blurRad="38100" dist="38100" dir="2700000" algn="tl">
                    <a:srgbClr val="000000">
                      <a:alpha val="43137"/>
                    </a:srgbClr>
                  </a:outerShdw>
                </a:effectLst>
                <a:latin typeface="Bembo Std" panose="02020605060306020A03" pitchFamily="18" charset="0"/>
              </a:rPr>
              <a:t>Trabajo realizado durante Emergencia COVID – 19  </a:t>
            </a:r>
            <a:endParaRPr lang="es-ES" sz="28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sp>
        <p:nvSpPr>
          <p:cNvPr id="5" name="1 Título">
            <a:extLst>
              <a:ext uri="{FF2B5EF4-FFF2-40B4-BE49-F238E27FC236}">
                <a16:creationId xmlns:a16="http://schemas.microsoft.com/office/drawing/2014/main" id="{447C09E7-1825-4822-A8F9-DDFD8DC88BAF}"/>
              </a:ext>
            </a:extLst>
          </p:cNvPr>
          <p:cNvSpPr txBox="1">
            <a:spLocks/>
          </p:cNvSpPr>
          <p:nvPr/>
        </p:nvSpPr>
        <p:spPr bwMode="auto">
          <a:xfrm>
            <a:off x="2289176" y="1556792"/>
            <a:ext cx="7623249"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algn="just">
              <a:buFont typeface="Arial" panose="020B0604020202020204" pitchFamily="34" charset="0"/>
              <a:buChar char="•"/>
              <a:defRPr/>
            </a:pPr>
            <a:r>
              <a:rPr lang="es-SV" sz="1800" i="1" dirty="0">
                <a:latin typeface="Bembo Std" panose="02020605060306020A03" pitchFamily="18" charset="0"/>
              </a:rPr>
              <a:t>Personal  salud en primera línea concentra esfuerzos para respuesta a epidemia: establecimientos, hospitales,  centros de retención, bancos, mercados municipales y lugares públicos. </a:t>
            </a:r>
          </a:p>
          <a:p>
            <a:pPr marL="457200" indent="-457200" algn="just">
              <a:buFont typeface="Arial" panose="020B0604020202020204" pitchFamily="34" charset="0"/>
              <a:buChar char="•"/>
              <a:defRPr/>
            </a:pPr>
            <a:endParaRPr lang="es-SV" sz="18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Terapia ARV: Cierre en aeropuertos, retrasos entregas de productos de salud, falta de materia prima, cierre de laboratorios fabricantes, lista de entrega para traslado, incremento de costos de transporte, retraso la entrega de estos. </a:t>
            </a:r>
          </a:p>
          <a:p>
            <a:pPr marL="457200" indent="-457200" algn="just">
              <a:buFont typeface="Arial" panose="020B0604020202020204" pitchFamily="34" charset="0"/>
              <a:buChar char="•"/>
              <a:defRPr/>
            </a:pPr>
            <a:endParaRPr lang="es-SV" sz="18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Coordinación de entrega multi mes, se autorizó la dispensación de ARV para dos meses y la entrega de recetas para retiro de los  dos meses siguientes. </a:t>
            </a:r>
          </a:p>
          <a:p>
            <a:pPr marL="457200" indent="-457200" algn="l">
              <a:buFont typeface="Arial" panose="020B0604020202020204" pitchFamily="34" charset="0"/>
              <a:buChar char="•"/>
              <a:defRPr/>
            </a:pPr>
            <a:endParaRPr lang="es-SV" sz="2000" i="1" dirty="0">
              <a:latin typeface="Bembo Std" panose="02020605060306020A03" pitchFamily="18" charset="0"/>
            </a:endParaRPr>
          </a:p>
          <a:p>
            <a:pPr algn="l">
              <a:defRPr/>
            </a:pPr>
            <a:endParaRPr lang="es-ES" sz="2800" dirty="0">
              <a:latin typeface="Bembo Std" panose="02020605060306020A03" pitchFamily="18" charset="0"/>
            </a:endParaRPr>
          </a:p>
        </p:txBody>
      </p:sp>
    </p:spTree>
    <p:extLst>
      <p:ext uri="{BB962C8B-B14F-4D97-AF65-F5344CB8AC3E}">
        <p14:creationId xmlns:p14="http://schemas.microsoft.com/office/powerpoint/2010/main" val="1022749427"/>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638200"/>
            <a:ext cx="8153400" cy="990600"/>
          </a:xfrm>
        </p:spPr>
        <p:txBody>
          <a:bodyPr/>
          <a:lstStyle/>
          <a:p>
            <a:pPr>
              <a:defRPr/>
            </a:pPr>
            <a:r>
              <a:rPr lang="es-SV" sz="2800" i="1" dirty="0">
                <a:solidFill>
                  <a:srgbClr val="C00000"/>
                </a:solidFill>
                <a:effectLst>
                  <a:outerShdw blurRad="38100" dist="38100" dir="2700000" algn="tl">
                    <a:srgbClr val="000000">
                      <a:alpha val="43137"/>
                    </a:srgbClr>
                  </a:outerShdw>
                </a:effectLst>
                <a:latin typeface="Bembo Std" panose="02020605060306020A03" pitchFamily="18" charset="0"/>
              </a:rPr>
              <a:t>Trabajo realizado durante Emergencia COVID – 19 </a:t>
            </a:r>
            <a:endParaRPr lang="es-ES" sz="28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sp>
        <p:nvSpPr>
          <p:cNvPr id="5" name="1 Título">
            <a:extLst>
              <a:ext uri="{FF2B5EF4-FFF2-40B4-BE49-F238E27FC236}">
                <a16:creationId xmlns:a16="http://schemas.microsoft.com/office/drawing/2014/main" id="{447C09E7-1825-4822-A8F9-DDFD8DC88BAF}"/>
              </a:ext>
            </a:extLst>
          </p:cNvPr>
          <p:cNvSpPr txBox="1">
            <a:spLocks/>
          </p:cNvSpPr>
          <p:nvPr/>
        </p:nvSpPr>
        <p:spPr bwMode="auto">
          <a:xfrm>
            <a:off x="2289176" y="764704"/>
            <a:ext cx="7910512"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defRPr/>
            </a:pPr>
            <a:endParaRPr lang="es-SV" sz="24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Implementación de entrega domiciliar  de la terapia ARV a través del Proyecto Cuidado y Tratamiento, </a:t>
            </a:r>
            <a:r>
              <a:rPr lang="es-SV" sz="1800" i="1" dirty="0" err="1">
                <a:latin typeface="Bembo Std" panose="02020605060306020A03" pitchFamily="18" charset="0"/>
              </a:rPr>
              <a:t>Intrahealth</a:t>
            </a:r>
            <a:r>
              <a:rPr lang="es-SV" sz="1800" i="1" dirty="0">
                <a:latin typeface="Bembo Std" panose="02020605060306020A03" pitchFamily="18" charset="0"/>
              </a:rPr>
              <a:t>/USAID, COMISCA, REDSAL, Visión Propositiva, </a:t>
            </a:r>
            <a:r>
              <a:rPr lang="es-SV" sz="1800" i="1" dirty="0" err="1">
                <a:latin typeface="Bembo Std" panose="02020605060306020A03" pitchFamily="18" charset="0"/>
              </a:rPr>
              <a:t>Asoc</a:t>
            </a:r>
            <a:r>
              <a:rPr lang="es-SV" sz="1800" i="1" dirty="0">
                <a:latin typeface="Bembo Std" panose="02020605060306020A03" pitchFamily="18" charset="0"/>
              </a:rPr>
              <a:t>. </a:t>
            </a:r>
            <a:r>
              <a:rPr lang="es-SV" sz="1800" i="1" dirty="0" err="1">
                <a:latin typeface="Bembo Std" panose="02020605060306020A03" pitchFamily="18" charset="0"/>
              </a:rPr>
              <a:t>Entreamigos</a:t>
            </a:r>
            <a:r>
              <a:rPr lang="es-SV" sz="1800" i="1" dirty="0">
                <a:latin typeface="Bembo Std" panose="02020605060306020A03" pitchFamily="18" charset="0"/>
              </a:rPr>
              <a:t>, AHG/COCOSI, a través del PVIH e institucionalmente la entrega domiciliar a través de Correos de El Salvador. </a:t>
            </a:r>
          </a:p>
          <a:p>
            <a:pPr marL="457200" indent="-457200" algn="just">
              <a:buFont typeface="Arial" panose="020B0604020202020204" pitchFamily="34" charset="0"/>
              <a:buChar char="•"/>
              <a:defRPr/>
            </a:pPr>
            <a:endParaRPr lang="es-SV" sz="18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 SR y SSR:  Por la limitación de libre movimiento y lineamiento institucional, PLAN cerró instalaciones y realizó tele trabajo, realizando capacitaciones y seguimientos virtuales. </a:t>
            </a:r>
          </a:p>
          <a:p>
            <a:pPr algn="l">
              <a:defRPr/>
            </a:pPr>
            <a:endParaRPr lang="es-SV" sz="1800" i="1" dirty="0">
              <a:latin typeface="Bembo Std" panose="02020605060306020A03" pitchFamily="18" charset="0"/>
            </a:endParaRPr>
          </a:p>
          <a:p>
            <a:pPr algn="l">
              <a:defRPr/>
            </a:pPr>
            <a:endParaRPr lang="es-ES" sz="3200" dirty="0">
              <a:latin typeface="Bembo Std" panose="02020605060306020A03" pitchFamily="18" charset="0"/>
            </a:endParaRPr>
          </a:p>
        </p:txBody>
      </p:sp>
    </p:spTree>
    <p:extLst>
      <p:ext uri="{BB962C8B-B14F-4D97-AF65-F5344CB8AC3E}">
        <p14:creationId xmlns:p14="http://schemas.microsoft.com/office/powerpoint/2010/main" val="1563337643"/>
      </p:ext>
    </p:extLst>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638200"/>
            <a:ext cx="8153400" cy="990600"/>
          </a:xfrm>
        </p:spPr>
        <p:txBody>
          <a:bodyPr/>
          <a:lstStyle/>
          <a:p>
            <a:pPr>
              <a:defRPr/>
            </a:pPr>
            <a:r>
              <a:rPr lang="es-SV" sz="2800" i="1" dirty="0">
                <a:solidFill>
                  <a:srgbClr val="C00000"/>
                </a:solidFill>
                <a:effectLst>
                  <a:outerShdw blurRad="38100" dist="38100" dir="2700000" algn="tl">
                    <a:srgbClr val="000000">
                      <a:alpha val="43137"/>
                    </a:srgbClr>
                  </a:outerShdw>
                </a:effectLst>
                <a:latin typeface="Bembo Std" panose="02020605060306020A03" pitchFamily="18" charset="0"/>
              </a:rPr>
              <a:t>Trabajo realizado durante Emergencia COVID – 19 </a:t>
            </a:r>
            <a:endParaRPr lang="es-ES" sz="28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sp>
        <p:nvSpPr>
          <p:cNvPr id="5" name="1 Título">
            <a:extLst>
              <a:ext uri="{FF2B5EF4-FFF2-40B4-BE49-F238E27FC236}">
                <a16:creationId xmlns:a16="http://schemas.microsoft.com/office/drawing/2014/main" id="{447C09E7-1825-4822-A8F9-DDFD8DC88BAF}"/>
              </a:ext>
            </a:extLst>
          </p:cNvPr>
          <p:cNvSpPr txBox="1">
            <a:spLocks/>
          </p:cNvSpPr>
          <p:nvPr/>
        </p:nvSpPr>
        <p:spPr bwMode="auto">
          <a:xfrm>
            <a:off x="2136774" y="1574304"/>
            <a:ext cx="8927777" cy="44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defRPr/>
            </a:pPr>
            <a:endParaRPr lang="es-SV" sz="24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Lamentablemente hemos sufrido perdida de personal de salud, por fallecimiento a consecuencia de COVID – 19. </a:t>
            </a:r>
          </a:p>
          <a:p>
            <a:pPr marL="457200" indent="-457200" algn="just">
              <a:buFont typeface="Arial" panose="020B0604020202020204" pitchFamily="34" charset="0"/>
              <a:buChar char="•"/>
              <a:defRPr/>
            </a:pPr>
            <a:endParaRPr lang="es-SV" sz="18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Ausencia laborales del Personal de salud por que adolecieron COVID- 19 y tuvieron que realizar cuarentena </a:t>
            </a:r>
            <a:r>
              <a:rPr lang="es-SV" sz="1800" i="1" dirty="0" err="1">
                <a:latin typeface="Bembo Std" panose="02020605060306020A03" pitchFamily="18" charset="0"/>
              </a:rPr>
              <a:t>intradomiciliar</a:t>
            </a:r>
            <a:r>
              <a:rPr lang="es-SV" sz="1800" i="1" dirty="0">
                <a:latin typeface="Bembo Std" panose="02020605060306020A03" pitchFamily="18" charset="0"/>
              </a:rPr>
              <a:t>. </a:t>
            </a:r>
          </a:p>
          <a:p>
            <a:pPr marL="457200" indent="-457200" algn="just">
              <a:buFont typeface="Arial" panose="020B0604020202020204" pitchFamily="34" charset="0"/>
              <a:buChar char="•"/>
              <a:defRPr/>
            </a:pPr>
            <a:endParaRPr lang="es-SV" sz="18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Personal de primer nivel de atención, realizaron entrega de TAES a pacientes en tratamiento de forma semanal. </a:t>
            </a:r>
          </a:p>
          <a:p>
            <a:pPr marL="457200" indent="-457200" algn="just">
              <a:buFont typeface="Arial" panose="020B0604020202020204" pitchFamily="34" charset="0"/>
              <a:buChar char="•"/>
              <a:defRPr/>
            </a:pPr>
            <a:endParaRPr lang="es-SV" sz="1800" i="1" dirty="0">
              <a:latin typeface="Bembo Std" panose="02020605060306020A03" pitchFamily="18" charset="0"/>
            </a:endParaRPr>
          </a:p>
          <a:p>
            <a:pPr marL="457200" indent="-457200" algn="just">
              <a:buFont typeface="Arial" panose="020B0604020202020204" pitchFamily="34" charset="0"/>
              <a:buChar char="•"/>
              <a:defRPr/>
            </a:pPr>
            <a:r>
              <a:rPr lang="es-SV" sz="1800" i="1" dirty="0">
                <a:latin typeface="Bembo Std" panose="02020605060306020A03" pitchFamily="18" charset="0"/>
              </a:rPr>
              <a:t>A partir del mes de agosto, el primer nivel de atención ha reactivado actividades y en coordinación para retomar el trabajo con los PVIH y TB. </a:t>
            </a:r>
          </a:p>
          <a:p>
            <a:pPr marL="457200" indent="-457200" algn="l">
              <a:buFont typeface="Arial" panose="020B0604020202020204" pitchFamily="34" charset="0"/>
              <a:buChar char="•"/>
              <a:defRPr/>
            </a:pPr>
            <a:endParaRPr lang="es-SV" sz="1800" i="1" dirty="0">
              <a:latin typeface="Bembo Std" panose="02020605060306020A03" pitchFamily="18" charset="0"/>
            </a:endParaRPr>
          </a:p>
          <a:p>
            <a:pPr algn="l">
              <a:defRPr/>
            </a:pPr>
            <a:endParaRPr lang="es-ES" sz="3200" dirty="0">
              <a:latin typeface="Bembo Std" panose="02020605060306020A03" pitchFamily="18" charset="0"/>
            </a:endParaRPr>
          </a:p>
        </p:txBody>
      </p:sp>
    </p:spTree>
    <p:extLst>
      <p:ext uri="{BB962C8B-B14F-4D97-AF65-F5344CB8AC3E}">
        <p14:creationId xmlns:p14="http://schemas.microsoft.com/office/powerpoint/2010/main" val="2992425000"/>
      </p:ext>
    </p:extLst>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3" name="3 Marcador de contenido">
            <a:extLst>
              <a:ext uri="{FF2B5EF4-FFF2-40B4-BE49-F238E27FC236}">
                <a16:creationId xmlns:a16="http://schemas.microsoft.com/office/drawing/2014/main" id="{C0FFA038-52D8-42C5-9680-1D275CDF556E}"/>
              </a:ext>
            </a:extLst>
          </p:cNvPr>
          <p:cNvGraphicFramePr>
            <a:graphicFrameLocks noGrp="1"/>
          </p:cNvGraphicFramePr>
          <p:nvPr>
            <p:ph sz="quarter" idx="1"/>
            <p:extLst>
              <p:ext uri="{D42A27DB-BD31-4B8C-83A1-F6EECF244321}">
                <p14:modId xmlns:p14="http://schemas.microsoft.com/office/powerpoint/2010/main" val="1890351298"/>
              </p:ext>
            </p:extLst>
          </p:nvPr>
        </p:nvGraphicFramePr>
        <p:xfrm>
          <a:off x="1703389" y="1340769"/>
          <a:ext cx="9073132" cy="5740785"/>
        </p:xfrm>
        <a:graphic>
          <a:graphicData uri="http://schemas.openxmlformats.org/drawingml/2006/table">
            <a:tbl>
              <a:tblPr/>
              <a:tblGrid>
                <a:gridCol w="1775447">
                  <a:extLst>
                    <a:ext uri="{9D8B030D-6E8A-4147-A177-3AD203B41FA5}">
                      <a16:colId xmlns:a16="http://schemas.microsoft.com/office/drawing/2014/main" val="20000"/>
                    </a:ext>
                  </a:extLst>
                </a:gridCol>
                <a:gridCol w="661200">
                  <a:extLst>
                    <a:ext uri="{9D8B030D-6E8A-4147-A177-3AD203B41FA5}">
                      <a16:colId xmlns:a16="http://schemas.microsoft.com/office/drawing/2014/main" val="20001"/>
                    </a:ext>
                  </a:extLst>
                </a:gridCol>
                <a:gridCol w="4603909">
                  <a:extLst>
                    <a:ext uri="{9D8B030D-6E8A-4147-A177-3AD203B41FA5}">
                      <a16:colId xmlns:a16="http://schemas.microsoft.com/office/drawing/2014/main" val="20002"/>
                    </a:ext>
                  </a:extLst>
                </a:gridCol>
                <a:gridCol w="1040777">
                  <a:extLst>
                    <a:ext uri="{9D8B030D-6E8A-4147-A177-3AD203B41FA5}">
                      <a16:colId xmlns:a16="http://schemas.microsoft.com/office/drawing/2014/main" val="20003"/>
                    </a:ext>
                  </a:extLst>
                </a:gridCol>
                <a:gridCol w="428557">
                  <a:extLst>
                    <a:ext uri="{9D8B030D-6E8A-4147-A177-3AD203B41FA5}">
                      <a16:colId xmlns:a16="http://schemas.microsoft.com/office/drawing/2014/main" val="20004"/>
                    </a:ext>
                  </a:extLst>
                </a:gridCol>
                <a:gridCol w="563242">
                  <a:extLst>
                    <a:ext uri="{9D8B030D-6E8A-4147-A177-3AD203B41FA5}">
                      <a16:colId xmlns:a16="http://schemas.microsoft.com/office/drawing/2014/main" val="20005"/>
                    </a:ext>
                  </a:extLst>
                </a:gridCol>
              </a:tblGrid>
              <a:tr h="2995580">
                <a:tc gridSpan="6">
                  <a:txBody>
                    <a:bodyPr/>
                    <a:lstStyle/>
                    <a:p>
                      <a:pPr algn="ctr" fontAlgn="b"/>
                      <a:r>
                        <a:rPr lang="en-US" sz="3200" b="1" i="0" u="none" strike="noStrike" dirty="0">
                          <a:solidFill>
                            <a:srgbClr val="002060"/>
                          </a:solidFill>
                          <a:latin typeface="Bembo Std" panose="02020605060306020A03" pitchFamily="18" charset="0"/>
                        </a:rPr>
                        <a:t> </a:t>
                      </a:r>
                      <a:r>
                        <a:rPr lang="en-US" sz="3200" b="1" i="0" u="none" strike="noStrike" dirty="0" err="1">
                          <a:solidFill>
                            <a:srgbClr val="002060"/>
                          </a:solidFill>
                          <a:latin typeface="Bembo Std" panose="02020605060306020A03" pitchFamily="18" charset="0"/>
                        </a:rPr>
                        <a:t>Innovando</a:t>
                      </a:r>
                      <a:r>
                        <a:rPr lang="en-US" sz="3200" b="1" i="0" u="none" strike="noStrike" dirty="0">
                          <a:solidFill>
                            <a:srgbClr val="002060"/>
                          </a:solidFill>
                          <a:latin typeface="Bembo Std" panose="02020605060306020A03" pitchFamily="18" charset="0"/>
                        </a:rPr>
                        <a:t> </a:t>
                      </a:r>
                      <a:r>
                        <a:rPr lang="en-US" sz="3200" b="1" i="0" u="none" strike="noStrike" dirty="0" err="1">
                          <a:solidFill>
                            <a:srgbClr val="002060"/>
                          </a:solidFill>
                          <a:latin typeface="Bembo Std" panose="02020605060306020A03" pitchFamily="18" charset="0"/>
                        </a:rPr>
                        <a:t>Servicios</a:t>
                      </a:r>
                      <a:r>
                        <a:rPr lang="en-US" sz="3200" b="1" i="0" u="none" strike="noStrike" dirty="0">
                          <a:solidFill>
                            <a:srgbClr val="002060"/>
                          </a:solidFill>
                          <a:latin typeface="Bembo Std" panose="02020605060306020A03" pitchFamily="18" charset="0"/>
                        </a:rPr>
                        <a:t>, </a:t>
                      </a:r>
                      <a:r>
                        <a:rPr lang="en-US" sz="3200" b="1" i="0" u="none" strike="noStrike" dirty="0" err="1">
                          <a:solidFill>
                            <a:srgbClr val="002060"/>
                          </a:solidFill>
                          <a:latin typeface="Bembo Std" panose="02020605060306020A03" pitchFamily="18" charset="0"/>
                        </a:rPr>
                        <a:t>reduciendo</a:t>
                      </a:r>
                      <a:r>
                        <a:rPr lang="en-US" sz="3200" b="1" i="0" u="none" strike="noStrike" dirty="0">
                          <a:solidFill>
                            <a:srgbClr val="002060"/>
                          </a:solidFill>
                          <a:latin typeface="Bembo Std" panose="02020605060306020A03" pitchFamily="18" charset="0"/>
                        </a:rPr>
                        <a:t> </a:t>
                      </a:r>
                      <a:r>
                        <a:rPr lang="en-US" sz="3200" b="1" i="0" u="none" strike="noStrike" dirty="0" err="1">
                          <a:solidFill>
                            <a:srgbClr val="002060"/>
                          </a:solidFill>
                          <a:latin typeface="Bembo Std" panose="02020605060306020A03" pitchFamily="18" charset="0"/>
                        </a:rPr>
                        <a:t>riesgos</a:t>
                      </a:r>
                      <a:r>
                        <a:rPr lang="en-US" sz="3200" b="1" i="0" u="none" strike="noStrike" dirty="0">
                          <a:solidFill>
                            <a:srgbClr val="002060"/>
                          </a:solidFill>
                          <a:latin typeface="Bembo Std" panose="02020605060306020A03" pitchFamily="18" charset="0"/>
                        </a:rPr>
                        <a:t>, </a:t>
                      </a:r>
                      <a:r>
                        <a:rPr lang="en-US" sz="3200" b="1" i="0" u="none" strike="noStrike" dirty="0" err="1">
                          <a:solidFill>
                            <a:srgbClr val="002060"/>
                          </a:solidFill>
                          <a:latin typeface="Bembo Std" panose="02020605060306020A03" pitchFamily="18" charset="0"/>
                        </a:rPr>
                        <a:t>renovando</a:t>
                      </a:r>
                      <a:r>
                        <a:rPr lang="en-US" sz="3200" b="1" i="0" u="none" strike="noStrike" dirty="0">
                          <a:solidFill>
                            <a:srgbClr val="002060"/>
                          </a:solidFill>
                          <a:latin typeface="Bembo Std" panose="02020605060306020A03" pitchFamily="18" charset="0"/>
                        </a:rPr>
                        <a:t> </a:t>
                      </a:r>
                      <a:r>
                        <a:rPr lang="en-US" sz="3200" b="1" i="0" u="none" strike="noStrike" dirty="0" err="1">
                          <a:solidFill>
                            <a:srgbClr val="002060"/>
                          </a:solidFill>
                          <a:latin typeface="Bembo Std" panose="02020605060306020A03" pitchFamily="18" charset="0"/>
                        </a:rPr>
                        <a:t>vidas</a:t>
                      </a:r>
                      <a:r>
                        <a:rPr lang="en-US" sz="3200" b="1" i="0" u="none" strike="noStrike" dirty="0">
                          <a:solidFill>
                            <a:srgbClr val="002060"/>
                          </a:solidFill>
                          <a:latin typeface="Bembo Std" panose="02020605060306020A03" pitchFamily="18" charset="0"/>
                        </a:rPr>
                        <a:t> en El Salvador </a:t>
                      </a:r>
                    </a:p>
                    <a:p>
                      <a:pPr algn="ctr" fontAlgn="b"/>
                      <a:endParaRPr lang="es-ES" sz="3200" b="0" i="0" u="none" strike="noStrike" dirty="0">
                        <a:solidFill>
                          <a:srgbClr val="002060"/>
                        </a:solidFill>
                        <a:effectLst>
                          <a:outerShdw blurRad="38100" dist="38100" dir="2700000" algn="tl">
                            <a:srgbClr val="000000">
                              <a:alpha val="43137"/>
                            </a:srgbClr>
                          </a:outerShdw>
                        </a:effectLst>
                        <a:latin typeface="Bembo Std" panose="02020605060306020A03" pitchFamily="18" charset="0"/>
                      </a:endParaRPr>
                    </a:p>
                    <a:p>
                      <a:pPr algn="ctr" fontAlgn="b"/>
                      <a:r>
                        <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rPr>
                        <a:t>Informe ejecución 01 Enero al 31 Diciembre 2020</a:t>
                      </a:r>
                    </a:p>
                    <a:p>
                      <a:pPr algn="ctr" fontAlgn="b"/>
                      <a:endPar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endParaRPr>
                    </a:p>
                    <a:p>
                      <a:pPr algn="ctr" fontAlgn="b"/>
                      <a:r>
                        <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rPr>
                        <a:t>Receptor Principal </a:t>
                      </a:r>
                    </a:p>
                    <a:p>
                      <a:pPr algn="ctr" fontAlgn="b"/>
                      <a:r>
                        <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rPr>
                        <a:t>Ministerio de Salud </a:t>
                      </a:r>
                    </a:p>
                    <a:p>
                      <a:pPr algn="ctr" fontAlgn="b"/>
                      <a:r>
                        <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rPr>
                        <a:t>Sub Receptor </a:t>
                      </a:r>
                    </a:p>
                    <a:p>
                      <a:pPr algn="ctr" fontAlgn="b"/>
                      <a:r>
                        <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rPr>
                        <a:t>PLAN INTERNATIONAL </a:t>
                      </a:r>
                    </a:p>
                    <a:p>
                      <a:pPr algn="ctr" fontAlgn="b"/>
                      <a:endPar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endParaRPr>
                    </a:p>
                    <a:p>
                      <a:pPr algn="ctr" fontAlgn="b"/>
                      <a:r>
                        <a:rPr lang="es-E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rPr>
                        <a:t>Jueves 20 de mayo 2021</a:t>
                      </a:r>
                      <a:endParaRPr lang="en-US" sz="2400" b="0" i="0" u="none" strike="noStrike" dirty="0">
                        <a:solidFill>
                          <a:schemeClr val="tx1"/>
                        </a:solidFill>
                        <a:effectLst>
                          <a:outerShdw blurRad="38100" dist="38100" dir="2700000" algn="tl">
                            <a:srgbClr val="000000">
                              <a:alpha val="43137"/>
                            </a:srgbClr>
                          </a:outerShdw>
                        </a:effectLst>
                        <a:latin typeface="Bembo Std" panose="02020605060306020A03" pitchFamily="18" charset="0"/>
                      </a:endParaRPr>
                    </a:p>
                  </a:txBody>
                  <a:tcPr marL="0" marR="0" marT="0" marB="0" anchor="b">
                    <a:lnL>
                      <a:noFill/>
                    </a:lnL>
                    <a:lnR>
                      <a:noFill/>
                    </a:lnR>
                    <a:lnT>
                      <a:noFill/>
                    </a:lnT>
                    <a:lnB>
                      <a:noFill/>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10000"/>
                  </a:ext>
                </a:extLst>
              </a:tr>
              <a:tr h="1351665">
                <a:tc>
                  <a:txBody>
                    <a:bodyPr/>
                    <a:lstStyle/>
                    <a:p>
                      <a:pPr algn="ctr" fontAlgn="b"/>
                      <a:endParaRPr lang="es-SV" sz="3200" b="1" i="0" u="none" strike="noStrike" dirty="0">
                        <a:solidFill>
                          <a:srgbClr val="002060"/>
                        </a:solidFill>
                        <a:latin typeface="Bembo Std" panose="02020605060306020A03" pitchFamily="18" charset="0"/>
                      </a:endParaRPr>
                    </a:p>
                  </a:txBody>
                  <a:tcPr marL="0" marR="0" marT="0" marB="0" anchor="b">
                    <a:lnL>
                      <a:noFill/>
                    </a:lnL>
                    <a:lnR>
                      <a:noFill/>
                    </a:lnR>
                    <a:lnT>
                      <a:noFill/>
                    </a:lnT>
                    <a:lnB>
                      <a:noFill/>
                    </a:lnB>
                  </a:tcPr>
                </a:tc>
                <a:tc>
                  <a:txBody>
                    <a:bodyPr/>
                    <a:lstStyle/>
                    <a:p>
                      <a:pPr algn="ctr" fontAlgn="b"/>
                      <a:endParaRPr lang="es-SV" sz="3200" b="1" i="0" u="none" strike="noStrike">
                        <a:solidFill>
                          <a:srgbClr val="002060"/>
                        </a:solidFill>
                        <a:latin typeface="Bembo Std" panose="02020605060306020A03" pitchFamily="18" charset="0"/>
                      </a:endParaRPr>
                    </a:p>
                  </a:txBody>
                  <a:tcPr marL="0" marR="0" marT="0" marB="0" anchor="b">
                    <a:lnL>
                      <a:noFill/>
                    </a:lnL>
                    <a:lnR>
                      <a:noFill/>
                    </a:lnR>
                    <a:lnT>
                      <a:noFill/>
                    </a:lnT>
                    <a:lnB>
                      <a:noFill/>
                    </a:lnB>
                  </a:tcPr>
                </a:tc>
                <a:tc>
                  <a:txBody>
                    <a:bodyPr/>
                    <a:lstStyle/>
                    <a:p>
                      <a:pPr algn="ctr" fontAlgn="b"/>
                      <a:endParaRPr lang="es-SV" sz="3200" b="1" i="1" u="none" strike="noStrike" dirty="0">
                        <a:solidFill>
                          <a:srgbClr val="002060"/>
                        </a:solidFill>
                        <a:latin typeface="Bembo Std" panose="02020605060306020A03" pitchFamily="18" charset="0"/>
                      </a:endParaRPr>
                    </a:p>
                  </a:txBody>
                  <a:tcPr marL="0" marR="0" marT="0" marB="0" anchor="b">
                    <a:lnL>
                      <a:noFill/>
                    </a:lnL>
                    <a:lnR>
                      <a:noFill/>
                    </a:lnR>
                    <a:lnT>
                      <a:noFill/>
                    </a:lnT>
                    <a:lnB>
                      <a:noFill/>
                    </a:lnB>
                  </a:tcPr>
                </a:tc>
                <a:tc>
                  <a:txBody>
                    <a:bodyPr/>
                    <a:lstStyle/>
                    <a:p>
                      <a:pPr algn="ctr" fontAlgn="b"/>
                      <a:endParaRPr lang="es-SV" sz="3200" b="1" i="0" u="none" strike="noStrike" dirty="0">
                        <a:solidFill>
                          <a:srgbClr val="002060"/>
                        </a:solidFill>
                        <a:latin typeface="Bembo Std" panose="02020605060306020A03" pitchFamily="18" charset="0"/>
                      </a:endParaRPr>
                    </a:p>
                  </a:txBody>
                  <a:tcPr marL="0" marR="0" marT="0" marB="0" anchor="b">
                    <a:lnL>
                      <a:noFill/>
                    </a:lnL>
                    <a:lnR>
                      <a:noFill/>
                    </a:lnR>
                    <a:lnT>
                      <a:noFill/>
                    </a:lnT>
                    <a:lnB>
                      <a:noFill/>
                    </a:lnB>
                  </a:tcPr>
                </a:tc>
                <a:tc>
                  <a:txBody>
                    <a:bodyPr/>
                    <a:lstStyle/>
                    <a:p>
                      <a:pPr algn="l" fontAlgn="b"/>
                      <a:endParaRPr lang="es-SV" sz="3200" b="0" i="0" u="none" strike="noStrike">
                        <a:solidFill>
                          <a:srgbClr val="002060"/>
                        </a:solidFill>
                        <a:latin typeface="Bembo Std" panose="02020605060306020A03" pitchFamily="18" charset="0"/>
                      </a:endParaRPr>
                    </a:p>
                  </a:txBody>
                  <a:tcPr marL="0" marR="0" marT="0" marB="0" anchor="b">
                    <a:lnL>
                      <a:noFill/>
                    </a:lnL>
                    <a:lnR>
                      <a:noFill/>
                    </a:lnR>
                    <a:lnT>
                      <a:noFill/>
                    </a:lnT>
                    <a:lnB>
                      <a:noFill/>
                    </a:lnB>
                  </a:tcPr>
                </a:tc>
                <a:tc>
                  <a:txBody>
                    <a:bodyPr/>
                    <a:lstStyle/>
                    <a:p>
                      <a:pPr algn="l" fontAlgn="b"/>
                      <a:endParaRPr lang="es-SV" sz="3200" b="0" i="0" u="none" strike="noStrike" dirty="0">
                        <a:solidFill>
                          <a:srgbClr val="002060"/>
                        </a:solidFill>
                        <a:latin typeface="Bembo Std" panose="02020605060306020A03"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bl>
          </a:graphicData>
        </a:graphic>
      </p:graphicFrame>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4FEB30C2-ED0F-4CAB-974F-7F953B37D236}"/>
              </a:ext>
            </a:extLst>
          </p:cNvPr>
          <p:cNvSpPr>
            <a:spLocks noGrp="1"/>
          </p:cNvSpPr>
          <p:nvPr>
            <p:ph type="title"/>
          </p:nvPr>
        </p:nvSpPr>
        <p:spPr>
          <a:xfrm>
            <a:off x="1677147" y="116632"/>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t>Evidencias Fotográficas.</a:t>
            </a:r>
          </a:p>
        </p:txBody>
      </p:sp>
      <p:sp>
        <p:nvSpPr>
          <p:cNvPr id="9" name="CuadroTexto 8">
            <a:extLst>
              <a:ext uri="{FF2B5EF4-FFF2-40B4-BE49-F238E27FC236}">
                <a16:creationId xmlns:a16="http://schemas.microsoft.com/office/drawing/2014/main" id="{D34A7E21-E3DD-4058-8923-C112870C2F3D}"/>
              </a:ext>
            </a:extLst>
          </p:cNvPr>
          <p:cNvSpPr txBox="1"/>
          <p:nvPr/>
        </p:nvSpPr>
        <p:spPr>
          <a:xfrm>
            <a:off x="2931951" y="1100496"/>
            <a:ext cx="6686874" cy="369332"/>
          </a:xfrm>
          <a:prstGeom prst="rect">
            <a:avLst/>
          </a:prstGeom>
          <a:noFill/>
        </p:spPr>
        <p:txBody>
          <a:bodyPr wrap="square" rtlCol="0">
            <a:spAutoFit/>
          </a:bodyPr>
          <a:lstStyle/>
          <a:p>
            <a:r>
              <a:rPr lang="es-SV" dirty="0">
                <a:effectLst>
                  <a:outerShdw blurRad="38100" dist="38100" dir="2700000" algn="tl">
                    <a:srgbClr val="000000">
                      <a:alpha val="43137"/>
                    </a:srgbClr>
                  </a:outerShdw>
                </a:effectLst>
              </a:rPr>
              <a:t>Trabajo en Mercados Municipales y DNM </a:t>
            </a:r>
          </a:p>
        </p:txBody>
      </p:sp>
      <p:sp>
        <p:nvSpPr>
          <p:cNvPr id="2" name="AutoShape 2">
            <a:extLst>
              <a:ext uri="{FF2B5EF4-FFF2-40B4-BE49-F238E27FC236}">
                <a16:creationId xmlns:a16="http://schemas.microsoft.com/office/drawing/2014/main" id="{16CC01EF-83C5-499A-B9FD-D1A4DEF4D5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pic>
        <p:nvPicPr>
          <p:cNvPr id="11" name="Imagen 10">
            <a:extLst>
              <a:ext uri="{FF2B5EF4-FFF2-40B4-BE49-F238E27FC236}">
                <a16:creationId xmlns:a16="http://schemas.microsoft.com/office/drawing/2014/main" id="{D4670B9D-9D19-4126-9FF8-7546046588E9}"/>
              </a:ext>
            </a:extLst>
          </p:cNvPr>
          <p:cNvPicPr>
            <a:picLocks noChangeAspect="1"/>
          </p:cNvPicPr>
          <p:nvPr/>
        </p:nvPicPr>
        <p:blipFill rotWithShape="1">
          <a:blip r:embed="rId4"/>
          <a:srcRect l="40388" t="31801" r="42488" b="53439"/>
          <a:stretch/>
        </p:blipFill>
        <p:spPr>
          <a:xfrm>
            <a:off x="695400" y="1556791"/>
            <a:ext cx="5328592" cy="3947105"/>
          </a:xfrm>
          <a:prstGeom prst="rect">
            <a:avLst/>
          </a:prstGeom>
        </p:spPr>
      </p:pic>
      <p:pic>
        <p:nvPicPr>
          <p:cNvPr id="13" name="Imagen 12">
            <a:extLst>
              <a:ext uri="{FF2B5EF4-FFF2-40B4-BE49-F238E27FC236}">
                <a16:creationId xmlns:a16="http://schemas.microsoft.com/office/drawing/2014/main" id="{536330F4-7843-4870-93D0-80D093DA6114}"/>
              </a:ext>
            </a:extLst>
          </p:cNvPr>
          <p:cNvPicPr>
            <a:picLocks noChangeAspect="1"/>
          </p:cNvPicPr>
          <p:nvPr/>
        </p:nvPicPr>
        <p:blipFill rotWithShape="1">
          <a:blip r:embed="rId5"/>
          <a:srcRect l="23226" t="13600" r="23226" b="15001"/>
          <a:stretch/>
        </p:blipFill>
        <p:spPr>
          <a:xfrm>
            <a:off x="6600055" y="2636912"/>
            <a:ext cx="5036933" cy="3600400"/>
          </a:xfrm>
          <a:prstGeom prst="rect">
            <a:avLst/>
          </a:prstGeom>
        </p:spPr>
      </p:pic>
    </p:spTree>
    <p:extLst>
      <p:ext uri="{BB962C8B-B14F-4D97-AF65-F5344CB8AC3E}">
        <p14:creationId xmlns:p14="http://schemas.microsoft.com/office/powerpoint/2010/main" val="999021565"/>
      </p:ext>
    </p:extLst>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4FEB30C2-ED0F-4CAB-974F-7F953B37D236}"/>
              </a:ext>
            </a:extLst>
          </p:cNvPr>
          <p:cNvSpPr>
            <a:spLocks noGrp="1"/>
          </p:cNvSpPr>
          <p:nvPr>
            <p:ph type="title"/>
          </p:nvPr>
        </p:nvSpPr>
        <p:spPr>
          <a:xfrm>
            <a:off x="1677147" y="116632"/>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t>Evidencias Fotográficas.</a:t>
            </a:r>
          </a:p>
        </p:txBody>
      </p:sp>
      <p:sp>
        <p:nvSpPr>
          <p:cNvPr id="9" name="CuadroTexto 8">
            <a:extLst>
              <a:ext uri="{FF2B5EF4-FFF2-40B4-BE49-F238E27FC236}">
                <a16:creationId xmlns:a16="http://schemas.microsoft.com/office/drawing/2014/main" id="{D34A7E21-E3DD-4058-8923-C112870C2F3D}"/>
              </a:ext>
            </a:extLst>
          </p:cNvPr>
          <p:cNvSpPr txBox="1"/>
          <p:nvPr/>
        </p:nvSpPr>
        <p:spPr>
          <a:xfrm>
            <a:off x="2931951" y="1475492"/>
            <a:ext cx="6686874" cy="369332"/>
          </a:xfrm>
          <a:prstGeom prst="rect">
            <a:avLst/>
          </a:prstGeom>
          <a:noFill/>
        </p:spPr>
        <p:txBody>
          <a:bodyPr wrap="square" rtlCol="0">
            <a:spAutoFit/>
          </a:bodyPr>
          <a:lstStyle/>
          <a:p>
            <a:r>
              <a:rPr lang="es-SV" dirty="0">
                <a:effectLst>
                  <a:outerShdw blurRad="38100" dist="38100" dir="2700000" algn="tl">
                    <a:srgbClr val="000000">
                      <a:alpha val="43137"/>
                    </a:srgbClr>
                  </a:outerShdw>
                </a:effectLst>
              </a:rPr>
              <a:t>Recepción Tubos de lubricantes (Junio 2020)</a:t>
            </a:r>
          </a:p>
        </p:txBody>
      </p:sp>
      <p:sp>
        <p:nvSpPr>
          <p:cNvPr id="2" name="AutoShape 2">
            <a:extLst>
              <a:ext uri="{FF2B5EF4-FFF2-40B4-BE49-F238E27FC236}">
                <a16:creationId xmlns:a16="http://schemas.microsoft.com/office/drawing/2014/main" id="{16CC01EF-83C5-499A-B9FD-D1A4DEF4D5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pic>
        <p:nvPicPr>
          <p:cNvPr id="5" name="Imagen 4">
            <a:extLst>
              <a:ext uri="{FF2B5EF4-FFF2-40B4-BE49-F238E27FC236}">
                <a16:creationId xmlns:a16="http://schemas.microsoft.com/office/drawing/2014/main" id="{65D0F7F0-4D80-4304-B53B-F9DBF5E120C9}"/>
              </a:ext>
            </a:extLst>
          </p:cNvPr>
          <p:cNvPicPr>
            <a:picLocks noChangeAspect="1"/>
          </p:cNvPicPr>
          <p:nvPr/>
        </p:nvPicPr>
        <p:blipFill rotWithShape="1">
          <a:blip r:embed="rId4"/>
          <a:srcRect l="35037" t="15000" r="35038" b="13601"/>
          <a:stretch/>
        </p:blipFill>
        <p:spPr>
          <a:xfrm>
            <a:off x="1991544" y="1916832"/>
            <a:ext cx="3240360" cy="4032448"/>
          </a:xfrm>
          <a:prstGeom prst="rect">
            <a:avLst/>
          </a:prstGeom>
        </p:spPr>
      </p:pic>
      <p:pic>
        <p:nvPicPr>
          <p:cNvPr id="7" name="Imagen 6">
            <a:extLst>
              <a:ext uri="{FF2B5EF4-FFF2-40B4-BE49-F238E27FC236}">
                <a16:creationId xmlns:a16="http://schemas.microsoft.com/office/drawing/2014/main" id="{E4B4308F-6D32-4818-B98A-F08A96DA5A4E}"/>
              </a:ext>
            </a:extLst>
          </p:cNvPr>
          <p:cNvPicPr>
            <a:picLocks noChangeAspect="1"/>
          </p:cNvPicPr>
          <p:nvPr/>
        </p:nvPicPr>
        <p:blipFill rotWithShape="1">
          <a:blip r:embed="rId5"/>
          <a:srcRect l="35037" t="13655" r="35038" b="13655"/>
          <a:stretch/>
        </p:blipFill>
        <p:spPr>
          <a:xfrm>
            <a:off x="5951984" y="1916832"/>
            <a:ext cx="3240360" cy="3816424"/>
          </a:xfrm>
          <a:prstGeom prst="rect">
            <a:avLst/>
          </a:prstGeom>
        </p:spPr>
      </p:pic>
    </p:spTree>
    <p:extLst>
      <p:ext uri="{BB962C8B-B14F-4D97-AF65-F5344CB8AC3E}">
        <p14:creationId xmlns:p14="http://schemas.microsoft.com/office/powerpoint/2010/main" val="3438517342"/>
      </p:ext>
    </p:extLst>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s-ES" altLang="es-SV" sz="1800">
              <a:solidFill>
                <a:prstClr val="black"/>
              </a:solidFill>
              <a:latin typeface="Arial" panose="020B0604020202020204" pitchFamily="34" charset="0"/>
            </a:endParaRPr>
          </a:p>
          <a:p>
            <a:pPr>
              <a:spcBef>
                <a:spcPct val="0"/>
              </a:spcBef>
              <a:buNone/>
              <a:defRPr/>
            </a:pPr>
            <a:endParaRPr lang="es-ES" altLang="es-SV" sz="1800">
              <a:solidFill>
                <a:prstClr val="black"/>
              </a:solidFill>
              <a:latin typeface="Arial" panose="020B0604020202020204" pitchFamily="34" charset="0"/>
            </a:endParaRPr>
          </a:p>
          <a:p>
            <a:pPr>
              <a:spcBef>
                <a:spcPct val="0"/>
              </a:spcBef>
              <a:buNone/>
              <a:defRPr/>
            </a:pPr>
            <a:r>
              <a:rPr lang="es-SV" altLang="es-SV" sz="1800">
                <a:solidFill>
                  <a:prstClr val="black"/>
                </a:solidFill>
                <a:latin typeface="Arial" panose="020B0604020202020204" pitchFamily="34" charset="0"/>
              </a:rPr>
              <a:t> </a:t>
            </a:r>
            <a:endParaRPr lang="es-ES" altLang="es-SV" sz="1800" b="1">
              <a:solidFill>
                <a:prstClr val="black"/>
              </a:solidFill>
              <a:latin typeface="Arial" panose="020B0604020202020204" pitchFamily="34" charset="0"/>
            </a:endParaRPr>
          </a:p>
        </p:txBody>
      </p:sp>
      <p:sp>
        <p:nvSpPr>
          <p:cNvPr id="3" name="1 Título">
            <a:extLst>
              <a:ext uri="{FF2B5EF4-FFF2-40B4-BE49-F238E27FC236}">
                <a16:creationId xmlns:a16="http://schemas.microsoft.com/office/drawing/2014/main" id="{9F9F0E12-CD4D-4626-8E28-3FAFE42F9318}"/>
              </a:ext>
            </a:extLst>
          </p:cNvPr>
          <p:cNvSpPr>
            <a:spLocks noGrp="1"/>
          </p:cNvSpPr>
          <p:nvPr>
            <p:ph type="title"/>
          </p:nvPr>
        </p:nvSpPr>
        <p:spPr>
          <a:xfrm>
            <a:off x="1677147" y="116632"/>
            <a:ext cx="8153400" cy="719138"/>
          </a:xfrm>
        </p:spPr>
        <p:txBody>
          <a:bodyPr/>
          <a:lstStyle/>
          <a:p>
            <a:pPr eaLnBrk="1" hangingPunct="1">
              <a:defRPr/>
            </a:pPr>
            <a:r>
              <a:rPr lang="es-SV" sz="2800" i="1" dirty="0">
                <a:effectLst>
                  <a:outerShdw blurRad="38100" dist="38100" dir="2700000" algn="tl">
                    <a:srgbClr val="000000">
                      <a:alpha val="43137"/>
                    </a:srgbClr>
                  </a:outerShdw>
                </a:effectLst>
                <a:latin typeface="Bembo Std" panose="02020605060306020A03" pitchFamily="18" charset="0"/>
              </a:rPr>
              <a:t>Evidencias Fotográficas.</a:t>
            </a:r>
          </a:p>
        </p:txBody>
      </p:sp>
      <p:sp>
        <p:nvSpPr>
          <p:cNvPr id="7" name="CuadroTexto 6">
            <a:extLst>
              <a:ext uri="{FF2B5EF4-FFF2-40B4-BE49-F238E27FC236}">
                <a16:creationId xmlns:a16="http://schemas.microsoft.com/office/drawing/2014/main" id="{6884591B-918E-449D-853C-E80B9767A542}"/>
              </a:ext>
            </a:extLst>
          </p:cNvPr>
          <p:cNvSpPr txBox="1"/>
          <p:nvPr/>
        </p:nvSpPr>
        <p:spPr>
          <a:xfrm>
            <a:off x="6096001" y="1339286"/>
            <a:ext cx="4248471" cy="830997"/>
          </a:xfrm>
          <a:prstGeom prst="rect">
            <a:avLst/>
          </a:prstGeom>
          <a:noFill/>
        </p:spPr>
        <p:txBody>
          <a:bodyPr wrap="square" rtlCol="0">
            <a:spAutoFit/>
          </a:bodyPr>
          <a:lstStyle/>
          <a:p>
            <a:r>
              <a:rPr lang="es-SV" sz="1600" dirty="0">
                <a:effectLst>
                  <a:outerShdw blurRad="38100" dist="38100" dir="2700000" algn="tl">
                    <a:srgbClr val="000000">
                      <a:alpha val="43137"/>
                    </a:srgbClr>
                  </a:outerShdw>
                </a:effectLst>
              </a:rPr>
              <a:t>Reunión de Coordinación Programa VIH, SR, SSR y Región Central para reactivación trabajo clínicas VICITS</a:t>
            </a:r>
          </a:p>
        </p:txBody>
      </p:sp>
      <p:pic>
        <p:nvPicPr>
          <p:cNvPr id="5" name="Imagen 4">
            <a:extLst>
              <a:ext uri="{FF2B5EF4-FFF2-40B4-BE49-F238E27FC236}">
                <a16:creationId xmlns:a16="http://schemas.microsoft.com/office/drawing/2014/main" id="{1B3AF150-15A1-4766-BB4A-5469A3F9C200}"/>
              </a:ext>
            </a:extLst>
          </p:cNvPr>
          <p:cNvPicPr>
            <a:picLocks noChangeAspect="1"/>
          </p:cNvPicPr>
          <p:nvPr/>
        </p:nvPicPr>
        <p:blipFill rotWithShape="1">
          <a:blip r:embed="rId4"/>
          <a:srcRect l="20863" t="12200" r="35825" b="6601"/>
          <a:stretch/>
        </p:blipFill>
        <p:spPr>
          <a:xfrm>
            <a:off x="839416" y="1196752"/>
            <a:ext cx="4648554" cy="5015909"/>
          </a:xfrm>
          <a:prstGeom prst="rect">
            <a:avLst/>
          </a:prstGeom>
        </p:spPr>
      </p:pic>
    </p:spTree>
    <p:extLst>
      <p:ext uri="{BB962C8B-B14F-4D97-AF65-F5344CB8AC3E}">
        <p14:creationId xmlns:p14="http://schemas.microsoft.com/office/powerpoint/2010/main" val="1125988312"/>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2351089" y="1268414"/>
            <a:ext cx="302483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s-ES" altLang="es-SV" sz="1800">
              <a:solidFill>
                <a:prstClr val="black"/>
              </a:solidFill>
              <a:latin typeface="Arial" panose="020B0604020202020204" pitchFamily="34" charset="0"/>
            </a:endParaRPr>
          </a:p>
          <a:p>
            <a:pPr>
              <a:spcBef>
                <a:spcPct val="0"/>
              </a:spcBef>
              <a:buNone/>
              <a:defRPr/>
            </a:pPr>
            <a:endParaRPr lang="es-ES" altLang="es-SV" sz="1800">
              <a:solidFill>
                <a:prstClr val="black"/>
              </a:solidFill>
              <a:latin typeface="Arial" panose="020B0604020202020204" pitchFamily="34" charset="0"/>
            </a:endParaRPr>
          </a:p>
          <a:p>
            <a:pPr>
              <a:spcBef>
                <a:spcPct val="0"/>
              </a:spcBef>
              <a:buNone/>
              <a:defRPr/>
            </a:pPr>
            <a:r>
              <a:rPr lang="es-SV" altLang="es-SV" sz="1800">
                <a:solidFill>
                  <a:prstClr val="black"/>
                </a:solidFill>
                <a:latin typeface="Arial" panose="020B0604020202020204" pitchFamily="34" charset="0"/>
              </a:rPr>
              <a:t> </a:t>
            </a:r>
            <a:endParaRPr lang="es-ES" altLang="es-SV" sz="1800" b="1">
              <a:solidFill>
                <a:prstClr val="black"/>
              </a:solidFill>
              <a:latin typeface="Arial" panose="020B0604020202020204" pitchFamily="34" charset="0"/>
            </a:endParaRPr>
          </a:p>
        </p:txBody>
      </p:sp>
      <p:sp>
        <p:nvSpPr>
          <p:cNvPr id="3" name="1 Título">
            <a:extLst>
              <a:ext uri="{FF2B5EF4-FFF2-40B4-BE49-F238E27FC236}">
                <a16:creationId xmlns:a16="http://schemas.microsoft.com/office/drawing/2014/main" id="{D3CEC020-20EF-4AFB-B050-7A90CCE11BF2}"/>
              </a:ext>
            </a:extLst>
          </p:cNvPr>
          <p:cNvSpPr>
            <a:spLocks noGrp="1"/>
          </p:cNvSpPr>
          <p:nvPr>
            <p:ph type="title"/>
          </p:nvPr>
        </p:nvSpPr>
        <p:spPr>
          <a:xfrm>
            <a:off x="1677147" y="116632"/>
            <a:ext cx="8153400" cy="719138"/>
          </a:xfrm>
        </p:spPr>
        <p:txBody>
          <a:bodyPr/>
          <a:lstStyle/>
          <a:p>
            <a:pPr eaLnBrk="1" hangingPunct="1">
              <a:defRPr/>
            </a:pPr>
            <a:r>
              <a:rPr lang="es-SV" sz="3600" i="1" dirty="0">
                <a:effectLst>
                  <a:outerShdw blurRad="38100" dist="38100" dir="2700000" algn="tl">
                    <a:srgbClr val="000000">
                      <a:alpha val="43137"/>
                    </a:srgbClr>
                  </a:outerShdw>
                </a:effectLst>
                <a:latin typeface="Bembo Std" panose="02020605060306020A03" pitchFamily="18" charset="0"/>
              </a:rPr>
              <a:t>Evidencias Fotográficas.</a:t>
            </a:r>
          </a:p>
        </p:txBody>
      </p:sp>
      <p:pic>
        <p:nvPicPr>
          <p:cNvPr id="4" name="Imagen 3">
            <a:extLst>
              <a:ext uri="{FF2B5EF4-FFF2-40B4-BE49-F238E27FC236}">
                <a16:creationId xmlns:a16="http://schemas.microsoft.com/office/drawing/2014/main" id="{35A7DA75-E3DB-479C-90C7-05FA4463F425}"/>
              </a:ext>
            </a:extLst>
          </p:cNvPr>
          <p:cNvPicPr>
            <a:picLocks noChangeAspect="1"/>
          </p:cNvPicPr>
          <p:nvPr/>
        </p:nvPicPr>
        <p:blipFill rotWithShape="1">
          <a:blip r:embed="rId4"/>
          <a:srcRect l="30313" t="16401" r="45275" b="30400"/>
          <a:stretch/>
        </p:blipFill>
        <p:spPr>
          <a:xfrm>
            <a:off x="1524400" y="2852937"/>
            <a:ext cx="4067545" cy="3201012"/>
          </a:xfrm>
          <a:prstGeom prst="rect">
            <a:avLst/>
          </a:prstGeom>
        </p:spPr>
      </p:pic>
      <p:pic>
        <p:nvPicPr>
          <p:cNvPr id="8" name="Imagen 7">
            <a:extLst>
              <a:ext uri="{FF2B5EF4-FFF2-40B4-BE49-F238E27FC236}">
                <a16:creationId xmlns:a16="http://schemas.microsoft.com/office/drawing/2014/main" id="{101890D1-249A-487A-855A-895434756785}"/>
              </a:ext>
            </a:extLst>
          </p:cNvPr>
          <p:cNvPicPr>
            <a:picLocks noChangeAspect="1"/>
          </p:cNvPicPr>
          <p:nvPr/>
        </p:nvPicPr>
        <p:blipFill rotWithShape="1">
          <a:blip r:embed="rId5"/>
          <a:srcRect l="16926" t="17801" r="16926" b="16389"/>
          <a:stretch/>
        </p:blipFill>
        <p:spPr>
          <a:xfrm>
            <a:off x="5303912" y="1054046"/>
            <a:ext cx="5003648" cy="2967516"/>
          </a:xfrm>
          <a:prstGeom prst="rect">
            <a:avLst/>
          </a:prstGeom>
        </p:spPr>
      </p:pic>
      <p:sp>
        <p:nvSpPr>
          <p:cNvPr id="12" name="1 Título">
            <a:extLst>
              <a:ext uri="{FF2B5EF4-FFF2-40B4-BE49-F238E27FC236}">
                <a16:creationId xmlns:a16="http://schemas.microsoft.com/office/drawing/2014/main" id="{B19F3D68-9EC9-46A8-AEBB-5ED7343B45C5}"/>
              </a:ext>
            </a:extLst>
          </p:cNvPr>
          <p:cNvSpPr txBox="1">
            <a:spLocks/>
          </p:cNvSpPr>
          <p:nvPr/>
        </p:nvSpPr>
        <p:spPr bwMode="auto">
          <a:xfrm>
            <a:off x="1631504" y="1413718"/>
            <a:ext cx="367240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effectLst>
                  <a:outerShdw blurRad="38100" dist="38100" dir="2700000" algn="tl">
                    <a:srgbClr val="000000">
                      <a:alpha val="43137"/>
                    </a:srgbClr>
                  </a:outerShdw>
                </a:effectLst>
                <a:latin typeface="Bembo Std" panose="02020605060306020A03" pitchFamily="18" charset="0"/>
              </a:rPr>
              <a:t>Recepción  ARV</a:t>
            </a:r>
          </a:p>
          <a:p>
            <a:pPr eaLnBrk="1" hangingPunct="1">
              <a:defRPr/>
            </a:pPr>
            <a:r>
              <a:rPr lang="es-SV" sz="2400" i="1" dirty="0">
                <a:effectLst>
                  <a:outerShdw blurRad="38100" dist="38100" dir="2700000" algn="tl">
                    <a:srgbClr val="000000">
                      <a:alpha val="43137"/>
                    </a:srgbClr>
                  </a:outerShdw>
                </a:effectLst>
                <a:latin typeface="Bembo Std" panose="02020605060306020A03" pitchFamily="18" charset="0"/>
              </a:rPr>
              <a:t>Octubre 2020 </a:t>
            </a:r>
          </a:p>
        </p:txBody>
      </p:sp>
      <p:pic>
        <p:nvPicPr>
          <p:cNvPr id="2" name="Imagen 1">
            <a:extLst>
              <a:ext uri="{FF2B5EF4-FFF2-40B4-BE49-F238E27FC236}">
                <a16:creationId xmlns:a16="http://schemas.microsoft.com/office/drawing/2014/main" id="{B216FFD2-412B-41C7-8F4B-2F5B3BE2E5F1}"/>
              </a:ext>
            </a:extLst>
          </p:cNvPr>
          <p:cNvPicPr>
            <a:picLocks noChangeAspect="1"/>
          </p:cNvPicPr>
          <p:nvPr/>
        </p:nvPicPr>
        <p:blipFill>
          <a:blip r:embed="rId6"/>
          <a:stretch>
            <a:fillRect/>
          </a:stretch>
        </p:blipFill>
        <p:spPr>
          <a:xfrm>
            <a:off x="5608988" y="4021562"/>
            <a:ext cx="4221559" cy="3308385"/>
          </a:xfrm>
          <a:prstGeom prst="rect">
            <a:avLst/>
          </a:prstGeom>
        </p:spPr>
      </p:pic>
      <p:sp>
        <p:nvSpPr>
          <p:cNvPr id="9" name="CuadroTexto 8">
            <a:extLst>
              <a:ext uri="{FF2B5EF4-FFF2-40B4-BE49-F238E27FC236}">
                <a16:creationId xmlns:a16="http://schemas.microsoft.com/office/drawing/2014/main" id="{7E9F5369-2B07-42F0-942A-7EE3D3A55C7C}"/>
              </a:ext>
            </a:extLst>
          </p:cNvPr>
          <p:cNvSpPr txBox="1"/>
          <p:nvPr/>
        </p:nvSpPr>
        <p:spPr>
          <a:xfrm>
            <a:off x="9960768" y="4582869"/>
            <a:ext cx="1823864" cy="923330"/>
          </a:xfrm>
          <a:prstGeom prst="rect">
            <a:avLst/>
          </a:prstGeom>
          <a:noFill/>
        </p:spPr>
        <p:txBody>
          <a:bodyPr wrap="square">
            <a:spAutoFit/>
          </a:bodyPr>
          <a:lstStyle/>
          <a:p>
            <a:pPr eaLnBrk="1" hangingPunct="1">
              <a:defRPr/>
            </a:pPr>
            <a:r>
              <a:rPr lang="es-SV" sz="1800" i="1" dirty="0">
                <a:effectLst>
                  <a:outerShdw blurRad="38100" dist="38100" dir="2700000" algn="tl">
                    <a:srgbClr val="000000">
                      <a:alpha val="43137"/>
                    </a:srgbClr>
                  </a:outerShdw>
                </a:effectLst>
                <a:latin typeface="Bembo Std" panose="02020605060306020A03" pitchFamily="18" charset="0"/>
              </a:rPr>
              <a:t>Recepción  ARV</a:t>
            </a:r>
          </a:p>
          <a:p>
            <a:pPr eaLnBrk="1" hangingPunct="1">
              <a:defRPr/>
            </a:pPr>
            <a:r>
              <a:rPr lang="es-SV" sz="1800" i="1" dirty="0">
                <a:effectLst>
                  <a:outerShdw blurRad="38100" dist="38100" dir="2700000" algn="tl">
                    <a:srgbClr val="000000">
                      <a:alpha val="43137"/>
                    </a:srgbClr>
                  </a:outerShdw>
                </a:effectLst>
                <a:latin typeface="Bembo Std" panose="02020605060306020A03" pitchFamily="18" charset="0"/>
              </a:rPr>
              <a:t>3 mayo 2021 USAID PEPFAR </a:t>
            </a:r>
          </a:p>
        </p:txBody>
      </p:sp>
    </p:spTree>
    <p:extLst>
      <p:ext uri="{BB962C8B-B14F-4D97-AF65-F5344CB8AC3E}">
        <p14:creationId xmlns:p14="http://schemas.microsoft.com/office/powerpoint/2010/main" val="3226706778"/>
      </p:ext>
    </p:extLst>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2 Subtítulo">
            <a:extLst>
              <a:ext uri="{FF2B5EF4-FFF2-40B4-BE49-F238E27FC236}">
                <a16:creationId xmlns:a16="http://schemas.microsoft.com/office/drawing/2014/main" id="{06A0C763-8235-4C14-8A39-E93598225AA2}"/>
              </a:ext>
            </a:extLst>
          </p:cNvPr>
          <p:cNvSpPr>
            <a:spLocks noGrp="1"/>
          </p:cNvSpPr>
          <p:nvPr>
            <p:ph type="subTitle" idx="1"/>
          </p:nvPr>
        </p:nvSpPr>
        <p:spPr>
          <a:xfrm>
            <a:off x="9191625" y="333375"/>
            <a:ext cx="1225550" cy="431800"/>
          </a:xfrm>
        </p:spPr>
        <p:txBody>
          <a:bodyPr rtlCol="0">
            <a:normAutofit lnSpcReduction="10000"/>
          </a:bodyPr>
          <a:lstStyle/>
          <a:p>
            <a:pPr eaLnBrk="1" fontAlgn="auto" hangingPunct="1">
              <a:spcAft>
                <a:spcPts val="0"/>
              </a:spcAft>
              <a:defRPr/>
            </a:pPr>
            <a:endParaRPr lang="es-SV" sz="2400" b="1" dirty="0">
              <a:solidFill>
                <a:srgbClr val="002060"/>
              </a:solidFill>
              <a:latin typeface="Arial" pitchFamily="34" charset="0"/>
              <a:cs typeface="Arial" pitchFamily="34" charset="0"/>
            </a:endParaRPr>
          </a:p>
          <a:p>
            <a:pPr eaLnBrk="1" fontAlgn="auto" hangingPunct="1">
              <a:spcAft>
                <a:spcPts val="0"/>
              </a:spcAft>
              <a:defRPr/>
            </a:pPr>
            <a:endParaRPr lang="es-SV" b="1" dirty="0">
              <a:solidFill>
                <a:srgbClr val="002060"/>
              </a:solidFill>
              <a:latin typeface="Arial" pitchFamily="34" charset="0"/>
              <a:cs typeface="Arial" pitchFamily="34" charset="0"/>
            </a:endParaRPr>
          </a:p>
        </p:txBody>
      </p:sp>
      <p:sp>
        <p:nvSpPr>
          <p:cNvPr id="4" name="2 Subtítulo">
            <a:extLst>
              <a:ext uri="{FF2B5EF4-FFF2-40B4-BE49-F238E27FC236}">
                <a16:creationId xmlns:a16="http://schemas.microsoft.com/office/drawing/2014/main" id="{1D07E7F4-699C-414E-A56D-56CE79E8A9E1}"/>
              </a:ext>
            </a:extLst>
          </p:cNvPr>
          <p:cNvSpPr txBox="1">
            <a:spLocks/>
          </p:cNvSpPr>
          <p:nvPr/>
        </p:nvSpPr>
        <p:spPr bwMode="auto">
          <a:xfrm>
            <a:off x="3000375" y="1657350"/>
            <a:ext cx="5761038" cy="431800"/>
          </a:xfrm>
          <a:prstGeom prst="rect">
            <a:avLst/>
          </a:prstGeom>
          <a:noFill/>
          <a:ln>
            <a:noFill/>
          </a:ln>
        </p:spPr>
        <p:txBody>
          <a:bodyPr>
            <a:normAutofit lnSpcReduction="10000"/>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endParaRPr lang="es-SV" sz="2400" b="1" dirty="0">
              <a:solidFill>
                <a:srgbClr val="002060"/>
              </a:solidFill>
              <a:latin typeface="Arial" pitchFamily="34" charset="0"/>
              <a:cs typeface="Arial" pitchFamily="34" charset="0"/>
            </a:endParaRPr>
          </a:p>
        </p:txBody>
      </p:sp>
      <p:sp>
        <p:nvSpPr>
          <p:cNvPr id="27652" name="4 CuadroTexto">
            <a:extLst>
              <a:ext uri="{FF2B5EF4-FFF2-40B4-BE49-F238E27FC236}">
                <a16:creationId xmlns:a16="http://schemas.microsoft.com/office/drawing/2014/main" id="{7AB6B48A-E603-4A39-8BA7-294B18F6CB89}"/>
              </a:ext>
            </a:extLst>
          </p:cNvPr>
          <p:cNvSpPr txBox="1">
            <a:spLocks noChangeArrowheads="1"/>
          </p:cNvSpPr>
          <p:nvPr/>
        </p:nvSpPr>
        <p:spPr bwMode="auto">
          <a:xfrm>
            <a:off x="4049713" y="3917951"/>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2000" b="1">
                <a:solidFill>
                  <a:srgbClr val="000000"/>
                </a:solidFill>
                <a:latin typeface="Arial" panose="020B0604020202020204" pitchFamily="34" charset="0"/>
                <a:hlinkClick r:id="rId3"/>
              </a:rPr>
              <a:t>www.mcpelsalvador.com.org</a:t>
            </a:r>
            <a:r>
              <a:rPr lang="es-SV" altLang="es-SV" sz="2800">
                <a:solidFill>
                  <a:srgbClr val="000000"/>
                </a:solidFill>
                <a:latin typeface="Arial" panose="020B0604020202020204" pitchFamily="34" charset="0"/>
              </a:rPr>
              <a:t> </a:t>
            </a:r>
          </a:p>
        </p:txBody>
      </p:sp>
      <p:sp>
        <p:nvSpPr>
          <p:cNvPr id="27653" name="5 CuadroTexto">
            <a:extLst>
              <a:ext uri="{FF2B5EF4-FFF2-40B4-BE49-F238E27FC236}">
                <a16:creationId xmlns:a16="http://schemas.microsoft.com/office/drawing/2014/main" id="{7F22F8EF-D795-4F18-B2F0-A9BB92DCEAC5}"/>
              </a:ext>
            </a:extLst>
          </p:cNvPr>
          <p:cNvSpPr txBox="1">
            <a:spLocks noChangeArrowheads="1"/>
          </p:cNvSpPr>
          <p:nvPr/>
        </p:nvSpPr>
        <p:spPr bwMode="auto">
          <a:xfrm>
            <a:off x="4559301" y="4662488"/>
            <a:ext cx="31924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1600">
                <a:solidFill>
                  <a:srgbClr val="000000"/>
                </a:solidFill>
                <a:latin typeface="Arial" panose="020B0604020202020204" pitchFamily="34" charset="0"/>
                <a:hlinkClick r:id="rId4"/>
              </a:rPr>
              <a:t>www.facebook.com/MCPES2002</a:t>
            </a:r>
            <a:endParaRPr lang="es-SV" altLang="es-SV" sz="1600">
              <a:solidFill>
                <a:srgbClr val="000000"/>
              </a:solidFill>
              <a:latin typeface="Arial" panose="020B0604020202020204" pitchFamily="34" charset="0"/>
            </a:endParaRPr>
          </a:p>
          <a:p>
            <a:pPr eaLnBrk="1" hangingPunct="1">
              <a:spcBef>
                <a:spcPct val="0"/>
              </a:spcBef>
              <a:buFontTx/>
              <a:buNone/>
            </a:pPr>
            <a:endParaRPr lang="es-SV" altLang="es-SV" sz="1600">
              <a:solidFill>
                <a:srgbClr val="000000"/>
              </a:solidFill>
              <a:latin typeface="Arial" panose="020B0604020202020204" pitchFamily="34" charset="0"/>
            </a:endParaRPr>
          </a:p>
          <a:p>
            <a:pPr eaLnBrk="1" hangingPunct="1">
              <a:spcBef>
                <a:spcPct val="0"/>
              </a:spcBef>
              <a:buFontTx/>
              <a:buNone/>
            </a:pPr>
            <a:r>
              <a:rPr lang="es-SV" altLang="es-SV" sz="1600">
                <a:solidFill>
                  <a:srgbClr val="00B0F0"/>
                </a:solidFill>
                <a:latin typeface="Arial" panose="020B0604020202020204" pitchFamily="34" charset="0"/>
              </a:rPr>
              <a:t>@MCPElSalvador </a:t>
            </a:r>
          </a:p>
          <a:p>
            <a:pPr eaLnBrk="1" hangingPunct="1">
              <a:spcBef>
                <a:spcPct val="0"/>
              </a:spcBef>
              <a:buFontTx/>
              <a:buNone/>
            </a:pPr>
            <a:endParaRPr lang="es-SV" altLang="es-SV" sz="1600">
              <a:solidFill>
                <a:srgbClr val="000000"/>
              </a:solidFill>
              <a:latin typeface="Arial" panose="020B0604020202020204" pitchFamily="34" charset="0"/>
            </a:endParaRPr>
          </a:p>
        </p:txBody>
      </p:sp>
      <p:sp>
        <p:nvSpPr>
          <p:cNvPr id="27654" name="AutoShape 6" descr="data:image/jpeg;base64,/9j/4AAQSkZJRgABAQAAAQABAAD/2wCEAAkGBw8QDxANEA4QDQ8PDw8PDQ0PDw8ODQ0MFBEWFxQRFBUYHCggGholHRQUITEhJSkrLi4uFx8zODMsNygtLisBCgoKDg0OFxAQFywcFRwsLCwsLCwuKywsLCwsLCwsLCwsLCwsLSwsNywsLCwuLDcsLCwsLCwsLDcsNzcsLDcsLP/AABEIAMgAyAMBEQACEQEDEQH/xAAcAAACAgMBAQAAAAAAAAAAAAAAAQUHAgMGBAj/xABLEAABAgMBCAwMBAYABwAAAAABAAIDBBEhBQYSMTJRsbIHExQWM0FxcnORktEiIzVSYWJjZIGjweIkNFSCFUJEU5OhJUOzw+Hw8f/EABoBAQADAQEBAAAAAAAAAAAAAAABAgQFAwb/xAApEQEAAQMBBwUBAQEBAAAAAAAAAQIDETEEEhMUITNRBTJBQmEigVIj/9oADAMBAAIRAxEAPwC8UAgSCPn7sy8Gx8QYXmN8J3UvSi1XXpCk10wh4t+TBkwHO9LnhmgFaOTq+Zec3ohr35+7fO+xTyc+UcePA35+7/O+xOSnycePA35+7/O+xOSnycf8G/P3f532JyU+Tj/g35+7/O+xOSnycf8ABvz93+d9iclPk4/4N+fu/wA77E5KfJx/wb8/d/nfYnJT5OP+Dfn7v877E5KfJx/wb8/d/nfYnJT5OP8Ag35+7/O+xOSnycf8G/P3f532JyU+Tj/g35+7/O+xOSnycf8ABvz93+d9iclPk4/4N+fu3zvsTk58nHhshX5MOXAc0Z2vD/oFWdjq8p48JiQuzLx7GRBheY7wXdS8K7NdOsPSmumUgvNc1AFIECKDi74L5nEmDAOC0VDooNHOPGG5gt9jZoxvVM9y58QgpeUe+3JB4yLT8ONapriNHhiZe1kgwZ3cp4vgvOa5lbdiGZl4QxtaPjRRmo6Mdqg5mdpTmpPQbVBzM7SZqOg2qDmZ2kzUdBtUHMztJmo6DaoOZnaTNR0G1QczO0majoNqg5mdpM1HQbVBzM7SZqOg2qDmZ2kzUdBtUHMztJmo6DaoOZnaTNR0G1QczO0majoNqg5mdpM1HRk2XhHE1p5DVN6oxDB9z2HFVvprVTvybsPFHk3stHhAcYsI+Cvv7ymMJ69++ZzS2DHOE0mjYptc05jnCy3tnjG9S97d34l2YKwNBoEg5q/K6phwxAYaPi1LiDa2GMfX9CtOy2t6czo8bteOjl7nyooIjv2giymcrbcr+IeGMvVNTQYM7jib3qtNOUz0RUaae7GaegWBe0UxCkzlpqrYQKoCqAqgKoCqAqgKoCqAqgKoCqAqgKoCqYMt0Gae3E74G0Ku7CYqSspNh4sscMbV41UzEr5y8t0pb/mNHOHFTOr0T5Vqj5dTebdUxWGA81fCpgk2l0M931WLabW7OY0aLVeYw6VZXsxcbEFZ3fjmNNxBjo4Q2+gD/wBK6tmN2hjuTmp640QMaXcQFgzniCrEZlMziEFEiFxLjaTjWiIw85ljVSgVQFUBVAVQFUBVAVQFUBVAVRBtBJAAJJxACpKicRrKcZSUC4M2+0QHgZ3UZpXlN+3HyvFuZexl6M4eKG3lf3Lzna6IW4FTZvOms8LtHuTm6DgSxdefN+yP7z3JzlBwJQ09KvgxHQn0D20rQ1FoqveiqKo3oec04lphxC0hwxi1WnrCIlOwogiMrxOFCM2deFXSXo8l70wYU3DtxuMM8hs0gKb8b1stzipZrSuU2NUwaNKCsIds08+0iH4gldaPZDFrVLK68XJb+46O9TahFSNqvVUVQFUBVAVQFUBVAVQFUBVAVQSl79yHTcQtDsCGyhiPpU0OJo9JoV4Xr0W4/Xpbo3uqxLnXMgwG4MKGG2WuxvdynjXMruVVdZlqimIe1VWJAIBBWd9x/Gxv2aoXV2btsd33Ieq93kkrjxcpnIR9fovK5C9LA1E0zpYRHJhBKu3KY9y0pc1aCuQ2sJvJKmBWEA/ionPi6SurHbhij3S1XXPjBzRpKtb0RU8VV6qiqAqgKoCqAqgKoCqAqgKoMobXOIa0Vc4hrRncTQBVqmI6kRnota4lzWy0FsIWnHEdiw4hxlce5c36sttFO7GEgqLhAIBAIKwvwP42N+zUC6uzduGO77kNVaHm91yD4w806QvO5otS2Rj+Kh8+FrBUn2Sn7QtCVyQuS2lN5JUwKsgH8VE58XSV1Y7cMX2lruufGDmjSVa3orU8NV6oFUBVAVQOqAqgKoBA6oCqIdDeNKCJN4RFRBYX/vrQaSsu1VYox5e1mP6WQFy2s1IECJQQc3fZJw3FhiF5Fh2tpcAeVe9OzXJjOHnVdph5jfvJ5ovY/wDKvylavHpcVfBPsjzMSMyuC7BphChsbQ2LbZommnEvCuqJnKOqvZR7rkHxh5p0hedzRanVtjH8VD58LWCpPslP2hacrkBcltKbySpgVVAP4uJz42krqx24YvtLXdg+M/aNJV7eitTwVXoqKoCqB1QOqAqpBVAAoGgSDtdjZlsy7oW65XP22dIabEau4WFoCAUDmL/bouhS7YTTR0dxaSDQiG0VdpA+K17LRFVXX4eV6cQrmq6bHoKp0Cqh1FUHtuOfGHmnSF53NFqdW2MfxcPnwtYKk+yU/aFrSuQFyW4pvIPIVMIUjKzsQT8dtajbpiw22YZXXjtwx/Mtl2bptEUBwI8AWi0YyrW46K1NMOaY7E8H40K9MKt1UwCqBgqAVQFVIdUBVTOuEFhjOOsJ0TgYYzjrChDudjR1RNW1tg6Hrn7b7oadnnpLt1haQgSDgtkt9IksK/yRT/ti37FHSWa+4zDGcda3M4wxnHWpDwv/ALxKBqiTTG43DSUwN1x7pNMUhoJ8A2mwYwqXI6LUtUzORDPwG4WCNtl6gZsNuNVntyt9oXdK5AXHbSm8kpAomD5Rj9NM65XYjtwxfMvPfCPGjmDSVe3orUjKL2VbYcVzcTiOQmiD0MuhFHGHcoUYG9l1Dxs+IKYG5t0mZnDqTA2NnoXnU5QQmBsE3DP84TCJZbc3zm9YSTwuwScL+1D7De5cHeq8uhER4G44X9qH2G9yb1XlOI8NkKC1tcFrW1x4IAr1KJmZMNihIQKiDCJAY7KY11MWE0GnWpiZjRExEsNxwv7UPsN7k3qvJux4G44X9qH2G9yb1XkxClNkCy6Mw0WNBZRosaPAHEF2Nl624mWK77nN0WhRJ3vDxp5h0heV3Ral6Io/4hA6aW12qk9uU/aF6yuQFxm4pvJKQKKgj/iEfppnXK7EduGKNZee+AeNHMGkq9vRWpG0XsqEDCkOiBphBpgCnAThYkj6SC+cdGDRIQCAQCAQCBIKP2QvKczys/6YXZ2XtwxXfc5wrS80le/wp5h0heV3RanV6I3lCB00trtXnPblP2hekrkBcZuKbyT8UgUVA8oR+mmdcrsx24Yo90tF8HCjmDSVe1orUjV7KhAwgyClAQNSgAJgDhYonQfSAXzjpRoaJJA0AgEAoApCQUhsg+U5nlZqBdrZO1DFd9znCtDzSVwOFPMOkLyu6LUavRF8oQOmltdqpPblP2hecrkBcVuKbyT8UgUZA8oR+mmdcrsx24YvtLRfBwo5g0lelrRWpGL1VNEGFIaBoCilBgJgOimEQ9f8Umf1Ux/ni968uFT4Wmuryf8AFJn9VMf54vep4VHg36vKwdieaixBN7ZFiRaGXptj3PwaiJWlcWJc7b6aaZjENWz1TKwVz2gIEgrfZXm4sOLKCHFiQgYcbCEOI9gJDmUrQ2410dhoiqJyzX6piYw4T+KTX6qY/wA8XvXQ4VHhn36vI/is1+qmP88XvUTaozob8vLGiue4ve5z3HG5xLnHlJtV4pxHREzlrKCSuBwp5h0heV3RejVvjeUIHSy2u1ec9uU/aF5yuQFxW4pvJKQKMheUI/SzOuV2Y7cMP2lovg4UcwaSvS1orUjV7KmgalBgIHRA1KDQFFOA6JgFEwLG2IP6zll9ERcv1H3UtWzaSsZc1qCBIKy2X+FlOjj60NdT0/2yybTrCv10WYqKEkQgSCSuBwp5h0heV3RehvjeUIHSy2uF5z25T9oXlK5AXEbym8kpAo2D5Qj9NM65XaiP/OGH7S0XwcKOYNJXpa0VqRq9lcmiMmApGSYQKJgOiB0UwBSHRAUQWNsQ4pzll9ERcr1HWlq2bSVirmtQQCCstl3hZTo4+tDXU9P0qZNp1hX5C6WGYlGAJgIhQlI3A4U8w6QvK7ovQ3xfKEDpZbXavOe3KftC8ZXIC4jeJvJKmBRkLyhH6aZ13LtR24YftLTfBwo5g0lXtaK1I1eyjIBA1IYCIOikCBgIGAgasBBYuxH/AFnLL/8AcXJ9R1patm0lYi5rUEAgrLZd4WU6OPrQ11fTtKmTadYcCuizEgRCgJEpK4HCnmHSF5XdF6G6N5QgdLL67V5T25T9oXhK5AXElvE3klIFHQfKEfppjXK7cduGH7S0Xf4UcwaSr2tFakaF7KMkDVkGgYCBqwaBgIgUUhoLD2I8U5yy+iIuR6lrS17NpKxFzWoIEgrTZc4WU6OPrMXV9N9tTJtOsOBXTZRRQlioCIQSVweFPMOkLyu6L0at0b8/A6WX12rzq7UrfeF3yuQFwm8pvJKCj4P5+P00xrlduO3DD9paLvcKOYNJV7WitSOXsoyUoAUjIBIDU4DopDoiDU4DomAUTAsPYkxTnLL6Ii5PqWtLXs2krDXMaggSCtdlvhZTo42sxdX0321Mm06w4Ki6bKSjCWJTASgSNwOFPMOkLyu6L0at8X8/B6WX1wvOrtSt9oXdK5AXCbxN5JQUdB/Px+mmNdy7cduGGfdLTd4eNHMGkr0taKVI5eyhgIGpGQUwGpQyUgogYClB0QFESsPYlxTnLA0RFyPUtaf9a9m0lYS5jUECQVtstcLKdHG1mLq+m+2pk2nWHBLqMpUUJY0SQlUSNweFPMOkLyu6L0at0X8/B6WX1wvOrtSt9oXdK5AXCbymskpAo9hwboRQeOPGHxLiu5R24YZ6VMr4YWRE5WnSPqrWvCtcIZe6ksgpQyCBhWgMKUGEGQUhhEBSGgsLYm/q+WBoiLkep60/617NpKwVy2sIEgrbZZ4WU6ONrMXW9N9tTJtOsODK6bKSgYoEq4Sl73oWW/isaNJ+i8L3heiGAqboQ+OkxBA9ADmlRXiLUpj3rwlckci4LoHMCrSPQgpK+2AYE894swiIreIekf6XY2Wrft4Y70YqSMxBEVhbWxwBBzHiKtTOJRMZhysWE5ji1woRjWqJy8ZjBKyGQUjJTCDUhhBkFIYUgRBqRYWxR/V8sDREXH9T91P+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VP7LO5eXJWf+U8avyW+26H6p/ZZ3JyVn/lPGr8kb7bofqn9lnco5Kz/AMo41flH3TurHmS10eKYpYCGkhooDSuIegL1t2aLfSmFaq5q6zLwlXwqxKJhvlpKJEPgts842NXnNcQtFOU9IyLYQs8Jxxu+gWau5MvSIwj7tTwoYLDXieRi5qvbpx1lFU56Q7K8G4xhtw3Dw30LvQOILlbVe4lfTSGuzRiMu/aKLK9Qg8d0ZQRGkJkVPfFe25j3RIbcZJczP6Qujs21YjdqZrlrPWEXLXViQ/BiAuFlMLwXAfVbpppq6xLwzNPSYScG6kFwy8HOHAhUm3VGi29DIiWdb4o146tBUxFaOhbRK+y7Q71OazEGIErmhdsd6n+0YhltEt7LtDvU5rOg2mW9n2h3pms/k9plvZ9od6nerP5PaZb2fab3qd6tH8stolvZdod6b1Z/J7RLez7Q703riP5IwJb2XaHem9Wn+S2mW9l2h3pvVnRjtMt7PtDvUb1aY3RtMt7LtDvUZrI3S2mW9l2h3p/Z0FJZtvihTjq0qv8AZ0YxbpwWjKwsdA0E4k4dUrb0IyaunEi1YxpaDxNqXn48Svu00RmZV3pq6Qlb3b3HPe18QYiCGY6HOVz9p2ve/mnR727PzK1rnyghtAXNaXsUgQCDxTkg2ILQg5e6V7QPEHDMRVWiuqnSUTGXPx7021yKclQtFO13Y+XnNmmWreqPMd1lTztxHApMXqjzXdZTnbhwKRvVHmu6ynO3DgUjesPNd1lTztxHBpPeuPNd1lOeunApG9j1T1lTz104FJ72PVd1lOeup4FA3s+q7rKc/dOXoPe16p6yp5+6jgUDez6p6yo5+6nl6C3seq7rKc9dOXoLex6p6ynPXUcCkb1/Vd1lOeunApLesPNd1lRztw4NI3rDzHdZU87dTwaW2BeoK5FeUkqk7Xdn5TFmnLoLmXtAUsoPQKLwm5VVPWXpERHw6iSkWwxYF5pexSBAIBAIEWoNboDTxIFuZuZAbmZmQG5mZkBuZmZAbmZmQG5mZkBuZmZAbmZmQG5mZkBuZmZAbmZmQG5mZkBuZmZAbmZmQG5m5ggYgNzBBsAogaAQCD//2Q==">
            <a:extLst>
              <a:ext uri="{FF2B5EF4-FFF2-40B4-BE49-F238E27FC236}">
                <a16:creationId xmlns:a16="http://schemas.microsoft.com/office/drawing/2014/main" id="{91EDED39-BA95-45F0-9454-DB337E6BC116}"/>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SV" altLang="es-SV" sz="1800">
              <a:solidFill>
                <a:srgbClr val="000000"/>
              </a:solidFill>
              <a:latin typeface="Arial" panose="020B0604020202020204" pitchFamily="34" charset="0"/>
            </a:endParaRPr>
          </a:p>
        </p:txBody>
      </p:sp>
      <p:sp>
        <p:nvSpPr>
          <p:cNvPr id="27655" name="AutoShape 8" descr="data:image/jpeg;base64,/9j/4AAQSkZJRgABAQAAAQABAAD/2wCEAAkGBw8QDxANEA4QDQ8PDw8PDQ0PDw8ODQ0MFBEWFxQRFBUYHCggGholHRQUITEhJSkrLi4uFx8zODMsNygtLisBCgoKDg0OFxAQFywcFRwsLCwsLCwuKywsLCwsLCwsLCwsLCwsLSwsNywsLCwuLDcsLCwsLCwsLDcsNzcsLDcsLP/AABEIAMgAyAMBEQACEQEDEQH/xAAcAAACAgMBAQAAAAAAAAAAAAAAAQUHAgMGBAj/xABLEAABAgMBCAwMBAYABwAAAAABAAIDBBEhBQYSMTJRsbIHExQWM0FxcnORktEiIzVSYWJjZIGjweIkNFSCFUJEU5OhJUOzw+Hw8f/EABoBAQADAQEBAAAAAAAAAAAAAAABAgQFAwb/xAApEQEAAQMBBwUBAQEBAAAAAAAAAQIDETEEEhMUITNRBTJBQmEigVIj/9oADAMBAAIRAxEAPwC8UAgSCPn7sy8Gx8QYXmN8J3UvSi1XXpCk10wh4t+TBkwHO9LnhmgFaOTq+Zec3ohr35+7fO+xTyc+UcePA35+7/O+xOSnycePA35+7/O+xOSnycf8G/P3f532JyU+Tj/g35+7/O+xOSnycf8ABvz93+d9iclPk4/4N+fu/wA77E5KfJx/wb8/d/nfYnJT5OP+Dfn7v877E5KfJx/wb8/d/nfYnJT5OP8Ag35+7/O+xOSnycf8G/P3f532JyU+Tj/g35+7/O+xOSnycf8ABvz93+d9iclPk4/4N+fu3zvsTk58nHhshX5MOXAc0Z2vD/oFWdjq8p48JiQuzLx7GRBheY7wXdS8K7NdOsPSmumUgvNc1AFIECKDi74L5nEmDAOC0VDooNHOPGG5gt9jZoxvVM9y58QgpeUe+3JB4yLT8ONapriNHhiZe1kgwZ3cp4vgvOa5lbdiGZl4QxtaPjRRmo6Mdqg5mdpTmpPQbVBzM7SZqOg2qDmZ2kzUdBtUHMztJmo6DaoOZnaTNR0G1QczO0majoNqg5mdpM1HQbVBzM7SZqOg2qDmZ2kzUdBtUHMztJmo6DaoOZnaTNR0G1QczO0majoNqg5mdpM1HRk2XhHE1p5DVN6oxDB9z2HFVvprVTvybsPFHk3stHhAcYsI+Cvv7ymMJ69++ZzS2DHOE0mjYptc05jnCy3tnjG9S97d34l2YKwNBoEg5q/K6phwxAYaPi1LiDa2GMfX9CtOy2t6czo8bteOjl7nyooIjv2giymcrbcr+IeGMvVNTQYM7jib3qtNOUz0RUaae7GaegWBe0UxCkzlpqrYQKoCqAqgKoCqAqgKoCqAqgKoCqAqgKoCqYMt0Gae3E74G0Ku7CYqSspNh4sscMbV41UzEr5y8t0pb/mNHOHFTOr0T5Vqj5dTebdUxWGA81fCpgk2l0M931WLabW7OY0aLVeYw6VZXsxcbEFZ3fjmNNxBjo4Q2+gD/wBK6tmN2hjuTmp640QMaXcQFgzniCrEZlMziEFEiFxLjaTjWiIw85ljVSgVQFUBVAVQFUBVAVQFUBVAVRBtBJAAJJxACpKicRrKcZSUC4M2+0QHgZ3UZpXlN+3HyvFuZexl6M4eKG3lf3Lzna6IW4FTZvOms8LtHuTm6DgSxdefN+yP7z3JzlBwJQ09KvgxHQn0D20rQ1FoqveiqKo3oec04lphxC0hwxi1WnrCIlOwogiMrxOFCM2deFXSXo8l70wYU3DtxuMM8hs0gKb8b1stzipZrSuU2NUwaNKCsIds08+0iH4gldaPZDFrVLK68XJb+46O9TahFSNqvVUVQFUBVAVQFUBVAVQFUBVAVQSl79yHTcQtDsCGyhiPpU0OJo9JoV4Xr0W4/Xpbo3uqxLnXMgwG4MKGG2WuxvdynjXMruVVdZlqimIe1VWJAIBBWd9x/Gxv2aoXV2btsd33Ieq93kkrjxcpnIR9fovK5C9LA1E0zpYRHJhBKu3KY9y0pc1aCuQ2sJvJKmBWEA/ionPi6SurHbhij3S1XXPjBzRpKtb0RU8VV6qiqAqgKoCqAqgKoCqAqgKoMobXOIa0Vc4hrRncTQBVqmI6kRnota4lzWy0FsIWnHEdiw4hxlce5c36sttFO7GEgqLhAIBAIKwvwP42N+zUC6uzduGO77kNVaHm91yD4w806QvO5otS2Rj+Kh8+FrBUn2Sn7QtCVyQuS2lN5JUwKsgH8VE58XSV1Y7cMX2lruufGDmjSVa3orU8NV6oFUBVAVQOqAqgKoBA6oCqIdDeNKCJN4RFRBYX/vrQaSsu1VYox5e1mP6WQFy2s1IECJQQc3fZJw3FhiF5Fh2tpcAeVe9OzXJjOHnVdph5jfvJ5ovY/wDKvylavHpcVfBPsjzMSMyuC7BphChsbQ2LbZommnEvCuqJnKOqvZR7rkHxh5p0hedzRanVtjH8VD58LWCpPslP2hacrkBcltKbySpgVVAP4uJz42krqx24YvtLXdg+M/aNJV7eitTwVXoqKoCqB1QOqAqpBVAAoGgSDtdjZlsy7oW65XP22dIabEau4WFoCAUDmL/bouhS7YTTR0dxaSDQiG0VdpA+K17LRFVXX4eV6cQrmq6bHoKp0Cqh1FUHtuOfGHmnSF53NFqdW2MfxcPnwtYKk+yU/aFrSuQFyW4pvIPIVMIUjKzsQT8dtajbpiw22YZXXjtwx/Mtl2bptEUBwI8AWi0YyrW46K1NMOaY7E8H40K9MKt1UwCqBgqAVQFVIdUBVTOuEFhjOOsJ0TgYYzjrChDudjR1RNW1tg6Hrn7b7oadnnpLt1haQgSDgtkt9IksK/yRT/ti37FHSWa+4zDGcda3M4wxnHWpDwv/ALxKBqiTTG43DSUwN1x7pNMUhoJ8A2mwYwqXI6LUtUzORDPwG4WCNtl6gZsNuNVntyt9oXdK5AXHbSm8kpAomD5Rj9NM65XYjtwxfMvPfCPGjmDSVe3orUjKL2VbYcVzcTiOQmiD0MuhFHGHcoUYG9l1Dxs+IKYG5t0mZnDqTA2NnoXnU5QQmBsE3DP84TCJZbc3zm9YSTwuwScL+1D7De5cHeq8uhER4G44X9qH2G9yb1XlOI8NkKC1tcFrW1x4IAr1KJmZMNihIQKiDCJAY7KY11MWE0GnWpiZjRExEsNxwv7UPsN7k3qvJux4G44X9qH2G9yb1XkxClNkCy6Mw0WNBZRosaPAHEF2Nl624mWK77nN0WhRJ3vDxp5h0heV3Ral6Io/4hA6aW12qk9uU/aF6yuQFxm4pvJKQKKgj/iEfppnXK7EduGKNZee+AeNHMGkq9vRWpG0XsqEDCkOiBphBpgCnAThYkj6SC+cdGDRIQCAQCAQCBIKP2QvKczys/6YXZ2XtwxXfc5wrS80le/wp5h0heV3RanV6I3lCB00trtXnPblP2hekrkBcZuKbyT8UgUVA8oR+mmdcrsx24Yo90tF8HCjmDSVe1orUjV7KhAwgyClAQNSgAJgDhYonQfSAXzjpRoaJJA0AgEAoApCQUhsg+U5nlZqBdrZO1DFd9znCtDzSVwOFPMOkLyu6LUavRF8oQOmltdqpPblP2hecrkBcVuKbyT8UgUZA8oR+mmdcrsx24YvtLRfBwo5g0lelrRWpGL1VNEGFIaBoCilBgJgOimEQ9f8Umf1Ux/ni968uFT4Wmuryf8AFJn9VMf54vep4VHg36vKwdieaixBN7ZFiRaGXptj3PwaiJWlcWJc7b6aaZjENWz1TKwVz2gIEgrfZXm4sOLKCHFiQgYcbCEOI9gJDmUrQ2410dhoiqJyzX6piYw4T+KTX6qY/wA8XvXQ4VHhn36vI/is1+qmP88XvUTaozob8vLGiue4ve5z3HG5xLnHlJtV4pxHREzlrKCSuBwp5h0heV3RejVvjeUIHSy2u1ec9uU/aF5yuQFxW4pvJKQKMheUI/SzOuV2Y7cMP2lovg4UcwaSvS1orUjV7KmgalBgIHRA1KDQFFOA6JgFEwLG2IP6zll9ERcv1H3UtWzaSsZc1qCBIKy2X+FlOjj60NdT0/2yybTrCv10WYqKEkQgSCSuBwp5h0heV3RehvjeUIHSy2uF5z25T9oXlK5AXEbym8kpAo2D5Qj9NM65XaiP/OGH7S0XwcKOYNJXpa0VqRq9lcmiMmApGSYQKJgOiB0UwBSHRAUQWNsQ4pzll9ERcr1HWlq2bSVirmtQQCCstl3hZTo4+tDXU9P0qZNp1hX5C6WGYlGAJgIhQlI3A4U8w6QvK7ovQ3xfKEDpZbXavOe3KftC8ZXIC4jeJvJKmBRkLyhH6aZ13LtR24YftLTfBwo5g0lXtaK1I1eyjIBA1IYCIOikCBgIGAgasBBYuxH/AFnLL/8AcXJ9R1patm0lYi5rUEAgrLZd4WU6OPrQ11fTtKmTadYcCuizEgRCgJEpK4HCnmHSF5XdF6G6N5QgdLL67V5T25T9oXhK5AXElvE3klIFHQfKEfppjXK7cduGH7S0Xf4UcwaSr2tFakaF7KMkDVkGgYCBqwaBgIgUUhoLD2I8U5yy+iIuR6lrS17NpKxFzWoIEgrTZc4WU6OPrMXV9N9tTJtOsOBXTZRRQlioCIQSVweFPMOkLyu6L0at0b8/A6WX12rzq7UrfeF3yuQFwm8pvJKCj4P5+P00xrlduO3DD9paLvcKOYNJV7WitSOXsoyUoAUjIBIDU4DopDoiDU4DomAUTAsPYkxTnLL6Ii5PqWtLXs2krDXMaggSCtdlvhZTo42sxdX0321Mm06w4Ki6bKSjCWJTASgSNwOFPMOkLyu6L0at8X8/B6WX1wvOrtSt9oXdK5AXCbxN5JQUdB/Px+mmNdy7cduGGfdLTd4eNHMGkr0taKVI5eyhgIGpGQUwGpQyUgogYClB0QFESsPYlxTnLA0RFyPUtaf9a9m0lYS5jUECQVtstcLKdHG1mLq+m+2pk2nWHBLqMpUUJY0SQlUSNweFPMOkLyu6L0at0X8/B6WX1wvOrtSt9oXdK5AXCbymskpAo9hwboRQeOPGHxLiu5R24YZ6VMr4YWRE5WnSPqrWvCtcIZe6ksgpQyCBhWgMKUGEGQUhhEBSGgsLYm/q+WBoiLkep60/617NpKwVy2sIEgrbZZ4WU6ONrMXW9N9tTJtOsODK6bKSgYoEq4Sl73oWW/isaNJ+i8L3heiGAqboQ+OkxBA9ADmlRXiLUpj3rwlckci4LoHMCrSPQgpK+2AYE894swiIreIekf6XY2Wrft4Y70YqSMxBEVhbWxwBBzHiKtTOJRMZhysWE5ji1woRjWqJy8ZjBKyGQUjJTCDUhhBkFIYUgRBqRYWxR/V8sDREXH9T91P+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VP7LO5eXJWf+U8avyW+26H6p/ZZ3JyVn/lPGr8kb7bofqn9lnco5Kz/AMo41flH3TurHmS10eKYpYCGkhooDSuIegL1t2aLfSmFaq5q6zLwlXwqxKJhvlpKJEPgts842NXnNcQtFOU9IyLYQs8Jxxu+gWau5MvSIwj7tTwoYLDXieRi5qvbpx1lFU56Q7K8G4xhtw3Dw30LvQOILlbVe4lfTSGuzRiMu/aKLK9Qg8d0ZQRGkJkVPfFe25j3RIbcZJczP6Qujs21YjdqZrlrPWEXLXViQ/BiAuFlMLwXAfVbpppq6xLwzNPSYScG6kFwy8HOHAhUm3VGi29DIiWdb4o146tBUxFaOhbRK+y7Q71OazEGIErmhdsd6n+0YhltEt7LtDvU5rOg2mW9n2h3pms/k9plvZ9od6nerP5PaZb2fab3qd6tH8stolvZdod6b1Z/J7RLez7Q703riP5IwJb2XaHem9Wn+S2mW9l2h3pvVnRjtMt7PtDvUb1aY3RtMt7LtDvUZrI3S2mW9l2h3p/Z0FJZtvihTjq0qv8AZ0YxbpwWjKwsdA0E4k4dUrb0IyaunEi1YxpaDxNqXn48Svu00RmZV3pq6Qlb3b3HPe18QYiCGY6HOVz9p2ve/mnR727PzK1rnyghtAXNaXsUgQCDxTkg2ILQg5e6V7QPEHDMRVWiuqnSUTGXPx7021yKclQtFO13Y+XnNmmWreqPMd1lTztxHApMXqjzXdZTnbhwKRvVHmu6ynO3DgUjesPNd1lTztxHBpPeuPNd1lOeunApG9j1T1lTz104FJ72PVd1lOeup4FA3s+q7rKc/dOXoPe16p6yp5+6jgUDez6p6yo5+6nl6C3seq7rKc9dOXoLex6p6ynPXUcCkb1/Vd1lOeunApLesPNd1lRztw4NI3rDzHdZU87dTwaW2BeoK5FeUkqk7Xdn5TFmnLoLmXtAUsoPQKLwm5VVPWXpERHw6iSkWwxYF5pexSBAIBAIEWoNboDTxIFuZuZAbmZmQG5mZkBuZmZAbmZmQG5mZkBuZmZAbmZmQG5mZkBuZmZAbmZmQG5mZkBuZmZAbmZmQG5m5ggYgNzBBsAogaAQCD//2Q==">
            <a:extLst>
              <a:ext uri="{FF2B5EF4-FFF2-40B4-BE49-F238E27FC236}">
                <a16:creationId xmlns:a16="http://schemas.microsoft.com/office/drawing/2014/main" id="{F2C49FC6-B8E6-40F1-8086-FDEA59EA357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SV" altLang="es-SV" sz="1800">
              <a:solidFill>
                <a:srgbClr val="000000"/>
              </a:solidFill>
              <a:latin typeface="Arial" panose="020B0604020202020204" pitchFamily="34" charset="0"/>
            </a:endParaRPr>
          </a:p>
        </p:txBody>
      </p:sp>
      <p:pic>
        <p:nvPicPr>
          <p:cNvPr id="27656" name="8 Imagen" descr="facebbok.jpg">
            <a:extLst>
              <a:ext uri="{FF2B5EF4-FFF2-40B4-BE49-F238E27FC236}">
                <a16:creationId xmlns:a16="http://schemas.microsoft.com/office/drawing/2014/main" id="{1F91B3A6-691A-4692-B020-59BFC297CD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4151" y="4579938"/>
            <a:ext cx="531813"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9 Imagen" descr="twitter.jpg">
            <a:extLst>
              <a:ext uri="{FF2B5EF4-FFF2-40B4-BE49-F238E27FC236}">
                <a16:creationId xmlns:a16="http://schemas.microsoft.com/office/drawing/2014/main" id="{83EB7333-CE23-444D-A0E2-F29CB9DC0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49713" y="5145088"/>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1 Rectángulo">
            <a:extLst>
              <a:ext uri="{FF2B5EF4-FFF2-40B4-BE49-F238E27FC236}">
                <a16:creationId xmlns:a16="http://schemas.microsoft.com/office/drawing/2014/main" id="{55D8FEAC-A7B6-41FC-BECA-18EF80113C45}"/>
              </a:ext>
            </a:extLst>
          </p:cNvPr>
          <p:cNvSpPr>
            <a:spLocks noChangeArrowheads="1"/>
          </p:cNvSpPr>
          <p:nvPr/>
        </p:nvSpPr>
        <p:spPr bwMode="auto">
          <a:xfrm>
            <a:off x="2312988" y="976313"/>
            <a:ext cx="713581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SV" sz="3600" b="1">
                <a:solidFill>
                  <a:srgbClr val="000000"/>
                </a:solidFill>
                <a:latin typeface="Arial Black" panose="020B0A04020102020204" pitchFamily="34" charset="0"/>
              </a:rPr>
              <a:t>MCP-ES</a:t>
            </a:r>
          </a:p>
          <a:p>
            <a:pPr algn="ctr" eaLnBrk="1" hangingPunct="1">
              <a:spcBef>
                <a:spcPct val="0"/>
              </a:spcBef>
              <a:buFontTx/>
              <a:buNone/>
            </a:pPr>
            <a:endParaRPr lang="es-ES" altLang="es-SV" sz="2400" b="1">
              <a:solidFill>
                <a:srgbClr val="000000"/>
              </a:solidFill>
              <a:latin typeface="Arial Black" panose="020B0A04020102020204" pitchFamily="34" charset="0"/>
            </a:endParaRPr>
          </a:p>
          <a:p>
            <a:pPr algn="ctr" eaLnBrk="1" hangingPunct="1">
              <a:spcBef>
                <a:spcPct val="0"/>
              </a:spcBef>
              <a:buFontTx/>
              <a:buNone/>
            </a:pPr>
            <a:r>
              <a:rPr lang="es-ES" altLang="es-SV" sz="2400" b="1">
                <a:solidFill>
                  <a:srgbClr val="000000"/>
                </a:solidFill>
                <a:latin typeface="Arial Black" panose="020B0A04020102020204" pitchFamily="34" charset="0"/>
              </a:rPr>
              <a:t>Contribuyendo a la reducción significativa y sostenible del VIH, Tuberculosis y Malaria, a través de las subvenciones del Fondo Mundial </a:t>
            </a:r>
          </a:p>
        </p:txBody>
      </p:sp>
      <p:pic>
        <p:nvPicPr>
          <p:cNvPr id="27659" name="Imagen 1">
            <a:extLst>
              <a:ext uri="{FF2B5EF4-FFF2-40B4-BE49-F238E27FC236}">
                <a16:creationId xmlns:a16="http://schemas.microsoft.com/office/drawing/2014/main" id="{272B9DAC-765B-47DF-9A29-2496207CD1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06838" y="3916363"/>
            <a:ext cx="6524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33005F32-3626-4159-A2BF-8901BABB5B71}"/>
              </a:ext>
            </a:extLst>
          </p:cNvPr>
          <p:cNvSpPr>
            <a:spLocks noGrp="1"/>
          </p:cNvSpPr>
          <p:nvPr>
            <p:ph type="title"/>
          </p:nvPr>
        </p:nvSpPr>
        <p:spPr>
          <a:xfrm>
            <a:off x="2019300" y="836614"/>
            <a:ext cx="8153400" cy="720725"/>
          </a:xfrm>
        </p:spPr>
        <p:txBody>
          <a:bodyPr/>
          <a:lstStyle/>
          <a:p>
            <a:pPr>
              <a:defRPr/>
            </a:pPr>
            <a:r>
              <a:rPr lang="es-ES" sz="3600" dirty="0">
                <a:solidFill>
                  <a:srgbClr val="000099"/>
                </a:solidFill>
                <a:effectLst>
                  <a:outerShdw blurRad="38100" dist="38100" dir="2700000" algn="tl">
                    <a:srgbClr val="000000">
                      <a:alpha val="43137"/>
                    </a:srgbClr>
                  </a:outerShdw>
                </a:effectLst>
                <a:latin typeface="Bembo Std" panose="02020605060306020A03" pitchFamily="18" charset="0"/>
              </a:rPr>
              <a:t>Información de la Subvención</a:t>
            </a:r>
          </a:p>
        </p:txBody>
      </p:sp>
      <p:pic>
        <p:nvPicPr>
          <p:cNvPr id="5" name="Imagen 4">
            <a:extLst>
              <a:ext uri="{FF2B5EF4-FFF2-40B4-BE49-F238E27FC236}">
                <a16:creationId xmlns:a16="http://schemas.microsoft.com/office/drawing/2014/main" id="{C2EE2183-7A19-426E-A891-6432D178D876}"/>
              </a:ext>
            </a:extLst>
          </p:cNvPr>
          <p:cNvPicPr>
            <a:picLocks noChangeAspect="1"/>
          </p:cNvPicPr>
          <p:nvPr/>
        </p:nvPicPr>
        <p:blipFill rotWithShape="1">
          <a:blip r:embed="rId4"/>
          <a:srcRect l="1570" t="25851" r="47638" b="42650"/>
          <a:stretch/>
        </p:blipFill>
        <p:spPr>
          <a:xfrm>
            <a:off x="1271464" y="1772816"/>
            <a:ext cx="9721080" cy="4032448"/>
          </a:xfrm>
          <a:prstGeom prst="rect">
            <a:avLst/>
          </a:prstGeom>
        </p:spPr>
      </p:pic>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33005F32-3626-4159-A2BF-8901BABB5B71}"/>
              </a:ext>
            </a:extLst>
          </p:cNvPr>
          <p:cNvSpPr>
            <a:spLocks noGrp="1"/>
          </p:cNvSpPr>
          <p:nvPr>
            <p:ph type="title"/>
          </p:nvPr>
        </p:nvSpPr>
        <p:spPr>
          <a:xfrm>
            <a:off x="1127448" y="836614"/>
            <a:ext cx="10009112" cy="720725"/>
          </a:xfrm>
        </p:spPr>
        <p:txBody>
          <a:bodyPr/>
          <a:lstStyle/>
          <a:p>
            <a:pPr>
              <a:defRPr/>
            </a:pPr>
            <a:r>
              <a:rPr lang="es-SV" sz="2000" dirty="0">
                <a:solidFill>
                  <a:srgbClr val="000099"/>
                </a:solidFill>
                <a:effectLst>
                  <a:outerShdw blurRad="38100" dist="38100" dir="2700000" algn="tl">
                    <a:srgbClr val="000000">
                      <a:alpha val="43137"/>
                    </a:srgbClr>
                  </a:outerShdw>
                </a:effectLst>
                <a:latin typeface="Bembo Std" panose="02020605060306020A03" pitchFamily="18" charset="0"/>
              </a:rPr>
              <a:t>Indicador Financiero F1: Presupuesto y desembolso del Fondo Mundial </a:t>
            </a:r>
            <a:r>
              <a:rPr lang="es-ES" sz="2000" dirty="0">
                <a:solidFill>
                  <a:srgbClr val="000099"/>
                </a:solidFill>
                <a:effectLst>
                  <a:outerShdw blurRad="38100" dist="38100" dir="2700000" algn="tl">
                    <a:srgbClr val="000000">
                      <a:alpha val="43137"/>
                    </a:srgbClr>
                  </a:outerShdw>
                </a:effectLst>
                <a:latin typeface="Bembo Std" panose="02020605060306020A03" pitchFamily="18" charset="0"/>
              </a:rPr>
              <a:t> Subvención</a:t>
            </a:r>
          </a:p>
        </p:txBody>
      </p:sp>
      <p:graphicFrame>
        <p:nvGraphicFramePr>
          <p:cNvPr id="5" name="Marcador de contenido 10">
            <a:extLst>
              <a:ext uri="{FF2B5EF4-FFF2-40B4-BE49-F238E27FC236}">
                <a16:creationId xmlns:a16="http://schemas.microsoft.com/office/drawing/2014/main" id="{8C0D4688-7A88-42CA-95D8-95D983343B7D}"/>
              </a:ext>
            </a:extLst>
          </p:cNvPr>
          <p:cNvGraphicFramePr>
            <a:graphicFrameLocks noGrp="1"/>
          </p:cNvGraphicFramePr>
          <p:nvPr>
            <p:ph idx="1"/>
            <p:extLst>
              <p:ext uri="{D42A27DB-BD31-4B8C-83A1-F6EECF244321}">
                <p14:modId xmlns:p14="http://schemas.microsoft.com/office/powerpoint/2010/main" val="2512256147"/>
              </p:ext>
            </p:extLst>
          </p:nvPr>
        </p:nvGraphicFramePr>
        <p:xfrm>
          <a:off x="3719736" y="1600200"/>
          <a:ext cx="7920880" cy="49251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a 8">
            <a:extLst>
              <a:ext uri="{FF2B5EF4-FFF2-40B4-BE49-F238E27FC236}">
                <a16:creationId xmlns:a16="http://schemas.microsoft.com/office/drawing/2014/main" id="{363BFF7E-8696-40D1-831A-0934132BC4C2}"/>
              </a:ext>
            </a:extLst>
          </p:cNvPr>
          <p:cNvGraphicFramePr/>
          <p:nvPr>
            <p:extLst>
              <p:ext uri="{D42A27DB-BD31-4B8C-83A1-F6EECF244321}">
                <p14:modId xmlns:p14="http://schemas.microsoft.com/office/powerpoint/2010/main" val="2639191223"/>
              </p:ext>
            </p:extLst>
          </p:nvPr>
        </p:nvGraphicFramePr>
        <p:xfrm>
          <a:off x="335360" y="1557339"/>
          <a:ext cx="3096344" cy="4464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29445504"/>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33005F32-3626-4159-A2BF-8901BABB5B71}"/>
              </a:ext>
            </a:extLst>
          </p:cNvPr>
          <p:cNvSpPr>
            <a:spLocks noGrp="1"/>
          </p:cNvSpPr>
          <p:nvPr>
            <p:ph type="title"/>
          </p:nvPr>
        </p:nvSpPr>
        <p:spPr>
          <a:xfrm>
            <a:off x="1127448" y="836614"/>
            <a:ext cx="10009112" cy="720725"/>
          </a:xfrm>
        </p:spPr>
        <p:txBody>
          <a:bodyPr/>
          <a:lstStyle/>
          <a:p>
            <a:pPr>
              <a:defRPr/>
            </a:pPr>
            <a:r>
              <a:rPr lang="es-SV" sz="2000" dirty="0">
                <a:solidFill>
                  <a:srgbClr val="000099"/>
                </a:solidFill>
                <a:effectLst>
                  <a:outerShdw blurRad="38100" dist="38100" dir="2700000" algn="tl">
                    <a:srgbClr val="000000">
                      <a:alpha val="43137"/>
                    </a:srgbClr>
                  </a:outerShdw>
                </a:effectLst>
                <a:latin typeface="Bembo Std" panose="02020605060306020A03" pitchFamily="18" charset="0"/>
              </a:rPr>
              <a:t>Indicador Financiero F2: Presupuesto y Gasto reales por Módulo de la</a:t>
            </a:r>
            <a:r>
              <a:rPr lang="es-ES" sz="2000" dirty="0">
                <a:solidFill>
                  <a:srgbClr val="000099"/>
                </a:solidFill>
                <a:effectLst>
                  <a:outerShdw blurRad="38100" dist="38100" dir="2700000" algn="tl">
                    <a:srgbClr val="000000">
                      <a:alpha val="43137"/>
                    </a:srgbClr>
                  </a:outerShdw>
                </a:effectLst>
                <a:latin typeface="Bembo Std" panose="02020605060306020A03" pitchFamily="18" charset="0"/>
              </a:rPr>
              <a:t> Subvención</a:t>
            </a:r>
          </a:p>
        </p:txBody>
      </p:sp>
      <p:graphicFrame>
        <p:nvGraphicFramePr>
          <p:cNvPr id="16" name="Diagrama 15">
            <a:extLst>
              <a:ext uri="{FF2B5EF4-FFF2-40B4-BE49-F238E27FC236}">
                <a16:creationId xmlns:a16="http://schemas.microsoft.com/office/drawing/2014/main" id="{9E78F102-A867-43EF-A8B8-C88E122F2EFB}"/>
              </a:ext>
            </a:extLst>
          </p:cNvPr>
          <p:cNvGraphicFramePr/>
          <p:nvPr>
            <p:extLst>
              <p:ext uri="{D42A27DB-BD31-4B8C-83A1-F6EECF244321}">
                <p14:modId xmlns:p14="http://schemas.microsoft.com/office/powerpoint/2010/main" val="2557458309"/>
              </p:ext>
            </p:extLst>
          </p:nvPr>
        </p:nvGraphicFramePr>
        <p:xfrm>
          <a:off x="191344" y="1628800"/>
          <a:ext cx="2304256"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Gráfico 19">
            <a:extLst>
              <a:ext uri="{FF2B5EF4-FFF2-40B4-BE49-F238E27FC236}">
                <a16:creationId xmlns:a16="http://schemas.microsoft.com/office/drawing/2014/main" id="{3757DDC0-B0C4-4080-A74F-5E8551E8D1F3}"/>
              </a:ext>
            </a:extLst>
          </p:cNvPr>
          <p:cNvGraphicFramePr>
            <a:graphicFrameLocks/>
          </p:cNvGraphicFramePr>
          <p:nvPr>
            <p:extLst>
              <p:ext uri="{D42A27DB-BD31-4B8C-83A1-F6EECF244321}">
                <p14:modId xmlns:p14="http://schemas.microsoft.com/office/powerpoint/2010/main" val="3046939908"/>
              </p:ext>
            </p:extLst>
          </p:nvPr>
        </p:nvGraphicFramePr>
        <p:xfrm>
          <a:off x="1343471" y="1557339"/>
          <a:ext cx="10153129" cy="496800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28946774"/>
      </p:ext>
    </p:extLst>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33005F32-3626-4159-A2BF-8901BABB5B71}"/>
              </a:ext>
            </a:extLst>
          </p:cNvPr>
          <p:cNvSpPr>
            <a:spLocks noGrp="1"/>
          </p:cNvSpPr>
          <p:nvPr>
            <p:ph type="title"/>
          </p:nvPr>
        </p:nvSpPr>
        <p:spPr>
          <a:xfrm>
            <a:off x="1127448" y="836614"/>
            <a:ext cx="10009112" cy="720725"/>
          </a:xfrm>
        </p:spPr>
        <p:txBody>
          <a:bodyPr/>
          <a:lstStyle/>
          <a:p>
            <a:pPr>
              <a:defRPr/>
            </a:pPr>
            <a:r>
              <a:rPr lang="es-SV" sz="2000" dirty="0">
                <a:solidFill>
                  <a:srgbClr val="000099"/>
                </a:solidFill>
                <a:effectLst>
                  <a:outerShdw blurRad="38100" dist="38100" dir="2700000" algn="tl">
                    <a:srgbClr val="000000">
                      <a:alpha val="43137"/>
                    </a:srgbClr>
                  </a:outerShdw>
                </a:effectLst>
                <a:latin typeface="Bembo Std" panose="02020605060306020A03" pitchFamily="18" charset="0"/>
              </a:rPr>
              <a:t>Indicador Financiero F3: Fuente de usos- Saldo de Caja al 31 de diciembre 2020 del RP MINSAL y el SR PLAN INTERNATIONAL en ($)</a:t>
            </a:r>
            <a:endParaRPr lang="es-ES" sz="2000" dirty="0">
              <a:solidFill>
                <a:srgbClr val="000099"/>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7" name="Marcador de contenido 6">
            <a:extLst>
              <a:ext uri="{FF2B5EF4-FFF2-40B4-BE49-F238E27FC236}">
                <a16:creationId xmlns:a16="http://schemas.microsoft.com/office/drawing/2014/main" id="{6B955441-3733-4F17-A0C0-44CDE1C30E2F}"/>
              </a:ext>
            </a:extLst>
          </p:cNvPr>
          <p:cNvGraphicFramePr>
            <a:graphicFrameLocks noGrp="1"/>
          </p:cNvGraphicFramePr>
          <p:nvPr>
            <p:ph idx="1"/>
            <p:extLst>
              <p:ext uri="{D42A27DB-BD31-4B8C-83A1-F6EECF244321}">
                <p14:modId xmlns:p14="http://schemas.microsoft.com/office/powerpoint/2010/main" val="615095377"/>
              </p:ext>
            </p:extLst>
          </p:nvPr>
        </p:nvGraphicFramePr>
        <p:xfrm>
          <a:off x="2351584" y="1557339"/>
          <a:ext cx="9433048" cy="53006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a 12">
            <a:extLst>
              <a:ext uri="{FF2B5EF4-FFF2-40B4-BE49-F238E27FC236}">
                <a16:creationId xmlns:a16="http://schemas.microsoft.com/office/drawing/2014/main" id="{E280010A-E62B-4393-9EB0-430AB79F81BD}"/>
              </a:ext>
            </a:extLst>
          </p:cNvPr>
          <p:cNvGraphicFramePr/>
          <p:nvPr>
            <p:extLst>
              <p:ext uri="{D42A27DB-BD31-4B8C-83A1-F6EECF244321}">
                <p14:modId xmlns:p14="http://schemas.microsoft.com/office/powerpoint/2010/main" val="2291852122"/>
              </p:ext>
            </p:extLst>
          </p:nvPr>
        </p:nvGraphicFramePr>
        <p:xfrm>
          <a:off x="335360" y="1268760"/>
          <a:ext cx="2952328" cy="5472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70947447"/>
      </p:ext>
    </p:extLst>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33005F32-3626-4159-A2BF-8901BABB5B71}"/>
              </a:ext>
            </a:extLst>
          </p:cNvPr>
          <p:cNvSpPr>
            <a:spLocks noGrp="1"/>
          </p:cNvSpPr>
          <p:nvPr>
            <p:ph type="title"/>
          </p:nvPr>
        </p:nvSpPr>
        <p:spPr>
          <a:xfrm>
            <a:off x="1127448" y="836614"/>
            <a:ext cx="10009112" cy="720725"/>
          </a:xfrm>
        </p:spPr>
        <p:txBody>
          <a:bodyPr/>
          <a:lstStyle/>
          <a:p>
            <a:pPr>
              <a:defRPr/>
            </a:pPr>
            <a:r>
              <a:rPr lang="es-SV" sz="2000" dirty="0">
                <a:solidFill>
                  <a:srgbClr val="000099"/>
                </a:solidFill>
                <a:effectLst>
                  <a:outerShdw blurRad="38100" dist="38100" dir="2700000" algn="tl">
                    <a:srgbClr val="000000">
                      <a:alpha val="43137"/>
                    </a:srgbClr>
                  </a:outerShdw>
                </a:effectLst>
                <a:latin typeface="Bembo Std" panose="02020605060306020A03" pitchFamily="18" charset="0"/>
              </a:rPr>
              <a:t>Indicador Financiero F4: Último ciclo de información y desembolso del RP</a:t>
            </a:r>
            <a:endParaRPr lang="es-ES" sz="2000" dirty="0">
              <a:solidFill>
                <a:srgbClr val="000099"/>
              </a:solidFill>
              <a:effectLst>
                <a:outerShdw blurRad="38100" dist="38100" dir="2700000" algn="tl">
                  <a:srgbClr val="000000">
                    <a:alpha val="43137"/>
                  </a:srgbClr>
                </a:outerShdw>
              </a:effectLst>
              <a:latin typeface="Bembo Std" panose="02020605060306020A03" pitchFamily="18" charset="0"/>
            </a:endParaRPr>
          </a:p>
        </p:txBody>
      </p:sp>
      <p:pic>
        <p:nvPicPr>
          <p:cNvPr id="9" name="Marcador de contenido 8">
            <a:extLst>
              <a:ext uri="{FF2B5EF4-FFF2-40B4-BE49-F238E27FC236}">
                <a16:creationId xmlns:a16="http://schemas.microsoft.com/office/drawing/2014/main" id="{0C22FFB2-B3BF-4536-AF78-1F58C0C09D0F}"/>
              </a:ext>
            </a:extLst>
          </p:cNvPr>
          <p:cNvPicPr>
            <a:picLocks noGrp="1" noChangeAspect="1"/>
          </p:cNvPicPr>
          <p:nvPr>
            <p:ph idx="1"/>
          </p:nvPr>
        </p:nvPicPr>
        <p:blipFill rotWithShape="1">
          <a:blip r:embed="rId4"/>
          <a:srcRect l="33720" t="59341" r="44697" b="20195"/>
          <a:stretch/>
        </p:blipFill>
        <p:spPr>
          <a:xfrm>
            <a:off x="4007768" y="1700808"/>
            <a:ext cx="6615735" cy="4320578"/>
          </a:xfrm>
        </p:spPr>
      </p:pic>
      <p:graphicFrame>
        <p:nvGraphicFramePr>
          <p:cNvPr id="12" name="Diagrama 11">
            <a:extLst>
              <a:ext uri="{FF2B5EF4-FFF2-40B4-BE49-F238E27FC236}">
                <a16:creationId xmlns:a16="http://schemas.microsoft.com/office/drawing/2014/main" id="{2A6C7C65-B1E4-433F-B31D-B72172AD2E75}"/>
              </a:ext>
            </a:extLst>
          </p:cNvPr>
          <p:cNvGraphicFramePr/>
          <p:nvPr>
            <p:extLst>
              <p:ext uri="{D42A27DB-BD31-4B8C-83A1-F6EECF244321}">
                <p14:modId xmlns:p14="http://schemas.microsoft.com/office/powerpoint/2010/main" val="1170672852"/>
              </p:ext>
            </p:extLst>
          </p:nvPr>
        </p:nvGraphicFramePr>
        <p:xfrm>
          <a:off x="407368" y="1700808"/>
          <a:ext cx="3456384" cy="4536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61386946"/>
      </p:ext>
    </p:extLst>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CB2A147-4403-4A71-8637-F91827897440}"/>
              </a:ext>
            </a:extLst>
          </p:cNvPr>
          <p:cNvPicPr>
            <a:picLocks noChangeAspect="1"/>
          </p:cNvPicPr>
          <p:nvPr/>
        </p:nvPicPr>
        <p:blipFill>
          <a:blip r:embed="rId4"/>
          <a:stretch>
            <a:fillRect/>
          </a:stretch>
        </p:blipFill>
        <p:spPr>
          <a:xfrm>
            <a:off x="7032104" y="2852937"/>
            <a:ext cx="5159895" cy="4039018"/>
          </a:xfrm>
          <a:prstGeom prst="rect">
            <a:avLst/>
          </a:prstGeom>
        </p:spPr>
      </p:pic>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228600"/>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Bembo Std" panose="02020605060306020A03" pitchFamily="18" charset="0"/>
              </a:rPr>
              <a:t>Indicador de Gestión </a:t>
            </a:r>
            <a:endParaRPr lang="es-ES" sz="36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2" name="Tabla 1">
            <a:extLst>
              <a:ext uri="{FF2B5EF4-FFF2-40B4-BE49-F238E27FC236}">
                <a16:creationId xmlns:a16="http://schemas.microsoft.com/office/drawing/2014/main" id="{55FB1CAA-3727-48FD-86D6-8B6153EED7EE}"/>
              </a:ext>
            </a:extLst>
          </p:cNvPr>
          <p:cNvGraphicFramePr>
            <a:graphicFrameLocks noGrp="1"/>
          </p:cNvGraphicFramePr>
          <p:nvPr>
            <p:extLst>
              <p:ext uri="{D42A27DB-BD31-4B8C-83A1-F6EECF244321}">
                <p14:modId xmlns:p14="http://schemas.microsoft.com/office/powerpoint/2010/main" val="2763034593"/>
              </p:ext>
            </p:extLst>
          </p:nvPr>
        </p:nvGraphicFramePr>
        <p:xfrm>
          <a:off x="551384" y="1124745"/>
          <a:ext cx="7452660" cy="3535098"/>
        </p:xfrm>
        <a:graphic>
          <a:graphicData uri="http://schemas.openxmlformats.org/drawingml/2006/table">
            <a:tbl>
              <a:tblPr/>
              <a:tblGrid>
                <a:gridCol w="779126">
                  <a:extLst>
                    <a:ext uri="{9D8B030D-6E8A-4147-A177-3AD203B41FA5}">
                      <a16:colId xmlns:a16="http://schemas.microsoft.com/office/drawing/2014/main" val="273118360"/>
                    </a:ext>
                  </a:extLst>
                </a:gridCol>
                <a:gridCol w="2423451">
                  <a:extLst>
                    <a:ext uri="{9D8B030D-6E8A-4147-A177-3AD203B41FA5}">
                      <a16:colId xmlns:a16="http://schemas.microsoft.com/office/drawing/2014/main" val="3843120214"/>
                    </a:ext>
                  </a:extLst>
                </a:gridCol>
                <a:gridCol w="1601289">
                  <a:extLst>
                    <a:ext uri="{9D8B030D-6E8A-4147-A177-3AD203B41FA5}">
                      <a16:colId xmlns:a16="http://schemas.microsoft.com/office/drawing/2014/main" val="3590838576"/>
                    </a:ext>
                  </a:extLst>
                </a:gridCol>
                <a:gridCol w="1672420">
                  <a:extLst>
                    <a:ext uri="{9D8B030D-6E8A-4147-A177-3AD203B41FA5}">
                      <a16:colId xmlns:a16="http://schemas.microsoft.com/office/drawing/2014/main" val="449688280"/>
                    </a:ext>
                  </a:extLst>
                </a:gridCol>
                <a:gridCol w="976374">
                  <a:extLst>
                    <a:ext uri="{9D8B030D-6E8A-4147-A177-3AD203B41FA5}">
                      <a16:colId xmlns:a16="http://schemas.microsoft.com/office/drawing/2014/main" val="2103734181"/>
                    </a:ext>
                  </a:extLst>
                </a:gridCol>
              </a:tblGrid>
              <a:tr h="1412141">
                <a:tc>
                  <a:txBody>
                    <a:bodyPr/>
                    <a:lstStyle/>
                    <a:p>
                      <a:pPr algn="l" fontAlgn="b"/>
                      <a:r>
                        <a:rPr lang="es-SV" sz="1100" b="0" i="0" u="none" strike="noStrike" dirty="0">
                          <a:solidFill>
                            <a:srgbClr val="000000"/>
                          </a:solidFill>
                          <a:effectLst/>
                          <a:latin typeface="Calibri" panose="020F0502020204030204" pitchFamily="34" charset="0"/>
                        </a:rPr>
                        <a:t>Comentarios:</a:t>
                      </a:r>
                    </a:p>
                  </a:txBody>
                  <a:tcPr marL="0" marR="0" marT="0" marB="0" anchor="b">
                    <a:lnL>
                      <a:noFill/>
                    </a:lnL>
                    <a:lnR w="6350" cap="flat" cmpd="sng" algn="ctr">
                      <a:solidFill>
                        <a:srgbClr val="131312"/>
                      </a:solidFill>
                      <a:prstDash val="solid"/>
                      <a:round/>
                      <a:headEnd type="none" w="med" len="med"/>
                      <a:tailEnd type="none" w="med" len="med"/>
                    </a:lnR>
                    <a:lnT>
                      <a:noFill/>
                    </a:lnT>
                    <a:lnB w="12700" cap="flat" cmpd="sng" algn="ctr">
                      <a:solidFill>
                        <a:srgbClr val="131312"/>
                      </a:solidFill>
                      <a:prstDash val="solid"/>
                      <a:round/>
                      <a:headEnd type="none" w="med" len="med"/>
                      <a:tailEnd type="none" w="med" len="med"/>
                    </a:lnB>
                    <a:solidFill>
                      <a:srgbClr val="FFFF99"/>
                    </a:solidFill>
                  </a:tcPr>
                </a:tc>
                <a:tc gridSpan="4">
                  <a:txBody>
                    <a:bodyPr/>
                    <a:lstStyle/>
                    <a:p>
                      <a:pPr marL="285750" indent="-285750" algn="l" fontAlgn="ctr">
                        <a:buFont typeface="Arial" panose="020B0604020202020204" pitchFamily="34" charset="0"/>
                        <a:buChar char="•"/>
                      </a:pPr>
                      <a:r>
                        <a:rPr lang="es-MX" sz="1400" b="0" i="0" u="none" strike="noStrike" dirty="0">
                          <a:solidFill>
                            <a:srgbClr val="000000"/>
                          </a:solidFill>
                          <a:effectLst/>
                          <a:latin typeface="Calibri" panose="020F0502020204030204" pitchFamily="34" charset="0"/>
                        </a:rPr>
                        <a:t>Con presupuesto del Fondo Mundial actualmente no se adquieren ARV. </a:t>
                      </a:r>
                    </a:p>
                    <a:p>
                      <a:pPr algn="l" fontAlgn="ctr"/>
                      <a:r>
                        <a:rPr lang="es-MX" sz="1400" b="0" i="0" u="none" strike="noStrike" dirty="0">
                          <a:solidFill>
                            <a:srgbClr val="000000"/>
                          </a:solidFill>
                          <a:effectLst/>
                          <a:latin typeface="Calibri" panose="020F0502020204030204" pitchFamily="34" charset="0"/>
                        </a:rPr>
                        <a:t>El financiamiento de la terapia ARV es con Fondos GOES, en cumplimiento al compromiso de absorción por el Estado.  </a:t>
                      </a:r>
                      <a:br>
                        <a:rPr lang="es-MX" sz="1400" b="0" i="0" u="none" strike="noStrike" dirty="0">
                          <a:solidFill>
                            <a:srgbClr val="000000"/>
                          </a:solidFill>
                          <a:effectLst/>
                          <a:latin typeface="Calibri" panose="020F0502020204030204" pitchFamily="34" charset="0"/>
                        </a:rPr>
                      </a:br>
                      <a:r>
                        <a:rPr lang="es-MX" sz="1400" b="0" i="0" u="none" strike="noStrike" dirty="0">
                          <a:solidFill>
                            <a:srgbClr val="000000"/>
                          </a:solidFill>
                          <a:effectLst/>
                          <a:latin typeface="Calibri" panose="020F0502020204030204" pitchFamily="34" charset="0"/>
                        </a:rPr>
                        <a:t>A partir del año 2020, los usuarios de primera línea fueron cambiado a esquema de tratamiento con DLT.</a:t>
                      </a:r>
                    </a:p>
                    <a:p>
                      <a:pPr algn="l" fontAlgn="ctr"/>
                      <a:r>
                        <a:rPr lang="es-MX" sz="1400" b="0" i="0" u="none" strike="noStrike" dirty="0">
                          <a:solidFill>
                            <a:srgbClr val="000000"/>
                          </a:solidFill>
                          <a:effectLst/>
                          <a:latin typeface="Calibri" panose="020F0502020204030204" pitchFamily="34" charset="0"/>
                        </a:rPr>
                        <a:t>El medicamento reportado en este informe es el combinado,   cuenta con un nivel de existencia  de estos que cubren los meses de existencia de seguridad.</a:t>
                      </a:r>
                      <a:br>
                        <a:rPr lang="es-MX" sz="1400" b="0" i="0" u="none" strike="noStrike" dirty="0">
                          <a:solidFill>
                            <a:srgbClr val="000000"/>
                          </a:solidFill>
                          <a:effectLst/>
                          <a:latin typeface="Calibri" panose="020F0502020204030204" pitchFamily="34" charset="0"/>
                        </a:rPr>
                      </a:br>
                      <a:endParaRPr lang="es-MX" sz="14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solidFill>
                      <a:srgbClr val="FFFF99"/>
                    </a:solidFill>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2036138345"/>
                  </a:ext>
                </a:extLst>
              </a:tr>
              <a:tr h="693462">
                <a:tc>
                  <a:txBody>
                    <a:bodyPr/>
                    <a:lstStyle/>
                    <a:p>
                      <a:pPr algn="ctr" fontAlgn="b"/>
                      <a:r>
                        <a:rPr lang="es-SV" sz="1050" b="0" i="0" u="none" strike="noStrike" dirty="0">
                          <a:solidFill>
                            <a:srgbClr val="000000"/>
                          </a:solidFill>
                          <a:effectLst/>
                          <a:latin typeface="Calibri" panose="020F0502020204030204" pitchFamily="34" charset="0"/>
                        </a:rPr>
                        <a:t>Componente</a:t>
                      </a:r>
                    </a:p>
                  </a:txBody>
                  <a:tcPr marL="0" marR="0" marT="0" marB="0" anchor="ctr">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050" b="0" i="0" u="none" strike="noStrike" dirty="0">
                          <a:solidFill>
                            <a:srgbClr val="000000"/>
                          </a:solidFill>
                          <a:effectLst/>
                          <a:latin typeface="Calibri" panose="020F0502020204030204" pitchFamily="34" charset="0"/>
                        </a:rPr>
                        <a:t>Productos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MX" sz="900" b="0" i="0" u="none" strike="noStrike" dirty="0">
                          <a:solidFill>
                            <a:srgbClr val="000000"/>
                          </a:solidFill>
                          <a:effectLst/>
                          <a:latin typeface="Calibri" panose="020F0502020204030204" pitchFamily="34" charset="0"/>
                        </a:rPr>
                        <a:t>Nivel de existencias expresado en meses de tratamiento para todos los pacientes actuales.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050" b="0" i="0" u="none" strike="noStrike" dirty="0">
                          <a:solidFill>
                            <a:srgbClr val="000000"/>
                          </a:solidFill>
                          <a:effectLst/>
                          <a:latin typeface="Calibri" panose="020F0502020204030204" pitchFamily="34" charset="0"/>
                        </a:rPr>
                        <a:t>Meses de existencias de seguridad</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MX" sz="900" b="0" i="0" u="none" strike="noStrike" dirty="0">
                          <a:solidFill>
                            <a:srgbClr val="000000"/>
                          </a:solidFill>
                          <a:effectLst/>
                          <a:latin typeface="Calibri" panose="020F0502020204030204" pitchFamily="34" charset="0"/>
                        </a:rPr>
                        <a:t>Diferencia entre existencias actuales y existencias de seguridad</a:t>
                      </a:r>
                    </a:p>
                  </a:txBody>
                  <a:tcPr marL="0" marR="0" marT="0" marB="0" anchor="ctr">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extLst>
                  <a:ext uri="{0D108BD9-81ED-4DB2-BD59-A6C34878D82A}">
                    <a16:rowId xmlns:a16="http://schemas.microsoft.com/office/drawing/2014/main" val="3285423976"/>
                  </a:ext>
                </a:extLst>
              </a:tr>
              <a:tr h="1134756">
                <a:tc>
                  <a:txBody>
                    <a:bodyPr/>
                    <a:lstStyle/>
                    <a:p>
                      <a:pPr algn="ctr" fontAlgn="ctr"/>
                      <a:r>
                        <a:rPr lang="es-SV" sz="1200" b="0" i="0" u="none" strike="noStrike">
                          <a:solidFill>
                            <a:srgbClr val="000000"/>
                          </a:solidFill>
                          <a:effectLst/>
                          <a:latin typeface="Calibri" panose="020F0502020204030204" pitchFamily="34" charset="0"/>
                        </a:rPr>
                        <a:t> VIH/SIDA </a:t>
                      </a:r>
                    </a:p>
                  </a:txBody>
                  <a:tcPr marL="0" marR="0" marT="0" marB="0" anchor="ctr">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tcPr>
                </a:tc>
                <a:tc>
                  <a:txBody>
                    <a:bodyPr/>
                    <a:lstStyle/>
                    <a:p>
                      <a:pPr algn="just" fontAlgn="b"/>
                      <a:r>
                        <a:rPr lang="es-SV" sz="1200" b="0" i="0" u="none" strike="noStrike" dirty="0" err="1">
                          <a:solidFill>
                            <a:srgbClr val="000000"/>
                          </a:solidFill>
                          <a:effectLst/>
                          <a:latin typeface="Calibri" panose="020F0502020204030204" pitchFamily="34" charset="0"/>
                        </a:rPr>
                        <a:t>Dolutegravir</a:t>
                      </a:r>
                      <a:r>
                        <a:rPr lang="es-SV" sz="1200" b="0" i="0" u="none" strike="noStrike" dirty="0">
                          <a:solidFill>
                            <a:srgbClr val="000000"/>
                          </a:solidFill>
                          <a:effectLst/>
                          <a:latin typeface="Calibri" panose="020F0502020204030204" pitchFamily="34" charset="0"/>
                        </a:rPr>
                        <a:t> 50mg /</a:t>
                      </a:r>
                      <a:r>
                        <a:rPr lang="es-SV" sz="1200" b="0" i="0" u="none" strike="noStrike" dirty="0" err="1">
                          <a:solidFill>
                            <a:srgbClr val="000000"/>
                          </a:solidFill>
                          <a:effectLst/>
                          <a:latin typeface="Calibri" panose="020F0502020204030204" pitchFamily="34" charset="0"/>
                        </a:rPr>
                        <a:t>Lamivudina</a:t>
                      </a:r>
                      <a:r>
                        <a:rPr lang="es-SV" sz="1200" b="0" i="0" u="none" strike="noStrike" dirty="0">
                          <a:solidFill>
                            <a:srgbClr val="000000"/>
                          </a:solidFill>
                          <a:effectLst/>
                          <a:latin typeface="Calibri" panose="020F0502020204030204" pitchFamily="34" charset="0"/>
                        </a:rPr>
                        <a:t> 300mg /</a:t>
                      </a:r>
                      <a:r>
                        <a:rPr lang="es-SV" sz="1200" b="0" i="0" u="none" strike="noStrike" dirty="0" err="1">
                          <a:solidFill>
                            <a:srgbClr val="000000"/>
                          </a:solidFill>
                          <a:effectLst/>
                          <a:latin typeface="Calibri" panose="020F0502020204030204" pitchFamily="34" charset="0"/>
                        </a:rPr>
                        <a:t>tenofovir</a:t>
                      </a:r>
                      <a:r>
                        <a:rPr lang="es-SV" sz="1200" b="0" i="0" u="none" strike="noStrike" dirty="0">
                          <a:solidFill>
                            <a:srgbClr val="000000"/>
                          </a:solidFill>
                          <a:effectLst/>
                          <a:latin typeface="Calibri" panose="020F0502020204030204" pitchFamily="34" charset="0"/>
                        </a:rPr>
                        <a:t> 300 mg</a:t>
                      </a:r>
                    </a:p>
                    <a:p>
                      <a:pPr algn="l" fontAlgn="b"/>
                      <a:r>
                        <a:rPr lang="es-SV" sz="1200" b="0" i="0" u="none" strike="noStrike" dirty="0">
                          <a:solidFill>
                            <a:srgbClr val="000000"/>
                          </a:solidFill>
                          <a:effectLst/>
                          <a:latin typeface="Calibri" panose="020F0502020204030204" pitchFamily="34" charset="0"/>
                        </a:rPr>
                        <a:t> </a:t>
                      </a:r>
                    </a:p>
                    <a:p>
                      <a:pPr algn="l" fontAlgn="b"/>
                      <a:r>
                        <a:rPr lang="es-SV" sz="12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0" i="0" u="none" strike="noStrike" dirty="0">
                          <a:solidFill>
                            <a:srgbClr val="000000"/>
                          </a:solidFill>
                          <a:effectLst/>
                          <a:latin typeface="Calibri" panose="020F0502020204030204" pitchFamily="34" charset="0"/>
                        </a:rPr>
                        <a:t>5.7</a:t>
                      </a:r>
                    </a:p>
                    <a:p>
                      <a:pPr algn="ctr" fontAlgn="b"/>
                      <a:r>
                        <a:rPr lang="es-SV" sz="1200" b="0" i="0" u="none" strike="noStrike" dirty="0">
                          <a:solidFill>
                            <a:srgbClr val="000000"/>
                          </a:solidFill>
                          <a:effectLst/>
                          <a:latin typeface="Calibri" panose="020F0502020204030204" pitchFamily="34" charset="0"/>
                        </a:rPr>
                        <a:t> </a:t>
                      </a:r>
                    </a:p>
                    <a:p>
                      <a:pPr algn="ctr" fontAlgn="b"/>
                      <a:r>
                        <a:rPr lang="es-SV" sz="12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FF"/>
                    </a:solidFill>
                  </a:tcPr>
                </a:tc>
                <a:tc>
                  <a:txBody>
                    <a:bodyPr/>
                    <a:lstStyle/>
                    <a:p>
                      <a:pPr algn="ctr" fontAlgn="b"/>
                      <a:r>
                        <a:rPr lang="es-SV" sz="1200" b="0" i="0" u="none" strike="noStrike" dirty="0">
                          <a:solidFill>
                            <a:srgbClr val="000000"/>
                          </a:solidFill>
                          <a:effectLst/>
                          <a:latin typeface="Calibri" panose="020F0502020204030204" pitchFamily="34" charset="0"/>
                        </a:rPr>
                        <a:t>3.0</a:t>
                      </a:r>
                    </a:p>
                    <a:p>
                      <a:pPr algn="ctr" fontAlgn="b"/>
                      <a:r>
                        <a:rPr lang="es-SV" sz="1200" b="0" i="0" u="none" strike="noStrike" dirty="0">
                          <a:solidFill>
                            <a:srgbClr val="000000"/>
                          </a:solidFill>
                          <a:effectLst/>
                          <a:latin typeface="Calibri" panose="020F0502020204030204" pitchFamily="34" charset="0"/>
                        </a:rPr>
                        <a:t> </a:t>
                      </a:r>
                    </a:p>
                    <a:p>
                      <a:pPr algn="ctr" fontAlgn="b"/>
                      <a:r>
                        <a:rPr lang="es-SV" sz="12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dirty="0">
                          <a:solidFill>
                            <a:srgbClr val="000000"/>
                          </a:solidFill>
                          <a:effectLst/>
                          <a:latin typeface="Calibri" panose="020F0502020204030204" pitchFamily="34" charset="0"/>
                        </a:rPr>
                        <a:t>2.7</a:t>
                      </a:r>
                    </a:p>
                    <a:p>
                      <a:pPr algn="ctr" fontAlgn="b"/>
                      <a:r>
                        <a:rPr lang="es-SV" sz="1200" b="1" i="0" u="none" strike="noStrike" dirty="0">
                          <a:solidFill>
                            <a:srgbClr val="000000"/>
                          </a:solidFill>
                          <a:effectLst/>
                          <a:latin typeface="Calibri" panose="020F0502020204030204" pitchFamily="34" charset="0"/>
                        </a:rPr>
                        <a:t> </a:t>
                      </a:r>
                    </a:p>
                    <a:p>
                      <a:pPr algn="ctr" fontAlgn="b"/>
                      <a:r>
                        <a:rPr lang="es-SV" sz="12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extLst>
                  <a:ext uri="{0D108BD9-81ED-4DB2-BD59-A6C34878D82A}">
                    <a16:rowId xmlns:a16="http://schemas.microsoft.com/office/drawing/2014/main" val="4223965734"/>
                  </a:ext>
                </a:extLst>
              </a:tr>
            </a:tbl>
          </a:graphicData>
        </a:graphic>
      </p:graphicFrame>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2351088" y="1268414"/>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2136775" y="228600"/>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Bembo Std" panose="02020605060306020A03" pitchFamily="18" charset="0"/>
              </a:rPr>
              <a:t>Indicadores de Impacto </a:t>
            </a:r>
            <a:endParaRPr lang="es-ES" sz="3600" dirty="0">
              <a:solidFill>
                <a:srgbClr val="C00000"/>
              </a:solidFill>
              <a:effectLst>
                <a:outerShdw blurRad="38100" dist="38100" dir="2700000" algn="tl">
                  <a:srgbClr val="000000">
                    <a:alpha val="43137"/>
                  </a:srgbClr>
                </a:outerShdw>
              </a:effectLst>
              <a:latin typeface="Bembo Std" panose="02020605060306020A03" pitchFamily="18" charset="0"/>
            </a:endParaRPr>
          </a:p>
        </p:txBody>
      </p:sp>
      <p:graphicFrame>
        <p:nvGraphicFramePr>
          <p:cNvPr id="2" name="Tabla 1">
            <a:extLst>
              <a:ext uri="{FF2B5EF4-FFF2-40B4-BE49-F238E27FC236}">
                <a16:creationId xmlns:a16="http://schemas.microsoft.com/office/drawing/2014/main" id="{09F51B2E-C312-4252-AB1D-E3546ABCFEF2}"/>
              </a:ext>
            </a:extLst>
          </p:cNvPr>
          <p:cNvGraphicFramePr>
            <a:graphicFrameLocks noGrp="1"/>
          </p:cNvGraphicFramePr>
          <p:nvPr>
            <p:extLst>
              <p:ext uri="{D42A27DB-BD31-4B8C-83A1-F6EECF244321}">
                <p14:modId xmlns:p14="http://schemas.microsoft.com/office/powerpoint/2010/main" val="1087223967"/>
              </p:ext>
            </p:extLst>
          </p:nvPr>
        </p:nvGraphicFramePr>
        <p:xfrm>
          <a:off x="609600" y="1268414"/>
          <a:ext cx="10972800" cy="4968898"/>
        </p:xfrm>
        <a:graphic>
          <a:graphicData uri="http://schemas.openxmlformats.org/drawingml/2006/table">
            <a:tbl>
              <a:tblPr/>
              <a:tblGrid>
                <a:gridCol w="2664897">
                  <a:extLst>
                    <a:ext uri="{9D8B030D-6E8A-4147-A177-3AD203B41FA5}">
                      <a16:colId xmlns:a16="http://schemas.microsoft.com/office/drawing/2014/main" val="575575645"/>
                    </a:ext>
                  </a:extLst>
                </a:gridCol>
                <a:gridCol w="759932">
                  <a:extLst>
                    <a:ext uri="{9D8B030D-6E8A-4147-A177-3AD203B41FA5}">
                      <a16:colId xmlns:a16="http://schemas.microsoft.com/office/drawing/2014/main" val="3604260168"/>
                    </a:ext>
                  </a:extLst>
                </a:gridCol>
                <a:gridCol w="1150167">
                  <a:extLst>
                    <a:ext uri="{9D8B030D-6E8A-4147-A177-3AD203B41FA5}">
                      <a16:colId xmlns:a16="http://schemas.microsoft.com/office/drawing/2014/main" val="2224697703"/>
                    </a:ext>
                  </a:extLst>
                </a:gridCol>
                <a:gridCol w="739393">
                  <a:extLst>
                    <a:ext uri="{9D8B030D-6E8A-4147-A177-3AD203B41FA5}">
                      <a16:colId xmlns:a16="http://schemas.microsoft.com/office/drawing/2014/main" val="2656748373"/>
                    </a:ext>
                  </a:extLst>
                </a:gridCol>
                <a:gridCol w="585353">
                  <a:extLst>
                    <a:ext uri="{9D8B030D-6E8A-4147-A177-3AD203B41FA5}">
                      <a16:colId xmlns:a16="http://schemas.microsoft.com/office/drawing/2014/main" val="2824374489"/>
                    </a:ext>
                  </a:extLst>
                </a:gridCol>
                <a:gridCol w="821548">
                  <a:extLst>
                    <a:ext uri="{9D8B030D-6E8A-4147-A177-3AD203B41FA5}">
                      <a16:colId xmlns:a16="http://schemas.microsoft.com/office/drawing/2014/main" val="2450588198"/>
                    </a:ext>
                  </a:extLst>
                </a:gridCol>
                <a:gridCol w="4251510">
                  <a:extLst>
                    <a:ext uri="{9D8B030D-6E8A-4147-A177-3AD203B41FA5}">
                      <a16:colId xmlns:a16="http://schemas.microsoft.com/office/drawing/2014/main" val="199297493"/>
                    </a:ext>
                  </a:extLst>
                </a:gridCol>
              </a:tblGrid>
              <a:tr h="586734">
                <a:tc>
                  <a:txBody>
                    <a:bodyPr/>
                    <a:lstStyle/>
                    <a:p>
                      <a:pPr algn="ctr" fontAlgn="ctr"/>
                      <a:r>
                        <a:rPr lang="es-SV" sz="1200" b="0" i="0" u="none" strike="noStrike" dirty="0">
                          <a:solidFill>
                            <a:srgbClr val="000000"/>
                          </a:solidFill>
                          <a:effectLst/>
                          <a:latin typeface="Calibri" panose="020F0502020204030204"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panose="020F0502020204030204"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Calibri" panose="020F0502020204030204" pitchFamily="34" charset="0"/>
                        </a:rPr>
                        <a:t>Lograda al 30 de junio</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200" b="1" i="0" u="none" strike="noStrike" dirty="0">
                          <a:solidFill>
                            <a:srgbClr val="000000"/>
                          </a:solidFill>
                          <a:effectLst/>
                          <a:latin typeface="Calibri" panose="020F0502020204030204"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1200" b="1" i="0" u="none" strike="noStrike" dirty="0">
                          <a:solidFill>
                            <a:srgbClr val="000000"/>
                          </a:solidFill>
                          <a:effectLst/>
                          <a:latin typeface="Calibri" panose="020F0502020204030204"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1200" b="1" i="0" u="none" strike="noStrike" dirty="0">
                          <a:solidFill>
                            <a:srgbClr val="000000"/>
                          </a:solidFill>
                          <a:effectLst/>
                          <a:latin typeface="Calibri" panose="020F0502020204030204"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1200" b="0" i="0" u="none" strike="noStrike" dirty="0">
                          <a:solidFill>
                            <a:srgbClr val="000000"/>
                          </a:solidFill>
                          <a:effectLst/>
                          <a:latin typeface="Arial" panose="020B0604020202020204"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tcPr>
                </a:tc>
                <a:extLst>
                  <a:ext uri="{0D108BD9-81ED-4DB2-BD59-A6C34878D82A}">
                    <a16:rowId xmlns:a16="http://schemas.microsoft.com/office/drawing/2014/main" val="3346262988"/>
                  </a:ext>
                </a:extLst>
              </a:tr>
              <a:tr h="1778536">
                <a:tc>
                  <a:txBody>
                    <a:bodyPr/>
                    <a:lstStyle/>
                    <a:p>
                      <a:pPr algn="l" fontAlgn="ctr"/>
                      <a:r>
                        <a:rPr lang="es-MX" sz="1200" b="0" i="0" u="none" strike="noStrike" dirty="0">
                          <a:solidFill>
                            <a:srgbClr val="000000"/>
                          </a:solidFill>
                          <a:effectLst/>
                          <a:latin typeface="Calibri" panose="020F0502020204030204" pitchFamily="34" charset="0"/>
                        </a:rPr>
                        <a:t>HIV I-9a    % de Hombres que tienen relaciones sexuales con hombres infectados por el VIH </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7.1%</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22.3%</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a:solidFill>
                            <a:srgbClr val="000000"/>
                          </a:solidFill>
                          <a:effectLst/>
                          <a:latin typeface="Calibri" panose="020F0502020204030204" pitchFamily="34" charset="0"/>
                        </a:rPr>
                        <a:t>314%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just" fontAlgn="ctr"/>
                      <a:r>
                        <a:rPr lang="es-MX" sz="1050" b="0" i="0" u="none" strike="noStrike" dirty="0">
                          <a:solidFill>
                            <a:srgbClr val="000000"/>
                          </a:solidFill>
                          <a:effectLst/>
                          <a:latin typeface="Arial" panose="020B0604020202020204" pitchFamily="34" charset="0"/>
                        </a:rPr>
                        <a:t>La población HSH presenta una </a:t>
                      </a:r>
                      <a:r>
                        <a:rPr lang="es-MX" sz="1050" b="1" i="0" u="none" strike="noStrike" dirty="0">
                          <a:solidFill>
                            <a:srgbClr val="000000"/>
                          </a:solidFill>
                          <a:effectLst/>
                          <a:latin typeface="Arial" panose="020B0604020202020204" pitchFamily="34" charset="0"/>
                        </a:rPr>
                        <a:t>elevada prevalencia</a:t>
                      </a:r>
                      <a:r>
                        <a:rPr lang="es-MX" sz="1050" b="0" i="0" u="none" strike="noStrike" dirty="0">
                          <a:solidFill>
                            <a:srgbClr val="000000"/>
                          </a:solidFill>
                          <a:effectLst/>
                          <a:latin typeface="Arial" panose="020B0604020202020204" pitchFamily="34" charset="0"/>
                        </a:rPr>
                        <a:t>, esto debido, al </a:t>
                      </a:r>
                      <a:r>
                        <a:rPr lang="es-MX" sz="1050" b="1" i="0" u="none" strike="noStrike" dirty="0">
                          <a:solidFill>
                            <a:srgbClr val="000000"/>
                          </a:solidFill>
                          <a:effectLst/>
                          <a:latin typeface="Arial" panose="020B0604020202020204" pitchFamily="34" charset="0"/>
                        </a:rPr>
                        <a:t>bajo porcentaje del uso del condón según lo expresado en la historia clínica que se les realiza en las VICITS </a:t>
                      </a:r>
                      <a:r>
                        <a:rPr lang="es-MX" sz="1050" b="0" i="0" u="none" strike="noStrike" dirty="0">
                          <a:solidFill>
                            <a:srgbClr val="000000"/>
                          </a:solidFill>
                          <a:effectLst/>
                          <a:latin typeface="Arial" panose="020B0604020202020204" pitchFamily="34" charset="0"/>
                        </a:rPr>
                        <a:t>y a pesar de las constantes actividades de prevención y promoción del uso correcto y consistente de esta medida, por lo que a partir del año 2022 se pretende agregar a las medidas de prevención la PrEP, como apoyo para buscar una disminución de la prevalencia, sin perder de vista el continuar promoviendo el uso del condón para evitar otras ITS.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2507651142"/>
                  </a:ext>
                </a:extLst>
              </a:tr>
              <a:tr h="1063453">
                <a:tc>
                  <a:txBody>
                    <a:bodyPr/>
                    <a:lstStyle/>
                    <a:p>
                      <a:pPr algn="l" fontAlgn="ctr"/>
                      <a:r>
                        <a:rPr lang="es-MX" sz="1200" b="0" i="0" u="none" strike="noStrike">
                          <a:solidFill>
                            <a:srgbClr val="000000"/>
                          </a:solidFill>
                          <a:effectLst/>
                          <a:latin typeface="Calibri" panose="020F0502020204030204" pitchFamily="34" charset="0"/>
                        </a:rPr>
                        <a:t>HIV I-10   % de Trabajadoras sexuales  femeninas y masculinos infectados por el VIH</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3.4%</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2.8%</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a:solidFill>
                            <a:srgbClr val="000000"/>
                          </a:solidFill>
                          <a:effectLst/>
                          <a:latin typeface="Calibri" panose="020F0502020204030204" pitchFamily="34" charset="0"/>
                        </a:rPr>
                        <a:t>82%</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hMerge="1">
                  <a:txBody>
                    <a:bodyPr/>
                    <a:lstStyle/>
                    <a:p>
                      <a:endParaRPr lang="es-SV"/>
                    </a:p>
                  </a:txBody>
                  <a:tcPr/>
                </a:tc>
                <a:tc hMerge="1">
                  <a:txBody>
                    <a:bodyPr/>
                    <a:lstStyle/>
                    <a:p>
                      <a:endParaRPr lang="es-SV"/>
                    </a:p>
                  </a:txBody>
                  <a:tcPr/>
                </a:tc>
                <a:tc>
                  <a:txBody>
                    <a:bodyPr/>
                    <a:lstStyle/>
                    <a:p>
                      <a:pPr algn="just" fontAlgn="ctr"/>
                      <a:r>
                        <a:rPr lang="es-MX" sz="1050" b="0" i="0" u="none" strike="noStrike" dirty="0">
                          <a:solidFill>
                            <a:srgbClr val="000000"/>
                          </a:solidFill>
                          <a:effectLst/>
                          <a:latin typeface="Arial" panose="020B0604020202020204" pitchFamily="34" charset="0"/>
                        </a:rPr>
                        <a:t>La prevalencia de VIH en la población de TS, se ha mantenido por debajo de 3% en los últimos años, sin presentar cambios considerables, esto debido en gran parte por el uso adecuado y constante del condón con sus clientes.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1409257596"/>
                  </a:ext>
                </a:extLst>
              </a:tr>
              <a:tr h="1540175">
                <a:tc>
                  <a:txBody>
                    <a:bodyPr/>
                    <a:lstStyle/>
                    <a:p>
                      <a:pPr algn="l" fontAlgn="ctr"/>
                      <a:r>
                        <a:rPr lang="es-MX" sz="1200" b="0" i="0" u="none" strike="noStrike">
                          <a:solidFill>
                            <a:srgbClr val="000000"/>
                          </a:solidFill>
                          <a:effectLst/>
                          <a:latin typeface="Calibri" panose="020F0502020204030204" pitchFamily="34" charset="0"/>
                        </a:rPr>
                        <a:t>HIV I-9b   % de Población Transgénero infectada por el VIH</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7%</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Calibri" panose="020F0502020204030204" pitchFamily="34" charset="0"/>
                        </a:rPr>
                        <a:t>16.3%</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200" b="1" i="0" u="none" strike="noStrike">
                          <a:solidFill>
                            <a:srgbClr val="000000"/>
                          </a:solidFill>
                          <a:effectLst/>
                          <a:latin typeface="Calibri" panose="020F0502020204030204" pitchFamily="34" charset="0"/>
                        </a:rPr>
                        <a:t>237%</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just" fontAlgn="ctr"/>
                      <a:r>
                        <a:rPr lang="es-MX" sz="1050" b="0" i="0" u="none" strike="noStrike" dirty="0">
                          <a:solidFill>
                            <a:srgbClr val="000000"/>
                          </a:solidFill>
                          <a:effectLst/>
                          <a:latin typeface="Arial" panose="020B0604020202020204" pitchFamily="34" charset="0"/>
                        </a:rPr>
                        <a:t>La población de mujeres trans presenta una elevada prevalencia a pesar de las constantes actividades de prevención y promoción del uso correcto y consistente del condón, por lo que a partir del año 2022 se pretende agregar a las medidas de prevención la PrEP, como apoyo para </a:t>
                      </a:r>
                      <a:r>
                        <a:rPr lang="es-MX" sz="1050" b="0" i="0" u="none" strike="noStrike" dirty="0" err="1">
                          <a:solidFill>
                            <a:srgbClr val="000000"/>
                          </a:solidFill>
                          <a:effectLst/>
                          <a:latin typeface="Arial" panose="020B0604020202020204" pitchFamily="34" charset="0"/>
                        </a:rPr>
                        <a:t>bucscar</a:t>
                      </a:r>
                      <a:r>
                        <a:rPr lang="es-MX" sz="1050" b="0" i="0" u="none" strike="noStrike" dirty="0">
                          <a:solidFill>
                            <a:srgbClr val="000000"/>
                          </a:solidFill>
                          <a:effectLst/>
                          <a:latin typeface="Arial" panose="020B0604020202020204" pitchFamily="34" charset="0"/>
                        </a:rPr>
                        <a:t> una disminución de la prevalencia, sin perder de vista el continuar promoviendo el uso del condón para evitar otras ITS.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extLst>
                  <a:ext uri="{0D108BD9-81ED-4DB2-BD59-A6C34878D82A}">
                    <a16:rowId xmlns:a16="http://schemas.microsoft.com/office/drawing/2014/main" val="246007243"/>
                  </a:ext>
                </a:extLst>
              </a:tr>
            </a:tbl>
          </a:graphicData>
        </a:graphic>
      </p:graphicFrame>
    </p:spTree>
    <p:extLst>
      <p:ext uri="{BB962C8B-B14F-4D97-AF65-F5344CB8AC3E}">
        <p14:creationId xmlns:p14="http://schemas.microsoft.com/office/powerpoint/2010/main" val="3083019401"/>
      </p:ext>
    </p:extLst>
  </p:cSld>
  <p:clrMapOvr>
    <a:masterClrMapping/>
  </p:clrMapOvr>
  <p:transition>
    <p:wipe dir="d"/>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17349</TotalTime>
  <Words>3697</Words>
  <Application>Microsoft Office PowerPoint</Application>
  <PresentationFormat>Panorámica</PresentationFormat>
  <Paragraphs>286</Paragraphs>
  <Slides>24</Slides>
  <Notes>22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24</vt:i4>
      </vt:variant>
    </vt:vector>
  </HeadingPairs>
  <TitlesOfParts>
    <vt:vector size="30" baseType="lpstr">
      <vt:lpstr>Arial</vt:lpstr>
      <vt:lpstr>Arial Black</vt:lpstr>
      <vt:lpstr>Bembo Std</vt:lpstr>
      <vt:lpstr>Calibri</vt:lpstr>
      <vt:lpstr>Tema de Office</vt:lpstr>
      <vt:lpstr>4_Tema de Office</vt:lpstr>
      <vt:lpstr>Presentación de PowerPoint</vt:lpstr>
      <vt:lpstr>Presentación de PowerPoint</vt:lpstr>
      <vt:lpstr>Información de la Subvención</vt:lpstr>
      <vt:lpstr>Indicador Financiero F1: Presupuesto y desembolso del Fondo Mundial  Subvención</vt:lpstr>
      <vt:lpstr>Indicador Financiero F2: Presupuesto y Gasto reales por Módulo de la Subvención</vt:lpstr>
      <vt:lpstr>Indicador Financiero F3: Fuente de usos- Saldo de Caja al 31 de diciembre 2020 del RP MINSAL y el SR PLAN INTERNATIONAL en ($)</vt:lpstr>
      <vt:lpstr>Indicador Financiero F4: Último ciclo de información y desembolso del RP</vt:lpstr>
      <vt:lpstr>Indicador de Gestión </vt:lpstr>
      <vt:lpstr>Indicadores de Impacto </vt:lpstr>
      <vt:lpstr>Indicadores de Impacto </vt:lpstr>
      <vt:lpstr>Indicadores </vt:lpstr>
      <vt:lpstr>Indicadores </vt:lpstr>
      <vt:lpstr>Indicadores </vt:lpstr>
      <vt:lpstr>Indicadores </vt:lpstr>
      <vt:lpstr>Impacto  por  COVID – 19  </vt:lpstr>
      <vt:lpstr>Trabajo realizado durante Emergencia COVID – 19  </vt:lpstr>
      <vt:lpstr>Trabajo realizado durante Emergencia COVID – 19  </vt:lpstr>
      <vt:lpstr>Trabajo realizado durante Emergencia COVID – 19 </vt:lpstr>
      <vt:lpstr>Trabajo realizado durante Emergencia COVID – 19 </vt:lpstr>
      <vt:lpstr>Evidencias Fotográficas.</vt:lpstr>
      <vt:lpstr>Evidencias Fotográficas.</vt:lpstr>
      <vt:lpstr>Evidencias Fotográficas.</vt:lpstr>
      <vt:lpstr>Evidencias Fotográficas.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Vanessa</dc:creator>
  <cp:lastModifiedBy>Karla Eugenia Rivera Arévalo</cp:lastModifiedBy>
  <cp:revision>326</cp:revision>
  <cp:lastPrinted>2019-03-21T14:15:37Z</cp:lastPrinted>
  <dcterms:created xsi:type="dcterms:W3CDTF">2012-11-07T15:01:43Z</dcterms:created>
  <dcterms:modified xsi:type="dcterms:W3CDTF">2021-05-20T14:24:17Z</dcterms:modified>
</cp:coreProperties>
</file>