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76" r:id="rId2"/>
    <p:sldId id="378" r:id="rId3"/>
    <p:sldId id="377" r:id="rId4"/>
    <p:sldId id="381" r:id="rId5"/>
    <p:sldId id="382" r:id="rId6"/>
    <p:sldId id="384" r:id="rId7"/>
    <p:sldId id="3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54B8C"/>
    <a:srgbClr val="FFFFCC"/>
    <a:srgbClr val="FFFFFF"/>
    <a:srgbClr val="EC5AC2"/>
    <a:srgbClr val="7A5EB2"/>
    <a:srgbClr val="FA4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83901" autoAdjust="0"/>
  </p:normalViewPr>
  <p:slideViewPr>
    <p:cSldViewPr snapToGrid="0" showGuides="1">
      <p:cViewPr varScale="1">
        <p:scale>
          <a:sx n="75" d="100"/>
          <a:sy n="75" d="100"/>
        </p:scale>
        <p:origin x="1260" y="60"/>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04F7A-DB0D-4D36-9C59-2E5CF2BD9BC0}" type="datetimeFigureOut">
              <a:rPr lang="es-SV" smtClean="0"/>
              <a:t>20/5/2021</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2D265-0879-42BE-9384-E7D8D9F2DB49}" type="slidenum">
              <a:rPr lang="es-SV" smtClean="0"/>
              <a:t>‹Nº›</a:t>
            </a:fld>
            <a:endParaRPr lang="es-SV"/>
          </a:p>
        </p:txBody>
      </p:sp>
    </p:spTree>
    <p:extLst>
      <p:ext uri="{BB962C8B-B14F-4D97-AF65-F5344CB8AC3E}">
        <p14:creationId xmlns:p14="http://schemas.microsoft.com/office/powerpoint/2010/main" val="6925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NI" dirty="0">
                <a:solidFill>
                  <a:srgbClr val="002060"/>
                </a:solidFill>
              </a:rPr>
              <a:t>El desplazamiento de los diálogos para las dos primeras semanas de mayo, hicieron que se solicitara el cambio en la fecha prevista de envío de la solicitud, de la ventana del 31 de mayo a la ventana del 15 de junio, lo cual fue aceptado por la GP.</a:t>
            </a:r>
          </a:p>
          <a:p>
            <a:endParaRPr lang="es-NI" dirty="0">
              <a:solidFill>
                <a:srgbClr val="002060"/>
              </a:solidFill>
            </a:endParaRPr>
          </a:p>
          <a:p>
            <a:r>
              <a:rPr lang="es-NI" dirty="0">
                <a:solidFill>
                  <a:srgbClr val="002060"/>
                </a:solidFill>
              </a:rPr>
              <a:t>Al 20 de mayo, se ha concluido todos los diálogos y avanzado en el procesamiento de las necesidades, según el marco modular.</a:t>
            </a:r>
          </a:p>
          <a:p>
            <a:endParaRPr lang="es-NI" dirty="0">
              <a:solidFill>
                <a:srgbClr val="002060"/>
              </a:solidFill>
            </a:endParaRPr>
          </a:p>
          <a:p>
            <a:r>
              <a:rPr lang="es-NI" dirty="0">
                <a:solidFill>
                  <a:srgbClr val="002060"/>
                </a:solidFill>
              </a:rPr>
              <a:t>Se ha establecido utilizar la metodología del árbol de decisiones sugeridas por el grupo Pharos y recomendada por la GP (siguiente diapositiva).</a:t>
            </a:r>
          </a:p>
        </p:txBody>
      </p:sp>
      <p:sp>
        <p:nvSpPr>
          <p:cNvPr id="4" name="Marcador de número de diapositiva 3"/>
          <p:cNvSpPr>
            <a:spLocks noGrp="1"/>
          </p:cNvSpPr>
          <p:nvPr>
            <p:ph type="sldNum" sz="quarter" idx="5"/>
          </p:nvPr>
        </p:nvSpPr>
        <p:spPr/>
        <p:txBody>
          <a:bodyPr/>
          <a:lstStyle/>
          <a:p>
            <a:fld id="{2D12D265-0879-42BE-9384-E7D8D9F2DB49}" type="slidenum">
              <a:rPr lang="es-SV" smtClean="0"/>
              <a:t>2</a:t>
            </a:fld>
            <a:endParaRPr lang="es-SV"/>
          </a:p>
        </p:txBody>
      </p:sp>
    </p:spTree>
    <p:extLst>
      <p:ext uri="{BB962C8B-B14F-4D97-AF65-F5344CB8AC3E}">
        <p14:creationId xmlns:p14="http://schemas.microsoft.com/office/powerpoint/2010/main" val="233429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NI" dirty="0"/>
              <a:t>Modalidad de sesiones:</a:t>
            </a:r>
          </a:p>
          <a:p>
            <a:r>
              <a:rPr lang="es-NI" b="1" u="none" dirty="0"/>
              <a:t>	</a:t>
            </a:r>
            <a:r>
              <a:rPr lang="es-NI" b="1" u="sng" dirty="0"/>
              <a:t>En línea</a:t>
            </a:r>
            <a:r>
              <a:rPr lang="es-NI" dirty="0"/>
              <a:t>: PASTM, PC; </a:t>
            </a:r>
          </a:p>
          <a:p>
            <a:r>
              <a:rPr lang="es-NI" b="1" u="none" dirty="0"/>
              <a:t>	</a:t>
            </a:r>
            <a:r>
              <a:rPr lang="es-NI" b="1" u="sng" dirty="0"/>
              <a:t>Presencial</a:t>
            </a:r>
            <a:r>
              <a:rPr lang="es-NI" dirty="0"/>
              <a:t> (adulto mayor);</a:t>
            </a:r>
          </a:p>
          <a:p>
            <a:r>
              <a:rPr lang="es-NI" b="1" u="none" dirty="0"/>
              <a:t>	</a:t>
            </a:r>
            <a:r>
              <a:rPr lang="es-NI" b="1" u="sng" dirty="0"/>
              <a:t>Dual</a:t>
            </a:r>
            <a:r>
              <a:rPr lang="es-NI" dirty="0"/>
              <a:t>: Personas con Discapacidad.</a:t>
            </a:r>
          </a:p>
          <a:p>
            <a:endParaRPr lang="es-NI" dirty="0"/>
          </a:p>
        </p:txBody>
      </p:sp>
      <p:sp>
        <p:nvSpPr>
          <p:cNvPr id="4" name="Marcador de número de diapositiva 3"/>
          <p:cNvSpPr>
            <a:spLocks noGrp="1"/>
          </p:cNvSpPr>
          <p:nvPr>
            <p:ph type="sldNum" sz="quarter" idx="5"/>
          </p:nvPr>
        </p:nvSpPr>
        <p:spPr/>
        <p:txBody>
          <a:bodyPr/>
          <a:lstStyle/>
          <a:p>
            <a:fld id="{2D12D265-0879-42BE-9384-E7D8D9F2DB49}" type="slidenum">
              <a:rPr lang="es-SV" smtClean="0"/>
              <a:t>3</a:t>
            </a:fld>
            <a:endParaRPr lang="es-SV"/>
          </a:p>
        </p:txBody>
      </p:sp>
    </p:spTree>
    <p:extLst>
      <p:ext uri="{BB962C8B-B14F-4D97-AF65-F5344CB8AC3E}">
        <p14:creationId xmlns:p14="http://schemas.microsoft.com/office/powerpoint/2010/main" val="208897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NI" dirty="0"/>
              <a:t>Valorar esta </a:t>
            </a:r>
            <a:r>
              <a:rPr lang="es-NI" dirty="0" err="1"/>
              <a:t>dp</a:t>
            </a:r>
            <a:r>
              <a:rPr lang="es-NI" dirty="0"/>
              <a:t>, fue utilizada en la reunión del lunes 17 de mayo con </a:t>
            </a:r>
            <a:r>
              <a:rPr lang="es-NI" dirty="0" err="1"/>
              <a:t>DdQ</a:t>
            </a:r>
            <a:r>
              <a:rPr lang="es-NI" dirty="0"/>
              <a:t>.</a:t>
            </a:r>
          </a:p>
        </p:txBody>
      </p:sp>
      <p:sp>
        <p:nvSpPr>
          <p:cNvPr id="4" name="Marcador de número de diapositiva 3"/>
          <p:cNvSpPr>
            <a:spLocks noGrp="1"/>
          </p:cNvSpPr>
          <p:nvPr>
            <p:ph type="sldNum" sz="quarter" idx="5"/>
          </p:nvPr>
        </p:nvSpPr>
        <p:spPr/>
        <p:txBody>
          <a:bodyPr/>
          <a:lstStyle/>
          <a:p>
            <a:fld id="{2D12D265-0879-42BE-9384-E7D8D9F2DB49}" type="slidenum">
              <a:rPr lang="es-SV" smtClean="0"/>
              <a:t>5</a:t>
            </a:fld>
            <a:endParaRPr lang="es-SV"/>
          </a:p>
        </p:txBody>
      </p:sp>
    </p:spTree>
    <p:extLst>
      <p:ext uri="{BB962C8B-B14F-4D97-AF65-F5344CB8AC3E}">
        <p14:creationId xmlns:p14="http://schemas.microsoft.com/office/powerpoint/2010/main" val="197835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NI" dirty="0">
                <a:solidFill>
                  <a:srgbClr val="002060"/>
                </a:solidFill>
              </a:rPr>
              <a:t>El 25 de mayo el Comité de Propuestas aplicará la metodología de priorización, lo cual será insumo para ser presentado en sesión extraordinaria al pleno del MCP-ES para la obtención del aval el </a:t>
            </a:r>
            <a:r>
              <a:rPr lang="es-NI" b="1" u="sng" dirty="0">
                <a:solidFill>
                  <a:srgbClr val="002060"/>
                </a:solidFill>
              </a:rPr>
              <a:t>3 de junio.</a:t>
            </a:r>
          </a:p>
        </p:txBody>
      </p:sp>
      <p:sp>
        <p:nvSpPr>
          <p:cNvPr id="4" name="Marcador de número de diapositiva 3"/>
          <p:cNvSpPr>
            <a:spLocks noGrp="1"/>
          </p:cNvSpPr>
          <p:nvPr>
            <p:ph type="sldNum" sz="quarter" idx="5"/>
          </p:nvPr>
        </p:nvSpPr>
        <p:spPr/>
        <p:txBody>
          <a:bodyPr/>
          <a:lstStyle/>
          <a:p>
            <a:fld id="{2D12D265-0879-42BE-9384-E7D8D9F2DB49}" type="slidenum">
              <a:rPr lang="es-SV" smtClean="0"/>
              <a:t>6</a:t>
            </a:fld>
            <a:endParaRPr lang="es-SV"/>
          </a:p>
        </p:txBody>
      </p:sp>
    </p:spTree>
    <p:extLst>
      <p:ext uri="{BB962C8B-B14F-4D97-AF65-F5344CB8AC3E}">
        <p14:creationId xmlns:p14="http://schemas.microsoft.com/office/powerpoint/2010/main" val="76923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0958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6800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215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5117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1676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651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4878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777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528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9050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7864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D522B-734C-4158-AF22-ECD53C536201}" type="datetimeFigureOut">
              <a:rPr lang="es-ES" smtClean="0">
                <a:solidFill>
                  <a:prstClr val="black">
                    <a:tint val="75000"/>
                  </a:prstClr>
                </a:solidFill>
              </a:rPr>
              <a:pPr/>
              <a:t>20/05/2021</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0B0C4-AC0F-4D01-B69D-A22F61CAFCB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8095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1B71360A-2D0A-4E33-A7F7-CC57B0CCDE9A}"/>
              </a:ext>
            </a:extLst>
          </p:cNvPr>
          <p:cNvSpPr/>
          <p:nvPr/>
        </p:nvSpPr>
        <p:spPr>
          <a:xfrm>
            <a:off x="162232" y="2728451"/>
            <a:ext cx="12029768" cy="1732935"/>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800" dirty="0"/>
          </a:p>
          <a:p>
            <a:pPr algn="ctr"/>
            <a:endParaRPr lang="es-SV" sz="2800" dirty="0"/>
          </a:p>
          <a:p>
            <a:pPr algn="ctr"/>
            <a:r>
              <a:rPr lang="es-SV" sz="3600" b="1" dirty="0"/>
              <a:t>Solicitud de Financiamiento</a:t>
            </a:r>
            <a:br>
              <a:rPr lang="es-SV" sz="3600" b="1" dirty="0"/>
            </a:br>
            <a:r>
              <a:rPr lang="es-SV" sz="3600" b="1" dirty="0"/>
              <a:t>C19RM 2021</a:t>
            </a:r>
          </a:p>
          <a:p>
            <a:pPr algn="ctr"/>
            <a:endParaRPr lang="es-SV" sz="2800" dirty="0"/>
          </a:p>
          <a:p>
            <a:pPr algn="ctr"/>
            <a:br>
              <a:rPr lang="es-SV" sz="2800" dirty="0"/>
            </a:br>
            <a:endParaRPr lang="es-SV" dirty="0"/>
          </a:p>
        </p:txBody>
      </p:sp>
      <p:sp>
        <p:nvSpPr>
          <p:cNvPr id="3" name="Título 1">
            <a:extLst>
              <a:ext uri="{FF2B5EF4-FFF2-40B4-BE49-F238E27FC236}">
                <a16:creationId xmlns:a16="http://schemas.microsoft.com/office/drawing/2014/main" id="{4517E8D9-118B-49D4-80DF-9CF154A2BDDF}"/>
              </a:ext>
            </a:extLst>
          </p:cNvPr>
          <p:cNvSpPr txBox="1">
            <a:spLocks/>
          </p:cNvSpPr>
          <p:nvPr/>
        </p:nvSpPr>
        <p:spPr>
          <a:xfrm>
            <a:off x="2293648" y="4564603"/>
            <a:ext cx="7766936" cy="105826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dirty="0"/>
              <a:t>Avances</a:t>
            </a:r>
          </a:p>
          <a:p>
            <a:r>
              <a:rPr lang="es-SV" sz="3500" dirty="0"/>
              <a:t>Mayo 20, 2021</a:t>
            </a:r>
          </a:p>
        </p:txBody>
      </p:sp>
      <p:sp>
        <p:nvSpPr>
          <p:cNvPr id="2" name="CuadroTexto 1">
            <a:extLst>
              <a:ext uri="{FF2B5EF4-FFF2-40B4-BE49-F238E27FC236}">
                <a16:creationId xmlns:a16="http://schemas.microsoft.com/office/drawing/2014/main" id="{1321D40B-6F41-46CF-AF24-86B9FEAC6055}"/>
              </a:ext>
            </a:extLst>
          </p:cNvPr>
          <p:cNvSpPr txBox="1"/>
          <p:nvPr/>
        </p:nvSpPr>
        <p:spPr>
          <a:xfrm>
            <a:off x="8422478" y="5996226"/>
            <a:ext cx="3769522" cy="861774"/>
          </a:xfrm>
          <a:prstGeom prst="rect">
            <a:avLst/>
          </a:prstGeom>
          <a:noFill/>
        </p:spPr>
        <p:txBody>
          <a:bodyPr wrap="square" rtlCol="0">
            <a:spAutoFit/>
          </a:bodyPr>
          <a:lstStyle/>
          <a:p>
            <a:r>
              <a:rPr lang="es-NI" sz="1600" b="1" dirty="0">
                <a:latin typeface="Gill Sans MT" panose="020B0502020104020203" pitchFamily="34" charset="0"/>
              </a:rPr>
              <a:t>Dra. Celina de Miranda</a:t>
            </a:r>
          </a:p>
          <a:p>
            <a:r>
              <a:rPr lang="es-NI" sz="1600" b="1" dirty="0">
                <a:latin typeface="Gill Sans MT" panose="020B0502020104020203" pitchFamily="34" charset="0"/>
              </a:rPr>
              <a:t>ONUSIDA</a:t>
            </a:r>
          </a:p>
          <a:p>
            <a:r>
              <a:rPr lang="es-NI" sz="1600" b="1" dirty="0">
                <a:latin typeface="Gill Sans MT" panose="020B0502020104020203" pitchFamily="34" charset="0"/>
              </a:rPr>
              <a:t>Coordinadora Comité de Propuestas</a:t>
            </a:r>
          </a:p>
        </p:txBody>
      </p:sp>
    </p:spTree>
    <p:extLst>
      <p:ext uri="{BB962C8B-B14F-4D97-AF65-F5344CB8AC3E}">
        <p14:creationId xmlns:p14="http://schemas.microsoft.com/office/powerpoint/2010/main" val="26800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F335D8-0CAB-4C7A-9344-6D698769F6D0}"/>
              </a:ext>
            </a:extLst>
          </p:cNvPr>
          <p:cNvPicPr>
            <a:picLocks noChangeAspect="1"/>
          </p:cNvPicPr>
          <p:nvPr/>
        </p:nvPicPr>
        <p:blipFill>
          <a:blip r:embed="rId3"/>
          <a:stretch>
            <a:fillRect/>
          </a:stretch>
        </p:blipFill>
        <p:spPr>
          <a:xfrm>
            <a:off x="983850" y="962450"/>
            <a:ext cx="10224299" cy="5895550"/>
          </a:xfrm>
          <a:prstGeom prst="rect">
            <a:avLst/>
          </a:prstGeom>
        </p:spPr>
      </p:pic>
      <p:sp>
        <p:nvSpPr>
          <p:cNvPr id="2" name="Título 1">
            <a:extLst>
              <a:ext uri="{FF2B5EF4-FFF2-40B4-BE49-F238E27FC236}">
                <a16:creationId xmlns:a16="http://schemas.microsoft.com/office/drawing/2014/main" id="{6DEC894F-912D-4994-89CC-94440984B4A8}"/>
              </a:ext>
            </a:extLst>
          </p:cNvPr>
          <p:cNvSpPr>
            <a:spLocks noGrp="1"/>
          </p:cNvSpPr>
          <p:nvPr>
            <p:ph type="title"/>
          </p:nvPr>
        </p:nvSpPr>
        <p:spPr>
          <a:xfrm>
            <a:off x="838200" y="365125"/>
            <a:ext cx="10515600" cy="720000"/>
          </a:xfrm>
        </p:spPr>
        <p:txBody>
          <a:bodyPr>
            <a:normAutofit fontScale="90000"/>
          </a:bodyPr>
          <a:lstStyle/>
          <a:p>
            <a:r>
              <a:rPr lang="es-NI" dirty="0"/>
              <a:t>Ruta Crítica</a:t>
            </a:r>
          </a:p>
        </p:txBody>
      </p:sp>
    </p:spTree>
    <p:extLst>
      <p:ext uri="{BB962C8B-B14F-4D97-AF65-F5344CB8AC3E}">
        <p14:creationId xmlns:p14="http://schemas.microsoft.com/office/powerpoint/2010/main" val="329230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C894F-912D-4994-89CC-94440984B4A8}"/>
              </a:ext>
            </a:extLst>
          </p:cNvPr>
          <p:cNvSpPr>
            <a:spLocks noGrp="1"/>
          </p:cNvSpPr>
          <p:nvPr>
            <p:ph type="title"/>
          </p:nvPr>
        </p:nvSpPr>
        <p:spPr>
          <a:xfrm>
            <a:off x="838200" y="365125"/>
            <a:ext cx="10515600" cy="720000"/>
          </a:xfrm>
        </p:spPr>
        <p:txBody>
          <a:bodyPr>
            <a:normAutofit fontScale="90000"/>
          </a:bodyPr>
          <a:lstStyle/>
          <a:p>
            <a:r>
              <a:rPr lang="es-NI" dirty="0"/>
              <a:t>Diálogos de país</a:t>
            </a:r>
          </a:p>
        </p:txBody>
      </p:sp>
      <p:sp>
        <p:nvSpPr>
          <p:cNvPr id="3" name="Marcador de contenido 2">
            <a:extLst>
              <a:ext uri="{FF2B5EF4-FFF2-40B4-BE49-F238E27FC236}">
                <a16:creationId xmlns:a16="http://schemas.microsoft.com/office/drawing/2014/main" id="{FB066856-354D-4069-8A5D-543102E6A98A}"/>
              </a:ext>
            </a:extLst>
          </p:cNvPr>
          <p:cNvSpPr>
            <a:spLocks noGrp="1"/>
          </p:cNvSpPr>
          <p:nvPr>
            <p:ph idx="1"/>
          </p:nvPr>
        </p:nvSpPr>
        <p:spPr>
          <a:xfrm>
            <a:off x="166255" y="1600201"/>
            <a:ext cx="12025745" cy="4892674"/>
          </a:xfrm>
        </p:spPr>
        <p:txBody>
          <a:bodyPr>
            <a:normAutofit/>
          </a:bodyPr>
          <a:lstStyle/>
          <a:p>
            <a:r>
              <a:rPr lang="es-NI" dirty="0"/>
              <a:t>Convocatoria amplia e inclusiva: </a:t>
            </a:r>
            <a:r>
              <a:rPr lang="es-NI" sz="2400" dirty="0"/>
              <a:t>108 (37 hombres, 71 mujeres)</a:t>
            </a:r>
            <a:endParaRPr lang="es-NI" dirty="0"/>
          </a:p>
          <a:p>
            <a:pPr marL="539750" lvl="1"/>
            <a:r>
              <a:rPr lang="es-NI" dirty="0"/>
              <a:t>Comisión Nacional para la atención de la pandemia, integra equipo técnico.</a:t>
            </a:r>
          </a:p>
          <a:p>
            <a:pPr marL="539750" lvl="1"/>
            <a:r>
              <a:rPr lang="es-NI" dirty="0"/>
              <a:t>Participación de representantes de sectores conocedores del FM</a:t>
            </a:r>
          </a:p>
          <a:p>
            <a:pPr marL="623888" lvl="2"/>
            <a:r>
              <a:rPr lang="es-NI" sz="2200" dirty="0"/>
              <a:t>Poblaciones afectadas por el sida, tuberculosis y malaria: 40 participantes (18 h – 22 m)</a:t>
            </a:r>
          </a:p>
          <a:p>
            <a:pPr marL="623888" lvl="2"/>
            <a:r>
              <a:rPr lang="es-NI" sz="2200" dirty="0"/>
              <a:t>Poblaciones clave: 33 participantes (10 h – 23 m)</a:t>
            </a:r>
          </a:p>
          <a:p>
            <a:pPr marL="623888" lvl="2"/>
            <a:r>
              <a:rPr lang="es-NI" sz="2200" dirty="0"/>
              <a:t>Observa TB (20/5/2021)</a:t>
            </a:r>
          </a:p>
          <a:p>
            <a:pPr lvl="2"/>
            <a:endParaRPr lang="es-NI" dirty="0"/>
          </a:p>
          <a:p>
            <a:pPr marL="539750" lvl="1"/>
            <a:r>
              <a:rPr lang="es-NI" dirty="0"/>
              <a:t>Participación de representantes de nuevos sectores</a:t>
            </a:r>
          </a:p>
          <a:p>
            <a:pPr marL="623888" lvl="2"/>
            <a:r>
              <a:rPr lang="es-NI" sz="2200" dirty="0"/>
              <a:t>Representantes de Hogares de Adultos Mayores: 20 participantes (3 h – 17 m)</a:t>
            </a:r>
          </a:p>
          <a:p>
            <a:pPr marL="623888" lvl="2"/>
            <a:r>
              <a:rPr lang="es-NI" sz="2200" dirty="0"/>
              <a:t>Representantes de Organizaciones de Personas con Discapacidad: 15 participantes (6 h – 9 m)</a:t>
            </a:r>
          </a:p>
        </p:txBody>
      </p:sp>
    </p:spTree>
    <p:extLst>
      <p:ext uri="{BB962C8B-B14F-4D97-AF65-F5344CB8AC3E}">
        <p14:creationId xmlns:p14="http://schemas.microsoft.com/office/powerpoint/2010/main" val="314912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C894F-912D-4994-89CC-94440984B4A8}"/>
              </a:ext>
            </a:extLst>
          </p:cNvPr>
          <p:cNvSpPr>
            <a:spLocks noGrp="1"/>
          </p:cNvSpPr>
          <p:nvPr>
            <p:ph type="title"/>
          </p:nvPr>
        </p:nvSpPr>
        <p:spPr>
          <a:xfrm>
            <a:off x="838200" y="365125"/>
            <a:ext cx="10515600" cy="720000"/>
          </a:xfrm>
        </p:spPr>
        <p:txBody>
          <a:bodyPr>
            <a:normAutofit fontScale="90000"/>
          </a:bodyPr>
          <a:lstStyle/>
          <a:p>
            <a:r>
              <a:rPr lang="es-NI" dirty="0"/>
              <a:t>Diálogos de país</a:t>
            </a:r>
          </a:p>
        </p:txBody>
      </p:sp>
      <p:pic>
        <p:nvPicPr>
          <p:cNvPr id="7" name="Imagen 6">
            <a:extLst>
              <a:ext uri="{FF2B5EF4-FFF2-40B4-BE49-F238E27FC236}">
                <a16:creationId xmlns:a16="http://schemas.microsoft.com/office/drawing/2014/main" id="{4BB68538-4B4A-49AE-B1B6-0A43959CBE35}"/>
              </a:ext>
            </a:extLst>
          </p:cNvPr>
          <p:cNvPicPr>
            <a:picLocks noChangeAspect="1"/>
          </p:cNvPicPr>
          <p:nvPr/>
        </p:nvPicPr>
        <p:blipFill>
          <a:blip r:embed="rId2"/>
          <a:stretch>
            <a:fillRect/>
          </a:stretch>
        </p:blipFill>
        <p:spPr>
          <a:xfrm>
            <a:off x="1421963" y="1085125"/>
            <a:ext cx="9348074" cy="5629741"/>
          </a:xfrm>
          <a:prstGeom prst="rect">
            <a:avLst/>
          </a:prstGeom>
        </p:spPr>
      </p:pic>
    </p:spTree>
    <p:extLst>
      <p:ext uri="{BB962C8B-B14F-4D97-AF65-F5344CB8AC3E}">
        <p14:creationId xmlns:p14="http://schemas.microsoft.com/office/powerpoint/2010/main" val="301863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C894F-912D-4994-89CC-94440984B4A8}"/>
              </a:ext>
            </a:extLst>
          </p:cNvPr>
          <p:cNvSpPr>
            <a:spLocks noGrp="1"/>
          </p:cNvSpPr>
          <p:nvPr>
            <p:ph type="title"/>
          </p:nvPr>
        </p:nvSpPr>
        <p:spPr>
          <a:xfrm>
            <a:off x="838200" y="365125"/>
            <a:ext cx="10515600" cy="720000"/>
          </a:xfrm>
        </p:spPr>
        <p:txBody>
          <a:bodyPr>
            <a:normAutofit fontScale="90000"/>
          </a:bodyPr>
          <a:lstStyle/>
          <a:p>
            <a:r>
              <a:rPr lang="es-NI" dirty="0"/>
              <a:t>Diálogos de país</a:t>
            </a:r>
          </a:p>
        </p:txBody>
      </p:sp>
      <p:pic>
        <p:nvPicPr>
          <p:cNvPr id="4" name="Imagen 3">
            <a:extLst>
              <a:ext uri="{FF2B5EF4-FFF2-40B4-BE49-F238E27FC236}">
                <a16:creationId xmlns:a16="http://schemas.microsoft.com/office/drawing/2014/main" id="{407345CE-8DD0-48AF-9090-80A69AB7D03F}"/>
              </a:ext>
            </a:extLst>
          </p:cNvPr>
          <p:cNvPicPr>
            <a:picLocks noChangeAspect="1"/>
          </p:cNvPicPr>
          <p:nvPr/>
        </p:nvPicPr>
        <p:blipFill>
          <a:blip r:embed="rId3"/>
          <a:stretch>
            <a:fillRect/>
          </a:stretch>
        </p:blipFill>
        <p:spPr>
          <a:xfrm>
            <a:off x="193813" y="982016"/>
            <a:ext cx="11804374" cy="5875984"/>
          </a:xfrm>
          <a:prstGeom prst="rect">
            <a:avLst/>
          </a:prstGeom>
        </p:spPr>
      </p:pic>
      <p:sp>
        <p:nvSpPr>
          <p:cNvPr id="3" name="CuadroTexto 2">
            <a:extLst>
              <a:ext uri="{FF2B5EF4-FFF2-40B4-BE49-F238E27FC236}">
                <a16:creationId xmlns:a16="http://schemas.microsoft.com/office/drawing/2014/main" id="{E54B2CEF-2495-4830-85DB-2D7F6C4378A0}"/>
              </a:ext>
            </a:extLst>
          </p:cNvPr>
          <p:cNvSpPr txBox="1"/>
          <p:nvPr/>
        </p:nvSpPr>
        <p:spPr>
          <a:xfrm>
            <a:off x="7772400" y="612684"/>
            <a:ext cx="1527464" cy="369332"/>
          </a:xfrm>
          <a:prstGeom prst="rect">
            <a:avLst/>
          </a:prstGeom>
          <a:noFill/>
        </p:spPr>
        <p:txBody>
          <a:bodyPr wrap="square" rtlCol="0">
            <a:spAutoFit/>
          </a:bodyPr>
          <a:lstStyle/>
          <a:p>
            <a:r>
              <a:rPr lang="es-NI" dirty="0"/>
              <a:t>(avances)</a:t>
            </a:r>
          </a:p>
        </p:txBody>
      </p:sp>
    </p:spTree>
    <p:extLst>
      <p:ext uri="{BB962C8B-B14F-4D97-AF65-F5344CB8AC3E}">
        <p14:creationId xmlns:p14="http://schemas.microsoft.com/office/powerpoint/2010/main" val="229357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C894F-912D-4994-89CC-94440984B4A8}"/>
              </a:ext>
            </a:extLst>
          </p:cNvPr>
          <p:cNvSpPr>
            <a:spLocks noGrp="1"/>
          </p:cNvSpPr>
          <p:nvPr>
            <p:ph type="title"/>
          </p:nvPr>
        </p:nvSpPr>
        <p:spPr>
          <a:xfrm>
            <a:off x="838200" y="365125"/>
            <a:ext cx="10515600" cy="720000"/>
          </a:xfrm>
        </p:spPr>
        <p:txBody>
          <a:bodyPr>
            <a:normAutofit fontScale="90000"/>
          </a:bodyPr>
          <a:lstStyle/>
          <a:p>
            <a:r>
              <a:rPr lang="es-NI" dirty="0"/>
              <a:t>Metodología de priorización</a:t>
            </a:r>
          </a:p>
        </p:txBody>
      </p:sp>
      <p:pic>
        <p:nvPicPr>
          <p:cNvPr id="4" name="Imagen 3">
            <a:extLst>
              <a:ext uri="{FF2B5EF4-FFF2-40B4-BE49-F238E27FC236}">
                <a16:creationId xmlns:a16="http://schemas.microsoft.com/office/drawing/2014/main" id="{47C27C8D-F45C-4628-8342-64B480134D2F}"/>
              </a:ext>
            </a:extLst>
          </p:cNvPr>
          <p:cNvPicPr>
            <a:picLocks noChangeAspect="1"/>
          </p:cNvPicPr>
          <p:nvPr/>
        </p:nvPicPr>
        <p:blipFill>
          <a:blip r:embed="rId3"/>
          <a:stretch>
            <a:fillRect/>
          </a:stretch>
        </p:blipFill>
        <p:spPr>
          <a:xfrm>
            <a:off x="0" y="1085125"/>
            <a:ext cx="5663045" cy="3185463"/>
          </a:xfrm>
          <a:prstGeom prst="rect">
            <a:avLst/>
          </a:prstGeom>
        </p:spPr>
      </p:pic>
      <p:pic>
        <p:nvPicPr>
          <p:cNvPr id="7" name="Imagen 6">
            <a:extLst>
              <a:ext uri="{FF2B5EF4-FFF2-40B4-BE49-F238E27FC236}">
                <a16:creationId xmlns:a16="http://schemas.microsoft.com/office/drawing/2014/main" id="{427313E9-A635-4AD7-B929-A2E2D604A83C}"/>
              </a:ext>
            </a:extLst>
          </p:cNvPr>
          <p:cNvPicPr>
            <a:picLocks noChangeAspect="1"/>
          </p:cNvPicPr>
          <p:nvPr/>
        </p:nvPicPr>
        <p:blipFill>
          <a:blip r:embed="rId4"/>
          <a:stretch>
            <a:fillRect/>
          </a:stretch>
        </p:blipFill>
        <p:spPr>
          <a:xfrm>
            <a:off x="6096000" y="3429000"/>
            <a:ext cx="6095999" cy="3358757"/>
          </a:xfrm>
          <a:prstGeom prst="rect">
            <a:avLst/>
          </a:prstGeom>
        </p:spPr>
      </p:pic>
    </p:spTree>
    <p:extLst>
      <p:ext uri="{BB962C8B-B14F-4D97-AF65-F5344CB8AC3E}">
        <p14:creationId xmlns:p14="http://schemas.microsoft.com/office/powerpoint/2010/main" val="210869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1B71360A-2D0A-4E33-A7F7-CC57B0CCDE9A}"/>
              </a:ext>
            </a:extLst>
          </p:cNvPr>
          <p:cNvSpPr/>
          <p:nvPr/>
        </p:nvSpPr>
        <p:spPr>
          <a:xfrm>
            <a:off x="162232" y="2728451"/>
            <a:ext cx="12029768" cy="1732935"/>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800" dirty="0"/>
          </a:p>
          <a:p>
            <a:pPr algn="ctr"/>
            <a:endParaRPr lang="es-SV" sz="2800" dirty="0"/>
          </a:p>
          <a:p>
            <a:pPr algn="ctr"/>
            <a:r>
              <a:rPr lang="es-SV" sz="3600" b="1" dirty="0"/>
              <a:t>Solicitud de Financiamiento</a:t>
            </a:r>
            <a:br>
              <a:rPr lang="es-SV" sz="3600" b="1" dirty="0"/>
            </a:br>
            <a:r>
              <a:rPr lang="es-SV" sz="3600" b="1" dirty="0"/>
              <a:t>C19RM 2021</a:t>
            </a:r>
          </a:p>
          <a:p>
            <a:pPr algn="ctr"/>
            <a:endParaRPr lang="es-SV" sz="2800" dirty="0"/>
          </a:p>
          <a:p>
            <a:pPr algn="ctr"/>
            <a:br>
              <a:rPr lang="es-SV" sz="2800" dirty="0"/>
            </a:br>
            <a:endParaRPr lang="es-SV" dirty="0"/>
          </a:p>
        </p:txBody>
      </p:sp>
      <p:sp>
        <p:nvSpPr>
          <p:cNvPr id="3" name="Título 1">
            <a:extLst>
              <a:ext uri="{FF2B5EF4-FFF2-40B4-BE49-F238E27FC236}">
                <a16:creationId xmlns:a16="http://schemas.microsoft.com/office/drawing/2014/main" id="{4517E8D9-118B-49D4-80DF-9CF154A2BDDF}"/>
              </a:ext>
            </a:extLst>
          </p:cNvPr>
          <p:cNvSpPr txBox="1">
            <a:spLocks/>
          </p:cNvSpPr>
          <p:nvPr/>
        </p:nvSpPr>
        <p:spPr>
          <a:xfrm>
            <a:off x="2293648" y="5059903"/>
            <a:ext cx="7766936" cy="10582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dirty="0"/>
              <a:t>Avances</a:t>
            </a:r>
          </a:p>
        </p:txBody>
      </p:sp>
      <p:sp>
        <p:nvSpPr>
          <p:cNvPr id="2" name="CuadroTexto 1">
            <a:extLst>
              <a:ext uri="{FF2B5EF4-FFF2-40B4-BE49-F238E27FC236}">
                <a16:creationId xmlns:a16="http://schemas.microsoft.com/office/drawing/2014/main" id="{1321D40B-6F41-46CF-AF24-86B9FEAC6055}"/>
              </a:ext>
            </a:extLst>
          </p:cNvPr>
          <p:cNvSpPr txBox="1"/>
          <p:nvPr/>
        </p:nvSpPr>
        <p:spPr>
          <a:xfrm>
            <a:off x="8422478" y="5996226"/>
            <a:ext cx="3769522" cy="861774"/>
          </a:xfrm>
          <a:prstGeom prst="rect">
            <a:avLst/>
          </a:prstGeom>
          <a:noFill/>
        </p:spPr>
        <p:txBody>
          <a:bodyPr wrap="square" rtlCol="0">
            <a:spAutoFit/>
          </a:bodyPr>
          <a:lstStyle/>
          <a:p>
            <a:r>
              <a:rPr lang="es-NI" sz="1600" b="1" dirty="0">
                <a:latin typeface="Gill Sans MT" panose="020B0502020104020203" pitchFamily="34" charset="0"/>
              </a:rPr>
              <a:t>Dra. Celina de Miranda</a:t>
            </a:r>
          </a:p>
          <a:p>
            <a:r>
              <a:rPr lang="es-NI" sz="1600" b="1" dirty="0">
                <a:latin typeface="Gill Sans MT" panose="020B0502020104020203" pitchFamily="34" charset="0"/>
              </a:rPr>
              <a:t>ONUSIDA</a:t>
            </a:r>
          </a:p>
          <a:p>
            <a:r>
              <a:rPr lang="es-NI" sz="1600" b="1" dirty="0">
                <a:latin typeface="Gill Sans MT" panose="020B0502020104020203" pitchFamily="34" charset="0"/>
              </a:rPr>
              <a:t>Coordinadora Comité de Propuestas</a:t>
            </a:r>
          </a:p>
        </p:txBody>
      </p:sp>
    </p:spTree>
    <p:extLst>
      <p:ext uri="{BB962C8B-B14F-4D97-AF65-F5344CB8AC3E}">
        <p14:creationId xmlns:p14="http://schemas.microsoft.com/office/powerpoint/2010/main" val="40830419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7168</TotalTime>
  <Words>351</Words>
  <Application>Microsoft Office PowerPoint</Application>
  <PresentationFormat>Panorámica</PresentationFormat>
  <Paragraphs>50</Paragraphs>
  <Slides>7</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Gill Sans MT</vt:lpstr>
      <vt:lpstr>Tema de Office</vt:lpstr>
      <vt:lpstr>Presentación de PowerPoint</vt:lpstr>
      <vt:lpstr>Ruta Crítica</vt:lpstr>
      <vt:lpstr>Diálogos de país</vt:lpstr>
      <vt:lpstr>Diálogos de país</vt:lpstr>
      <vt:lpstr>Diálogos de país</vt:lpstr>
      <vt:lpstr>Metodología de priorización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 DE MIRANDA, Celina</dc:creator>
  <cp:lastModifiedBy>Karla Eugenia Rivera Arévalo</cp:lastModifiedBy>
  <cp:revision>596</cp:revision>
  <dcterms:created xsi:type="dcterms:W3CDTF">2018-03-02T18:40:16Z</dcterms:created>
  <dcterms:modified xsi:type="dcterms:W3CDTF">2021-05-20T14:25:30Z</dcterms:modified>
</cp:coreProperties>
</file>