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9" r:id="rId4"/>
    <p:sldId id="278" r:id="rId5"/>
    <p:sldId id="266" r:id="rId6"/>
    <p:sldId id="265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2" r:id="rId18"/>
    <p:sldId id="290" r:id="rId19"/>
    <p:sldId id="293" r:id="rId20"/>
    <p:sldId id="294" r:id="rId21"/>
    <p:sldId id="291" r:id="rId22"/>
    <p:sldId id="261" r:id="rId23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C3F2F-AC4F-46B4-BC06-3EFB0098F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945C80-6EBB-45CA-8B40-0EDF6BAFA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B5E9A0-A90D-4464-9CCB-A2C5624B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5AA15-BDF2-43DC-828E-290D0CDD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C61D68-B8DC-4E08-9A11-DB8E6BB5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3291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96FBA-AA49-4F47-8FD6-049BA040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F3D3BE-FB78-416C-8A8C-E3C0D6D85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70B20E-2E66-4ACC-AA17-B3F8ACB5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464597-F5ED-4690-971E-950E405D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D99811-D0C5-49EF-BEE6-877491FE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35050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2EAAEC-2175-4AF5-862F-E560663D4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B94E76-0E75-41C1-BCDC-6F28FF734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02CFFA-DF47-498D-8BC1-04BE4DB1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D15BDE-1B90-4A91-AE6A-90C3963A9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844B1D-C71A-4688-AC4E-B81BFC39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8905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DDCB0-63C3-4299-A64D-DB912198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AF751F-4A8B-45B7-953F-55E1B4664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9136B8-1459-4C72-A35F-63A1EF2F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0B07-CDD1-47AD-A676-553AD19F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C6C960-D111-47A2-AFA8-9CD7DF94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7759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CAAE7-FF49-4E56-AECE-2845032FC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AEF597-E67B-4FA9-A815-3DDB1B7DD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07A29A-C5C5-41B8-9C20-F45039932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D3D883-4F34-4C5B-83FE-63E211B8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179720-FB53-4C32-A3A4-B65EB074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5779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F9EE5-1605-47B7-A1B1-13A6A530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079E5-9D2F-4094-834B-E0B61E4CC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247191-3DC7-476C-9C5B-175332688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32CD00-871C-409E-B838-21CB5A91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E0C653-E627-4345-8363-67A8C2A6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800148-7E7E-4927-B1D5-ABA9AADF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4979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32C59F-9BDE-4C7C-8E53-2053FBB0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F805D2-8D3F-4B07-9446-83F6CAA5F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4F9A2E-91E3-4FD7-B061-4A8BFF95B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BB1C959-9F1C-4BEA-91D9-171069E50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1C7086-C069-4C84-A3B9-E6F7DE5B2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2B5DE49-1352-4780-89A8-7450903E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54DD58-680A-435E-B67D-6BB9B8B65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AD8B52-07FB-4A51-827B-162CC6CE6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4918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6161CF-12FA-442C-BEDD-9F38D70F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0B86952-7FAB-4573-A82C-2F9F6F887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9EC861-25F9-4770-8CE9-363C6C7D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E401FE-1E1A-4051-9AA7-9C6CE448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415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00A2F7E-47BF-41C0-98C4-D7141D3A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91DAC47-89D6-4FB6-9250-70DF878D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2D59A4-5691-4991-BC2B-F266CEB4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4490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D2BD99-70DD-48EE-93DA-7C6B252F3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E76F2-82F0-4684-8446-418111EAD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8E5C21-B981-435A-ABB4-B3B68B21E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F42F8E-4BDE-45A4-9510-CD499169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825ABD-7C84-4D3A-A04A-57ECED4D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7FFE0B-85C1-4E27-94D2-89BBC4B2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0064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58F34-3562-49C7-8973-D103903FF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FC7409-7D0F-45E7-B7F1-0DAE52F55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F01FA9-0DAA-4694-A327-EC1036CAE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0EB945-6844-48E0-9E39-B7A327E1F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DE7998-E615-4CF0-9D12-0CF8EFFE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298FD6-DBA3-4EC6-A43B-0F9D1C4D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8067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833734-B0C8-44D5-9443-26538AF4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A3040B-BEC7-44DD-93B8-FCAADEC63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6E8B27-D472-4F4F-8D0D-618B4FD7D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84D44-F350-44F0-B211-3D0DDCD5F68B}" type="datetimeFigureOut">
              <a:rPr lang="es-SV" smtClean="0"/>
              <a:t>17/5/2021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0C89D3-BC61-4109-913A-07B2C6D05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FAEF49-5278-41DE-B333-2824CFC93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73E73-082E-46EC-9902-9587E6F64D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5548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84A5D60-9937-484D-9521-30F5A63C8668}"/>
              </a:ext>
            </a:extLst>
          </p:cNvPr>
          <p:cNvSpPr txBox="1"/>
          <p:nvPr/>
        </p:nvSpPr>
        <p:spPr>
          <a:xfrm>
            <a:off x="6214366" y="1763378"/>
            <a:ext cx="6142279" cy="307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Perpetua Titling MT" panose="02020502060505020804" pitchFamily="18" charset="0"/>
                <a:ea typeface="+mj-ea"/>
                <a:cs typeface="+mj-cs"/>
              </a:rPr>
              <a:t>Informe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Perpetua Titling MT" panose="02020502060505020804" pitchFamily="18" charset="0"/>
                <a:ea typeface="+mj-ea"/>
                <a:cs typeface="+mj-cs"/>
              </a:rPr>
              <a:t>Comité Ejecutivo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Perpetua Titling MT" panose="02020502060505020804" pitchFamily="18" charset="0"/>
                <a:ea typeface="+mj-ea"/>
                <a:cs typeface="+mj-cs"/>
              </a:rPr>
              <a:t>2019-2021</a:t>
            </a:r>
          </a:p>
        </p:txBody>
      </p:sp>
      <p:pic>
        <p:nvPicPr>
          <p:cNvPr id="6" name="Imagen 5" descr="Un grupo de personas frente a una tienda&#10;&#10;Descripción generada automáticamente">
            <a:extLst>
              <a:ext uri="{FF2B5EF4-FFF2-40B4-BE49-F238E27FC236}">
                <a16:creationId xmlns:a16="http://schemas.microsoft.com/office/drawing/2014/main" id="{9FAF18CE-9EC1-418D-AEE8-A718362A1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r="6797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ACCF3EB-4156-40BB-9E61-976C3E3E6D24}"/>
              </a:ext>
            </a:extLst>
          </p:cNvPr>
          <p:cNvSpPr txBox="1"/>
          <p:nvPr/>
        </p:nvSpPr>
        <p:spPr>
          <a:xfrm>
            <a:off x="7476857" y="5020994"/>
            <a:ext cx="4140013" cy="744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Lcda. Isabel Payés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Presidenta</a:t>
            </a:r>
          </a:p>
        </p:txBody>
      </p: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474D3B39-F3AC-4F11-8E91-27C9B044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92" y="361634"/>
            <a:ext cx="2689225" cy="92075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DB59C4B-E237-47E8-B70F-D5B4F0BD572C}"/>
              </a:ext>
            </a:extLst>
          </p:cNvPr>
          <p:cNvSpPr txBox="1"/>
          <p:nvPr/>
        </p:nvSpPr>
        <p:spPr>
          <a:xfrm>
            <a:off x="8685104" y="6127034"/>
            <a:ext cx="1723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Mayo 20, 2021</a:t>
            </a:r>
            <a:endParaRPr lang="es-SV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97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usticia - Fundación Huésped">
            <a:extLst>
              <a:ext uri="{FF2B5EF4-FFF2-40B4-BE49-F238E27FC236}">
                <a16:creationId xmlns:a16="http://schemas.microsoft.com/office/drawing/2014/main" id="{C146418A-8770-46FF-A101-4F721BE0D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r="543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598EBC1-2875-494E-99B4-A85E2FC5BCAC}"/>
              </a:ext>
            </a:extLst>
          </p:cNvPr>
          <p:cNvSpPr txBox="1">
            <a:spLocks/>
          </p:cNvSpPr>
          <p:nvPr/>
        </p:nvSpPr>
        <p:spPr>
          <a:xfrm>
            <a:off x="1852474" y="2416297"/>
            <a:ext cx="9144000" cy="2025404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 err="1">
                <a:ln w="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Representar</a:t>
            </a:r>
            <a:r>
              <a:rPr lang="en-US" sz="6000" b="1" dirty="0">
                <a:ln w="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MCP-ES </a:t>
            </a:r>
          </a:p>
          <a:p>
            <a:pPr algn="ctr">
              <a:spcAft>
                <a:spcPts val="600"/>
              </a:spcAft>
            </a:pPr>
            <a:r>
              <a:rPr lang="en-US" sz="6000" b="1" dirty="0" err="1">
                <a:ln w="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frente</a:t>
            </a:r>
            <a:r>
              <a:rPr lang="en-US" sz="6000" b="1" dirty="0">
                <a:ln w="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la Justicia 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5E51627-FD6E-4E35-9355-61C4B2CFA778}"/>
              </a:ext>
            </a:extLst>
          </p:cNvPr>
          <p:cNvSpPr txBox="1"/>
          <p:nvPr/>
        </p:nvSpPr>
        <p:spPr>
          <a:xfrm>
            <a:off x="5417598" y="5145241"/>
            <a:ext cx="61655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2800" dirty="0"/>
              <a:t>Durante el período no se han dado situaciones que requieran  la presentación ante la justicia.</a:t>
            </a:r>
          </a:p>
        </p:txBody>
      </p:sp>
    </p:spTree>
    <p:extLst>
      <p:ext uri="{BB962C8B-B14F-4D97-AF65-F5344CB8AC3E}">
        <p14:creationId xmlns:p14="http://schemas.microsoft.com/office/powerpoint/2010/main" val="595783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 con la foto de un grupo de personas&#10;&#10;Descripción generada automáticamente">
            <a:extLst>
              <a:ext uri="{FF2B5EF4-FFF2-40B4-BE49-F238E27FC236}">
                <a16:creationId xmlns:a16="http://schemas.microsoft.com/office/drawing/2014/main" id="{939AA261-9AB7-4046-A176-B4DA856B7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r="6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DB91B9-5225-4788-A37D-DD83FCF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414" y="237154"/>
            <a:ext cx="3822189" cy="4428817"/>
          </a:xfrm>
        </p:spPr>
        <p:txBody>
          <a:bodyPr>
            <a:normAutofit/>
          </a:bodyPr>
          <a:lstStyle/>
          <a:p>
            <a:pPr algn="r"/>
            <a:r>
              <a:rPr lang="es-SV" sz="2800" b="1" dirty="0">
                <a:solidFill>
                  <a:schemeClr val="tx2">
                    <a:lumMod val="75000"/>
                  </a:schemeClr>
                </a:solidFill>
              </a:rPr>
              <a:t>Tomar decisiones emergentes, que no puedan esperar a tomarse en el pleno del MCP-ES y que no hayan sido reservadas para éste de forma específica y con anterioridad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A547B0-8723-4D83-8F11-89FDA04E0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9107" y="4447713"/>
            <a:ext cx="2449496" cy="19530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SV" sz="2400" dirty="0"/>
              <a:t>Ejemplo: Propuesta de cambio de ventana de presentación de C19RM 2021</a:t>
            </a:r>
            <a:endParaRPr lang="es-E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1035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24F321D-038F-4A85-9651-532C41A5C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57B80B-15C4-4908-A346-33F4150D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s-ES_tradnl" sz="4000">
                <a:solidFill>
                  <a:srgbClr val="FFFFFF"/>
                </a:solidFill>
              </a:rPr>
              <a:t>Garantizar el respeto de los derechos de todas las personas representantes del MCP-ES</a:t>
            </a:r>
            <a:br>
              <a:rPr lang="en-US" sz="400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s-SV" sz="400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F464C2D-3A1D-4C9C-A928-3EF3D567377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94311" y="865661"/>
            <a:ext cx="5745162" cy="4926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es-SV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Durante toda la gestión  se ha incentivado a la participación activa  de los miembros propietarios y suplentes, motivando a expresar sus opiniones y respetando las mismas. 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es-SV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s-SV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ha gestionado adecuadamente el conflicto de interés respetando los derechos de los miembros. 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es-SV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s-SV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fortaleció a miembros a través de plataforma e-learning para la adopción del código de ética del MCP-ES.</a:t>
            </a:r>
          </a:p>
        </p:txBody>
      </p:sp>
    </p:spTree>
    <p:extLst>
      <p:ext uri="{BB962C8B-B14F-4D97-AF65-F5344CB8AC3E}">
        <p14:creationId xmlns:p14="http://schemas.microsoft.com/office/powerpoint/2010/main" val="2214544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7D67282-99E1-4372-A643-7DF4A519F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550C58-DA0D-4BBD-B5E1-FF8D29FF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11" y="0"/>
            <a:ext cx="6474410" cy="1827048"/>
          </a:xfrm>
        </p:spPr>
        <p:txBody>
          <a:bodyPr anchor="ctr">
            <a:normAutofit/>
          </a:bodyPr>
          <a:lstStyle/>
          <a:p>
            <a:r>
              <a:rPr lang="es-ES_tradnl" sz="3600" dirty="0">
                <a:solidFill>
                  <a:schemeClr val="tx2">
                    <a:lumMod val="75000"/>
                  </a:schemeClr>
                </a:solidFill>
              </a:rPr>
              <a:t>Garantizar la comunicación hacia y entre los miembros del MCP-ES</a:t>
            </a:r>
            <a:endParaRPr lang="es-SV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7A7C81FC-D0C2-4EB7-BE48-FF6D8B7F2AD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2082" y="1828571"/>
            <a:ext cx="6723870" cy="4117384"/>
          </a:xfrm>
          <a:prstGeom prst="rect">
            <a:avLst/>
          </a:prstGeom>
        </p:spPr>
        <p:txBody>
          <a:bodyPr rtlCol="0" anchor="ctr">
            <a:normAutofit lnSpcReduction="10000"/>
          </a:bodyPr>
          <a:lstStyle/>
          <a:p>
            <a:r>
              <a:rPr lang="es-SV" sz="1800" dirty="0"/>
              <a:t>Se ha potenciado el área de comunicaciones con resultados excelentes en las redes sociales.</a:t>
            </a:r>
          </a:p>
          <a:p>
            <a:r>
              <a:rPr lang="es-SV" sz="1800" dirty="0"/>
              <a:t>En esta administración se logró la coordinación del comité ejecutivo con el comité conjunto. </a:t>
            </a:r>
          </a:p>
          <a:p>
            <a:r>
              <a:rPr lang="es-SV" sz="1800" dirty="0"/>
              <a:t>Dentro de esas actividades se abordaron los siguientes temas:</a:t>
            </a:r>
          </a:p>
          <a:p>
            <a:endParaRPr lang="es-SV" sz="1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1800" dirty="0"/>
              <a:t>Diálogos de país virtuales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1800" dirty="0"/>
              <a:t>Boletines trimestrales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1800" dirty="0"/>
              <a:t>Micro Boletines en emergencia por COVID19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1800" dirty="0"/>
              <a:t>Publicación de Banners en web y redes sociales en solidaridad con personal de primera línea ante pandemia COVID19.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1800" dirty="0"/>
              <a:t>Se gestionó el aval del FM para apoyar a miembros con acceso a conectividad para actividades virtuales.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Pantalla de televisión encendida con la imagen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788D6E20-3105-4EF3-AAE8-F03FF4CA3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r="1317"/>
          <a:stretch/>
        </p:blipFill>
        <p:spPr>
          <a:xfrm>
            <a:off x="7421373" y="596271"/>
            <a:ext cx="4235516" cy="238658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429000"/>
            <a:ext cx="464736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a captura de pantalla de un videojuego&#10;&#10;Descripción generada automáticamente con confianza media">
            <a:extLst>
              <a:ext uri="{FF2B5EF4-FFF2-40B4-BE49-F238E27FC236}">
                <a16:creationId xmlns:a16="http://schemas.microsoft.com/office/drawing/2014/main" id="{43E7BA58-559D-4231-8F4D-5BE9574D6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/>
          <a:stretch/>
        </p:blipFill>
        <p:spPr>
          <a:xfrm>
            <a:off x="7421374" y="3625596"/>
            <a:ext cx="4235516" cy="238658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7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2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C9AC11-7598-4D80-B719-8851980F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405"/>
            <a:ext cx="3815584" cy="51536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Firmar</a:t>
            </a:r>
            <a:r>
              <a:rPr lang="en-US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documentos</a:t>
            </a:r>
            <a:r>
              <a:rPr lang="en-US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y </a:t>
            </a:r>
            <a:r>
              <a:rPr lang="en-US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comunicaciones</a:t>
            </a:r>
            <a:r>
              <a:rPr lang="en-US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oficiales</a:t>
            </a:r>
            <a:r>
              <a:rPr lang="en-US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 </a:t>
            </a:r>
            <a:r>
              <a:rPr lang="en-US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enviar</a:t>
            </a:r>
            <a:r>
              <a:rPr lang="en-US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al Fondo Mundial y </a:t>
            </a:r>
            <a:r>
              <a:rPr lang="en-US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actores</a:t>
            </a:r>
            <a:r>
              <a:rPr lang="en-US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clave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Marcador de contenido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354DFF3-78A1-4D3F-874E-DFF7C43F2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610" t="28992" r="31541" b="4806"/>
          <a:stretch/>
        </p:blipFill>
        <p:spPr>
          <a:xfrm>
            <a:off x="5307034" y="213811"/>
            <a:ext cx="6535778" cy="64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11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2BD68273-1FDB-439B-B65C-D896F2935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 r="1168" b="4758"/>
          <a:stretch/>
        </p:blipFill>
        <p:spPr>
          <a:xfrm>
            <a:off x="457200" y="457200"/>
            <a:ext cx="11145915" cy="564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7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AC74-AE7C-48D2-89A8-4C661BD05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5" y="3918265"/>
            <a:ext cx="3290887" cy="2452687"/>
          </a:xfrm>
        </p:spPr>
        <p:txBody>
          <a:bodyPr anchor="ctr">
            <a:normAutofit/>
          </a:bodyPr>
          <a:lstStyle/>
          <a:p>
            <a:r>
              <a:rPr lang="es-ES_tradnl" sz="3300" dirty="0"/>
              <a:t>Supervisar directamente al/a la Director/a Ejecutiva</a:t>
            </a:r>
            <a:br>
              <a:rPr lang="en-US" sz="3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s-SV" sz="3300" dirty="0"/>
          </a:p>
        </p:txBody>
      </p:sp>
      <p:pic>
        <p:nvPicPr>
          <p:cNvPr id="14" name="Imagen 13" descr="Un par de personas sentadas en una mesa&#10;&#10;Descripción generada automáticamente">
            <a:extLst>
              <a:ext uri="{FF2B5EF4-FFF2-40B4-BE49-F238E27FC236}">
                <a16:creationId xmlns:a16="http://schemas.microsoft.com/office/drawing/2014/main" id="{C23532DB-3183-4B8F-B142-A8B6BDBAB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8" b="3748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A55DC7-B166-4E7C-BC34-9072238F0C1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23982" y="3515557"/>
            <a:ext cx="7485413" cy="3258105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s-SV" sz="2000" dirty="0"/>
              <a:t>Se trabaja en conjunto con la Directora Ejecutiva para el seguimiento a las actividades que se realizan para garantizar la eficiencia y el apoyo que brinda en el desarrollo del Plan de Trabajo del MCP.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2000" dirty="0"/>
              <a:t>Evaluación Anual de desempeño a la Dirección Ejecutiva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2000" dirty="0"/>
              <a:t>Evaluación del Plan de Trabajo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2000" dirty="0"/>
              <a:t>Revisión de Informes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SV" sz="2000" dirty="0"/>
              <a:t>Otros</a:t>
            </a:r>
          </a:p>
        </p:txBody>
      </p:sp>
    </p:spTree>
    <p:extLst>
      <p:ext uri="{BB962C8B-B14F-4D97-AF65-F5344CB8AC3E}">
        <p14:creationId xmlns:p14="http://schemas.microsoft.com/office/powerpoint/2010/main" val="3194754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CF572C-20FE-48B2-8DC9-D318ADD3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549985"/>
            <a:ext cx="5172074" cy="2117460"/>
          </a:xfrm>
        </p:spPr>
        <p:txBody>
          <a:bodyPr>
            <a:normAutofit fontScale="90000"/>
          </a:bodyPr>
          <a:lstStyle/>
          <a:p>
            <a:r>
              <a:rPr lang="es-SV" sz="4000" dirty="0"/>
              <a:t>Ejercer y realizar deberes y mandatos que le sean encargados por el pleno</a:t>
            </a:r>
            <a:br>
              <a:rPr lang="es-SV" sz="4000" dirty="0"/>
            </a:br>
            <a:endParaRPr lang="es-SV" sz="40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F22383-F917-44DB-AFB2-53E942F97C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5594" y="2482589"/>
            <a:ext cx="4829806" cy="420396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es-SV" sz="2000" dirty="0"/>
              <a:t>Se ha dado cumplimiento a las acciones que el pleno ha encomendado al comité ejecutivo, entre los mas relevantes:</a:t>
            </a:r>
          </a:p>
          <a:p>
            <a:endParaRPr lang="es-SV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s-SV" sz="2000" dirty="0"/>
              <a:t>Acompañamiento a procesos de elaboración de Solicitudes de Fondos VIH, TB y C19RM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SV" sz="2000" dirty="0"/>
              <a:t>Seguimiento a la dispensación de medicamentos a personas afectadas por VIH durante pandemia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SV" sz="2000" dirty="0"/>
              <a:t>Seguimiento a situaciones que han dificultado la implementación de las subvenciones actuales.</a:t>
            </a:r>
          </a:p>
          <a:p>
            <a:endParaRPr lang="es-SV" sz="2000" dirty="0"/>
          </a:p>
        </p:txBody>
      </p:sp>
      <p:pic>
        <p:nvPicPr>
          <p:cNvPr id="8" name="Imagen 7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2BE22681-9F17-4204-99E3-437116E9D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0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Imagen 5" descr="Imagen que contiene interior, techo, mujer, tabla&#10;&#10;Descripción generada automáticamente">
            <a:extLst>
              <a:ext uri="{FF2B5EF4-FFF2-40B4-BE49-F238E27FC236}">
                <a16:creationId xmlns:a16="http://schemas.microsoft.com/office/drawing/2014/main" id="{51F63CCC-1841-4D21-9A1C-B663C2ACAA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8081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B0191-49AA-4D8F-BB57-B6EE39CE7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268"/>
            <a:ext cx="11049000" cy="290185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3600" dirty="0"/>
              <a:t>Elaborar una estrategia de movilización de recursos suplementarios para el MCP-ES y sus actividades; teniendo en cuenta todas las posibles fuentes de financiación, y enviarlo a la Asamblea General para aprobación y adopción</a:t>
            </a:r>
            <a:endParaRPr lang="es-SV" sz="3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134CEE-9217-4C92-8921-7924A7C2444F}"/>
              </a:ext>
            </a:extLst>
          </p:cNvPr>
          <p:cNvSpPr txBox="1"/>
          <p:nvPr/>
        </p:nvSpPr>
        <p:spPr>
          <a:xfrm>
            <a:off x="1681208" y="3752581"/>
            <a:ext cx="8829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sz="1800" dirty="0"/>
              <a:t>Se han presentado proyectos para la sostenibilidad del MCP-ES para los años 2020-2023 por:</a:t>
            </a: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9EA4ED53-4A32-4A79-A609-FE83CF602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739987"/>
              </p:ext>
            </p:extLst>
          </p:nvPr>
        </p:nvGraphicFramePr>
        <p:xfrm>
          <a:off x="2031999" y="4338783"/>
          <a:ext cx="812799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82934927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7261696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83104025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r>
                        <a:rPr lang="es-SV" sz="2800" dirty="0"/>
                        <a:t>FONDO</a:t>
                      </a:r>
                      <a:r>
                        <a:rPr lang="es-SV" sz="2400" dirty="0"/>
                        <a:t> MUNDIAL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2400" dirty="0"/>
                        <a:t>PLAN DE TRABAJO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2400" dirty="0"/>
                        <a:t>$360,000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03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2400" dirty="0"/>
                        <a:t>CCM 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2400" dirty="0"/>
                        <a:t>$90,000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3552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2400" dirty="0"/>
                        <a:t>C19RM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2400" dirty="0"/>
                        <a:t>$30,000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89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sz="2400" dirty="0"/>
                        <a:t>CONTRAPARTIDA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2400" dirty="0"/>
                        <a:t>$ 23,375.00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765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733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Imagen que contiene interior, cuarto, cama, tabla&#10;&#10;Descripción generada automáticamente">
            <a:extLst>
              <a:ext uri="{FF2B5EF4-FFF2-40B4-BE49-F238E27FC236}">
                <a16:creationId xmlns:a16="http://schemas.microsoft.com/office/drawing/2014/main" id="{A31155E4-DD79-4688-912F-A26932FDD3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1" r="1214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8D1E66D-6479-4931-83DD-65C9430DBB7C}"/>
              </a:ext>
            </a:extLst>
          </p:cNvPr>
          <p:cNvSpPr txBox="1">
            <a:spLocks/>
          </p:cNvSpPr>
          <p:nvPr/>
        </p:nvSpPr>
        <p:spPr>
          <a:xfrm>
            <a:off x="7528882" y="343417"/>
            <a:ext cx="4284569" cy="1899912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Otras </a:t>
            </a:r>
            <a:r>
              <a:rPr lang="en-US" sz="4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acciones</a:t>
            </a:r>
            <a:r>
              <a:rPr lang="en-US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inherentes</a:t>
            </a:r>
            <a:r>
              <a:rPr lang="en-US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al cargo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0BD95ED-1229-49A7-814A-E2BD079560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31610" y="2434200"/>
            <a:ext cx="4222425" cy="4232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/>
              <a:t> Acompañamiento a </a:t>
            </a:r>
            <a:r>
              <a:rPr lang="en-US" sz="2400" dirty="0" err="1"/>
              <a:t>sesiones</a:t>
            </a:r>
            <a:r>
              <a:rPr lang="en-US" sz="2400" dirty="0"/>
              <a:t> de </a:t>
            </a:r>
            <a:r>
              <a:rPr lang="en-US" sz="2400" dirty="0" err="1"/>
              <a:t>comités</a:t>
            </a:r>
            <a:r>
              <a:rPr lang="en-US" sz="2400" dirty="0"/>
              <a:t> </a:t>
            </a:r>
            <a:r>
              <a:rPr lang="en-US" sz="2400" dirty="0" err="1"/>
              <a:t>permanentes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 Acompañamiento a </a:t>
            </a:r>
            <a:r>
              <a:rPr lang="en-US" sz="2400" dirty="0" err="1"/>
              <a:t>visitas</a:t>
            </a:r>
            <a:r>
              <a:rPr lang="en-US" sz="2400" dirty="0"/>
              <a:t> de campo  y </a:t>
            </a:r>
            <a:r>
              <a:rPr lang="en-US" sz="2400" dirty="0" err="1"/>
              <a:t>reuniones</a:t>
            </a:r>
            <a:r>
              <a:rPr lang="en-US" sz="2400" dirty="0"/>
              <a:t> de </a:t>
            </a:r>
            <a:r>
              <a:rPr lang="en-US" sz="2400" dirty="0" err="1"/>
              <a:t>monitoreo</a:t>
            </a:r>
            <a:r>
              <a:rPr lang="en-US" sz="2400" dirty="0"/>
              <a:t> </a:t>
            </a:r>
            <a:r>
              <a:rPr lang="en-US" sz="2400" dirty="0" err="1"/>
              <a:t>estratégico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Comunicación</a:t>
            </a:r>
            <a:r>
              <a:rPr lang="en-US" sz="2400" dirty="0"/>
              <a:t> </a:t>
            </a:r>
            <a:r>
              <a:rPr lang="en-US" sz="2400" dirty="0" err="1"/>
              <a:t>permanente</a:t>
            </a:r>
            <a:r>
              <a:rPr lang="en-US" sz="2400" dirty="0"/>
              <a:t>  con </a:t>
            </a:r>
            <a:r>
              <a:rPr lang="en-US" sz="2400" dirty="0" err="1"/>
              <a:t>gerente</a:t>
            </a:r>
            <a:r>
              <a:rPr lang="en-US" sz="2400" dirty="0"/>
              <a:t> de </a:t>
            </a:r>
            <a:r>
              <a:rPr lang="en-US" sz="2400" dirty="0" err="1"/>
              <a:t>portafolio</a:t>
            </a:r>
            <a:r>
              <a:rPr lang="en-US" sz="2400" dirty="0"/>
              <a:t> FM.</a:t>
            </a:r>
          </a:p>
          <a:p>
            <a:endParaRPr lang="en-US" sz="2400" dirty="0"/>
          </a:p>
          <a:p>
            <a:r>
              <a:rPr lang="en-US" sz="2400" dirty="0"/>
              <a:t> Seguimiento a casos de </a:t>
            </a:r>
            <a:r>
              <a:rPr lang="en-US" sz="2400" dirty="0" err="1"/>
              <a:t>emergencia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998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n 19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5A2BAC9D-D02D-4A36-86A0-A6E822DD6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4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6E334B-6590-4045-9B02-2747D831D472}"/>
              </a:ext>
            </a:extLst>
          </p:cNvPr>
          <p:cNvSpPr txBox="1"/>
          <p:nvPr/>
        </p:nvSpPr>
        <p:spPr>
          <a:xfrm>
            <a:off x="8366762" y="1892663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Este comité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fue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elegido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el 23 de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agosto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2019, en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plenaria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05-2019 para el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periodo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2019-2021</a:t>
            </a:r>
          </a:p>
        </p:txBody>
      </p:sp>
    </p:spTree>
    <p:extLst>
      <p:ext uri="{BB962C8B-B14F-4D97-AF65-F5344CB8AC3E}">
        <p14:creationId xmlns:p14="http://schemas.microsoft.com/office/powerpoint/2010/main" val="1584918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Un grupo de personas posando delante de ventana&#10;&#10;Descripción generada automáticamente">
            <a:extLst>
              <a:ext uri="{FF2B5EF4-FFF2-40B4-BE49-F238E27FC236}">
                <a16:creationId xmlns:a16="http://schemas.microsoft.com/office/drawing/2014/main" id="{EEB99D0C-6965-41FD-A65A-E18B3DC31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Imagen 8" descr="Imagen que contiene plato, alimentos&#10;&#10;Descripción generada automáticamente">
            <a:extLst>
              <a:ext uri="{FF2B5EF4-FFF2-40B4-BE49-F238E27FC236}">
                <a16:creationId xmlns:a16="http://schemas.microsoft.com/office/drawing/2014/main" id="{6685DBEA-E96B-4F5A-BFEF-4916FD49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7" y="4227673"/>
            <a:ext cx="3835338" cy="247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8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hasta la vista baby">
            <a:extLst>
              <a:ext uri="{FF2B5EF4-FFF2-40B4-BE49-F238E27FC236}">
                <a16:creationId xmlns:a16="http://schemas.microsoft.com/office/drawing/2014/main" id="{7D45578D-3F1F-4D22-A70E-A4BEB5A80F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2"/>
          <a:stretch/>
        </p:blipFill>
        <p:spPr bwMode="auto">
          <a:xfrm>
            <a:off x="20" y="1282"/>
            <a:ext cx="12191980" cy="65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032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Sitio web&#10;&#10;Descripción generada automáticamente">
            <a:extLst>
              <a:ext uri="{FF2B5EF4-FFF2-40B4-BE49-F238E27FC236}">
                <a16:creationId xmlns:a16="http://schemas.microsoft.com/office/drawing/2014/main" id="{54B14D97-8596-4F40-83CA-5B1F8A02B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3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6ECDC642-D60F-4439-B4DE-A01D57858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40D9A1D-B890-46F6-ABA3-6B002CEF55DB}"/>
              </a:ext>
            </a:extLst>
          </p:cNvPr>
          <p:cNvSpPr txBox="1"/>
          <p:nvPr/>
        </p:nvSpPr>
        <p:spPr>
          <a:xfrm>
            <a:off x="1394111" y="1746952"/>
            <a:ext cx="2757255" cy="33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Durante el </a:t>
            </a:r>
            <a:r>
              <a:rPr lang="en-US" sz="3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período</a:t>
            </a: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gestión</a:t>
            </a: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el comité ha </a:t>
            </a:r>
            <a:r>
              <a:rPr lang="en-US" sz="3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dirigido</a:t>
            </a: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36 </a:t>
            </a:r>
            <a:r>
              <a:rPr lang="en-US" sz="3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reuniones</a:t>
            </a: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plenarias</a:t>
            </a: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aprobación y </a:t>
            </a:r>
            <a:r>
              <a:rPr lang="en-US" sz="3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monitoreo</a:t>
            </a: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8FA724E-55E6-4546-8A06-519F3BB8D46F}"/>
              </a:ext>
            </a:extLst>
          </p:cNvPr>
          <p:cNvSpPr txBox="1"/>
          <p:nvPr/>
        </p:nvSpPr>
        <p:spPr>
          <a:xfrm>
            <a:off x="4739000" y="1473692"/>
            <a:ext cx="7263610" cy="5131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Trabajo virtual por pandemia COVID19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Acompañamiento al comité de propuestas durante elaboración de SF VIH y TB 2022-2024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Elección de Receptores Principales para  VIH y TB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Conformación del comité de ética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Análisis y adopción del proceso CCM Evolution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Análisis y adopción de Estrategia de Sostenibilidad para el Contrato Social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Acompañamiento y presentación de proyecto C19RM 2020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Acompañamiento a la elaboración de proyecto C19RM 2021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Acercamiento a Organizaciones de Sociedad Civil.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Seguimiento a </a:t>
            </a:r>
            <a:r>
              <a:rPr lang="en-US" sz="2400" dirty="0" err="1">
                <a:solidFill>
                  <a:srgbClr val="FFFFFF"/>
                </a:solidFill>
              </a:rPr>
              <a:t>acciones</a:t>
            </a:r>
            <a:r>
              <a:rPr lang="en-US" sz="2400" dirty="0">
                <a:solidFill>
                  <a:srgbClr val="FFFFFF"/>
                </a:solidFill>
              </a:rPr>
              <a:t> de apoyo a las </a:t>
            </a:r>
            <a:r>
              <a:rPr lang="en-US" sz="2400" dirty="0" err="1">
                <a:solidFill>
                  <a:srgbClr val="FFFFFF"/>
                </a:solidFill>
              </a:rPr>
              <a:t>organizaciones</a:t>
            </a:r>
            <a:r>
              <a:rPr lang="en-US" sz="2400" dirty="0">
                <a:solidFill>
                  <a:srgbClr val="FFFFFF"/>
                </a:solidFill>
              </a:rPr>
              <a:t> en el </a:t>
            </a:r>
            <a:r>
              <a:rPr lang="en-US" sz="2400" dirty="0" err="1">
                <a:solidFill>
                  <a:srgbClr val="FFFFFF"/>
                </a:solidFill>
              </a:rPr>
              <a:t>marco</a:t>
            </a:r>
            <a:r>
              <a:rPr lang="en-US" sz="2400" dirty="0">
                <a:solidFill>
                  <a:srgbClr val="FFFFFF"/>
                </a:solidFill>
              </a:rPr>
              <a:t> de la pandemia COVID19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D43139-FB5B-42C1-B301-DADBE055EB7E}"/>
              </a:ext>
            </a:extLst>
          </p:cNvPr>
          <p:cNvSpPr txBox="1"/>
          <p:nvPr/>
        </p:nvSpPr>
        <p:spPr>
          <a:xfrm>
            <a:off x="914717" y="413681"/>
            <a:ext cx="10718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sz="3600" dirty="0"/>
              <a:t>Presidir reuniones plenarias ordinarias y extraordinarias </a:t>
            </a:r>
          </a:p>
        </p:txBody>
      </p:sp>
    </p:spTree>
    <p:extLst>
      <p:ext uri="{BB962C8B-B14F-4D97-AF65-F5344CB8AC3E}">
        <p14:creationId xmlns:p14="http://schemas.microsoft.com/office/powerpoint/2010/main" val="13515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 grupo de personas posando para la cámara en la mano&#10;&#10;Descripción generada automáticamente con confianza media">
            <a:extLst>
              <a:ext uri="{FF2B5EF4-FFF2-40B4-BE49-F238E27FC236}">
                <a16:creationId xmlns:a16="http://schemas.microsoft.com/office/drawing/2014/main" id="{C14BB6D7-09D1-4CDC-9651-EB8211838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" r="-1" b="38608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6E141400-15B8-48E8-A380-46BADB089204}"/>
              </a:ext>
            </a:extLst>
          </p:cNvPr>
          <p:cNvSpPr txBox="1">
            <a:spLocks/>
          </p:cNvSpPr>
          <p:nvPr/>
        </p:nvSpPr>
        <p:spPr>
          <a:xfrm>
            <a:off x="362266" y="4080746"/>
            <a:ext cx="11680539" cy="105560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Elaborar en coordinación con la Secretaria y la Dirección Ejecutiva, </a:t>
            </a:r>
          </a:p>
          <a:p>
            <a:r>
              <a:rPr lang="es-ES_tradnl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agenda de las reuniones y la calendarización de actividades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C018F0-DB37-434A-8E18-23C8E149D4EC}"/>
              </a:ext>
            </a:extLst>
          </p:cNvPr>
          <p:cNvSpPr txBox="1"/>
          <p:nvPr/>
        </p:nvSpPr>
        <p:spPr>
          <a:xfrm>
            <a:off x="362266" y="5206113"/>
            <a:ext cx="11680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dirty="0"/>
              <a:t>Este comité planificó 36 agendas para las reuniones con el pleno, además se planificaron agendas para la atención de consultores de CCM Evolution,  evaluación independiente a los  programas de VIH y TB de MINSAL por el consultor Joan Tallada  y la consultoría para Contrato Social por APMG Health. </a:t>
            </a:r>
          </a:p>
        </p:txBody>
      </p:sp>
    </p:spTree>
    <p:extLst>
      <p:ext uri="{BB962C8B-B14F-4D97-AF65-F5344CB8AC3E}">
        <p14:creationId xmlns:p14="http://schemas.microsoft.com/office/powerpoint/2010/main" val="417486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C062BE98-F2F1-456D-9EB6-F79BE5466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3049" y="-652730"/>
            <a:ext cx="10752719" cy="76261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9265E0E-4CDC-41AD-8F01-4020D5030A04}"/>
              </a:ext>
            </a:extLst>
          </p:cNvPr>
          <p:cNvSpPr txBox="1">
            <a:spLocks/>
          </p:cNvSpPr>
          <p:nvPr/>
        </p:nvSpPr>
        <p:spPr>
          <a:xfrm>
            <a:off x="7917647" y="406096"/>
            <a:ext cx="3987309" cy="196424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Seguimiento al Presupuesto del MCP-ES</a:t>
            </a:r>
            <a:endParaRPr lang="en-US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F5B0C6A-B5BF-46CD-BB05-F68262E8E9D7}"/>
              </a:ext>
            </a:extLst>
          </p:cNvPr>
          <p:cNvSpPr txBox="1"/>
          <p:nvPr/>
        </p:nvSpPr>
        <p:spPr>
          <a:xfrm>
            <a:off x="2635021" y="3126270"/>
            <a:ext cx="9438611" cy="46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s-SV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presentó informes de ejecución de los 3 años del proyecto, 2017-2019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DBAA3FD-7E4C-45A6-B25C-B831F31D8B60}"/>
              </a:ext>
            </a:extLst>
          </p:cNvPr>
          <p:cNvSpPr txBox="1"/>
          <p:nvPr/>
        </p:nvSpPr>
        <p:spPr>
          <a:xfrm>
            <a:off x="4266622" y="3853115"/>
            <a:ext cx="7807010" cy="46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s-SV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presentó solicitud de fondos para la ejecución 2020-2022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18EBEE3-6A33-41FC-99CA-CB505174034C}"/>
              </a:ext>
            </a:extLst>
          </p:cNvPr>
          <p:cNvSpPr txBox="1"/>
          <p:nvPr/>
        </p:nvSpPr>
        <p:spPr>
          <a:xfrm>
            <a:off x="1438348" y="4548812"/>
            <a:ext cx="10609956" cy="46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s-SV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presentan informes periódicos de ejecución financiera y programática al pleno.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EF0983-6A47-4BD0-B85B-21740EF1BD7E}"/>
              </a:ext>
            </a:extLst>
          </p:cNvPr>
          <p:cNvSpPr txBox="1"/>
          <p:nvPr/>
        </p:nvSpPr>
        <p:spPr>
          <a:xfrm>
            <a:off x="3196457" y="5248150"/>
            <a:ext cx="8851847" cy="46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s-SV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presenta informe anual al FM y Plan de trabajo del siguiente año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043CABC-BF9B-462A-A769-04D7CAEBBC09}"/>
              </a:ext>
            </a:extLst>
          </p:cNvPr>
          <p:cNvSpPr txBox="1"/>
          <p:nvPr/>
        </p:nvSpPr>
        <p:spPr>
          <a:xfrm>
            <a:off x="85990" y="5990239"/>
            <a:ext cx="11987642" cy="46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s-SV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2021 se aprobó ampliación en presupuesto y plan de trabajo para el periodo 2021-2023</a:t>
            </a:r>
          </a:p>
        </p:txBody>
      </p:sp>
    </p:spTree>
    <p:extLst>
      <p:ext uri="{BB962C8B-B14F-4D97-AF65-F5344CB8AC3E}">
        <p14:creationId xmlns:p14="http://schemas.microsoft.com/office/powerpoint/2010/main" val="3419756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9DC08B81-E988-4E5B-8F6C-DD88424B3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r="5768"/>
          <a:stretch/>
        </p:blipFill>
        <p:spPr>
          <a:xfrm>
            <a:off x="5792649" y="1448539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B52684E-9D61-42C0-997A-7A918EF7C47A}"/>
              </a:ext>
            </a:extLst>
          </p:cNvPr>
          <p:cNvSpPr txBox="1"/>
          <p:nvPr/>
        </p:nvSpPr>
        <p:spPr>
          <a:xfrm>
            <a:off x="496824" y="2147660"/>
            <a:ext cx="53500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SV" sz="2000" dirty="0"/>
              <a:t>Se ha garantizado el cumplimiento de todos los acuerdos tomados desde Septiembre 2019 a la fecha, para esto se cuenta con el apoyo de los coordinadores y sub coordinadores de los comités permanentes.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s-SV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SV" sz="2000" dirty="0"/>
              <a:t>Se incentiva para que todos los miembros sean participes de todas las acciones y decisiones.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s-SV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SV" sz="2000" dirty="0"/>
              <a:t>Se mantuvo la imparcialidad del comité ejecutivo como representante de todos los sectores. </a:t>
            </a:r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49801995-AAAF-4A18-851E-B190937F6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44" y="301102"/>
            <a:ext cx="11762912" cy="14744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3300" b="1" dirty="0">
                <a:solidFill>
                  <a:schemeClr val="tx2">
                    <a:lumMod val="75000"/>
                  </a:schemeClr>
                </a:solidFill>
              </a:rPr>
              <a:t>Velar por el </a:t>
            </a:r>
            <a:r>
              <a:rPr lang="en-US" sz="3300" b="1" dirty="0" err="1">
                <a:solidFill>
                  <a:schemeClr val="tx2">
                    <a:lumMod val="75000"/>
                  </a:schemeClr>
                </a:solidFill>
              </a:rPr>
              <a:t>cumplimiento</a:t>
            </a:r>
            <a:r>
              <a:rPr lang="en-US" sz="3300" b="1" dirty="0">
                <a:solidFill>
                  <a:schemeClr val="tx2">
                    <a:lumMod val="75000"/>
                  </a:schemeClr>
                </a:solidFill>
              </a:rPr>
              <a:t> de los </a:t>
            </a:r>
            <a:r>
              <a:rPr lang="en-US" sz="3300" b="1" dirty="0" err="1">
                <a:solidFill>
                  <a:schemeClr val="tx2">
                    <a:lumMod val="75000"/>
                  </a:schemeClr>
                </a:solidFill>
              </a:rPr>
              <a:t>Acuerdos</a:t>
            </a:r>
            <a:r>
              <a:rPr lang="en-US" sz="3300" b="1" dirty="0">
                <a:solidFill>
                  <a:schemeClr val="tx2">
                    <a:lumMod val="75000"/>
                  </a:schemeClr>
                </a:solidFill>
              </a:rPr>
              <a:t> y </a:t>
            </a:r>
            <a:r>
              <a:rPr lang="en-US" sz="3300" b="1" dirty="0" err="1">
                <a:solidFill>
                  <a:schemeClr val="tx2">
                    <a:lumMod val="75000"/>
                  </a:schemeClr>
                </a:solidFill>
              </a:rPr>
              <a:t>resoluciones</a:t>
            </a:r>
            <a:r>
              <a:rPr lang="en-US" sz="3300" b="1" dirty="0">
                <a:solidFill>
                  <a:schemeClr val="tx2">
                    <a:lumMod val="75000"/>
                  </a:schemeClr>
                </a:solidFill>
              </a:rPr>
              <a:t> del pleno,  </a:t>
            </a:r>
            <a:br>
              <a:rPr lang="en-US" sz="33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300" b="1" dirty="0" err="1">
                <a:solidFill>
                  <a:schemeClr val="tx2">
                    <a:lumMod val="75000"/>
                  </a:schemeClr>
                </a:solidFill>
              </a:rPr>
              <a:t>así</a:t>
            </a:r>
            <a:r>
              <a:rPr lang="en-US" sz="3300" b="1" dirty="0">
                <a:solidFill>
                  <a:schemeClr val="tx2">
                    <a:lumMod val="75000"/>
                  </a:schemeClr>
                </a:solidFill>
              </a:rPr>
              <a:t> como el </a:t>
            </a:r>
            <a:r>
              <a:rPr lang="en-US" sz="3300" b="1" dirty="0" err="1">
                <a:solidFill>
                  <a:schemeClr val="tx2">
                    <a:lumMod val="75000"/>
                  </a:schemeClr>
                </a:solidFill>
              </a:rPr>
              <a:t>cumplimiento</a:t>
            </a:r>
            <a:r>
              <a:rPr lang="en-US" sz="3300" b="1" dirty="0">
                <a:solidFill>
                  <a:schemeClr val="tx2">
                    <a:lumMod val="75000"/>
                  </a:schemeClr>
                </a:solidFill>
              </a:rPr>
              <a:t> del </a:t>
            </a:r>
            <a:r>
              <a:rPr lang="en-US" sz="3300" b="1" dirty="0" err="1">
                <a:solidFill>
                  <a:schemeClr val="tx2">
                    <a:lumMod val="75000"/>
                  </a:schemeClr>
                </a:solidFill>
              </a:rPr>
              <a:t>marco</a:t>
            </a:r>
            <a:r>
              <a:rPr lang="en-US" sz="3300" b="1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3300" b="1" dirty="0" err="1">
                <a:solidFill>
                  <a:schemeClr val="tx2">
                    <a:lumMod val="75000"/>
                  </a:schemeClr>
                </a:solidFill>
              </a:rPr>
              <a:t>Gobernanza</a:t>
            </a:r>
            <a:r>
              <a:rPr lang="en-US" sz="3300" b="1" dirty="0">
                <a:solidFill>
                  <a:schemeClr val="tx2">
                    <a:lumMod val="75000"/>
                  </a:schemeClr>
                </a:solidFill>
              </a:rPr>
              <a:t> del MCP-ES (Ref.Art.90)</a:t>
            </a:r>
          </a:p>
        </p:txBody>
      </p:sp>
    </p:spTree>
    <p:extLst>
      <p:ext uri="{BB962C8B-B14F-4D97-AF65-F5344CB8AC3E}">
        <p14:creationId xmlns:p14="http://schemas.microsoft.com/office/powerpoint/2010/main" val="413339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Marcador de contenido 26" descr="Un grupo de personas sentadas frente a una mesa con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15B81BE8-EF11-42F2-93F1-0705F5E5F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441998C-7AB8-4B60-ADB0-364A3A6885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1610" y="365125"/>
            <a:ext cx="4506510" cy="1899912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presidencia dirige al Comité Ejecutivo</a:t>
            </a:r>
            <a:endParaRPr lang="en-US" sz="4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arcador de contenido 40">
            <a:extLst>
              <a:ext uri="{FF2B5EF4-FFF2-40B4-BE49-F238E27FC236}">
                <a16:creationId xmlns:a16="http://schemas.microsoft.com/office/drawing/2014/main" id="{52604C34-2138-40DE-B3D0-022DAE10FF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31610" y="2434200"/>
            <a:ext cx="4568654" cy="433058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s-SV" sz="2000" dirty="0"/>
              <a:t>Se ha mantenido estrecha comunicación  entre los miembros del comité, tomando decisiones colegiadas y asumiendo la responsabilidad cuando así lo han exigido las circunstancias.</a:t>
            </a:r>
          </a:p>
          <a:p>
            <a:endParaRPr lang="es-SV" sz="2000" dirty="0"/>
          </a:p>
          <a:p>
            <a:r>
              <a:rPr lang="es-SV" sz="2000" dirty="0"/>
              <a:t>Se ha realizado trabajo sin protagonismo, en armonía con una visión de país.</a:t>
            </a:r>
          </a:p>
          <a:p>
            <a:endParaRPr lang="es-SV" sz="2000" dirty="0"/>
          </a:p>
          <a:p>
            <a:r>
              <a:rPr lang="es-SV" sz="2000" dirty="0"/>
              <a:t>Disponibilidad de los miembros para asistir a las actividades dentro y fuera del MCP-ES</a:t>
            </a:r>
          </a:p>
          <a:p>
            <a:endParaRPr lang="es-SV" sz="2000" dirty="0"/>
          </a:p>
        </p:txBody>
      </p:sp>
    </p:spTree>
    <p:extLst>
      <p:ext uri="{BB962C8B-B14F-4D97-AF65-F5344CB8AC3E}">
        <p14:creationId xmlns:p14="http://schemas.microsoft.com/office/powerpoint/2010/main" val="400153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BA295D9-072B-4D52-B501-1F804FED4D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548" y="4351633"/>
            <a:ext cx="4321827" cy="2176094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Representar al MCP-ES frente al Fondo mundial, otros cooperantes y poderes públicos</a:t>
            </a:r>
            <a:endParaRPr lang="en-US" sz="2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Un grupo de personas sentadas en el piso&#10;&#10;Descripción generada automáticamente con confianza media">
            <a:extLst>
              <a:ext uri="{FF2B5EF4-FFF2-40B4-BE49-F238E27FC236}">
                <a16:creationId xmlns:a16="http://schemas.microsoft.com/office/drawing/2014/main" id="{85F35A58-6E39-4E26-833D-C03E67BDF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b="94"/>
          <a:stretch/>
        </p:blipFill>
        <p:spPr>
          <a:xfrm>
            <a:off x="20" y="10"/>
            <a:ext cx="4571980" cy="4224518"/>
          </a:xfrm>
          <a:prstGeom prst="rect">
            <a:avLst/>
          </a:prstGeom>
        </p:spPr>
      </p:pic>
      <p:pic>
        <p:nvPicPr>
          <p:cNvPr id="11" name="Imagen 10" descr="Imagen que contiene interior, techo, cuarto, cama&#10;&#10;Descripción generada automáticamente">
            <a:extLst>
              <a:ext uri="{FF2B5EF4-FFF2-40B4-BE49-F238E27FC236}">
                <a16:creationId xmlns:a16="http://schemas.microsoft.com/office/drawing/2014/main" id="{07036E76-9240-4DA7-A192-62E8DBD79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" r="2" b="2"/>
          <a:stretch/>
        </p:blipFill>
        <p:spPr>
          <a:xfrm>
            <a:off x="4657344" y="10"/>
            <a:ext cx="7534656" cy="4226709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8690EA2-E506-4AB8-8BC7-20DF716E7F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22922" y="4298865"/>
            <a:ext cx="7066624" cy="248698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85750" indent="-285750">
              <a:buFontTx/>
              <a:buChar char="-"/>
            </a:pPr>
            <a:r>
              <a:rPr lang="es-SV" sz="2000" dirty="0"/>
              <a:t>Clausura de diplomado TB de la UJMD</a:t>
            </a:r>
          </a:p>
          <a:p>
            <a:pPr marL="285750" indent="-285750">
              <a:buFontTx/>
              <a:buChar char="-"/>
            </a:pPr>
            <a:r>
              <a:rPr lang="es-SV" sz="2000" dirty="0"/>
              <a:t>Mesa de honor en Congresos de Tuberculosis</a:t>
            </a:r>
          </a:p>
          <a:p>
            <a:pPr marL="285750" indent="-285750">
              <a:buFontTx/>
              <a:buChar char="-"/>
            </a:pPr>
            <a:r>
              <a:rPr lang="es-SV" sz="2000" dirty="0"/>
              <a:t>Lanzamiento ALEP</a:t>
            </a:r>
          </a:p>
          <a:p>
            <a:pPr marL="285750" indent="-285750">
              <a:buFontTx/>
              <a:buChar char="-"/>
            </a:pPr>
            <a:r>
              <a:rPr lang="es-SV" sz="2000" dirty="0"/>
              <a:t>Cierre de proyecto REDCA+</a:t>
            </a:r>
          </a:p>
          <a:p>
            <a:pPr marL="285750" indent="-285750">
              <a:buFontTx/>
              <a:buChar char="-"/>
            </a:pPr>
            <a:r>
              <a:rPr lang="es-SV" sz="2000" dirty="0"/>
              <a:t>Participación  VIII Foro Nacional de VIH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Acto de conmeración de VIH 1 de diciembre</a:t>
            </a:r>
          </a:p>
          <a:p>
            <a:pPr marL="285750" indent="-285750">
              <a:buFontTx/>
              <a:buChar char="-"/>
            </a:pPr>
            <a:endParaRPr lang="es-SV" sz="20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196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36DB18E0-7332-4C9E-A923-3A406E7114E4}"/>
              </a:ext>
            </a:extLst>
          </p:cNvPr>
          <p:cNvSpPr txBox="1"/>
          <p:nvPr/>
        </p:nvSpPr>
        <p:spPr>
          <a:xfrm>
            <a:off x="472021" y="1522603"/>
            <a:ext cx="4164942" cy="52155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SV" sz="2400" dirty="0"/>
              <a:t>Clausura de diplomado Malaria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Multiples </a:t>
            </a:r>
            <a:r>
              <a:rPr lang="en-US" sz="2400" dirty="0" err="1"/>
              <a:t>fono</a:t>
            </a:r>
            <a:r>
              <a:rPr lang="en-US" sz="2400" dirty="0"/>
              <a:t> </a:t>
            </a:r>
            <a:r>
              <a:rPr lang="en-US" sz="2400" dirty="0" err="1"/>
              <a:t>conferencias</a:t>
            </a:r>
            <a:r>
              <a:rPr lang="en-US" sz="2400" dirty="0"/>
              <a:t> con </a:t>
            </a:r>
            <a:r>
              <a:rPr lang="en-US" sz="2400" dirty="0" err="1"/>
              <a:t>Gerente</a:t>
            </a:r>
            <a:r>
              <a:rPr lang="en-US" sz="2400" dirty="0"/>
              <a:t> de </a:t>
            </a:r>
            <a:r>
              <a:rPr lang="en-US" sz="2400" dirty="0" err="1"/>
              <a:t>Portafolio</a:t>
            </a:r>
            <a:r>
              <a:rPr lang="en-US" sz="2400" dirty="0"/>
              <a:t> del FM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Acompañamiento IREM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Acompañamiento ORA- CONHU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/>
              <a:t>Reuniones</a:t>
            </a:r>
            <a:r>
              <a:rPr lang="en-US" sz="2400" dirty="0"/>
              <a:t> con </a:t>
            </a:r>
            <a:r>
              <a:rPr lang="en-US" sz="2400" dirty="0" err="1"/>
              <a:t>autoridades</a:t>
            </a:r>
            <a:r>
              <a:rPr lang="en-US" sz="2400" dirty="0"/>
              <a:t> de MINSAL (</a:t>
            </a:r>
            <a:r>
              <a:rPr lang="en-US" sz="2400" dirty="0" err="1"/>
              <a:t>Viceministro</a:t>
            </a:r>
            <a:r>
              <a:rPr lang="en-US" sz="2400" dirty="0"/>
              <a:t> y </a:t>
            </a:r>
            <a:r>
              <a:rPr lang="en-US" sz="2400" dirty="0" err="1"/>
              <a:t>gerente</a:t>
            </a:r>
            <a:r>
              <a:rPr lang="en-US" sz="2400" dirty="0"/>
              <a:t> de </a:t>
            </a:r>
            <a:r>
              <a:rPr lang="en-US" sz="2400" dirty="0" err="1"/>
              <a:t>operaciones</a:t>
            </a:r>
            <a:r>
              <a:rPr lang="en-US" sz="2400" dirty="0"/>
              <a:t>)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/>
              <a:t>Reuniones</a:t>
            </a:r>
            <a:r>
              <a:rPr lang="en-US" sz="2400" dirty="0"/>
              <a:t> de las sub </a:t>
            </a:r>
            <a:r>
              <a:rPr lang="en-US" sz="2400" dirty="0" err="1"/>
              <a:t>comisiones</a:t>
            </a:r>
            <a:r>
              <a:rPr lang="en-US" sz="2400" dirty="0"/>
              <a:t> de la CONAVIH </a:t>
            </a:r>
          </a:p>
        </p:txBody>
      </p:sp>
      <p:pic>
        <p:nvPicPr>
          <p:cNvPr id="10" name="Imagen 9" descr="Captura de pantalla de un celular con la foto de un grupo de personas&#10;&#10;Descripción generada automáticamente">
            <a:extLst>
              <a:ext uri="{FF2B5EF4-FFF2-40B4-BE49-F238E27FC236}">
                <a16:creationId xmlns:a16="http://schemas.microsoft.com/office/drawing/2014/main" id="{9241FAD1-E5C8-430D-A1D5-778399AA3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r="2" b="2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6" name="Imagen 5" descr="Un grupo de personas alrededor de una mesa con una maleta en el suelo&#10;&#10;Descripción generada automáticamente con confianza baja">
            <a:extLst>
              <a:ext uri="{FF2B5EF4-FFF2-40B4-BE49-F238E27FC236}">
                <a16:creationId xmlns:a16="http://schemas.microsoft.com/office/drawing/2014/main" id="{D3016424-CF11-498E-9979-21591889E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8" r="-2" b="26455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1018</Words>
  <Application>Microsoft Office PowerPoint</Application>
  <PresentationFormat>Panorámica</PresentationFormat>
  <Paragraphs>106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Perpetua Titling MT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Velar por el cumplimiento de los Acuerdos y resoluciones del pleno,   así como el cumplimiento del marco de Gobernanza del MCP-ES (Ref.Art.90)</vt:lpstr>
      <vt:lpstr>La presidencia dirige al Comité Ejecutivo</vt:lpstr>
      <vt:lpstr>Representar al MCP-ES frente al Fondo mundial, otros cooperantes y poderes públicos</vt:lpstr>
      <vt:lpstr>Presentación de PowerPoint</vt:lpstr>
      <vt:lpstr>Presentación de PowerPoint</vt:lpstr>
      <vt:lpstr>Tomar decisiones emergentes, que no puedan esperar a tomarse en el pleno del MCP-ES y que no hayan sido reservadas para éste de forma específica y con anterioridad</vt:lpstr>
      <vt:lpstr>Garantizar el respeto de los derechos de todas las personas representantes del MCP-ES </vt:lpstr>
      <vt:lpstr>Garantizar la comunicación hacia y entre los miembros del MCP-ES</vt:lpstr>
      <vt:lpstr>Firmar documentos y comunicaciones oficiales  a enviar al Fondo Mundial y actores clave</vt:lpstr>
      <vt:lpstr>Presentación de PowerPoint</vt:lpstr>
      <vt:lpstr>Supervisar directamente al/a la Director/a Ejecutiva </vt:lpstr>
      <vt:lpstr>Ejercer y realizar deberes y mandatos que le sean encargados por el pleno </vt:lpstr>
      <vt:lpstr>Elaborar una estrategia de movilización de recursos suplementarios para el MCP-ES y sus actividades; teniendo en cuenta todas las posibles fuentes de financiación, y enviarlo a la Asamblea General para aprobación y adopción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Karla Eugenia Rivera Arévalo</dc:creator>
  <cp:lastModifiedBy>Karla Eugenia Rivera Arévalo</cp:lastModifiedBy>
  <cp:revision>34</cp:revision>
  <dcterms:created xsi:type="dcterms:W3CDTF">2021-05-04T20:27:45Z</dcterms:created>
  <dcterms:modified xsi:type="dcterms:W3CDTF">2021-05-18T01:31:04Z</dcterms:modified>
</cp:coreProperties>
</file>