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6" r:id="rId6"/>
    <p:sldId id="267" r:id="rId7"/>
    <p:sldId id="259" r:id="rId8"/>
    <p:sldId id="260" r:id="rId9"/>
    <p:sldId id="261" r:id="rId10"/>
    <p:sldId id="268" r:id="rId11"/>
    <p:sldId id="262" r:id="rId12"/>
    <p:sldId id="263" r:id="rId13"/>
    <p:sldId id="269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50C96-2B8D-4AF1-807F-5718464FA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DA556-DD38-4B16-B67A-4B7E4230E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EBD52-0BE6-4058-BFAE-35905926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43205-15BA-4CE4-9007-D43C8C60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40D28-3D5F-4232-93EF-E04C2736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601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7EB8B-8661-4460-86F9-3AAC5AE8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9C33FE-9E71-45A6-86CD-8B18E687C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FAF00-6CBF-4FA6-AB6B-721F8BD0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70B38-D6E3-4A92-A1F9-0100F73D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1FD0F-07B4-4A3A-8726-284B7F94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26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EEFE4F-8402-4B54-A6F5-31ED4D71F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9EB5E0-F9D2-4959-AA89-8C7852BCC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1B056-26BA-4E8E-B650-DF568874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B0253-C54F-4464-A494-B28C768C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88AA1-D421-4960-A56D-D2924528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87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2713E-58B9-48C4-9D55-0231A4BC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FAE21-DC31-4527-B462-1E2B7C0F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10238-0BA5-407E-A685-DC87BDBC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99B44-7C62-43BA-9491-CFBE4C99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5132D4-9884-4F05-9CA2-FC2161BD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654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37096-39BC-488C-945F-AF417A9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F1325-7C5F-4787-A465-61D3093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49366-0C4A-49F5-B0CE-53BE9E91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89301-7D25-4EDA-B673-3F30200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1CD36-545E-4513-A2C8-6209197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482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DD6DA-1B8A-4566-9BDD-91C0CF0A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A868E-B773-491B-AFA2-DBC21728D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BDC4DE-A3A2-4709-8967-3374A21F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DD3C5A-05CC-498F-B77C-4A92161B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8C2E2-39C4-47CD-8D3A-77D2F645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39DC4-AFC8-4063-AED2-5039B6AA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003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CFC6A-E892-43B3-B3A2-DF432081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1188E1-CADE-403C-985B-43B8CB8E4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8D382-D92D-4FE9-8EDB-A8ECE38D5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E719E0-D2D4-447D-B807-B21BC0409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12EA2D-87B4-4D6F-8783-8B294D1C4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A177B1-3D35-4CAA-9703-5098D31E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F75984-175B-4275-947A-0ED5E80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FCB5AE-29E7-4E8F-B9D8-040B7FD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93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DD8E9-FE5E-4082-8F16-9B21D266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FFA6BE-1045-4AFC-AD0C-72C88C64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168580-CBB2-4B48-B041-3A635282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DA6C25-AB38-4BD4-8D0E-4F98721E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31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2BFE0E-AFF4-4A5D-B9B0-6C0D8F9C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79D71D-065B-424B-895E-19906FE2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B5DDF5-B730-4B95-AAF4-DEC3A859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18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7B59E-5703-487E-94C9-5299CF59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5DCCB-A312-48F0-B95F-125B8285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9BC3CE-120F-40C7-87E7-5240930B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7D8043-3BB9-44C3-9847-C265DBD0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5AC55-5EFA-465A-A571-D5F88357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218DB-41E4-4B71-987F-116910A0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957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52A8F-2218-4330-B97D-A7848892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5A097C-3854-47D9-AD3E-E710216D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6B71F6-6CAB-4D66-840B-FBA5A16E0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96ACBE-5CBD-4EB8-9301-5A4FF869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79B87-17BA-4BD1-935F-EFDF05F4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7DE0C4-399D-4915-932D-6AD895AB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186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0E7F16-6D18-4D28-A4B8-174B2345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07499-750F-4F7C-90C3-402D4717C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2CDCE-A223-4CE8-A1D7-84B0064F9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B644-6607-4D37-8765-358C4112E130}" type="datetimeFigureOut">
              <a:rPr lang="es-GT" smtClean="0"/>
              <a:t>11/11/2021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444ED-6347-47F6-9D77-07CA34E8C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90908-860B-4B54-8EDF-43510427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9AFA-5168-4BE7-BAC9-5C3C1F9118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39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B653F-D958-4FBA-81EB-6F2D3405D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US" dirty="0"/>
            </a:br>
            <a:br>
              <a:rPr lang="es-US" dirty="0"/>
            </a:br>
            <a:r>
              <a:rPr lang="es-US" dirty="0"/>
              <a:t>Resumen de talleres de fortalecimiento a secretarías MCP América Latina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B967C5-AF9C-4722-9A06-423F44B82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GT" dirty="0"/>
              <a:t>Primer Semestre de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CC59AF-978B-46F5-AEA0-C563A6BDD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52" y="4695032"/>
            <a:ext cx="1528396" cy="1655762"/>
          </a:xfrm>
          <a:prstGeom prst="rect">
            <a:avLst/>
          </a:prstGeom>
        </p:spPr>
      </p:pic>
      <p:sp>
        <p:nvSpPr>
          <p:cNvPr id="12" name="Medio marco 11">
            <a:extLst>
              <a:ext uri="{FF2B5EF4-FFF2-40B4-BE49-F238E27FC236}">
                <a16:creationId xmlns:a16="http://schemas.microsoft.com/office/drawing/2014/main" id="{A323C2B2-0D54-4128-A3ED-5E810ED6BE32}"/>
              </a:ext>
            </a:extLst>
          </p:cNvPr>
          <p:cNvSpPr/>
          <p:nvPr/>
        </p:nvSpPr>
        <p:spPr>
          <a:xfrm>
            <a:off x="1657350" y="742950"/>
            <a:ext cx="419100" cy="421878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13" name="Medio marco 12">
            <a:extLst>
              <a:ext uri="{FF2B5EF4-FFF2-40B4-BE49-F238E27FC236}">
                <a16:creationId xmlns:a16="http://schemas.microsoft.com/office/drawing/2014/main" id="{AD4825E9-70C2-4D9B-BFD8-36B4D57F6D8D}"/>
              </a:ext>
            </a:extLst>
          </p:cNvPr>
          <p:cNvSpPr/>
          <p:nvPr/>
        </p:nvSpPr>
        <p:spPr>
          <a:xfrm rot="10800000">
            <a:off x="10458450" y="1953022"/>
            <a:ext cx="419100" cy="421878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62986F2-B811-4038-9BE7-AE1DE5F5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34" y="156187"/>
            <a:ext cx="6284466" cy="62844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30A6D7-A0EE-4BF8-98AC-D8806093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6" y="1223173"/>
            <a:ext cx="6284467" cy="3191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378452-1A73-4FD8-B176-513647C8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Responsables</a:t>
            </a:r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A68BAF-F116-4921-BFC6-0041F6DF9045}"/>
              </a:ext>
            </a:extLst>
          </p:cNvPr>
          <p:cNvSpPr txBox="1"/>
          <p:nvPr/>
        </p:nvSpPr>
        <p:spPr>
          <a:xfrm>
            <a:off x="2957207" y="599591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Consultor: </a:t>
            </a:r>
            <a:r>
              <a:rPr lang="es-GT" dirty="0"/>
              <a:t>Franklin Ríos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FBB6D6E-F5E3-47E4-AA60-3A98B38F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883" y="2443559"/>
            <a:ext cx="2448512" cy="19708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1CDAE2-2666-4BFF-97AE-297D7666B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07" y="2115272"/>
            <a:ext cx="2420568" cy="26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6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61EC8-C02A-4C16-86B3-46DBF6FC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751"/>
            <a:ext cx="10515600" cy="4351338"/>
          </a:xfrm>
        </p:spPr>
        <p:txBody>
          <a:bodyPr>
            <a:normAutofit/>
          </a:bodyPr>
          <a:lstStyle/>
          <a:p>
            <a:endParaRPr lang="es-US" dirty="0"/>
          </a:p>
          <a:p>
            <a:r>
              <a:rPr lang="es-US" dirty="0"/>
              <a:t>Responsabilidad e integración de los MCP en procesos de planificación a nivel  nacional.</a:t>
            </a:r>
          </a:p>
          <a:p>
            <a:r>
              <a:rPr lang="es-US" dirty="0"/>
              <a:t>Gobernanza en salud sostenible.</a:t>
            </a:r>
          </a:p>
          <a:p>
            <a:r>
              <a:rPr lang="es-US" dirty="0"/>
              <a:t>Involucramiento con estructuras nacionales para contribuir en la coordinación de programas.</a:t>
            </a:r>
          </a:p>
          <a:p>
            <a:r>
              <a:rPr lang="es-US" dirty="0"/>
              <a:t>Establecimiento de ruta de posicionamiento para alinear los principios del MCP con las estructuras nacionales.</a:t>
            </a:r>
          </a:p>
          <a:p>
            <a:endParaRPr lang="es-US" dirty="0"/>
          </a:p>
          <a:p>
            <a:pPr marL="0" indent="0">
              <a:buNone/>
            </a:pPr>
            <a:endParaRPr lang="es-US" dirty="0"/>
          </a:p>
          <a:p>
            <a:endParaRPr lang="es-US" dirty="0"/>
          </a:p>
          <a:p>
            <a:endParaRPr lang="es-US" dirty="0"/>
          </a:p>
          <a:p>
            <a:endParaRPr lang="es-G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21E51F-9BD7-441B-AB24-AF2012478847}"/>
              </a:ext>
            </a:extLst>
          </p:cNvPr>
          <p:cNvSpPr txBox="1">
            <a:spLocks/>
          </p:cNvSpPr>
          <p:nvPr/>
        </p:nvSpPr>
        <p:spPr>
          <a:xfrm>
            <a:off x="62865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dirty="0"/>
              <a:t>Temas desarrollados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5174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61EC8-C02A-4C16-86B3-46DBF6FC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676900"/>
          </a:xfrm>
        </p:spPr>
        <p:txBody>
          <a:bodyPr>
            <a:normAutofit/>
          </a:bodyPr>
          <a:lstStyle/>
          <a:p>
            <a:endParaRPr lang="es-US" dirty="0"/>
          </a:p>
          <a:p>
            <a:endParaRPr lang="es-US" dirty="0"/>
          </a:p>
          <a:p>
            <a:r>
              <a:rPr lang="es-US" dirty="0"/>
              <a:t>Posicionamiento estratégico para lograr trabajo conjunto con otras estructuras nacionales.</a:t>
            </a:r>
          </a:p>
          <a:p>
            <a:r>
              <a:rPr lang="es-US" dirty="0"/>
              <a:t>Aseguramiento de un buen nivel de apropiación por parte de los actores clave de gobierno y sociedad civil.</a:t>
            </a:r>
          </a:p>
          <a:p>
            <a:r>
              <a:rPr lang="es-US" dirty="0"/>
              <a:t>Alineamiento de funciones y estructuras del MCP con la respuesta nacional.</a:t>
            </a:r>
          </a:p>
          <a:p>
            <a:r>
              <a:rPr lang="es-US" dirty="0"/>
              <a:t>Promover la participación de los representantes de sociedad civil en otras instancias de coordinación mas allá del MCP.</a:t>
            </a:r>
          </a:p>
          <a:p>
            <a:endParaRPr lang="es-US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6070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ADD52-0743-4262-A1FD-D37E8187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8536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5C85-2A5C-4EDE-A884-20098720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Taller de Monitoreo Estratégico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3EFE9B-31C9-4169-9E75-7A43E80F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347912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3DB4BF7-E4FE-4592-95E4-1EE6127E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75" y="1595720"/>
            <a:ext cx="4682725" cy="46827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C0EFA3-DC99-4DC6-BB75-0407DBB5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2" y="1487248"/>
            <a:ext cx="6680598" cy="4453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378452-1A73-4FD8-B176-513647C8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Responsables</a:t>
            </a:r>
            <a:endParaRPr lang="es-GT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9C4FD1-78C8-4115-89F3-34AAFD3F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9039" y="3429000"/>
            <a:ext cx="2847975" cy="952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A5A84C-35E3-4B68-9115-945D0D299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07" y="3204316"/>
            <a:ext cx="1899659" cy="20579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A68BAF-F116-4921-BFC6-0041F6DF9045}"/>
              </a:ext>
            </a:extLst>
          </p:cNvPr>
          <p:cNvSpPr txBox="1"/>
          <p:nvPr/>
        </p:nvSpPr>
        <p:spPr>
          <a:xfrm>
            <a:off x="2957207" y="599591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Consultor: </a:t>
            </a:r>
            <a:r>
              <a:rPr lang="es-GT" dirty="0"/>
              <a:t>Eduardo Samayoa</a:t>
            </a:r>
          </a:p>
        </p:txBody>
      </p:sp>
    </p:spTree>
    <p:extLst>
      <p:ext uri="{BB962C8B-B14F-4D97-AF65-F5344CB8AC3E}">
        <p14:creationId xmlns:p14="http://schemas.microsoft.com/office/powerpoint/2010/main" val="189465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78452-1A73-4FD8-B176-513647C8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US" dirty="0"/>
            </a:br>
            <a:br>
              <a:rPr lang="es-US" dirty="0"/>
            </a:br>
            <a:br>
              <a:rPr lang="es-US" dirty="0"/>
            </a:br>
            <a:br>
              <a:rPr lang="es-US" dirty="0"/>
            </a:b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17BEB-E799-4C3B-A3A9-97B7F53C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90687"/>
            <a:ext cx="10877550" cy="4652963"/>
          </a:xfrm>
        </p:spPr>
        <p:txBody>
          <a:bodyPr>
            <a:normAutofit lnSpcReduction="10000"/>
          </a:bodyPr>
          <a:lstStyle/>
          <a:p>
            <a:r>
              <a:rPr lang="es-US" dirty="0"/>
              <a:t>Información Estratégica (centro de todas las decisiones).</a:t>
            </a:r>
          </a:p>
          <a:p>
            <a:r>
              <a:rPr lang="es-US" dirty="0"/>
              <a:t>MCPs en ejecución ME apoyando oficial de Monitoreo en Gestión de riesgos.</a:t>
            </a:r>
          </a:p>
          <a:p>
            <a:r>
              <a:rPr lang="es-US" dirty="0"/>
              <a:t>Relación con los </a:t>
            </a:r>
            <a:r>
              <a:rPr lang="es-US" dirty="0" err="1"/>
              <a:t>RPs</a:t>
            </a:r>
            <a:r>
              <a:rPr lang="es-US" dirty="0"/>
              <a:t> colaborativa y eficiente.</a:t>
            </a:r>
          </a:p>
          <a:p>
            <a:r>
              <a:rPr lang="es-US" dirty="0"/>
              <a:t>Rol de Secretaría en acompañamiento colaborativo y eficiente a JD.</a:t>
            </a:r>
          </a:p>
          <a:p>
            <a:r>
              <a:rPr lang="es-US" dirty="0"/>
              <a:t>Abogacía con actores clave.</a:t>
            </a:r>
          </a:p>
          <a:p>
            <a:r>
              <a:rPr lang="es-GT" dirty="0"/>
              <a:t>Apoyo a SR en consultorías violencia de género y derechos humanos</a:t>
            </a:r>
          </a:p>
          <a:p>
            <a:r>
              <a:rPr lang="es-GT" dirty="0"/>
              <a:t>Cofinanciamiento y sostenibilidad</a:t>
            </a:r>
          </a:p>
          <a:p>
            <a:r>
              <a:rPr lang="es-GT" dirty="0"/>
              <a:t>Compromiso VIH 95 95 95</a:t>
            </a:r>
          </a:p>
          <a:p>
            <a:r>
              <a:rPr lang="es-GT" dirty="0"/>
              <a:t>PEN VIH, Malaria y TB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2C13838-12DC-43FE-89CA-A86E7B0CE4F8}"/>
              </a:ext>
            </a:extLst>
          </p:cNvPr>
          <p:cNvSpPr txBox="1">
            <a:spLocks/>
          </p:cNvSpPr>
          <p:nvPr/>
        </p:nvSpPr>
        <p:spPr>
          <a:xfrm>
            <a:off x="62865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dirty="0"/>
              <a:t>Temas desarrollados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2586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5C85-2A5C-4EDE-A884-20098720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Taller de Gobernanza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43A317-7505-40CF-9F23-DE4E8892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28706"/>
            <a:ext cx="8972550" cy="45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6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DE92C3-6159-4858-A55E-5ACE785A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12" y="1321594"/>
            <a:ext cx="5834650" cy="51673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C0EFA3-DC99-4DC6-BB75-0407DBB5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092" y="1418524"/>
            <a:ext cx="6680598" cy="4453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378452-1A73-4FD8-B176-513647C8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Responsables</a:t>
            </a:r>
            <a:endParaRPr lang="es-GT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9C4FD1-78C8-4115-89F3-34AAFD3F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1784" y="3367051"/>
            <a:ext cx="2847975" cy="952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A68BAF-F116-4921-BFC6-0041F6DF9045}"/>
              </a:ext>
            </a:extLst>
          </p:cNvPr>
          <p:cNvSpPr txBox="1"/>
          <p:nvPr/>
        </p:nvSpPr>
        <p:spPr>
          <a:xfrm>
            <a:off x="2957207" y="599591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Consultor: </a:t>
            </a:r>
            <a:r>
              <a:rPr lang="es-GT" dirty="0"/>
              <a:t>Alejandro Urizar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B2A25F-1647-4C32-8600-DAC2D2E0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968" y="3300376"/>
            <a:ext cx="2038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A50C7-A902-4E3B-A2FB-E6FF5B5A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751"/>
            <a:ext cx="10515600" cy="4351338"/>
          </a:xfrm>
        </p:spPr>
        <p:txBody>
          <a:bodyPr/>
          <a:lstStyle/>
          <a:p>
            <a:r>
              <a:rPr lang="es-GT" dirty="0"/>
              <a:t>Fortalecimiento capacidades Secretarías</a:t>
            </a:r>
          </a:p>
          <a:p>
            <a:r>
              <a:rPr lang="es-GT" dirty="0"/>
              <a:t>Elementos clave para gestionar de forma eficaz</a:t>
            </a:r>
          </a:p>
          <a:p>
            <a:r>
              <a:rPr lang="es-GT" dirty="0"/>
              <a:t>Importancia documentos rectores:  Estatuto, Reglamento, Política de Elecciones, Política conflicto de interés y gestión código de ética del Fondo Mundial con asociados, RP y SR.</a:t>
            </a:r>
          </a:p>
          <a:p>
            <a:r>
              <a:rPr lang="es-GT" dirty="0"/>
              <a:t>Fortalecer capacidades de los miembros del MCP sobre gobernanza y aplicación de código de ética.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AEFC1D-3908-467F-AAA5-C58A391618DB}"/>
              </a:ext>
            </a:extLst>
          </p:cNvPr>
          <p:cNvSpPr txBox="1">
            <a:spLocks/>
          </p:cNvSpPr>
          <p:nvPr/>
        </p:nvSpPr>
        <p:spPr>
          <a:xfrm>
            <a:off x="62865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dirty="0"/>
              <a:t>Temas desarrollados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0383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6FFB-B56B-414D-B829-8EBEEC1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Principios de buena gobernanza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61EC8-C02A-4C16-86B3-46DBF6FC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US" dirty="0"/>
              <a:t>Transparencia en la información </a:t>
            </a:r>
          </a:p>
          <a:p>
            <a:r>
              <a:rPr lang="es-US" dirty="0"/>
              <a:t>Igualdad entre los miembros</a:t>
            </a:r>
          </a:p>
          <a:p>
            <a:r>
              <a:rPr lang="es-US" dirty="0"/>
              <a:t>Rendición de cuentas</a:t>
            </a:r>
          </a:p>
          <a:p>
            <a:r>
              <a:rPr lang="es-US" dirty="0"/>
              <a:t>Conflicto </a:t>
            </a:r>
            <a:r>
              <a:rPr lang="es-US"/>
              <a:t>de interés</a:t>
            </a:r>
            <a:endParaRPr lang="es-US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5160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6FFB-B56B-414D-B829-8EBEEC1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Taller de Posicionamiento</a:t>
            </a:r>
            <a:endParaRPr lang="es-GT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07BCD6-37DD-4F69-BF16-31E50ABA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49" y="1477963"/>
            <a:ext cx="5336971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7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309</Words>
  <Application>Microsoft Office PowerPoint</Application>
  <PresentationFormat>Panorámica</PresentationFormat>
  <Paragraphs>50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  Resumen de talleres de fortalecimiento a secretarías MCP América Latina</vt:lpstr>
      <vt:lpstr>Taller de Monitoreo Estratégico</vt:lpstr>
      <vt:lpstr>Responsables</vt:lpstr>
      <vt:lpstr>    </vt:lpstr>
      <vt:lpstr>Taller de Gobernanza</vt:lpstr>
      <vt:lpstr>Responsables</vt:lpstr>
      <vt:lpstr>Presentación de PowerPoint</vt:lpstr>
      <vt:lpstr>Principios de buena gobernanza</vt:lpstr>
      <vt:lpstr>Taller de Posicionamiento</vt:lpstr>
      <vt:lpstr>Responsables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talleres de fortalecimiento a secretarías MCP América Latina</dc:title>
  <dc:creator>Dory Lucas Alecio</dc:creator>
  <cp:lastModifiedBy>Dory Lucas Alecio</cp:lastModifiedBy>
  <cp:revision>2</cp:revision>
  <dcterms:created xsi:type="dcterms:W3CDTF">2021-11-10T17:59:20Z</dcterms:created>
  <dcterms:modified xsi:type="dcterms:W3CDTF">2021-11-11T19:19:03Z</dcterms:modified>
</cp:coreProperties>
</file>