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664" r:id="rId5"/>
    <p:sldId id="796" r:id="rId6"/>
    <p:sldId id="797" r:id="rId7"/>
    <p:sldId id="805" r:id="rId8"/>
    <p:sldId id="722" r:id="rId9"/>
    <p:sldId id="798" r:id="rId10"/>
    <p:sldId id="799" r:id="rId11"/>
    <p:sldId id="801" r:id="rId12"/>
    <p:sldId id="802" r:id="rId13"/>
    <p:sldId id="803" r:id="rId14"/>
    <p:sldId id="794" r:id="rId15"/>
    <p:sldId id="753" r:id="rId16"/>
    <p:sldId id="758" r:id="rId17"/>
    <p:sldId id="764" r:id="rId18"/>
    <p:sldId id="776" r:id="rId19"/>
    <p:sldId id="791" r:id="rId20"/>
    <p:sldId id="681" r:id="rId21"/>
    <p:sldId id="792" r:id="rId22"/>
    <p:sldId id="768" r:id="rId23"/>
    <p:sldId id="804" r:id="rId24"/>
    <p:sldId id="806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errato, Alicia [C]" initials="C[" lastIdx="7" clrIdx="6">
    <p:extLst>
      <p:ext uri="{19B8F6BF-5375-455C-9EA6-DF929625EA0E}">
        <p15:presenceInfo xmlns:p15="http://schemas.microsoft.com/office/powerpoint/2012/main" userId="S::alicia.cerrato@thepalladiumgroup.com::17c3ca71-ceca-4617-86a4-900d5c757e01" providerId="AD"/>
      </p:ext>
    </p:extLst>
  </p:cmAuthor>
  <p:cmAuthor id="1" name="Merchant-Garcia, David" initials="MD" lastIdx="1" clrIdx="0">
    <p:extLst>
      <p:ext uri="{19B8F6BF-5375-455C-9EA6-DF929625EA0E}">
        <p15:presenceInfo xmlns:p15="http://schemas.microsoft.com/office/powerpoint/2012/main" userId="S::David.Merchant-Garcia@thepalladiumgroup.com::ebb40012-f9cc-4ca2-991f-007e6a1c2847" providerId="AD"/>
      </p:ext>
    </p:extLst>
  </p:cmAuthor>
  <p:cmAuthor id="2" name="William Checkley" initials="WC" lastIdx="7" clrIdx="1">
    <p:extLst>
      <p:ext uri="{19B8F6BF-5375-455C-9EA6-DF929625EA0E}">
        <p15:presenceInfo xmlns:p15="http://schemas.microsoft.com/office/powerpoint/2012/main" userId="ff589015cbe6a403" providerId="Windows Live"/>
      </p:ext>
    </p:extLst>
  </p:cmAuthor>
  <p:cmAuthor id="3" name="Maria Adela Blas" initials="MAB" lastIdx="18" clrIdx="2">
    <p:extLst>
      <p:ext uri="{19B8F6BF-5375-455C-9EA6-DF929625EA0E}">
        <p15:presenceInfo xmlns:p15="http://schemas.microsoft.com/office/powerpoint/2012/main" userId="afb31dea54aa9cda" providerId="Windows Live"/>
      </p:ext>
    </p:extLst>
  </p:cmAuthor>
  <p:cmAuthor id="4" name="Alicia Cerrato" initials="AC" lastIdx="17" clrIdx="3">
    <p:extLst>
      <p:ext uri="{19B8F6BF-5375-455C-9EA6-DF929625EA0E}">
        <p15:presenceInfo xmlns:p15="http://schemas.microsoft.com/office/powerpoint/2012/main" userId="60c1fe3b6b724608" providerId="Windows Live"/>
      </p:ext>
    </p:extLst>
  </p:cmAuthor>
  <p:cmAuthor id="5" name="Gwendolyn Stinger" initials="GS" lastIdx="20" clrIdx="4">
    <p:extLst>
      <p:ext uri="{19B8F6BF-5375-455C-9EA6-DF929625EA0E}">
        <p15:presenceInfo xmlns:p15="http://schemas.microsoft.com/office/powerpoint/2012/main" userId="373b028f49799d66" providerId="Windows Live"/>
      </p:ext>
    </p:extLst>
  </p:cmAuthor>
  <p:cmAuthor id="6" name="Rivera, Sara  [C]" initials="R[" lastIdx="7" clrIdx="5">
    <p:extLst>
      <p:ext uri="{19B8F6BF-5375-455C-9EA6-DF929625EA0E}">
        <p15:presenceInfo xmlns:p15="http://schemas.microsoft.com/office/powerpoint/2012/main" userId="S::sara.rivera@thepalladiumgroup.com::09873f3a-5f52-4494-8ea3-865951c002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24C"/>
    <a:srgbClr val="662B64"/>
    <a:srgbClr val="D57228"/>
    <a:srgbClr val="365A96"/>
    <a:srgbClr val="A9341E"/>
    <a:srgbClr val="174634"/>
    <a:srgbClr val="3263AE"/>
    <a:srgbClr val="4674C1"/>
    <a:srgbClr val="313A40"/>
    <a:srgbClr val="E6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AE9764-9FD2-EE23-DF62-373550143716}" v="2" dt="2021-07-25T17:22:59.8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43"/>
  </p:normalViewPr>
  <p:slideViewPr>
    <p:cSldViewPr snapToGrid="0">
      <p:cViewPr varScale="1">
        <p:scale>
          <a:sx n="69" d="100"/>
          <a:sy n="69" d="100"/>
        </p:scale>
        <p:origin x="12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irez, Daysi [C]" userId="S::c-daysi.ramirez@thepalladiumgroup.com::68d46f57-bf2d-4951-b54a-5ba73c7a5404" providerId="AD" clId="Web-{4EAE9764-9FD2-EE23-DF62-373550143716}"/>
    <pc:docChg chg="modSld">
      <pc:chgData name="Ramirez, Daysi [C]" userId="S::c-daysi.ramirez@thepalladiumgroup.com::68d46f57-bf2d-4951-b54a-5ba73c7a5404" providerId="AD" clId="Web-{4EAE9764-9FD2-EE23-DF62-373550143716}" dt="2021-07-25T17:22:59.817" v="1"/>
      <pc:docMkLst>
        <pc:docMk/>
      </pc:docMkLst>
      <pc:sldChg chg="addSp">
        <pc:chgData name="Ramirez, Daysi [C]" userId="S::c-daysi.ramirez@thepalladiumgroup.com::68d46f57-bf2d-4951-b54a-5ba73c7a5404" providerId="AD" clId="Web-{4EAE9764-9FD2-EE23-DF62-373550143716}" dt="2021-07-25T17:22:59.817" v="1"/>
        <pc:sldMkLst>
          <pc:docMk/>
          <pc:sldMk cId="3784962767" sldId="742"/>
        </pc:sldMkLst>
        <pc:spChg chg="add">
          <ac:chgData name="Ramirez, Daysi [C]" userId="S::c-daysi.ramirez@thepalladiumgroup.com::68d46f57-bf2d-4951-b54a-5ba73c7a5404" providerId="AD" clId="Web-{4EAE9764-9FD2-EE23-DF62-373550143716}" dt="2021-07-25T17:11:18.499" v="0"/>
          <ac:spMkLst>
            <pc:docMk/>
            <pc:sldMk cId="3784962767" sldId="742"/>
            <ac:spMk id="7" creationId="{7B5C2603-8A2C-4D37-8C85-722C74FA5248}"/>
          </ac:spMkLst>
        </pc:spChg>
        <pc:spChg chg="add">
          <ac:chgData name="Ramirez, Daysi [C]" userId="S::c-daysi.ramirez@thepalladiumgroup.com::68d46f57-bf2d-4951-b54a-5ba73c7a5404" providerId="AD" clId="Web-{4EAE9764-9FD2-EE23-DF62-373550143716}" dt="2021-07-25T17:22:59.817" v="1"/>
          <ac:spMkLst>
            <pc:docMk/>
            <pc:sldMk cId="3784962767" sldId="742"/>
            <ac:spMk id="8" creationId="{9136C26F-A2DC-4113-AD48-6E12ADF7848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D55A96-85B0-4A93-9991-A44766435C4B}" type="doc">
      <dgm:prSet loTypeId="urn:microsoft.com/office/officeart/2005/8/layout/vList5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1FA081F9-18BC-4AD3-A7D1-73D38BC1D058}">
      <dgm:prSet/>
      <dgm:spPr/>
      <dgm:t>
        <a:bodyPr/>
        <a:lstStyle/>
        <a:p>
          <a:pPr rtl="0"/>
          <a:r>
            <a:rPr lang="es-SV" b="0" i="0" smtClean="0"/>
            <a:t>Casos en los que una persona se dedique a realizar actividades relacionadas a la producción de alimentos y medicamentos.</a:t>
          </a:r>
          <a:endParaRPr lang="es-SV"/>
        </a:p>
      </dgm:t>
    </dgm:pt>
    <dgm:pt modelId="{97D2A55C-32D1-42C7-B445-EF30B2023615}" type="parTrans" cxnId="{C2B9E711-1FCB-4129-B060-EAF38702DBA9}">
      <dgm:prSet/>
      <dgm:spPr/>
      <dgm:t>
        <a:bodyPr/>
        <a:lstStyle/>
        <a:p>
          <a:endParaRPr lang="es-ES"/>
        </a:p>
      </dgm:t>
    </dgm:pt>
    <dgm:pt modelId="{F3B0CB56-BE0D-467E-ADAE-FDAD0764DD49}" type="sibTrans" cxnId="{C2B9E711-1FCB-4129-B060-EAF38702DBA9}">
      <dgm:prSet/>
      <dgm:spPr/>
      <dgm:t>
        <a:bodyPr/>
        <a:lstStyle/>
        <a:p>
          <a:endParaRPr lang="es-ES"/>
        </a:p>
      </dgm:t>
    </dgm:pt>
    <dgm:pt modelId="{EBADF58C-F701-4F93-9832-395AC86A6FA8}">
      <dgm:prSet/>
      <dgm:spPr/>
      <dgm:t>
        <a:bodyPr/>
        <a:lstStyle/>
        <a:p>
          <a:pPr rtl="0"/>
          <a:r>
            <a:rPr lang="es-SV" b="0" i="0" dirty="0" smtClean="0"/>
            <a:t>Industrias donde se exija por control de calidad.</a:t>
          </a:r>
          <a:endParaRPr lang="es-SV" dirty="0"/>
        </a:p>
      </dgm:t>
    </dgm:pt>
    <dgm:pt modelId="{AC8166D0-4275-4A69-B8AA-058DC75EDEE1}" type="parTrans" cxnId="{6EA43216-08DB-4F7A-9DD8-152071776A51}">
      <dgm:prSet/>
      <dgm:spPr/>
      <dgm:t>
        <a:bodyPr/>
        <a:lstStyle/>
        <a:p>
          <a:endParaRPr lang="es-ES"/>
        </a:p>
      </dgm:t>
    </dgm:pt>
    <dgm:pt modelId="{18466EAC-B6FD-479B-8682-2982699EDDDB}" type="sibTrans" cxnId="{6EA43216-08DB-4F7A-9DD8-152071776A51}">
      <dgm:prSet/>
      <dgm:spPr/>
      <dgm:t>
        <a:bodyPr/>
        <a:lstStyle/>
        <a:p>
          <a:endParaRPr lang="es-ES"/>
        </a:p>
      </dgm:t>
    </dgm:pt>
    <dgm:pt modelId="{D08A04E8-E356-4541-9615-472D8EE749E7}" type="pres">
      <dgm:prSet presAssocID="{CAD55A96-85B0-4A93-9991-A44766435C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1A1C43-F5E1-4101-BCB6-CC95431AB769}" type="pres">
      <dgm:prSet presAssocID="{1FA081F9-18BC-4AD3-A7D1-73D38BC1D058}" presName="linNode" presStyleCnt="0"/>
      <dgm:spPr/>
    </dgm:pt>
    <dgm:pt modelId="{84502E45-3EB7-4B38-B963-1B57C06FA52A}" type="pres">
      <dgm:prSet presAssocID="{1FA081F9-18BC-4AD3-A7D1-73D38BC1D058}" presName="parentText" presStyleLbl="node1" presStyleIdx="0" presStyleCnt="2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D29812-1680-4159-B272-76DBA90B9F26}" type="pres">
      <dgm:prSet presAssocID="{F3B0CB56-BE0D-467E-ADAE-FDAD0764DD49}" presName="sp" presStyleCnt="0"/>
      <dgm:spPr/>
    </dgm:pt>
    <dgm:pt modelId="{D12B85D7-8CA9-427E-8520-3F4A506F7933}" type="pres">
      <dgm:prSet presAssocID="{EBADF58C-F701-4F93-9832-395AC86A6FA8}" presName="linNode" presStyleCnt="0"/>
      <dgm:spPr/>
    </dgm:pt>
    <dgm:pt modelId="{AD1DD233-BF09-4DE7-B67D-4A91BB5AB6B3}" type="pres">
      <dgm:prSet presAssocID="{EBADF58C-F701-4F93-9832-395AC86A6FA8}" presName="parentText" presStyleLbl="node1" presStyleIdx="1" presStyleCnt="2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2B9E711-1FCB-4129-B060-EAF38702DBA9}" srcId="{CAD55A96-85B0-4A93-9991-A44766435C4B}" destId="{1FA081F9-18BC-4AD3-A7D1-73D38BC1D058}" srcOrd="0" destOrd="0" parTransId="{97D2A55C-32D1-42C7-B445-EF30B2023615}" sibTransId="{F3B0CB56-BE0D-467E-ADAE-FDAD0764DD49}"/>
    <dgm:cxn modelId="{8F82994E-2D57-439A-AB04-0D115FD2A5A2}" type="presOf" srcId="{CAD55A96-85B0-4A93-9991-A44766435C4B}" destId="{D08A04E8-E356-4541-9615-472D8EE749E7}" srcOrd="0" destOrd="0" presId="urn:microsoft.com/office/officeart/2005/8/layout/vList5"/>
    <dgm:cxn modelId="{6EA43216-08DB-4F7A-9DD8-152071776A51}" srcId="{CAD55A96-85B0-4A93-9991-A44766435C4B}" destId="{EBADF58C-F701-4F93-9832-395AC86A6FA8}" srcOrd="1" destOrd="0" parTransId="{AC8166D0-4275-4A69-B8AA-058DC75EDEE1}" sibTransId="{18466EAC-B6FD-479B-8682-2982699EDDDB}"/>
    <dgm:cxn modelId="{227FCC75-5AF3-4C5F-8D6E-9CAD6CB80894}" type="presOf" srcId="{1FA081F9-18BC-4AD3-A7D1-73D38BC1D058}" destId="{84502E45-3EB7-4B38-B963-1B57C06FA52A}" srcOrd="0" destOrd="0" presId="urn:microsoft.com/office/officeart/2005/8/layout/vList5"/>
    <dgm:cxn modelId="{0F3C0652-DDB4-4F6A-B533-F8497D8CCE56}" type="presOf" srcId="{EBADF58C-F701-4F93-9832-395AC86A6FA8}" destId="{AD1DD233-BF09-4DE7-B67D-4A91BB5AB6B3}" srcOrd="0" destOrd="0" presId="urn:microsoft.com/office/officeart/2005/8/layout/vList5"/>
    <dgm:cxn modelId="{19FE19FB-60D5-42BA-9A28-73F50754E183}" type="presParOf" srcId="{D08A04E8-E356-4541-9615-472D8EE749E7}" destId="{C81A1C43-F5E1-4101-BCB6-CC95431AB769}" srcOrd="0" destOrd="0" presId="urn:microsoft.com/office/officeart/2005/8/layout/vList5"/>
    <dgm:cxn modelId="{963A7F70-EE1E-4489-B8F3-52249F508736}" type="presParOf" srcId="{C81A1C43-F5E1-4101-BCB6-CC95431AB769}" destId="{84502E45-3EB7-4B38-B963-1B57C06FA52A}" srcOrd="0" destOrd="0" presId="urn:microsoft.com/office/officeart/2005/8/layout/vList5"/>
    <dgm:cxn modelId="{EA58A2AA-AFCB-4F05-B6F9-B2E113F926B7}" type="presParOf" srcId="{D08A04E8-E356-4541-9615-472D8EE749E7}" destId="{1AD29812-1680-4159-B272-76DBA90B9F26}" srcOrd="1" destOrd="0" presId="urn:microsoft.com/office/officeart/2005/8/layout/vList5"/>
    <dgm:cxn modelId="{74E63991-AEC3-418E-B584-904193CD52CA}" type="presParOf" srcId="{D08A04E8-E356-4541-9615-472D8EE749E7}" destId="{D12B85D7-8CA9-427E-8520-3F4A506F7933}" srcOrd="2" destOrd="0" presId="urn:microsoft.com/office/officeart/2005/8/layout/vList5"/>
    <dgm:cxn modelId="{9088BC85-B317-4657-8002-FAA53F9C3AD2}" type="presParOf" srcId="{D12B85D7-8CA9-427E-8520-3F4A506F7933}" destId="{AD1DD233-BF09-4DE7-B67D-4A91BB5AB6B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89B46F-0974-4E6C-8D39-C00E68EB5F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7AC3DD0-44CD-4A3F-9381-043516A42280}">
      <dgm:prSet/>
      <dgm:spPr/>
      <dgm:t>
        <a:bodyPr/>
        <a:lstStyle/>
        <a:p>
          <a:pPr rtl="0"/>
          <a:r>
            <a:rPr lang="es-SV" b="0" i="0" dirty="0" smtClean="0"/>
            <a:t>2. USO DE MASCARILLA</a:t>
          </a:r>
          <a:endParaRPr lang="es-SV" dirty="0"/>
        </a:p>
      </dgm:t>
    </dgm:pt>
    <dgm:pt modelId="{6892BF86-DC69-47B3-AA38-9DB7CC153B6D}" type="parTrans" cxnId="{0189ACD1-2CB0-4A2D-814C-CFF496DACAE4}">
      <dgm:prSet/>
      <dgm:spPr/>
      <dgm:t>
        <a:bodyPr/>
        <a:lstStyle/>
        <a:p>
          <a:endParaRPr lang="es-ES"/>
        </a:p>
      </dgm:t>
    </dgm:pt>
    <dgm:pt modelId="{E31033E1-9F63-4CA4-ABA3-DBA6741D89E2}" type="sibTrans" cxnId="{0189ACD1-2CB0-4A2D-814C-CFF496DACAE4}">
      <dgm:prSet/>
      <dgm:spPr/>
      <dgm:t>
        <a:bodyPr/>
        <a:lstStyle/>
        <a:p>
          <a:endParaRPr lang="es-ES"/>
        </a:p>
      </dgm:t>
    </dgm:pt>
    <dgm:pt modelId="{C5B867CC-BCEF-4643-BFD0-554A27929C58}">
      <dgm:prSet/>
      <dgm:spPr/>
      <dgm:t>
        <a:bodyPr/>
        <a:lstStyle/>
        <a:p>
          <a:pPr rtl="0"/>
          <a:r>
            <a:rPr lang="es-SV" b="0" i="0" dirty="0" smtClean="0"/>
            <a:t>3. VENTILACION ADECUADA.</a:t>
          </a:r>
          <a:endParaRPr lang="es-SV" dirty="0"/>
        </a:p>
      </dgm:t>
    </dgm:pt>
    <dgm:pt modelId="{0ABE60DC-A4F4-4A73-9A45-744F04CC5169}" type="parTrans" cxnId="{F1C6981D-C121-4C06-BDB3-64EFA40A7217}">
      <dgm:prSet/>
      <dgm:spPr/>
      <dgm:t>
        <a:bodyPr/>
        <a:lstStyle/>
        <a:p>
          <a:endParaRPr lang="es-ES"/>
        </a:p>
      </dgm:t>
    </dgm:pt>
    <dgm:pt modelId="{E4E9C1E1-BB49-4FBA-833B-FF4EE5618699}" type="sibTrans" cxnId="{F1C6981D-C121-4C06-BDB3-64EFA40A7217}">
      <dgm:prSet/>
      <dgm:spPr/>
      <dgm:t>
        <a:bodyPr/>
        <a:lstStyle/>
        <a:p>
          <a:endParaRPr lang="es-ES"/>
        </a:p>
      </dgm:t>
    </dgm:pt>
    <dgm:pt modelId="{6DC4B37C-E9C7-4B59-942A-5F7CFD56C372}">
      <dgm:prSet/>
      <dgm:spPr/>
      <dgm:t>
        <a:bodyPr/>
        <a:lstStyle/>
        <a:p>
          <a:pPr rtl="0"/>
          <a:r>
            <a:rPr lang="es-SV" b="0" i="0" dirty="0" smtClean="0"/>
            <a:t>4. DISTANCIAMIENTO FISICO</a:t>
          </a:r>
          <a:endParaRPr lang="es-SV" dirty="0"/>
        </a:p>
      </dgm:t>
    </dgm:pt>
    <dgm:pt modelId="{D6032F33-5F50-43B0-A9E4-5D36485A5C99}" type="parTrans" cxnId="{2486C05C-DFC1-42BA-9E1D-CD2A9240EFB1}">
      <dgm:prSet/>
      <dgm:spPr/>
      <dgm:t>
        <a:bodyPr/>
        <a:lstStyle/>
        <a:p>
          <a:endParaRPr lang="es-ES"/>
        </a:p>
      </dgm:t>
    </dgm:pt>
    <dgm:pt modelId="{EF2D4639-1D56-4B69-857D-265CDE26D5F3}" type="sibTrans" cxnId="{2486C05C-DFC1-42BA-9E1D-CD2A9240EFB1}">
      <dgm:prSet/>
      <dgm:spPr/>
      <dgm:t>
        <a:bodyPr/>
        <a:lstStyle/>
        <a:p>
          <a:endParaRPr lang="es-ES"/>
        </a:p>
      </dgm:t>
    </dgm:pt>
    <dgm:pt modelId="{12723C0F-AB48-44D4-BF0B-22E38FFE26DA}">
      <dgm:prSet/>
      <dgm:spPr/>
      <dgm:t>
        <a:bodyPr/>
        <a:lstStyle/>
        <a:p>
          <a:pPr rtl="0"/>
          <a:r>
            <a:rPr lang="es-SV" b="0" i="0" dirty="0" smtClean="0"/>
            <a:t>5. HIGIENE DE MANOS</a:t>
          </a:r>
          <a:endParaRPr lang="es-SV" dirty="0"/>
        </a:p>
      </dgm:t>
    </dgm:pt>
    <dgm:pt modelId="{D86F7DC3-4CCB-4961-8580-ADAAA319B76C}" type="parTrans" cxnId="{C917B8F7-5FCD-438A-BEB6-4D53A72B5F49}">
      <dgm:prSet/>
      <dgm:spPr/>
      <dgm:t>
        <a:bodyPr/>
        <a:lstStyle/>
        <a:p>
          <a:endParaRPr lang="es-ES"/>
        </a:p>
      </dgm:t>
    </dgm:pt>
    <dgm:pt modelId="{819D31EA-2BBC-4230-BB04-2D1FEDF1E56D}" type="sibTrans" cxnId="{C917B8F7-5FCD-438A-BEB6-4D53A72B5F49}">
      <dgm:prSet/>
      <dgm:spPr/>
      <dgm:t>
        <a:bodyPr/>
        <a:lstStyle/>
        <a:p>
          <a:endParaRPr lang="es-ES"/>
        </a:p>
      </dgm:t>
    </dgm:pt>
    <dgm:pt modelId="{AC5B697B-A943-407E-BC02-994C58E6E2A0}">
      <dgm:prSet/>
      <dgm:spPr/>
      <dgm:t>
        <a:bodyPr/>
        <a:lstStyle/>
        <a:p>
          <a:pPr rtl="0"/>
          <a:r>
            <a:rPr lang="es-SV" b="0" i="0" dirty="0" smtClean="0"/>
            <a:t>6. DESINFECCIÓN DE SUPERFICIES DE USO FRECUENTE	 </a:t>
          </a:r>
        </a:p>
      </dgm:t>
    </dgm:pt>
    <dgm:pt modelId="{20A8E9CA-5418-4A36-916A-C6BF1FF09A38}" type="parTrans" cxnId="{601D8371-15C0-4563-B77F-98EBBE139FD3}">
      <dgm:prSet/>
      <dgm:spPr/>
      <dgm:t>
        <a:bodyPr/>
        <a:lstStyle/>
        <a:p>
          <a:endParaRPr lang="es-ES"/>
        </a:p>
      </dgm:t>
    </dgm:pt>
    <dgm:pt modelId="{E653D1D1-D92D-4620-B36E-3E3635E7D80E}" type="sibTrans" cxnId="{601D8371-15C0-4563-B77F-98EBBE139FD3}">
      <dgm:prSet/>
      <dgm:spPr/>
      <dgm:t>
        <a:bodyPr/>
        <a:lstStyle/>
        <a:p>
          <a:endParaRPr lang="es-ES"/>
        </a:p>
      </dgm:t>
    </dgm:pt>
    <dgm:pt modelId="{3B906D8F-0355-4384-9E8B-E0D1723820B5}" type="pres">
      <dgm:prSet presAssocID="{A089B46F-0974-4E6C-8D39-C00E68EB5F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A17208B-CBA5-4050-8723-01B7EE554D7E}" type="pres">
      <dgm:prSet presAssocID="{07AC3DD0-44CD-4A3F-9381-043516A4228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E1FB8A-7788-446D-BB8A-455A4B6D9D37}" type="pres">
      <dgm:prSet presAssocID="{E31033E1-9F63-4CA4-ABA3-DBA6741D89E2}" presName="spacer" presStyleCnt="0"/>
      <dgm:spPr/>
    </dgm:pt>
    <dgm:pt modelId="{D8268BAB-E18E-45CA-B325-DA9AC63095C1}" type="pres">
      <dgm:prSet presAssocID="{C5B867CC-BCEF-4643-BFD0-554A27929C5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87B420-A7FC-431C-A944-AF8BF5F3B45A}" type="pres">
      <dgm:prSet presAssocID="{E4E9C1E1-BB49-4FBA-833B-FF4EE5618699}" presName="spacer" presStyleCnt="0"/>
      <dgm:spPr/>
    </dgm:pt>
    <dgm:pt modelId="{9970C5CC-77E5-4B7A-8634-E31649961993}" type="pres">
      <dgm:prSet presAssocID="{6DC4B37C-E9C7-4B59-942A-5F7CFD56C37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7EC1C1-91F1-4046-BD31-E7B12D16ED4A}" type="pres">
      <dgm:prSet presAssocID="{EF2D4639-1D56-4B69-857D-265CDE26D5F3}" presName="spacer" presStyleCnt="0"/>
      <dgm:spPr/>
    </dgm:pt>
    <dgm:pt modelId="{D868BB1F-018D-4E85-B57F-B0F4BC2602FA}" type="pres">
      <dgm:prSet presAssocID="{12723C0F-AB48-44D4-BF0B-22E38FFE26D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C4F63E-1438-465D-9BCC-B199F8BFD2DB}" type="pres">
      <dgm:prSet presAssocID="{819D31EA-2BBC-4230-BB04-2D1FEDF1E56D}" presName="spacer" presStyleCnt="0"/>
      <dgm:spPr/>
    </dgm:pt>
    <dgm:pt modelId="{1C395951-2A0E-4F87-9C82-3021D3D9BD83}" type="pres">
      <dgm:prSet presAssocID="{AC5B697B-A943-407E-BC02-994C58E6E2A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C9FA4D9-2B79-473C-B98D-3137532BCBF4}" type="presOf" srcId="{6DC4B37C-E9C7-4B59-942A-5F7CFD56C372}" destId="{9970C5CC-77E5-4B7A-8634-E31649961993}" srcOrd="0" destOrd="0" presId="urn:microsoft.com/office/officeart/2005/8/layout/vList2"/>
    <dgm:cxn modelId="{F1C6981D-C121-4C06-BDB3-64EFA40A7217}" srcId="{A089B46F-0974-4E6C-8D39-C00E68EB5FDA}" destId="{C5B867CC-BCEF-4643-BFD0-554A27929C58}" srcOrd="1" destOrd="0" parTransId="{0ABE60DC-A4F4-4A73-9A45-744F04CC5169}" sibTransId="{E4E9C1E1-BB49-4FBA-833B-FF4EE5618699}"/>
    <dgm:cxn modelId="{601D8371-15C0-4563-B77F-98EBBE139FD3}" srcId="{A089B46F-0974-4E6C-8D39-C00E68EB5FDA}" destId="{AC5B697B-A943-407E-BC02-994C58E6E2A0}" srcOrd="4" destOrd="0" parTransId="{20A8E9CA-5418-4A36-916A-C6BF1FF09A38}" sibTransId="{E653D1D1-D92D-4620-B36E-3E3635E7D80E}"/>
    <dgm:cxn modelId="{E0DC84F6-A6A6-405A-82D0-A96F94596815}" type="presOf" srcId="{12723C0F-AB48-44D4-BF0B-22E38FFE26DA}" destId="{D868BB1F-018D-4E85-B57F-B0F4BC2602FA}" srcOrd="0" destOrd="0" presId="urn:microsoft.com/office/officeart/2005/8/layout/vList2"/>
    <dgm:cxn modelId="{0189ACD1-2CB0-4A2D-814C-CFF496DACAE4}" srcId="{A089B46F-0974-4E6C-8D39-C00E68EB5FDA}" destId="{07AC3DD0-44CD-4A3F-9381-043516A42280}" srcOrd="0" destOrd="0" parTransId="{6892BF86-DC69-47B3-AA38-9DB7CC153B6D}" sibTransId="{E31033E1-9F63-4CA4-ABA3-DBA6741D89E2}"/>
    <dgm:cxn modelId="{72F2374C-1E41-4B42-BF67-282AF684F3D8}" type="presOf" srcId="{07AC3DD0-44CD-4A3F-9381-043516A42280}" destId="{2A17208B-CBA5-4050-8723-01B7EE554D7E}" srcOrd="0" destOrd="0" presId="urn:microsoft.com/office/officeart/2005/8/layout/vList2"/>
    <dgm:cxn modelId="{86121E8E-B267-40F4-AF2B-D1D44B00CCDD}" type="presOf" srcId="{AC5B697B-A943-407E-BC02-994C58E6E2A0}" destId="{1C395951-2A0E-4F87-9C82-3021D3D9BD83}" srcOrd="0" destOrd="0" presId="urn:microsoft.com/office/officeart/2005/8/layout/vList2"/>
    <dgm:cxn modelId="{1108F76E-648D-46DC-A37C-07E3EBD992F6}" type="presOf" srcId="{C5B867CC-BCEF-4643-BFD0-554A27929C58}" destId="{D8268BAB-E18E-45CA-B325-DA9AC63095C1}" srcOrd="0" destOrd="0" presId="urn:microsoft.com/office/officeart/2005/8/layout/vList2"/>
    <dgm:cxn modelId="{1822DA32-2054-4D9D-AB8F-4F50B590BF82}" type="presOf" srcId="{A089B46F-0974-4E6C-8D39-C00E68EB5FDA}" destId="{3B906D8F-0355-4384-9E8B-E0D1723820B5}" srcOrd="0" destOrd="0" presId="urn:microsoft.com/office/officeart/2005/8/layout/vList2"/>
    <dgm:cxn modelId="{C917B8F7-5FCD-438A-BEB6-4D53A72B5F49}" srcId="{A089B46F-0974-4E6C-8D39-C00E68EB5FDA}" destId="{12723C0F-AB48-44D4-BF0B-22E38FFE26DA}" srcOrd="3" destOrd="0" parTransId="{D86F7DC3-4CCB-4961-8580-ADAAA319B76C}" sibTransId="{819D31EA-2BBC-4230-BB04-2D1FEDF1E56D}"/>
    <dgm:cxn modelId="{2486C05C-DFC1-42BA-9E1D-CD2A9240EFB1}" srcId="{A089B46F-0974-4E6C-8D39-C00E68EB5FDA}" destId="{6DC4B37C-E9C7-4B59-942A-5F7CFD56C372}" srcOrd="2" destOrd="0" parTransId="{D6032F33-5F50-43B0-A9E4-5D36485A5C99}" sibTransId="{EF2D4639-1D56-4B69-857D-265CDE26D5F3}"/>
    <dgm:cxn modelId="{F9238CC4-0C6E-4CAF-8168-4391744A21F6}" type="presParOf" srcId="{3B906D8F-0355-4384-9E8B-E0D1723820B5}" destId="{2A17208B-CBA5-4050-8723-01B7EE554D7E}" srcOrd="0" destOrd="0" presId="urn:microsoft.com/office/officeart/2005/8/layout/vList2"/>
    <dgm:cxn modelId="{E4A22BFE-9BB8-4442-B555-E7653119EB00}" type="presParOf" srcId="{3B906D8F-0355-4384-9E8B-E0D1723820B5}" destId="{91E1FB8A-7788-446D-BB8A-455A4B6D9D37}" srcOrd="1" destOrd="0" presId="urn:microsoft.com/office/officeart/2005/8/layout/vList2"/>
    <dgm:cxn modelId="{794308B2-7B94-4DD2-87F9-A0B71A186212}" type="presParOf" srcId="{3B906D8F-0355-4384-9E8B-E0D1723820B5}" destId="{D8268BAB-E18E-45CA-B325-DA9AC63095C1}" srcOrd="2" destOrd="0" presId="urn:microsoft.com/office/officeart/2005/8/layout/vList2"/>
    <dgm:cxn modelId="{725B207A-BE04-4A29-902F-4229133DECB9}" type="presParOf" srcId="{3B906D8F-0355-4384-9E8B-E0D1723820B5}" destId="{0287B420-A7FC-431C-A944-AF8BF5F3B45A}" srcOrd="3" destOrd="0" presId="urn:microsoft.com/office/officeart/2005/8/layout/vList2"/>
    <dgm:cxn modelId="{7340B9DD-62AC-4E1B-B055-9A68DEEA129E}" type="presParOf" srcId="{3B906D8F-0355-4384-9E8B-E0D1723820B5}" destId="{9970C5CC-77E5-4B7A-8634-E31649961993}" srcOrd="4" destOrd="0" presId="urn:microsoft.com/office/officeart/2005/8/layout/vList2"/>
    <dgm:cxn modelId="{62A8DA07-59C7-49D5-B21A-9D7ED05A5A1C}" type="presParOf" srcId="{3B906D8F-0355-4384-9E8B-E0D1723820B5}" destId="{167EC1C1-91F1-4046-BD31-E7B12D16ED4A}" srcOrd="5" destOrd="0" presId="urn:microsoft.com/office/officeart/2005/8/layout/vList2"/>
    <dgm:cxn modelId="{8F0A8152-4DC2-418D-A944-35DDDED109BE}" type="presParOf" srcId="{3B906D8F-0355-4384-9E8B-E0D1723820B5}" destId="{D868BB1F-018D-4E85-B57F-B0F4BC2602FA}" srcOrd="6" destOrd="0" presId="urn:microsoft.com/office/officeart/2005/8/layout/vList2"/>
    <dgm:cxn modelId="{E5038302-D9A3-43B7-B696-E6D811861F4B}" type="presParOf" srcId="{3B906D8F-0355-4384-9E8B-E0D1723820B5}" destId="{F4C4F63E-1438-465D-9BCC-B199F8BFD2DB}" srcOrd="7" destOrd="0" presId="urn:microsoft.com/office/officeart/2005/8/layout/vList2"/>
    <dgm:cxn modelId="{D6AE499F-CC92-44FD-8A90-3CDE120D4437}" type="presParOf" srcId="{3B906D8F-0355-4384-9E8B-E0D1723820B5}" destId="{1C395951-2A0E-4F87-9C82-3021D3D9BD8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02E45-3EB7-4B38-B963-1B57C06FA52A}">
      <dsp:nvSpPr>
        <dsp:cNvPr id="0" name=""/>
        <dsp:cNvSpPr/>
      </dsp:nvSpPr>
      <dsp:spPr>
        <a:xfrm>
          <a:off x="2203" y="60"/>
          <a:ext cx="4511598" cy="2398137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600" b="0" i="0" kern="1200" smtClean="0"/>
            <a:t>Casos en los que una persona se dedique a realizar actividades relacionadas a la producción de alimentos y medicamentos.</a:t>
          </a:r>
          <a:endParaRPr lang="es-SV" sz="2600" kern="1200"/>
        </a:p>
      </dsp:txBody>
      <dsp:txXfrm>
        <a:off x="119270" y="117127"/>
        <a:ext cx="4277464" cy="2164003"/>
      </dsp:txXfrm>
    </dsp:sp>
    <dsp:sp modelId="{AD1DD233-BF09-4DE7-B67D-4A91BB5AB6B3}">
      <dsp:nvSpPr>
        <dsp:cNvPr id="0" name=""/>
        <dsp:cNvSpPr/>
      </dsp:nvSpPr>
      <dsp:spPr>
        <a:xfrm>
          <a:off x="2203" y="2518103"/>
          <a:ext cx="4511598" cy="2398137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557317"/>
                <a:satOff val="-21516"/>
                <a:lumOff val="4551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-557317"/>
                <a:satOff val="-21516"/>
                <a:lumOff val="4551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-557317"/>
                <a:satOff val="-21516"/>
                <a:lumOff val="4551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600" b="0" i="0" kern="1200" dirty="0" smtClean="0"/>
            <a:t>Industrias donde se exija por control de calidad.</a:t>
          </a:r>
          <a:endParaRPr lang="es-SV" sz="2600" kern="1200" dirty="0"/>
        </a:p>
      </dsp:txBody>
      <dsp:txXfrm>
        <a:off x="119270" y="2635170"/>
        <a:ext cx="4277464" cy="2164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7208B-CBA5-4050-8723-01B7EE554D7E}">
      <dsp:nvSpPr>
        <dsp:cNvPr id="0" name=""/>
        <dsp:cNvSpPr/>
      </dsp:nvSpPr>
      <dsp:spPr>
        <a:xfrm>
          <a:off x="0" y="951010"/>
          <a:ext cx="7886700" cy="547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b="0" i="0" kern="1200" dirty="0" smtClean="0"/>
            <a:t>2. USO DE MASCARILLA</a:t>
          </a:r>
          <a:endParaRPr lang="es-SV" sz="2400" kern="1200" dirty="0"/>
        </a:p>
      </dsp:txBody>
      <dsp:txXfrm>
        <a:off x="26730" y="977740"/>
        <a:ext cx="7833240" cy="494099"/>
      </dsp:txXfrm>
    </dsp:sp>
    <dsp:sp modelId="{D8268BAB-E18E-45CA-B325-DA9AC63095C1}">
      <dsp:nvSpPr>
        <dsp:cNvPr id="0" name=""/>
        <dsp:cNvSpPr/>
      </dsp:nvSpPr>
      <dsp:spPr>
        <a:xfrm>
          <a:off x="0" y="1567690"/>
          <a:ext cx="7886700" cy="547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b="0" i="0" kern="1200" dirty="0" smtClean="0"/>
            <a:t>3. VENTILACION ADECUADA.</a:t>
          </a:r>
          <a:endParaRPr lang="es-SV" sz="2400" kern="1200" dirty="0"/>
        </a:p>
      </dsp:txBody>
      <dsp:txXfrm>
        <a:off x="26730" y="1594420"/>
        <a:ext cx="7833240" cy="494099"/>
      </dsp:txXfrm>
    </dsp:sp>
    <dsp:sp modelId="{9970C5CC-77E5-4B7A-8634-E31649961993}">
      <dsp:nvSpPr>
        <dsp:cNvPr id="0" name=""/>
        <dsp:cNvSpPr/>
      </dsp:nvSpPr>
      <dsp:spPr>
        <a:xfrm>
          <a:off x="0" y="2184370"/>
          <a:ext cx="7886700" cy="547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b="0" i="0" kern="1200" dirty="0" smtClean="0"/>
            <a:t>4. DISTANCIAMIENTO FISICO</a:t>
          </a:r>
          <a:endParaRPr lang="es-SV" sz="2400" kern="1200" dirty="0"/>
        </a:p>
      </dsp:txBody>
      <dsp:txXfrm>
        <a:off x="26730" y="2211100"/>
        <a:ext cx="7833240" cy="494099"/>
      </dsp:txXfrm>
    </dsp:sp>
    <dsp:sp modelId="{D868BB1F-018D-4E85-B57F-B0F4BC2602FA}">
      <dsp:nvSpPr>
        <dsp:cNvPr id="0" name=""/>
        <dsp:cNvSpPr/>
      </dsp:nvSpPr>
      <dsp:spPr>
        <a:xfrm>
          <a:off x="0" y="2801050"/>
          <a:ext cx="7886700" cy="547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b="0" i="0" kern="1200" dirty="0" smtClean="0"/>
            <a:t>5. HIGIENE DE MANOS</a:t>
          </a:r>
          <a:endParaRPr lang="es-SV" sz="2400" kern="1200" dirty="0"/>
        </a:p>
      </dsp:txBody>
      <dsp:txXfrm>
        <a:off x="26730" y="2827780"/>
        <a:ext cx="7833240" cy="494099"/>
      </dsp:txXfrm>
    </dsp:sp>
    <dsp:sp modelId="{1C395951-2A0E-4F87-9C82-3021D3D9BD83}">
      <dsp:nvSpPr>
        <dsp:cNvPr id="0" name=""/>
        <dsp:cNvSpPr/>
      </dsp:nvSpPr>
      <dsp:spPr>
        <a:xfrm>
          <a:off x="0" y="3417730"/>
          <a:ext cx="7886700" cy="547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b="0" i="0" kern="1200" dirty="0" smtClean="0"/>
            <a:t>6. DESINFECCIÓN DE SUPERFICIES DE USO FRECUENTE	 </a:t>
          </a:r>
        </a:p>
      </dsp:txBody>
      <dsp:txXfrm>
        <a:off x="26730" y="3444460"/>
        <a:ext cx="7833240" cy="494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Georgia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1F9E5-9913-A044-860E-631615C218BC}" type="datetimeFigureOut">
              <a:rPr lang="en-US" smtClean="0">
                <a:latin typeface="Georgia Regular" charset="0"/>
              </a:rPr>
              <a:t>5/16/2022</a:t>
            </a:fld>
            <a:endParaRPr lang="en-US">
              <a:latin typeface="Georgia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Georgia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591CD-4107-4447-A5D1-86CEDE60B389}" type="slidenum">
              <a:rPr lang="en-US" smtClean="0">
                <a:latin typeface="Georgia Regular" charset="0"/>
              </a:rPr>
              <a:t>‹Nº›</a:t>
            </a:fld>
            <a:endParaRPr lang="en-US">
              <a:latin typeface="Georgi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6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Georgia Regular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Georgia Regular" charset="0"/>
              </a:defRPr>
            </a:lvl1pPr>
          </a:lstStyle>
          <a:p>
            <a:fld id="{B205F37F-364A-D34C-B05A-1706C72D3D1C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Georgia Regular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Georgia Regular" charset="0"/>
              </a:defRPr>
            </a:lvl1pPr>
          </a:lstStyle>
          <a:p>
            <a:fld id="{FE0C8646-04CE-0C42-9748-8ED71F815C9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8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Georgia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Georgia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Georgia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Georgia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Georgia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_tradnl" sz="1200" b="0" i="0" kern="1200">
                <a:solidFill>
                  <a:schemeClr val="tx1"/>
                </a:solidFill>
                <a:effectLst/>
                <a:latin typeface="Georgia Regular" charset="0"/>
                <a:ea typeface="+mn-ea"/>
                <a:cs typeface="+mn-cs"/>
              </a:rPr>
              <a:t>Fortalecer la capacidad de respuesta ante la pandemia mediante la disminución de las tasas de infección por SARS-CoV-2 en el personal de salud.</a:t>
            </a:r>
            <a:endParaRPr lang="en-US" sz="1200" b="0" i="0" kern="1200">
              <a:solidFill>
                <a:schemeClr val="tx1"/>
              </a:solidFill>
              <a:effectLst/>
              <a:latin typeface="Georgia Regular" charset="0"/>
              <a:ea typeface="+mn-ea"/>
              <a:cs typeface="+mn-cs"/>
            </a:endParaRPr>
          </a:p>
          <a:p>
            <a:r>
              <a:rPr lang="es-ES_tradnl" sz="1200" b="0" i="0" kern="1200">
                <a:solidFill>
                  <a:schemeClr val="tx1"/>
                </a:solidFill>
                <a:effectLst/>
                <a:latin typeface="Georgia Regular" charset="0"/>
                <a:ea typeface="+mn-ea"/>
                <a:cs typeface="+mn-cs"/>
              </a:rPr>
              <a:t> </a:t>
            </a:r>
            <a:endParaRPr lang="en-US" sz="1200" b="0" i="0" kern="1200">
              <a:solidFill>
                <a:schemeClr val="tx1"/>
              </a:solidFill>
              <a:effectLst/>
              <a:latin typeface="Georgia Regular" charset="0"/>
              <a:ea typeface="+mn-ea"/>
              <a:cs typeface="+mn-cs"/>
            </a:endParaRPr>
          </a:p>
          <a:p>
            <a:pPr lvl="0"/>
            <a:r>
              <a:rPr lang="es-ES_tradnl" sz="1200" b="0" i="0" kern="1200">
                <a:solidFill>
                  <a:schemeClr val="tx1"/>
                </a:solidFill>
                <a:effectLst/>
                <a:latin typeface="Georgia Regular" charset="0"/>
                <a:ea typeface="+mn-ea"/>
                <a:cs typeface="+mn-cs"/>
              </a:rPr>
              <a:t>Presentar a los trabajadores de la salud recomendaciones prácticas relacionadas con la prevención y el control de infecciones en las unidades de salud.</a:t>
            </a:r>
            <a:endParaRPr lang="en-US" sz="1200" b="0" i="0" kern="1200">
              <a:solidFill>
                <a:schemeClr val="tx1"/>
              </a:solidFill>
              <a:effectLst/>
              <a:latin typeface="Georgia Regular" charset="0"/>
              <a:ea typeface="+mn-ea"/>
              <a:cs typeface="+mn-cs"/>
            </a:endParaRPr>
          </a:p>
          <a:p>
            <a:r>
              <a:rPr lang="es-ES_tradnl" sz="1200" b="0" i="0" kern="1200">
                <a:solidFill>
                  <a:schemeClr val="tx1"/>
                </a:solidFill>
                <a:effectLst/>
                <a:latin typeface="Georgia Regular" charset="0"/>
                <a:ea typeface="+mn-ea"/>
                <a:cs typeface="+mn-cs"/>
              </a:rPr>
              <a:t> </a:t>
            </a:r>
            <a:endParaRPr lang="en-US" sz="1200" b="0" i="0" kern="1200">
              <a:solidFill>
                <a:schemeClr val="tx1"/>
              </a:solidFill>
              <a:effectLst/>
              <a:latin typeface="Georgia Regular" charset="0"/>
              <a:ea typeface="+mn-ea"/>
              <a:cs typeface="+mn-cs"/>
            </a:endParaRPr>
          </a:p>
          <a:p>
            <a:pPr lvl="0"/>
            <a:r>
              <a:rPr lang="es-ES_tradnl" sz="1200" b="0" i="0" kern="1200">
                <a:solidFill>
                  <a:schemeClr val="tx1"/>
                </a:solidFill>
                <a:effectLst/>
                <a:latin typeface="Georgia Regular" charset="0"/>
                <a:ea typeface="+mn-ea"/>
                <a:cs typeface="+mn-cs"/>
              </a:rPr>
              <a:t>Crear una cultura de seguridad en la que todos seamos responsables y estemos atentos al bienestar de nuestro equipo de trabajo. </a:t>
            </a:r>
          </a:p>
          <a:p>
            <a:pPr lvl="0"/>
            <a:endParaRPr lang="en-US" sz="1200" b="0" i="0" kern="1200">
              <a:solidFill>
                <a:schemeClr val="tx1"/>
              </a:solidFill>
              <a:effectLst/>
              <a:latin typeface="Georgia Regular" charset="0"/>
              <a:ea typeface="+mn-ea"/>
              <a:cs typeface="+mn-cs"/>
            </a:endParaRPr>
          </a:p>
          <a:p>
            <a:r>
              <a:rPr lang="es-ES_tradnl" sz="1200" b="1" i="0" kern="1200">
                <a:solidFill>
                  <a:schemeClr val="tx1"/>
                </a:solidFill>
                <a:effectLst/>
                <a:latin typeface="Georgia Regular" charset="0"/>
                <a:ea typeface="+mn-ea"/>
                <a:cs typeface="+mn-cs"/>
              </a:rPr>
              <a:t>Cultura de seguridad </a:t>
            </a:r>
            <a:endParaRPr lang="en-US" sz="1200" b="1" i="0" kern="1200">
              <a:solidFill>
                <a:schemeClr val="tx1"/>
              </a:solidFill>
              <a:effectLst/>
              <a:latin typeface="Georgia Regular" charset="0"/>
              <a:ea typeface="+mn-ea"/>
              <a:cs typeface="+mn-cs"/>
            </a:endParaRPr>
          </a:p>
          <a:p>
            <a:r>
              <a:rPr lang="es-ES_tradnl" sz="1200" b="0" i="0" kern="1200">
                <a:solidFill>
                  <a:schemeClr val="tx1"/>
                </a:solidFill>
                <a:effectLst/>
                <a:latin typeface="Georgia Regular" charset="0"/>
                <a:ea typeface="+mn-ea"/>
                <a:cs typeface="+mn-cs"/>
              </a:rPr>
              <a:t>Uno de los objetivos de esta guía es crear una cultura de seguridad en la que todos seamos responsables y estemos atentos al bienestar de nuestro equipo de trabajo. Es importante la retroalimentación para mejorar; por ello, promovemos la comunicación franca entre colegas con el fin de disminuir el número de errores cometidos. </a:t>
            </a:r>
            <a:endParaRPr lang="en-US" sz="1200" b="0" i="0" kern="1200">
              <a:solidFill>
                <a:schemeClr val="tx1"/>
              </a:solidFill>
              <a:effectLst/>
              <a:latin typeface="Georgia Regular" charset="0"/>
              <a:ea typeface="+mn-ea"/>
              <a:cs typeface="+mn-cs"/>
            </a:endParaRPr>
          </a:p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8646-04CE-0C42-9748-8ED71F815C9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7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8646-04CE-0C42-9748-8ED71F815C9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59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8646-04CE-0C42-9748-8ED71F815C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1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8646-04CE-0C42-9748-8ED71F815C9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77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8646-04CE-0C42-9748-8ED71F815C9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11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_tradnl" sz="1200"/>
              <a:t>Distanciamiento físico:</a:t>
            </a:r>
            <a:r>
              <a:rPr lang="es-ES_tradnl" sz="1200" b="1"/>
              <a:t> </a:t>
            </a:r>
            <a:r>
              <a:rPr lang="es-ES_tradnl" sz="1200"/>
              <a:t>mantener una distancia mínima 2 metros, excepto cuando sea absolutamente necesario (examen físico de pacientes, administración de medicamentos, aspiración de secreciones, baño de pacientes, etc.). </a:t>
            </a:r>
            <a:endParaRPr lang="en-US" sz="1200"/>
          </a:p>
          <a:p>
            <a:pPr lvl="0"/>
            <a:r>
              <a:rPr lang="es-ES_tradnl" sz="1200"/>
              <a:t>Respetar la distancia física en las áreas de descanso.</a:t>
            </a:r>
            <a:endParaRPr lang="en-US" sz="1200"/>
          </a:p>
          <a:p>
            <a:r>
              <a:rPr lang="es-ES" sz="1200"/>
              <a:t>En lugares de descanso, cuando las personas se retiran su mascarilla para ingerir alimentos, se recomienda mantener una distancia mínima de 2 metros, acortando a su vez, el tiempo de exposición.</a:t>
            </a:r>
          </a:p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8646-04CE-0C42-9748-8ED71F815C9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89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8646-04CE-0C42-9748-8ED71F815C9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80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8646-04CE-0C42-9748-8ED71F815C9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0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31649"/>
            <a:ext cx="9144000" cy="992963"/>
          </a:xfrm>
          <a:solidFill>
            <a:schemeClr val="tx1">
              <a:alpha val="70000"/>
            </a:schemeClr>
          </a:solidFill>
        </p:spPr>
        <p:txBody>
          <a:bodyPr lIns="274320" rIns="274320" anchor="b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324612"/>
            <a:ext cx="9144000" cy="1257039"/>
          </a:xfrm>
          <a:solidFill>
            <a:schemeClr val="tx1">
              <a:alpha val="70000"/>
            </a:schemeClr>
          </a:solidFill>
        </p:spPr>
        <p:txBody>
          <a:bodyPr lIns="274320" tIns="274320" rIns="274320" anchor="t" anchorCtr="0"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6291072" y="293586"/>
            <a:ext cx="2852928" cy="362929"/>
          </a:xfrm>
          <a:solidFill>
            <a:schemeClr val="tx1">
              <a:alpha val="80000"/>
            </a:schemeClr>
          </a:solidFill>
        </p:spPr>
        <p:txBody>
          <a:bodyPr/>
          <a:lstStyle>
            <a:lvl1pPr>
              <a:defRPr>
                <a:solidFill>
                  <a:schemeClr val="bg2">
                    <a:alpha val="70000"/>
                  </a:schemeClr>
                </a:solidFill>
              </a:defRPr>
            </a:lvl1pPr>
          </a:lstStyle>
          <a:p>
            <a:fld id="{A9E55C46-7762-4F44-8C44-96C1652431CC}" type="datetime4">
              <a:rPr lang="en-US" smtClean="0"/>
              <a:pPr/>
              <a:t>May 16, 2022</a:t>
            </a:fld>
            <a:endParaRPr lang="en-US"/>
          </a:p>
        </p:txBody>
      </p:sp>
      <p:pic>
        <p:nvPicPr>
          <p:cNvPr id="6" name="Picture 5" descr="USAID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10" y="5853737"/>
            <a:ext cx="1880516" cy="731520"/>
          </a:xfrm>
          <a:prstGeom prst="rect">
            <a:avLst/>
          </a:prstGeom>
        </p:spPr>
      </p:pic>
      <p:pic>
        <p:nvPicPr>
          <p:cNvPr id="7" name="Picture 6" descr="HP+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775" y="5945177"/>
            <a:ext cx="141004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4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26495"/>
            <a:ext cx="9144000" cy="1560154"/>
          </a:xfrm>
          <a:solidFill>
            <a:srgbClr val="D57228"/>
          </a:solidFill>
        </p:spPr>
        <p:txBody>
          <a:bodyPr lIns="274320" rIns="274320"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" y="4386649"/>
            <a:ext cx="9143998" cy="1194344"/>
          </a:xfrm>
          <a:solidFill>
            <a:srgbClr val="D57228"/>
          </a:solidFill>
        </p:spPr>
        <p:txBody>
          <a:bodyPr lIns="274320" tIns="274320" rIns="274320"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 or quote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180172" y="6313605"/>
            <a:ext cx="963827" cy="36293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fld id="{00DB2D1B-442C-D640-B645-FF55D99A1E4A}" type="slidenum">
              <a:rPr lang="en-US" smtClean="0"/>
              <a:pPr/>
              <a:t>‹Nº›</a:t>
            </a:fld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88F297-EEB6-D04D-AF26-434F9F1BBAD9}"/>
              </a:ext>
            </a:extLst>
          </p:cNvPr>
          <p:cNvSpPr/>
          <p:nvPr userDrawn="1"/>
        </p:nvSpPr>
        <p:spPr>
          <a:xfrm>
            <a:off x="0" y="0"/>
            <a:ext cx="9144000" cy="3000375"/>
          </a:xfrm>
          <a:prstGeom prst="rect">
            <a:avLst/>
          </a:prstGeom>
          <a:solidFill>
            <a:srgbClr val="D57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9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26495"/>
            <a:ext cx="9144000" cy="1560154"/>
          </a:xfrm>
          <a:solidFill>
            <a:srgbClr val="662B64"/>
          </a:solidFill>
        </p:spPr>
        <p:txBody>
          <a:bodyPr lIns="274320" rIns="274320"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" y="4386649"/>
            <a:ext cx="9143998" cy="1194344"/>
          </a:xfrm>
          <a:solidFill>
            <a:srgbClr val="662B64"/>
          </a:solidFill>
        </p:spPr>
        <p:txBody>
          <a:bodyPr lIns="274320" tIns="274320" rIns="274320"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 or quote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180172" y="6313605"/>
            <a:ext cx="963827" cy="36293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fld id="{00DB2D1B-442C-D640-B645-FF55D99A1E4A}" type="slidenum">
              <a:rPr lang="en-US" smtClean="0"/>
              <a:pPr/>
              <a:t>‹Nº›</a:t>
            </a:fld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88F297-EEB6-D04D-AF26-434F9F1BBAD9}"/>
              </a:ext>
            </a:extLst>
          </p:cNvPr>
          <p:cNvSpPr/>
          <p:nvPr userDrawn="1"/>
        </p:nvSpPr>
        <p:spPr>
          <a:xfrm>
            <a:off x="0" y="0"/>
            <a:ext cx="9144000" cy="3000375"/>
          </a:xfrm>
          <a:prstGeom prst="rect">
            <a:avLst/>
          </a:prstGeom>
          <a:solidFill>
            <a:srgbClr val="662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52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 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26495"/>
            <a:ext cx="9144000" cy="1560154"/>
          </a:xfrm>
          <a:solidFill>
            <a:srgbClr val="174634"/>
          </a:solidFill>
        </p:spPr>
        <p:txBody>
          <a:bodyPr lIns="274320" rIns="274320"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" y="4386649"/>
            <a:ext cx="9143998" cy="1194344"/>
          </a:xfrm>
          <a:solidFill>
            <a:srgbClr val="174634"/>
          </a:solidFill>
        </p:spPr>
        <p:txBody>
          <a:bodyPr lIns="274320" tIns="274320" rIns="274320"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 or quote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180172" y="6313605"/>
            <a:ext cx="963827" cy="36293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fld id="{00DB2D1B-442C-D640-B645-FF55D99A1E4A}" type="slidenum">
              <a:rPr lang="en-US" smtClean="0"/>
              <a:pPr/>
              <a:t>‹Nº›</a:t>
            </a:fld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88F297-EEB6-D04D-AF26-434F9F1BBAD9}"/>
              </a:ext>
            </a:extLst>
          </p:cNvPr>
          <p:cNvSpPr/>
          <p:nvPr userDrawn="1"/>
        </p:nvSpPr>
        <p:spPr>
          <a:xfrm>
            <a:off x="0" y="0"/>
            <a:ext cx="9144000" cy="3000375"/>
          </a:xfrm>
          <a:prstGeom prst="rect">
            <a:avLst/>
          </a:prstGeom>
          <a:solidFill>
            <a:srgbClr val="174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2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073" y="-3692"/>
            <a:ext cx="2447926" cy="2845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26495"/>
            <a:ext cx="9144000" cy="1560154"/>
          </a:xfrm>
          <a:solidFill>
            <a:schemeClr val="accent1"/>
          </a:solidFill>
        </p:spPr>
        <p:txBody>
          <a:bodyPr lIns="274320" rIns="274320"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" y="4386649"/>
            <a:ext cx="9143998" cy="1194344"/>
          </a:xfrm>
          <a:solidFill>
            <a:schemeClr val="accent1"/>
          </a:solidFill>
        </p:spPr>
        <p:txBody>
          <a:bodyPr lIns="274320" tIns="274320" rIns="274320"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 or quote</a:t>
            </a:r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180172" y="6313605"/>
            <a:ext cx="963827" cy="3629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DB2D1B-442C-D640-B645-FF55D99A1E4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6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073" y="-3692"/>
            <a:ext cx="2447926" cy="2845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26495"/>
            <a:ext cx="9144000" cy="1560154"/>
          </a:xfrm>
          <a:solidFill>
            <a:schemeClr val="tx1"/>
          </a:solidFill>
        </p:spPr>
        <p:txBody>
          <a:bodyPr lIns="274320" rIns="274320"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" y="4386649"/>
            <a:ext cx="9143998" cy="1194344"/>
          </a:xfrm>
          <a:solidFill>
            <a:schemeClr val="tx1"/>
          </a:solidFill>
        </p:spPr>
        <p:txBody>
          <a:bodyPr lIns="274320" tIns="274320" rIns="274320"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 or quote</a:t>
            </a:r>
          </a:p>
        </p:txBody>
      </p:sp>
      <p:sp>
        <p:nvSpPr>
          <p:cNvPr id="10" name="Slide Number Placeholder 11"/>
          <p:cNvSpPr txBox="1">
            <a:spLocks/>
          </p:cNvSpPr>
          <p:nvPr userDrawn="1"/>
        </p:nvSpPr>
        <p:spPr>
          <a:xfrm>
            <a:off x="8180172" y="6313605"/>
            <a:ext cx="963827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91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5334000" y="0"/>
            <a:ext cx="3810000" cy="6858000"/>
          </a:xfrm>
          <a:prstGeom prst="rect">
            <a:avLst/>
          </a:prstGeom>
          <a:solidFill>
            <a:schemeClr val="tx2"/>
          </a:solidFill>
        </p:spPr>
        <p:txBody>
          <a:bodyPr wrap="square" lIns="365760" rIns="36576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b="0" i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603630" y="365128"/>
            <a:ext cx="3309388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03875" y="1935332"/>
            <a:ext cx="3308350" cy="389714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 to accompany photo or figure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7952898" y="6246991"/>
            <a:ext cx="960120" cy="362930"/>
          </a:xfrm>
          <a:prstGeom prst="rect">
            <a:avLst/>
          </a:prstGeom>
        </p:spPr>
        <p:txBody>
          <a:bodyPr lIns="274320" rIns="91440"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DB2D1B-442C-D640-B645-FF55D99A1E4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02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334000" y="0"/>
            <a:ext cx="3810000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lIns="365760" rIns="36576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b="0" i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5603630" y="365128"/>
            <a:ext cx="3309388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03875" y="1935332"/>
            <a:ext cx="3308350" cy="389714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 to accompany photo or figure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7952898" y="6246991"/>
            <a:ext cx="960120" cy="362930"/>
          </a:xfrm>
          <a:prstGeom prst="rect">
            <a:avLst/>
          </a:prstGeom>
        </p:spPr>
        <p:txBody>
          <a:bodyPr lIns="274320" rIns="91440"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DB2D1B-442C-D640-B645-FF55D99A1E4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53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334000" y="0"/>
            <a:ext cx="3810000" cy="6858000"/>
          </a:xfrm>
          <a:prstGeom prst="rect">
            <a:avLst/>
          </a:prstGeom>
          <a:solidFill>
            <a:schemeClr val="tx1"/>
          </a:solidFill>
        </p:spPr>
        <p:txBody>
          <a:bodyPr wrap="square" lIns="365760" rIns="365760" rtlCol="0" anchor="t" anchorCtr="0">
            <a:noAutofit/>
          </a:bodyPr>
          <a:lstStyle/>
          <a:p>
            <a:pPr>
              <a:lnSpc>
                <a:spcPct val="150000"/>
              </a:lnSpc>
            </a:pPr>
            <a:endParaRPr lang="en-US" b="0" i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5603630" y="365128"/>
            <a:ext cx="3309388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03875" y="1935332"/>
            <a:ext cx="3308350" cy="389714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 to accompany photo or figure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7952898" y="6246991"/>
            <a:ext cx="960120" cy="362930"/>
          </a:xfrm>
          <a:prstGeom prst="rect">
            <a:avLst/>
          </a:prstGeom>
        </p:spPr>
        <p:txBody>
          <a:bodyPr lIns="274320" rIns="91440"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DB2D1B-442C-D640-B645-FF55D99A1E4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76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0"/>
            <a:ext cx="3810000" cy="6858000"/>
          </a:xfrm>
          <a:prstGeom prst="rect">
            <a:avLst/>
          </a:prstGeom>
          <a:solidFill>
            <a:schemeClr val="tx2"/>
          </a:solidFill>
        </p:spPr>
        <p:txBody>
          <a:bodyPr wrap="square" lIns="365760" rIns="365760" rtlCol="0" anchor="t" anchorCtr="0">
            <a:noAutofit/>
          </a:bodyPr>
          <a:lstStyle/>
          <a:p>
            <a:pPr>
              <a:lnSpc>
                <a:spcPct val="150000"/>
              </a:lnSpc>
            </a:pPr>
            <a:endParaRPr lang="en-US" b="0" i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241504" y="365128"/>
            <a:ext cx="3309388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41749" y="1935332"/>
            <a:ext cx="3308350" cy="389714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 to accompany photo or figure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269631" y="6397982"/>
            <a:ext cx="960120" cy="362930"/>
          </a:xfrm>
          <a:prstGeom prst="rect">
            <a:avLst/>
          </a:prstGeom>
        </p:spPr>
        <p:txBody>
          <a:bodyPr lIns="274320" rIns="9144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10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0"/>
            <a:ext cx="3810000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lIns="365760" rIns="36576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b="0" i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241504" y="365128"/>
            <a:ext cx="3309388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41749" y="1935332"/>
            <a:ext cx="3308350" cy="389714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 to accompany photo or figure</a:t>
            </a: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269631" y="6397982"/>
            <a:ext cx="960120" cy="362930"/>
          </a:xfrm>
          <a:prstGeom prst="rect">
            <a:avLst/>
          </a:prstGeom>
        </p:spPr>
        <p:txBody>
          <a:bodyPr lIns="274320" rIns="9144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0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5809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Franklin Gothic Medium Regular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1" y="649729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1" y="3408672"/>
            <a:ext cx="7772400" cy="1376493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6303264" y="293586"/>
            <a:ext cx="2840736" cy="362930"/>
          </a:xfrm>
        </p:spPr>
        <p:txBody>
          <a:bodyPr/>
          <a:lstStyle/>
          <a:p>
            <a:fld id="{A9E55C46-7762-4F44-8C44-96C1652431CC}" type="datetime4">
              <a:rPr lang="en-US" smtClean="0"/>
              <a:pPr/>
              <a:t>May 16, 2022</a:t>
            </a:fld>
            <a:endParaRPr lang="en-US"/>
          </a:p>
        </p:txBody>
      </p:sp>
      <p:pic>
        <p:nvPicPr>
          <p:cNvPr id="8" name="Picture 7" descr="USAID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10" y="5853737"/>
            <a:ext cx="1880516" cy="731520"/>
          </a:xfrm>
          <a:prstGeom prst="rect">
            <a:avLst/>
          </a:prstGeom>
        </p:spPr>
      </p:pic>
      <p:pic>
        <p:nvPicPr>
          <p:cNvPr id="9" name="Picture 8" descr="HP+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775" y="5945177"/>
            <a:ext cx="141004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46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0"/>
            <a:ext cx="3810000" cy="6858000"/>
          </a:xfrm>
          <a:prstGeom prst="rect">
            <a:avLst/>
          </a:prstGeom>
          <a:solidFill>
            <a:schemeClr val="tx1"/>
          </a:solidFill>
        </p:spPr>
        <p:txBody>
          <a:bodyPr wrap="square" lIns="365760" rIns="36576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b="0" i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241504" y="365128"/>
            <a:ext cx="3309388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41749" y="1935332"/>
            <a:ext cx="3308350" cy="389714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 to accompany photo or figure</a:t>
            </a: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269631" y="6397982"/>
            <a:ext cx="960120" cy="362930"/>
          </a:xfrm>
          <a:prstGeom prst="rect">
            <a:avLst/>
          </a:prstGeom>
        </p:spPr>
        <p:txBody>
          <a:bodyPr lIns="274320" rIns="9144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762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0" y="5570015"/>
            <a:ext cx="9144000" cy="1287985"/>
          </a:xfrm>
          <a:prstGeom prst="rect">
            <a:avLst/>
          </a:prstGeom>
          <a:solidFill>
            <a:schemeClr val="tx2"/>
          </a:solidFill>
        </p:spPr>
        <p:txBody>
          <a:bodyPr wrap="square" lIns="365760" rIns="36576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b="0" i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3471" y="5868140"/>
            <a:ext cx="7886700" cy="80855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 or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180172" y="6313767"/>
            <a:ext cx="963827" cy="3629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DB2D1B-442C-D640-B645-FF55D99A1E4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45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0" y="5570015"/>
            <a:ext cx="9144000" cy="1287985"/>
          </a:xfrm>
          <a:prstGeom prst="rect">
            <a:avLst/>
          </a:prstGeom>
          <a:solidFill>
            <a:schemeClr val="accent1"/>
          </a:solidFill>
        </p:spPr>
        <p:txBody>
          <a:bodyPr wrap="square" lIns="365760" rIns="36576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b="0" i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93471" y="5868140"/>
            <a:ext cx="7886700" cy="80855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 or text</a:t>
            </a: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8180172" y="6313767"/>
            <a:ext cx="963827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34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0" y="5570015"/>
            <a:ext cx="9144000" cy="1287985"/>
          </a:xfrm>
          <a:prstGeom prst="rect">
            <a:avLst/>
          </a:prstGeom>
          <a:solidFill>
            <a:schemeClr val="tx1"/>
          </a:solidFill>
        </p:spPr>
        <p:txBody>
          <a:bodyPr wrap="square" lIns="365760" rIns="36576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b="0" i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93471" y="5868140"/>
            <a:ext cx="7886700" cy="80855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 or text</a:t>
            </a: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8180172" y="6313767"/>
            <a:ext cx="963827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2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3999" cy="14072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407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1700813"/>
            <a:ext cx="7886700" cy="4916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33435" y="6435649"/>
            <a:ext cx="963827" cy="36293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 algn="r"/>
            <a:fld id="{00DB2D1B-442C-D640-B645-FF55D99A1E4A}" type="slidenum">
              <a:rPr lang="en-US" smtClean="0"/>
              <a:pPr algn="r"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3323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3999" cy="1407227"/>
          </a:xfrm>
          <a:prstGeom prst="rect">
            <a:avLst/>
          </a:prstGeom>
          <a:solidFill>
            <a:srgbClr val="32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407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1700813"/>
            <a:ext cx="7886700" cy="4916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33435" y="6435649"/>
            <a:ext cx="963827" cy="36293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 algn="r"/>
            <a:fld id="{00DB2D1B-442C-D640-B645-FF55D99A1E4A}" type="slidenum">
              <a:rPr lang="en-US" smtClean="0"/>
              <a:pPr algn="r"/>
              <a:t>‹Nº›</a:t>
            </a:fld>
            <a:endParaRPr lang="en-US">
              <a:latin typeface="+mn-lt"/>
            </a:endParaRPr>
          </a:p>
        </p:txBody>
      </p:sp>
      <p:pic>
        <p:nvPicPr>
          <p:cNvPr id="7" name="Picture 6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C4BAF87A-0EAF-794B-B18C-7F44D409460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17" y="240886"/>
            <a:ext cx="956051" cy="90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39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3999" cy="1407227"/>
          </a:xfrm>
          <a:prstGeom prst="rect">
            <a:avLst/>
          </a:prstGeom>
          <a:solidFill>
            <a:srgbClr val="D57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407227"/>
          </a:xfrm>
        </p:spPr>
        <p:txBody>
          <a:bodyPr/>
          <a:lstStyle>
            <a:lvl1pPr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700813"/>
            <a:ext cx="7886700" cy="4916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9D15D97-AC96-5A45-A0D6-DB593D39A98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86" y="276164"/>
            <a:ext cx="946092" cy="851904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433A750B-0E81-744D-A96D-640ED20B29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33435" y="6435649"/>
            <a:ext cx="963827" cy="36293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 algn="r"/>
            <a:fld id="{00DB2D1B-442C-D640-B645-FF55D99A1E4A}" type="slidenum">
              <a:rPr lang="en-US" smtClean="0"/>
              <a:pPr algn="r"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5143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3999" cy="1407227"/>
          </a:xfrm>
          <a:prstGeom prst="rect">
            <a:avLst/>
          </a:prstGeom>
          <a:solidFill>
            <a:srgbClr val="174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407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700813"/>
            <a:ext cx="7886700" cy="4916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239F36-9E0B-FF48-807A-6DD5C7BD19E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412" y="147668"/>
            <a:ext cx="1126158" cy="1111889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7BF64819-9BFD-AB45-83D4-B6EDD2F9FF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33435" y="6435649"/>
            <a:ext cx="963827" cy="36293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 algn="r"/>
            <a:fld id="{00DB2D1B-442C-D640-B645-FF55D99A1E4A}" type="slidenum">
              <a:rPr lang="en-US" smtClean="0"/>
              <a:pPr algn="r"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5376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3999" cy="1407227"/>
          </a:xfrm>
          <a:prstGeom prst="rect">
            <a:avLst/>
          </a:prstGeom>
          <a:solidFill>
            <a:srgbClr val="662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407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700813"/>
            <a:ext cx="7886700" cy="4916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06E2ED64-29BF-7F41-A43C-789EBCC864E2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22" y="130391"/>
            <a:ext cx="1202647" cy="1146443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2D71F4-3803-9D43-9F0C-B5BE5FC95B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33435" y="6435649"/>
            <a:ext cx="963827" cy="36293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 algn="r"/>
            <a:fld id="{00DB2D1B-442C-D640-B645-FF55D99A1E4A}" type="slidenum">
              <a:rPr lang="en-US" smtClean="0"/>
              <a:pPr algn="r"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47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3999" cy="1407227"/>
          </a:xfrm>
          <a:prstGeom prst="rect">
            <a:avLst/>
          </a:prstGeom>
          <a:solidFill>
            <a:srgbClr val="313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407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700813"/>
            <a:ext cx="7886700" cy="4916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80172" y="6269864"/>
            <a:ext cx="963827" cy="3629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DB2D1B-442C-D640-B645-FF55D99A1E4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1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5809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Franklin Gothic Medium Regular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1" y="649729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85801" y="3408672"/>
            <a:ext cx="7772400" cy="1376493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03264" y="293586"/>
            <a:ext cx="2840736" cy="362930"/>
          </a:xfrm>
        </p:spPr>
        <p:txBody>
          <a:bodyPr/>
          <a:lstStyle/>
          <a:p>
            <a:fld id="{A9E55C46-7762-4F44-8C44-96C1652431CC}" type="datetime4">
              <a:rPr lang="en-US" smtClean="0"/>
              <a:t>May 16, 2022</a:t>
            </a:fld>
            <a:endParaRPr lang="en-US"/>
          </a:p>
        </p:txBody>
      </p:sp>
      <p:pic>
        <p:nvPicPr>
          <p:cNvPr id="8" name="Picture 7" descr="USAID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10" y="5853737"/>
            <a:ext cx="1880516" cy="731520"/>
          </a:xfrm>
          <a:prstGeom prst="rect">
            <a:avLst/>
          </a:prstGeom>
        </p:spPr>
      </p:pic>
      <p:pic>
        <p:nvPicPr>
          <p:cNvPr id="11" name="Picture 10" descr="HP+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775" y="5945177"/>
            <a:ext cx="141004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20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u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3999" cy="1407227"/>
          </a:xfrm>
          <a:prstGeom prst="rect">
            <a:avLst/>
          </a:prstGeom>
          <a:solidFill>
            <a:srgbClr val="32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407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407226"/>
            <a:ext cx="4572000" cy="5167309"/>
          </a:xfrm>
        </p:spPr>
        <p:txBody>
          <a:bodyPr lIns="274320" tIns="274320" rIns="274320" bIns="2743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4572000" y="1407226"/>
            <a:ext cx="4572000" cy="5167309"/>
          </a:xfrm>
        </p:spPr>
        <p:txBody>
          <a:bodyPr lIns="274320" tIns="274320" rIns="274320" bIns="2743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180172" y="6211606"/>
            <a:ext cx="963827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35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up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3999" cy="1407227"/>
          </a:xfrm>
          <a:prstGeom prst="rect">
            <a:avLst/>
          </a:prstGeom>
          <a:solidFill>
            <a:srgbClr val="D57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407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4430268" y="2144268"/>
            <a:ext cx="283464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Franklin Gothic Medium Regular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407227"/>
            <a:ext cx="4572000" cy="5167308"/>
          </a:xfrm>
        </p:spPr>
        <p:txBody>
          <a:bodyPr lIns="274320" tIns="274320" rIns="274320" bIns="2743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4572000" y="1407226"/>
            <a:ext cx="4572000" cy="5167309"/>
          </a:xfrm>
        </p:spPr>
        <p:txBody>
          <a:bodyPr lIns="274320" tIns="274320" rIns="274320" bIns="2743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180172" y="6211606"/>
            <a:ext cx="963827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35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3999" cy="1407227"/>
          </a:xfrm>
          <a:prstGeom prst="rect">
            <a:avLst/>
          </a:prstGeom>
          <a:solidFill>
            <a:srgbClr val="313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407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4430268" y="2144268"/>
            <a:ext cx="283464" cy="9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Franklin Gothic Medium Regular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407227"/>
            <a:ext cx="4572000" cy="5167309"/>
          </a:xfrm>
        </p:spPr>
        <p:txBody>
          <a:bodyPr lIns="274320" tIns="274320" rIns="274320" bIns="2743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4572000" y="1407227"/>
            <a:ext cx="4572000" cy="5167309"/>
          </a:xfrm>
        </p:spPr>
        <p:txBody>
          <a:bodyPr lIns="274320" tIns="274320" rIns="274320" bIns="2743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180172" y="6211606"/>
            <a:ext cx="963827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49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3476"/>
            <a:ext cx="9144000" cy="5165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rrow ico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4" y="3705592"/>
            <a:ext cx="434598" cy="43459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283444" y="3655599"/>
            <a:ext cx="2718693" cy="50783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i="0" baseline="0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http://</a:t>
            </a:r>
            <a:r>
              <a:rPr lang="en-US" sz="1800" b="0" i="0" baseline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healthpolicyplus.com</a:t>
            </a:r>
            <a:endParaRPr lang="en-US" sz="1800" b="0" i="0" baseline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20" name="Picture 19" descr="Facebook icon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4" y="4369832"/>
            <a:ext cx="434598" cy="43459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283444" y="4335408"/>
            <a:ext cx="2746583" cy="5078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HealthPolicyPlusProject</a:t>
            </a:r>
            <a:endParaRPr lang="en-US" sz="1800" b="0" i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18" name="Picture 17" descr="@ icon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829" y="3705591"/>
            <a:ext cx="440733" cy="440733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5018125" y="3660934"/>
            <a:ext cx="3593933" cy="50783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i="0" baseline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policyinfo@thepalladiumgroup.com</a:t>
            </a:r>
            <a:endParaRPr lang="en-US" sz="1800" b="0" i="0" baseline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17" name="Picture 16" descr="Twitter icon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27" y="4408813"/>
            <a:ext cx="392936" cy="39293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018125" y="4380568"/>
            <a:ext cx="261163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@</a:t>
            </a:r>
            <a:r>
              <a:rPr lang="en-US" sz="1800" b="0" i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HlthPolicyPlus</a:t>
            </a:r>
            <a:endParaRPr lang="en-US" sz="1800" b="0" i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5165124"/>
            <a:ext cx="9144000" cy="1692876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185351" y="5270683"/>
            <a:ext cx="877329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s-ES_tradnl" sz="1100" kern="1200" err="1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es-ES_tradnl" sz="1100" kern="120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100" kern="1200" err="1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Policy</a:t>
            </a:r>
            <a:r>
              <a:rPr lang="es-ES_tradnl" sz="1100" kern="120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 Plus (HP+) es un acuerdo cooperativo de siete años, financiado por la Agencia de los Estados Unidos para el Desarrollo Internacional bajo el Acuerdo No. AID-OAA-A-15-00051, que se inició el 28 de agosto de 2015. El HP+ es implementado por </a:t>
            </a:r>
            <a:r>
              <a:rPr lang="es-ES_tradnl" sz="1100" kern="1200" err="1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Palladium</a:t>
            </a:r>
            <a:r>
              <a:rPr lang="es-ES_tradnl" sz="1100" kern="120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, en colaboración con Avenir </a:t>
            </a:r>
            <a:r>
              <a:rPr lang="es-ES_tradnl" sz="1100" kern="1200" err="1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es-ES_tradnl" sz="1100" kern="120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_tradnl" sz="1100" kern="1200" err="1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Futures</a:t>
            </a:r>
            <a:r>
              <a:rPr lang="es-ES_tradnl" sz="1100" kern="120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100" kern="1200" err="1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es-ES_tradnl" sz="1100" kern="120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 Global </a:t>
            </a:r>
            <a:r>
              <a:rPr lang="es-ES_tradnl" sz="1100" kern="1200" err="1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Outreach</a:t>
            </a:r>
            <a:r>
              <a:rPr lang="es-ES_tradnl" sz="1100" kern="120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, Plan International USA, </a:t>
            </a:r>
            <a:r>
              <a:rPr lang="es-ES_tradnl" sz="1100" kern="1200" err="1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Population</a:t>
            </a:r>
            <a:r>
              <a:rPr lang="es-ES_tradnl" sz="1100" kern="120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 Reference Bureau, RTI International, </a:t>
            </a:r>
            <a:r>
              <a:rPr lang="es-ES_tradnl" sz="1100" kern="1200" err="1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ThinkWell</a:t>
            </a:r>
            <a:r>
              <a:rPr lang="es-ES_tradnl" sz="1100" kern="120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 y la Alianza Cinta Blanca para una Maternidad sin Riesgo.</a:t>
            </a:r>
            <a:endParaRPr lang="en-US" sz="1100" kern="1200">
              <a:solidFill>
                <a:schemeClr val="accent3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Aft>
                <a:spcPts val="900"/>
              </a:spcAft>
            </a:pPr>
            <a:r>
              <a:rPr lang="es-ES_tradnl" sz="1100" kern="120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Esta publicación fue realizada por HP+ para la revisión por la Agencia de los Estados Unidos para el Desarrollo Internacional. La información proporcionada en este documento no es información oficial del Gobierno de los </a:t>
            </a:r>
            <a:r>
              <a:rPr lang="es-ES" sz="1100" kern="120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ES_tradnl" sz="1100" kern="120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Estados Unidos y no representa necesariamente los puntos de vista ni las posiciones de la Agencia de los Estados Unidos para el Desarrollo Internacional o del Gobierno de los Estados Unidos.</a:t>
            </a:r>
            <a:endParaRPr lang="en-US" sz="1100" kern="1200">
              <a:solidFill>
                <a:schemeClr val="accent3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5ACCBB19-F902-024E-A872-E68BE4C468F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12344" y="809223"/>
            <a:ext cx="4481064" cy="231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380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651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HP+ logo. Health Policy Plus: Better Policy for Better Health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802" y="506002"/>
            <a:ext cx="5793435" cy="2994250"/>
          </a:xfrm>
          <a:prstGeom prst="rect">
            <a:avLst/>
          </a:prstGeom>
        </p:spPr>
      </p:pic>
      <p:pic>
        <p:nvPicPr>
          <p:cNvPr id="15" name="Picture 14" descr="Arrow icon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4" y="3705592"/>
            <a:ext cx="434598" cy="43459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283444" y="3655599"/>
            <a:ext cx="2718693" cy="50783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i="0" baseline="0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http://</a:t>
            </a:r>
            <a:r>
              <a:rPr lang="en-US" sz="1800" b="0" i="0" baseline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healthpolicyplus.com</a:t>
            </a:r>
            <a:endParaRPr lang="en-US" sz="1800" b="0" i="0" baseline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17" name="Picture 16" descr="Facebook icon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4" y="4369832"/>
            <a:ext cx="434598" cy="434598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283444" y="4335408"/>
            <a:ext cx="2746583" cy="5078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HealthPolicyPlusProject</a:t>
            </a:r>
            <a:endParaRPr lang="en-US" sz="1800" b="0" i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24" name="Picture 23" descr="@ icon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829" y="3705591"/>
            <a:ext cx="440733" cy="440733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5018125" y="3660934"/>
            <a:ext cx="3593933" cy="50783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i="0" baseline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policyinfo@thepalladiumgroup.com</a:t>
            </a:r>
            <a:endParaRPr lang="en-US" sz="1800" b="0" i="0" baseline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26" name="Picture 25" descr="Twitter icon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27" y="4408813"/>
            <a:ext cx="392936" cy="392936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5018125" y="4380568"/>
            <a:ext cx="261163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@</a:t>
            </a:r>
            <a:r>
              <a:rPr lang="en-US" sz="1800" b="0" i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HlthPolicyPlus</a:t>
            </a:r>
            <a:endParaRPr lang="en-US" sz="1800" b="0" i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5165124"/>
            <a:ext cx="9144000" cy="169287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5351" y="5305189"/>
            <a:ext cx="87732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kern="120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Health Policy Plus (HP+) is a five-year cooperative agreement funded by the U.S. Agency for International Development under Agreement No. AID-OAA-A-15-00051, beginning August 28, 2015. </a:t>
            </a:r>
            <a:r>
              <a:rPr lang="en-US" sz="110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The project’s HIV activities are supported by the U.S. President’s Emergency Plan for AIDS Relief (PEPFAR)</a:t>
            </a:r>
            <a:r>
              <a:rPr lang="en-US" sz="1100" kern="120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. HP+ is implemented by Palladium, in collaboration with </a:t>
            </a:r>
            <a:r>
              <a:rPr lang="en-US" sz="1100" kern="1200" err="1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Avenir</a:t>
            </a:r>
            <a:r>
              <a:rPr lang="en-US" sz="1100" kern="120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Health, Futures Group Global Outreach, Plan International USA, Population Reference Bureau, RTI International, </a:t>
            </a:r>
            <a:r>
              <a:rPr lang="en-US" sz="1100" kern="1200" err="1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ThinkWell</a:t>
            </a:r>
            <a:r>
              <a:rPr lang="en-US" sz="1100" kern="120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, and the White Ribbon Alliance for Safe Motherhood.</a:t>
            </a:r>
            <a:endParaRPr lang="en-US" sz="1100" b="0" i="0" kern="120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100" b="0" i="0" kern="120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kern="120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This presentation</a:t>
            </a:r>
            <a:r>
              <a:rPr lang="en-US" sz="1100" kern="1200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was produced for review by the U.S. Agency for International Development. It was prepared by </a:t>
            </a:r>
            <a:r>
              <a:rPr lang="en-US" sz="110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HP+</a:t>
            </a:r>
            <a:r>
              <a:rPr lang="en-US" sz="1100" kern="120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. The information provided </a:t>
            </a:r>
            <a:r>
              <a:rPr lang="en-US" sz="110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in this presentation</a:t>
            </a:r>
            <a:r>
              <a:rPr lang="en-US" sz="1100" kern="120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is not official U.S. Government information and does not necessarily reflect the views or positions of the U.S. Agency for International Development or the U.S. Government.</a:t>
            </a:r>
            <a:endParaRPr lang="en-US" sz="1100" b="0" i="0" kern="120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302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651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HP+ logo. Health Policy Plus: Better Policy for Better Health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802" y="506002"/>
            <a:ext cx="5793435" cy="2994250"/>
          </a:xfrm>
          <a:prstGeom prst="rect">
            <a:avLst/>
          </a:prstGeom>
        </p:spPr>
      </p:pic>
      <p:pic>
        <p:nvPicPr>
          <p:cNvPr id="15" name="Picture 14" descr="Arrow icon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4" y="3705592"/>
            <a:ext cx="434598" cy="43459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283444" y="3655599"/>
            <a:ext cx="2718693" cy="50783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i="0" baseline="0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http://</a:t>
            </a:r>
            <a:r>
              <a:rPr lang="en-US" sz="1800" b="0" i="0" baseline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healthpolicyplus.com</a:t>
            </a:r>
            <a:endParaRPr lang="en-US" sz="1800" b="0" i="0" baseline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17" name="Picture 16" descr="Facebook icon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4" y="4369832"/>
            <a:ext cx="434598" cy="434598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283444" y="4335408"/>
            <a:ext cx="2746583" cy="5078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HealthPolicyPlusProject</a:t>
            </a:r>
            <a:endParaRPr lang="en-US" sz="1800" b="0" i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24" name="Picture 23" descr="@ icon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829" y="3705591"/>
            <a:ext cx="440733" cy="440733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5018125" y="3660934"/>
            <a:ext cx="3593933" cy="50783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i="0" baseline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policyinfo@thepalladiumgroup.com</a:t>
            </a:r>
            <a:endParaRPr lang="en-US" sz="1800" b="0" i="0" baseline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26" name="Picture 25" descr="Twitter icon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27" y="4408813"/>
            <a:ext cx="392936" cy="392936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5018125" y="4380568"/>
            <a:ext cx="261163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@</a:t>
            </a:r>
            <a:r>
              <a:rPr lang="en-US" sz="1800" b="0" i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HlthPolicyPlus</a:t>
            </a:r>
            <a:endParaRPr lang="en-US" sz="1800" b="0" i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5165124"/>
            <a:ext cx="9144000" cy="1692876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5351" y="5305189"/>
            <a:ext cx="87732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Policy Plus (HP+) is a five-year cooperative agreement funded by the U.S. Agency for International Development under Agreement No. AID-OAA-A-15-00051, beginning August 28, 2015. </a:t>
            </a:r>
            <a:r>
              <a:rPr lang="en-US" sz="110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project’s HIV activities are supported by the U.S. President’s Emergency Plan for AIDS Relief (PEPFAR)</a:t>
            </a:r>
            <a:r>
              <a:rPr lang="en-US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HP+ is implemented by Palladium, in collaboration with </a:t>
            </a:r>
            <a:r>
              <a:rPr lang="en-US" sz="11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Avenir</a:t>
            </a:r>
            <a:r>
              <a:rPr lang="en-US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Health, Futures Group Global Outreach, Plan International USA, Population Reference Bureau, RTI International, </a:t>
            </a:r>
            <a:r>
              <a:rPr lang="en-US" sz="11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ThinkWell</a:t>
            </a:r>
            <a:r>
              <a:rPr lang="en-US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 White Ribbon Alliance for Safe Motherhood.</a:t>
            </a:r>
            <a:endParaRPr lang="en-US" sz="11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1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</a:t>
            </a:r>
            <a:r>
              <a:rPr lang="en-US"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produced for review by the U.S. Agency for International Development. It was prepared by </a:t>
            </a:r>
            <a:r>
              <a:rPr lang="en-US" sz="110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HP+</a:t>
            </a:r>
            <a:r>
              <a:rPr lang="en-US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information provided </a:t>
            </a:r>
            <a:r>
              <a:rPr lang="en-US" sz="110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presentation</a:t>
            </a:r>
            <a:r>
              <a:rPr lang="en-US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not official U.S. Government information and does not necessarily reflect the views or positions of the U.S. Agency for International Development or the U.S. Government.</a:t>
            </a:r>
            <a:endParaRPr lang="en-US" sz="11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38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5809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Franklin Gothic Medium Regular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1" y="649729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5801" y="3408672"/>
            <a:ext cx="7772400" cy="1376493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03264" y="293586"/>
            <a:ext cx="2840736" cy="362930"/>
          </a:xfrm>
        </p:spPr>
        <p:txBody>
          <a:bodyPr/>
          <a:lstStyle/>
          <a:p>
            <a:fld id="{D8CCAB48-4A73-B34C-8291-F8975FA2FB0B}" type="datetime4">
              <a:rPr lang="en-US" smtClean="0"/>
              <a:t>May 16, 2022</a:t>
            </a:fld>
            <a:endParaRPr lang="en-US"/>
          </a:p>
        </p:txBody>
      </p:sp>
      <p:pic>
        <p:nvPicPr>
          <p:cNvPr id="11" name="Picture 10" descr="USAID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10" y="5853737"/>
            <a:ext cx="1880516" cy="731520"/>
          </a:xfrm>
          <a:prstGeom prst="rect">
            <a:avLst/>
          </a:prstGeom>
        </p:spPr>
      </p:pic>
      <p:pic>
        <p:nvPicPr>
          <p:cNvPr id="12" name="Picture 11" descr="HP+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775" y="5945177"/>
            <a:ext cx="141004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PFAR Phot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31649"/>
            <a:ext cx="9144000" cy="992963"/>
          </a:xfrm>
          <a:solidFill>
            <a:schemeClr val="tx1">
              <a:alpha val="70000"/>
            </a:schemeClr>
          </a:solidFill>
        </p:spPr>
        <p:txBody>
          <a:bodyPr lIns="274320" rIns="274320" anchor="b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324612"/>
            <a:ext cx="9144000" cy="1257039"/>
          </a:xfrm>
          <a:solidFill>
            <a:schemeClr val="tx1">
              <a:alpha val="70000"/>
            </a:schemeClr>
          </a:solidFill>
        </p:spPr>
        <p:txBody>
          <a:bodyPr lIns="274320" tIns="274320" rIns="274320" anchor="t" anchorCtr="0"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6291072" y="293586"/>
            <a:ext cx="2852928" cy="362929"/>
          </a:xfrm>
          <a:solidFill>
            <a:schemeClr val="tx1">
              <a:alpha val="80000"/>
            </a:schemeClr>
          </a:solidFill>
        </p:spPr>
        <p:txBody>
          <a:bodyPr/>
          <a:lstStyle>
            <a:lvl1pPr>
              <a:defRPr>
                <a:solidFill>
                  <a:schemeClr val="bg2">
                    <a:alpha val="70000"/>
                  </a:schemeClr>
                </a:solidFill>
              </a:defRPr>
            </a:lvl1pPr>
          </a:lstStyle>
          <a:p>
            <a:fld id="{A9E55C46-7762-4F44-8C44-96C1652431CC}" type="datetime4">
              <a:rPr lang="en-US" smtClean="0"/>
              <a:pPr/>
              <a:t>May 16, 2022</a:t>
            </a:fld>
            <a:endParaRPr lang="en-US"/>
          </a:p>
        </p:txBody>
      </p:sp>
      <p:pic>
        <p:nvPicPr>
          <p:cNvPr id="9" name="Picture 8" descr="USAID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10" y="5853737"/>
            <a:ext cx="1880516" cy="731520"/>
          </a:xfrm>
          <a:prstGeom prst="rect">
            <a:avLst/>
          </a:prstGeom>
        </p:spPr>
      </p:pic>
      <p:pic>
        <p:nvPicPr>
          <p:cNvPr id="10" name="Picture 9" descr="PEPFAR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820" y="5883743"/>
            <a:ext cx="1007261" cy="671508"/>
          </a:xfrm>
          <a:prstGeom prst="rect">
            <a:avLst/>
          </a:prstGeom>
        </p:spPr>
      </p:pic>
      <p:pic>
        <p:nvPicPr>
          <p:cNvPr id="11" name="Picture 10" descr="HP+ logo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775" y="5945177"/>
            <a:ext cx="141004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7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PFAR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5809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Franklin Gothic Medium Regular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1" y="649729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1" y="3408672"/>
            <a:ext cx="7772400" cy="1376493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6303264" y="293586"/>
            <a:ext cx="2840736" cy="362930"/>
          </a:xfrm>
        </p:spPr>
        <p:txBody>
          <a:bodyPr/>
          <a:lstStyle/>
          <a:p>
            <a:fld id="{A9E55C46-7762-4F44-8C44-96C1652431CC}" type="datetime4">
              <a:rPr lang="en-US" smtClean="0"/>
              <a:pPr/>
              <a:t>May 16, 2022</a:t>
            </a:fld>
            <a:endParaRPr lang="en-US"/>
          </a:p>
        </p:txBody>
      </p:sp>
      <p:pic>
        <p:nvPicPr>
          <p:cNvPr id="11" name="Picture 10" descr="USAID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10" y="5853737"/>
            <a:ext cx="1880516" cy="731520"/>
          </a:xfrm>
          <a:prstGeom prst="rect">
            <a:avLst/>
          </a:prstGeom>
        </p:spPr>
      </p:pic>
      <p:pic>
        <p:nvPicPr>
          <p:cNvPr id="13" name="Picture 12" descr="PEPFAR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820" y="5883743"/>
            <a:ext cx="1007261" cy="671508"/>
          </a:xfrm>
          <a:prstGeom prst="rect">
            <a:avLst/>
          </a:prstGeom>
        </p:spPr>
      </p:pic>
      <p:pic>
        <p:nvPicPr>
          <p:cNvPr id="12" name="Picture 11" descr="HP+ logo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775" y="5945177"/>
            <a:ext cx="141004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PFAR Oran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5809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Franklin Gothic Medium Regular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1" y="649729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85801" y="3408672"/>
            <a:ext cx="7772400" cy="1376493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03264" y="293586"/>
            <a:ext cx="2840736" cy="362930"/>
          </a:xfrm>
        </p:spPr>
        <p:txBody>
          <a:bodyPr/>
          <a:lstStyle/>
          <a:p>
            <a:fld id="{A9E55C46-7762-4F44-8C44-96C1652431CC}" type="datetime4">
              <a:rPr lang="en-US" smtClean="0"/>
              <a:t>May 16, 2022</a:t>
            </a:fld>
            <a:endParaRPr lang="en-US"/>
          </a:p>
        </p:txBody>
      </p:sp>
      <p:pic>
        <p:nvPicPr>
          <p:cNvPr id="15" name="Picture 14" descr="USAID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10" y="5853737"/>
            <a:ext cx="1880516" cy="731520"/>
          </a:xfrm>
          <a:prstGeom prst="rect">
            <a:avLst/>
          </a:prstGeom>
        </p:spPr>
      </p:pic>
      <p:pic>
        <p:nvPicPr>
          <p:cNvPr id="17" name="Picture 16" descr="PEPFAR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820" y="5883743"/>
            <a:ext cx="1007261" cy="671508"/>
          </a:xfrm>
          <a:prstGeom prst="rect">
            <a:avLst/>
          </a:prstGeom>
        </p:spPr>
      </p:pic>
      <p:pic>
        <p:nvPicPr>
          <p:cNvPr id="16" name="Picture 15" descr="HP+ logo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775" y="5945177"/>
            <a:ext cx="141004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PFAR Gre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5809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Franklin Gothic Medium Regular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1" y="649729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5801" y="3408672"/>
            <a:ext cx="7772400" cy="1376493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03264" y="293586"/>
            <a:ext cx="2840736" cy="362930"/>
          </a:xfrm>
        </p:spPr>
        <p:txBody>
          <a:bodyPr/>
          <a:lstStyle/>
          <a:p>
            <a:fld id="{D8CCAB48-4A73-B34C-8291-F8975FA2FB0B}" type="datetime4">
              <a:rPr lang="en-US" smtClean="0"/>
              <a:t>May 16, 2022</a:t>
            </a:fld>
            <a:endParaRPr lang="en-US"/>
          </a:p>
        </p:txBody>
      </p:sp>
      <p:pic>
        <p:nvPicPr>
          <p:cNvPr id="12" name="Picture 11" descr="USAID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10" y="5853737"/>
            <a:ext cx="1880516" cy="731520"/>
          </a:xfrm>
          <a:prstGeom prst="rect">
            <a:avLst/>
          </a:prstGeom>
        </p:spPr>
      </p:pic>
      <p:pic>
        <p:nvPicPr>
          <p:cNvPr id="15" name="Picture 14" descr="PEPFAR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820" y="5883743"/>
            <a:ext cx="1007261" cy="671508"/>
          </a:xfrm>
          <a:prstGeom prst="rect">
            <a:avLst/>
          </a:prstGeom>
        </p:spPr>
      </p:pic>
      <p:pic>
        <p:nvPicPr>
          <p:cNvPr id="13" name="Picture 12" descr="HP+ logo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775" y="5945177"/>
            <a:ext cx="141004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7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88F297-EEB6-D04D-AF26-434F9F1BBAD9}"/>
              </a:ext>
            </a:extLst>
          </p:cNvPr>
          <p:cNvSpPr/>
          <p:nvPr userDrawn="1"/>
        </p:nvSpPr>
        <p:spPr>
          <a:xfrm>
            <a:off x="0" y="0"/>
            <a:ext cx="9144000" cy="5580993"/>
          </a:xfrm>
          <a:prstGeom prst="rect">
            <a:avLst/>
          </a:prstGeom>
          <a:solidFill>
            <a:srgbClr val="365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26495"/>
            <a:ext cx="9144000" cy="1560154"/>
          </a:xfrm>
          <a:solidFill>
            <a:schemeClr val="tx2"/>
          </a:solidFill>
        </p:spPr>
        <p:txBody>
          <a:bodyPr lIns="274320" rIns="274320"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" y="4386649"/>
            <a:ext cx="9143998" cy="1194344"/>
          </a:xfrm>
          <a:solidFill>
            <a:schemeClr val="tx2"/>
          </a:solidFill>
        </p:spPr>
        <p:txBody>
          <a:bodyPr lIns="274320" tIns="274320" rIns="274320"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 or quote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180172" y="6313605"/>
            <a:ext cx="963827" cy="36293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fld id="{00DB2D1B-442C-D640-B645-FF55D99A1E4A}" type="slidenum">
              <a:rPr lang="en-US" smtClean="0"/>
              <a:pPr/>
              <a:t>‹Nº›</a:t>
            </a:fld>
            <a:endParaRPr lang="en-US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2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303264" y="293586"/>
            <a:ext cx="2840736" cy="36293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alpha val="70000"/>
                  </a:schemeClr>
                </a:solidFill>
              </a:defRPr>
            </a:lvl1pPr>
          </a:lstStyle>
          <a:p>
            <a:fld id="{A9E55C46-7762-4F44-8C44-96C1652431CC}" type="datetime4">
              <a:rPr lang="en-US" smtClean="0"/>
              <a:pPr/>
              <a:t>May 16,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8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673" r:id="rId5"/>
    <p:sldLayoutId id="2147483678" r:id="rId6"/>
    <p:sldLayoutId id="2147483676" r:id="rId7"/>
    <p:sldLayoutId id="2147483672" r:id="rId8"/>
    <p:sldLayoutId id="2147483701" r:id="rId9"/>
    <p:sldLayoutId id="2147483739" r:id="rId10"/>
    <p:sldLayoutId id="2147483740" r:id="rId11"/>
    <p:sldLayoutId id="2147483742" r:id="rId12"/>
    <p:sldLayoutId id="2147483702" r:id="rId13"/>
    <p:sldLayoutId id="2147483703" r:id="rId14"/>
    <p:sldLayoutId id="2147483679" r:id="rId15"/>
    <p:sldLayoutId id="2147483661" r:id="rId16"/>
    <p:sldLayoutId id="2147483680" r:id="rId17"/>
    <p:sldLayoutId id="2147483684" r:id="rId18"/>
    <p:sldLayoutId id="2147483685" r:id="rId19"/>
    <p:sldLayoutId id="2147483686" r:id="rId20"/>
    <p:sldLayoutId id="2147483681" r:id="rId21"/>
    <p:sldLayoutId id="2147483682" r:id="rId22"/>
    <p:sldLayoutId id="2147483666" r:id="rId23"/>
    <p:sldLayoutId id="2147483744" r:id="rId24"/>
    <p:sldLayoutId id="2147483664" r:id="rId25"/>
    <p:sldLayoutId id="2147483674" r:id="rId26"/>
    <p:sldLayoutId id="2147483741" r:id="rId27"/>
    <p:sldLayoutId id="2147483743" r:id="rId28"/>
    <p:sldLayoutId id="2147483662" r:id="rId29"/>
    <p:sldLayoutId id="2147483692" r:id="rId30"/>
    <p:sldLayoutId id="2147483693" r:id="rId31"/>
    <p:sldLayoutId id="2147483694" r:id="rId32"/>
    <p:sldLayoutId id="2147483675" r:id="rId33"/>
    <p:sldLayoutId id="2147483687" r:id="rId34"/>
    <p:sldLayoutId id="2147483688" r:id="rId3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150">
          <a:solidFill>
            <a:srgbClr val="313A40"/>
          </a:solidFill>
          <a:latin typeface="Franklin Gothic Medium Regular" charset="0"/>
          <a:ea typeface="Franklin Gothic Medium Regular" charset="0"/>
          <a:cs typeface="Franklin Gothic Medium Regular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2800" b="0" i="0" kern="1200">
          <a:solidFill>
            <a:srgbClr val="313A4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400" b="0" i="0" kern="1200">
          <a:solidFill>
            <a:srgbClr val="313A4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2000" b="0" i="0" kern="1200">
          <a:solidFill>
            <a:srgbClr val="313A4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rgbClr val="313A4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Arial" charset="0"/>
        <a:buChar char="•"/>
        <a:defRPr sz="1800" b="0" i="0" kern="1200">
          <a:solidFill>
            <a:srgbClr val="313A4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A37C5-5A3E-244C-ACE4-AF87A26D5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967" y="1957110"/>
            <a:ext cx="7713772" cy="2387600"/>
          </a:xfrm>
        </p:spPr>
        <p:txBody>
          <a:bodyPr>
            <a:noAutofit/>
          </a:bodyPr>
          <a:lstStyle/>
          <a:p>
            <a:r>
              <a:rPr lang="es-HN" sz="4000" dirty="0" smtClean="0">
                <a:latin typeface="Franklin Gothic Medium" panose="020B0603020102020204" pitchFamily="34" charset="0"/>
              </a:rPr>
              <a:t>SE DEBEN MANTENER LAS MEDIDAS DE BIOSEGURIDAD??</a:t>
            </a:r>
            <a:br>
              <a:rPr lang="es-HN" sz="4000" dirty="0" smtClean="0">
                <a:latin typeface="Franklin Gothic Medium" panose="020B0603020102020204" pitchFamily="34" charset="0"/>
              </a:rPr>
            </a:br>
            <a:endParaRPr lang="es-HN" sz="4000" dirty="0">
              <a:latin typeface="Franklin Gothic Medium" panose="020B0603020102020204" pitchFamily="34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F400EA-54EE-8A4C-AEBA-A54296B51CF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303264" y="145738"/>
            <a:ext cx="2840736" cy="362930"/>
          </a:xfrm>
        </p:spPr>
        <p:txBody>
          <a:bodyPr/>
          <a:lstStyle/>
          <a:p>
            <a:r>
              <a:rPr lang="en-US" dirty="0" err="1" smtClean="0"/>
              <a:t>Febrero</a:t>
            </a:r>
            <a:r>
              <a:rPr lang="en-US" dirty="0" smtClean="0"/>
              <a:t> 2022</a:t>
            </a:r>
            <a:endParaRPr lang="en-U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A3C207A-C1D1-E449-A906-7EF4F81E0A72}"/>
              </a:ext>
            </a:extLst>
          </p:cNvPr>
          <p:cNvSpPr txBox="1">
            <a:spLocks/>
          </p:cNvSpPr>
          <p:nvPr/>
        </p:nvSpPr>
        <p:spPr>
          <a:xfrm>
            <a:off x="258023" y="4807974"/>
            <a:ext cx="5955964" cy="6699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spc="-150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defRPr>
            </a:lvl1pPr>
          </a:lstStyle>
          <a:p>
            <a:pPr algn="ctr"/>
            <a:endParaRPr lang="es-HN" b="1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C1A75A3-6724-A941-8C4A-61B117758433}"/>
              </a:ext>
            </a:extLst>
          </p:cNvPr>
          <p:cNvGrpSpPr/>
          <p:nvPr/>
        </p:nvGrpSpPr>
        <p:grpSpPr>
          <a:xfrm>
            <a:off x="629910" y="5739495"/>
            <a:ext cx="2387600" cy="1004207"/>
            <a:chOff x="629910" y="5657850"/>
            <a:chExt cx="2387600" cy="1004207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5571967E-B01B-2D41-AA7E-D7A6C1206588}"/>
                </a:ext>
              </a:extLst>
            </p:cNvPr>
            <p:cNvSpPr/>
            <p:nvPr/>
          </p:nvSpPr>
          <p:spPr>
            <a:xfrm>
              <a:off x="629910" y="5657850"/>
              <a:ext cx="2387600" cy="1004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D41E553-430A-4A4C-A29B-5DE998B30B4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049" y="5778953"/>
              <a:ext cx="1891665" cy="76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CuadroTexto 2"/>
          <p:cNvSpPr txBox="1"/>
          <p:nvPr/>
        </p:nvSpPr>
        <p:spPr>
          <a:xfrm>
            <a:off x="796414" y="5108626"/>
            <a:ext cx="524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dirty="0" smtClean="0">
                <a:solidFill>
                  <a:schemeClr val="bg1">
                    <a:lumMod val="95000"/>
                  </a:schemeClr>
                </a:solidFill>
              </a:rPr>
              <a:t>Dra. Daysi Ramírez Reyes</a:t>
            </a:r>
            <a:endParaRPr lang="es-SV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1" y="649729"/>
            <a:ext cx="6435435" cy="2084235"/>
          </a:xfrm>
        </p:spPr>
        <p:txBody>
          <a:bodyPr/>
          <a:lstStyle/>
          <a:p>
            <a:r>
              <a:rPr lang="es-SV" dirty="0" smtClean="0"/>
              <a:t>Entonces ….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SV" sz="4800" dirty="0" smtClean="0"/>
              <a:t>RECORDEMOS</a:t>
            </a:r>
            <a:endParaRPr lang="es-SV" sz="48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9E55C46-7762-4F44-8C44-96C1652431CC}" type="datetime4">
              <a:rPr lang="en-US" smtClean="0"/>
              <a:pPr/>
              <a:t>May 16,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91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545" y="0"/>
            <a:ext cx="8376804" cy="1407227"/>
          </a:xfrm>
        </p:spPr>
        <p:txBody>
          <a:bodyPr/>
          <a:lstStyle/>
          <a:p>
            <a:r>
              <a:rPr lang="es-SV" dirty="0" smtClean="0"/>
              <a:t>MEDIDAS QUE SI FUNCIONAN</a:t>
            </a:r>
            <a:endParaRPr lang="es-SV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073024"/>
              </p:ext>
            </p:extLst>
          </p:nvPr>
        </p:nvGraphicFramePr>
        <p:xfrm>
          <a:off x="628650" y="1700813"/>
          <a:ext cx="7886700" cy="4916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00DB2D1B-442C-D640-B645-FF55D99A1E4A}" type="slidenum">
              <a:rPr lang="en-US" smtClean="0"/>
              <a:pPr algn="r"/>
              <a:t>11</a:t>
            </a:fld>
            <a:endParaRPr lang="en-US">
              <a:latin typeface="+mn-lt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628650" y="1995055"/>
            <a:ext cx="7886699" cy="610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2400" dirty="0" smtClean="0"/>
              <a:t>1. VACUNACION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20636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69C4A5-6F79-F249-887B-0378BB1F1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pc="0" dirty="0">
                <a:solidFill>
                  <a:schemeClr val="bg1"/>
                </a:solidFill>
              </a:rPr>
              <a:t/>
            </a:r>
            <a:br>
              <a:rPr lang="en-US" spc="0" dirty="0">
                <a:solidFill>
                  <a:schemeClr val="bg1"/>
                </a:solidFill>
              </a:rPr>
            </a:br>
            <a:endParaRPr lang="en-US" spc="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BBB22C2-04C9-4A44-A7F5-DFC484E12D71}"/>
              </a:ext>
            </a:extLst>
          </p:cNvPr>
          <p:cNvSpPr txBox="1">
            <a:spLocks/>
          </p:cNvSpPr>
          <p:nvPr/>
        </p:nvSpPr>
        <p:spPr>
          <a:xfrm>
            <a:off x="7769695" y="6354948"/>
            <a:ext cx="963827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DB2D1B-442C-D640-B645-FF55D99A1E4A}" type="slidenum">
              <a:rPr lang="en-US" smtClean="0"/>
              <a:pPr algn="r"/>
              <a:t>12</a:t>
            </a:fld>
            <a:endParaRPr lang="en-US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0E31A-E4B3-0A4A-9F44-7416795081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300B6F53-4261-9545-975A-CB51FA90DD28}"/>
              </a:ext>
            </a:extLst>
          </p:cNvPr>
          <p:cNvSpPr txBox="1">
            <a:spLocks/>
          </p:cNvSpPr>
          <p:nvPr/>
        </p:nvSpPr>
        <p:spPr>
          <a:xfrm>
            <a:off x="2" y="3506942"/>
            <a:ext cx="8301316" cy="2022321"/>
          </a:xfrm>
          <a:prstGeom prst="rect">
            <a:avLst/>
          </a:prstGeom>
          <a:solidFill>
            <a:srgbClr val="662B64"/>
          </a:solidFill>
        </p:spPr>
        <p:txBody>
          <a:bodyPr vert="horz" lIns="274320" tIns="274320" rIns="27432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defRPr sz="2400" b="0" i="0" kern="120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None/>
              <a:defRPr sz="2000" b="0" i="0" kern="1200">
                <a:solidFill>
                  <a:srgbClr val="313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1800" b="0" i="0" kern="1200">
                <a:solidFill>
                  <a:srgbClr val="313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>
                <a:solidFill>
                  <a:srgbClr val="313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Arial" charset="0"/>
              <a:buNone/>
              <a:defRPr sz="1600" b="0" i="0" kern="1200">
                <a:solidFill>
                  <a:srgbClr val="313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00" dirty="0" err="1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Ventilación</a:t>
            </a:r>
            <a:r>
              <a:rPr lang="en-US" sz="4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600" dirty="0" err="1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Adecuada</a:t>
            </a:r>
            <a:endParaRPr lang="en-US" sz="46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6623">
            <a:off x="7561285" y="185627"/>
            <a:ext cx="1380647" cy="105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A2F9D-6B92-1745-A6F6-2095B258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-36946"/>
            <a:ext cx="8367569" cy="140722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_tradnl" sz="3600" dirty="0" smtClean="0"/>
              <a:t>Ventilación Natural y Artificial</a:t>
            </a:r>
            <a:endParaRPr lang="en-US" sz="36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075CB3-7FE4-7E43-B989-7B7402D06B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80172" y="6272114"/>
            <a:ext cx="963827" cy="362930"/>
          </a:xfrm>
          <a:prstGeom prst="rect">
            <a:avLst/>
          </a:prstGeom>
        </p:spPr>
        <p:txBody>
          <a:bodyPr/>
          <a:lstStyle/>
          <a:p>
            <a:fld id="{00DB2D1B-442C-D640-B645-FF55D99A1E4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C118A8E-6195-454C-A675-4000C36AF5D2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>
                <a:solidFill>
                  <a:srgbClr val="000000"/>
                </a:solidFill>
                <a:latin typeface="-webkit-standard"/>
              </a:rPr>
              <a:t> </a:t>
            </a:r>
            <a:endParaRPr lang="es-HN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1" y="1464338"/>
            <a:ext cx="5135418" cy="48821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19" y="1899235"/>
            <a:ext cx="3408218" cy="41136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116" y="119620"/>
            <a:ext cx="1239101" cy="10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69C4A5-6F79-F249-887B-0378BB1F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34004"/>
            <a:ext cx="9144000" cy="156015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pc="0" dirty="0">
                <a:solidFill>
                  <a:schemeClr val="bg1"/>
                </a:solidFill>
              </a:rPr>
              <a:t/>
            </a:r>
            <a:br>
              <a:rPr lang="en-US" spc="0" dirty="0">
                <a:solidFill>
                  <a:schemeClr val="bg1"/>
                </a:solidFill>
              </a:rPr>
            </a:br>
            <a:endParaRPr lang="en-US" spc="0" dirty="0">
              <a:solidFill>
                <a:schemeClr val="bg1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0F17EFC-A3F2-B643-ADFB-FF6B108FE9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BBB22C2-04C9-4A44-A7F5-DFC484E12D71}"/>
              </a:ext>
            </a:extLst>
          </p:cNvPr>
          <p:cNvSpPr txBox="1">
            <a:spLocks/>
          </p:cNvSpPr>
          <p:nvPr/>
        </p:nvSpPr>
        <p:spPr>
          <a:xfrm>
            <a:off x="7769695" y="6354948"/>
            <a:ext cx="963827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DB2D1B-442C-D640-B645-FF55D99A1E4A}" type="slidenum">
              <a:rPr lang="en-US" smtClean="0"/>
              <a:pPr algn="r"/>
              <a:t>14</a:t>
            </a:fld>
            <a:endParaRPr lang="en-US">
              <a:latin typeface="+mn-lt"/>
            </a:endParaRP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300B6F53-4261-9545-975A-CB51FA90DD28}"/>
              </a:ext>
            </a:extLst>
          </p:cNvPr>
          <p:cNvSpPr txBox="1">
            <a:spLocks/>
          </p:cNvSpPr>
          <p:nvPr/>
        </p:nvSpPr>
        <p:spPr>
          <a:xfrm>
            <a:off x="2" y="3097288"/>
            <a:ext cx="9143998" cy="2022321"/>
          </a:xfrm>
          <a:prstGeom prst="rect">
            <a:avLst/>
          </a:prstGeom>
          <a:solidFill>
            <a:srgbClr val="174634"/>
          </a:solidFill>
        </p:spPr>
        <p:txBody>
          <a:bodyPr vert="horz" lIns="274320" tIns="274320" rIns="27432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defRPr sz="2400" b="0" i="0" kern="120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None/>
              <a:defRPr sz="2000" b="0" i="0" kern="1200">
                <a:solidFill>
                  <a:srgbClr val="313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1800" b="0" i="0" kern="1200">
                <a:solidFill>
                  <a:srgbClr val="313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>
                <a:solidFill>
                  <a:srgbClr val="313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Arial" charset="0"/>
              <a:buNone/>
              <a:defRPr sz="1600" b="0" i="0" kern="1200">
                <a:solidFill>
                  <a:srgbClr val="313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Distancia</a:t>
            </a:r>
            <a:r>
              <a:rPr lang="en-US" sz="48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Física</a:t>
            </a:r>
            <a:endParaRPr lang="en-US" sz="4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7926">
            <a:off x="7262933" y="173081"/>
            <a:ext cx="1723103" cy="172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A2F9D-6B92-1745-A6F6-2095B258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0"/>
            <a:ext cx="7181851" cy="1407227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3600" dirty="0" err="1" smtClean="0"/>
              <a:t>Distanciamiento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075CB3-7FE4-7E43-B989-7B7402D06B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80172" y="6272114"/>
            <a:ext cx="963827" cy="362930"/>
          </a:xfrm>
          <a:prstGeom prst="rect">
            <a:avLst/>
          </a:prstGeom>
        </p:spPr>
        <p:txBody>
          <a:bodyPr/>
          <a:lstStyle/>
          <a:p>
            <a:fld id="{00DB2D1B-442C-D640-B645-FF55D99A1E4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C118A8E-6195-454C-A675-4000C36AF5D2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>
                <a:solidFill>
                  <a:srgbClr val="000000"/>
                </a:solidFill>
                <a:latin typeface="-webkit-standard"/>
              </a:rPr>
              <a:t> </a:t>
            </a:r>
            <a:endParaRPr lang="es-HN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8CA9292-1FB9-9E4D-BA59-648AB3ABC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9D09E-6734-FF42-B67B-4AFF70391BC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44" y="1487599"/>
            <a:ext cx="7551523" cy="528055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823" y="118186"/>
            <a:ext cx="1170854" cy="117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7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0791" y="2517030"/>
            <a:ext cx="7772400" cy="2387600"/>
          </a:xfrm>
        </p:spPr>
        <p:txBody>
          <a:bodyPr>
            <a:normAutofit/>
          </a:bodyPr>
          <a:lstStyle/>
          <a:p>
            <a:r>
              <a:rPr lang="es-SV" sz="4400" dirty="0" smtClean="0"/>
              <a:t> </a:t>
            </a:r>
            <a:r>
              <a:rPr lang="es-SV" sz="4400" dirty="0" smtClean="0"/>
              <a:t>HIGIENE DE MANOS</a:t>
            </a:r>
            <a:endParaRPr lang="es-SV" sz="44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9E55C46-7762-4F44-8C44-96C1652431CC}" type="datetime4">
              <a:rPr lang="en-US" smtClean="0"/>
              <a:pPr/>
              <a:t>May 16, 2022</a:t>
            </a:fld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504" y="806417"/>
            <a:ext cx="1658256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A2F9D-6B92-1745-A6F6-2095B258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0"/>
            <a:ext cx="8515350" cy="14072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z="3200" i="1" dirty="0" smtClean="0"/>
              <a:t>Higiene de Manos</a:t>
            </a:r>
            <a:endParaRPr lang="en-US" sz="32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075CB3-7FE4-7E43-B989-7B7402D06B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DB2D1B-442C-D640-B645-FF55D99A1E4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C118A8E-6195-454C-A675-4000C36AF5D2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>
                <a:solidFill>
                  <a:srgbClr val="000000"/>
                </a:solidFill>
                <a:latin typeface="-webkit-standard"/>
              </a:rPr>
              <a:t> </a:t>
            </a:r>
            <a:endParaRPr lang="es-H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EDCC6-9D9D-D04D-8F08-21F5C57A6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28" y="1917919"/>
            <a:ext cx="7886700" cy="23765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3000" dirty="0">
              <a:solidFill>
                <a:srgbClr val="D57228"/>
              </a:solidFill>
              <a:latin typeface="+mj-lt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s-ES_tradnl" sz="3000" dirty="0">
                <a:latin typeface="Franklin Gothic Book"/>
                <a:cs typeface="Arial"/>
              </a:rPr>
              <a:t>El término </a:t>
            </a:r>
            <a:r>
              <a:rPr lang="es-ES_tradnl" sz="3000" i="1" dirty="0">
                <a:latin typeface="Franklin Gothic Book"/>
                <a:cs typeface="Arial"/>
              </a:rPr>
              <a:t>higiene de las manos</a:t>
            </a:r>
            <a:r>
              <a:rPr lang="es-ES_tradnl" sz="3000" dirty="0">
                <a:latin typeface="Franklin Gothic Book"/>
                <a:cs typeface="Arial"/>
              </a:rPr>
              <a:t> incluye:</a:t>
            </a:r>
            <a:endParaRPr lang="en-US" sz="3000" dirty="0">
              <a:latin typeface="Franklin Gothic Book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5A81CE-3E57-1845-A9C9-4375AC3F89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6" y="3407921"/>
            <a:ext cx="8697868" cy="13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 </a:t>
            </a:r>
            <a:r>
              <a:rPr lang="es-SV" dirty="0" smtClean="0"/>
              <a:t>Desinfección de Superficies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DB2D1B-442C-D640-B645-FF55D99A1E4A}" type="slidenum">
              <a:rPr lang="en-US" smtClean="0"/>
              <a:pPr/>
              <a:t>18</a:t>
            </a:fld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SV" dirty="0" smtClean="0"/>
              <a:t>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362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A2F9D-6B92-1745-A6F6-2095B258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0"/>
            <a:ext cx="7181851" cy="140722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z="3600"/>
              <a:t>Desinfección de superficies</a:t>
            </a:r>
            <a:endParaRPr lang="en-US" sz="360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075CB3-7FE4-7E43-B989-7B7402D06B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80172" y="6272114"/>
            <a:ext cx="963827" cy="362930"/>
          </a:xfrm>
          <a:prstGeom prst="rect">
            <a:avLst/>
          </a:prstGeom>
        </p:spPr>
        <p:txBody>
          <a:bodyPr/>
          <a:lstStyle/>
          <a:p>
            <a:fld id="{00DB2D1B-442C-D640-B645-FF55D99A1E4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C118A8E-6195-454C-A675-4000C36AF5D2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>
                <a:solidFill>
                  <a:srgbClr val="000000"/>
                </a:solidFill>
                <a:latin typeface="-webkit-standard"/>
              </a:rPr>
              <a:t> </a:t>
            </a:r>
            <a:endParaRPr lang="es-HN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8CA9292-1FB9-9E4D-BA59-648AB3ABC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47864F-87B6-3344-A204-368D4F4448FF}"/>
              </a:ext>
            </a:extLst>
          </p:cNvPr>
          <p:cNvSpPr txBox="1"/>
          <p:nvPr/>
        </p:nvSpPr>
        <p:spPr>
          <a:xfrm>
            <a:off x="516946" y="1467599"/>
            <a:ext cx="4379769" cy="49859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sz="2400" dirty="0" smtClean="0"/>
              <a:t>Desinfectar las superficies que se tocan continuamente: chapas de puertas, grifos de baños, botones de cocinas, refrigeradores, etc. donde HAY ENFERMOS o  ALTO TRAFICO DE PERSONAS</a:t>
            </a:r>
          </a:p>
          <a:p>
            <a:pPr>
              <a:spcAft>
                <a:spcPts val="1200"/>
              </a:spcAft>
            </a:pPr>
            <a:r>
              <a:rPr lang="es-ES_tradnl" sz="2400" dirty="0" smtClean="0"/>
              <a:t>Los </a:t>
            </a:r>
            <a:r>
              <a:rPr lang="es-ES_tradnl" sz="2400" dirty="0"/>
              <a:t>desinfectantes recomendados para las superficies </a:t>
            </a:r>
            <a:r>
              <a:rPr lang="es-ES_tradnl" sz="2400" dirty="0" smtClean="0"/>
              <a:t>son: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400" dirty="0" smtClean="0">
                <a:latin typeface="Franklin Gothic Medium" panose="020B0603020102020204" pitchFamily="34" charset="0"/>
              </a:rPr>
              <a:t>Amonio </a:t>
            </a:r>
            <a:r>
              <a:rPr lang="es-ES_tradnl" sz="2400" dirty="0">
                <a:latin typeface="Franklin Gothic Medium" panose="020B0603020102020204" pitchFamily="34" charset="0"/>
              </a:rPr>
              <a:t>cuaternario </a:t>
            </a:r>
            <a:endParaRPr lang="en-US" sz="2400" dirty="0">
              <a:latin typeface="Franklin Gothic Medium" panose="020B0603020102020204" pitchFamily="34" charset="0"/>
            </a:endParaRPr>
          </a:p>
          <a:p>
            <a:pPr marL="285750" lvl="0" indent="-285750">
              <a:spcAft>
                <a:spcPts val="1200"/>
              </a:spcAft>
              <a:buClr>
                <a:srgbClr val="D57228"/>
              </a:buClr>
              <a:buFont typeface="Arial" panose="020B0604020202020204" pitchFamily="34" charset="0"/>
              <a:buChar char="•"/>
            </a:pPr>
            <a:r>
              <a:rPr lang="es-ES_tradnl" sz="2400" dirty="0" smtClean="0">
                <a:latin typeface="Franklin Gothic Medium" panose="020B0603020102020204" pitchFamily="34" charset="0"/>
              </a:rPr>
              <a:t>Alcohol</a:t>
            </a:r>
            <a:endParaRPr lang="en-US" sz="2400" dirty="0">
              <a:latin typeface="Franklin Gothic Medium" panose="020B06030201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276" y="1673542"/>
            <a:ext cx="2228850" cy="20478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795308"/>
            <a:ext cx="2466975" cy="18478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224" y="3799521"/>
            <a:ext cx="20097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RESPUESTA           PORQUE</a:t>
            </a:r>
            <a:endParaRPr lang="es-SV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052512" y="3061494"/>
            <a:ext cx="2466975" cy="1857375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950691" y="1995053"/>
            <a:ext cx="3791599" cy="379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1" y="649729"/>
            <a:ext cx="7772400" cy="1132889"/>
          </a:xfrm>
        </p:spPr>
        <p:txBody>
          <a:bodyPr/>
          <a:lstStyle/>
          <a:p>
            <a:r>
              <a:rPr lang="es-SV" dirty="0" smtClean="0"/>
              <a:t>EVITEMOS LAS 3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1" y="2022764"/>
            <a:ext cx="7663872" cy="30387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s-SV" sz="4000" dirty="0" smtClean="0"/>
              <a:t>Lugares CERRADOS</a:t>
            </a:r>
          </a:p>
          <a:p>
            <a:pPr marL="457200" indent="-457200">
              <a:buAutoNum type="arabicPeriod"/>
            </a:pPr>
            <a:r>
              <a:rPr lang="es-SV" sz="4000" dirty="0" smtClean="0"/>
              <a:t>Espacios CONCURRIDOS.</a:t>
            </a:r>
          </a:p>
          <a:p>
            <a:pPr marL="457200" indent="-457200">
              <a:buAutoNum type="arabicPeriod"/>
            </a:pPr>
            <a:r>
              <a:rPr lang="es-SV" sz="4000" dirty="0" smtClean="0"/>
              <a:t>Contactos CERCANOS</a:t>
            </a:r>
            <a:r>
              <a:rPr lang="es-SV" dirty="0" smtClean="0"/>
              <a:t>.</a:t>
            </a:r>
            <a:endParaRPr lang="es-SV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9E55C46-7762-4F44-8C44-96C1652431CC}" type="datetime4">
              <a:rPr lang="en-US" smtClean="0"/>
              <a:pPr/>
              <a:t>May 16, 2022</a:t>
            </a:fld>
            <a:endParaRPr lang="en-US"/>
          </a:p>
        </p:txBody>
      </p:sp>
      <p:sp>
        <p:nvSpPr>
          <p:cNvPr id="6" name="AutoShape 2" descr="blob:https://web.whatsapp.com/689bc055-7ad8-40f4-9e54-08b2faf469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53987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Mensaje Bioseguridad OPS</a:t>
            </a:r>
            <a:endParaRPr lang="es-SV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0DB2D1B-442C-D640-B645-FF55D99A1E4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AutoShape 2" descr="blob:https://web.whatsapp.com/689bc055-7ad8-40f4-9e54-08b2faf469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74" y="160338"/>
            <a:ext cx="6587836" cy="53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07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0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745" y="0"/>
            <a:ext cx="8173604" cy="1407227"/>
          </a:xfrm>
        </p:spPr>
        <p:txBody>
          <a:bodyPr/>
          <a:lstStyle/>
          <a:p>
            <a:r>
              <a:rPr lang="es-SV" dirty="0" smtClean="0"/>
              <a:t>Cuándo terminará la Pandemia?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SV" dirty="0" smtClean="0"/>
              <a:t>OMS, La ¨fase aguda¨ de la pandemia terminará cuando el </a:t>
            </a:r>
            <a:r>
              <a:rPr lang="es-SV" b="1" dirty="0" smtClean="0"/>
              <a:t>70% de la población mundial esté vacunada.</a:t>
            </a:r>
          </a:p>
          <a:p>
            <a:r>
              <a:rPr lang="es-SV" dirty="0"/>
              <a:t>Andrew </a:t>
            </a:r>
            <a:r>
              <a:rPr lang="es-SV" dirty="0" err="1"/>
              <a:t>Pollard</a:t>
            </a:r>
            <a:r>
              <a:rPr lang="es-SV" dirty="0"/>
              <a:t>, investigador jefe de la vacuna de </a:t>
            </a:r>
            <a:r>
              <a:rPr lang="es-SV" dirty="0" smtClean="0"/>
              <a:t>Oxford:</a:t>
            </a:r>
            <a:r>
              <a:rPr lang="es-SV" dirty="0"/>
              <a:t> </a:t>
            </a:r>
            <a:r>
              <a:rPr lang="es-SV" i="1" dirty="0"/>
              <a:t>“El final de la pandemia no es el final del virus [COVID-19]. Es el </a:t>
            </a:r>
            <a:r>
              <a:rPr lang="es-SV" b="1" i="1" dirty="0"/>
              <a:t>fin de un impacto insostenible sobre los sistemas de salud</a:t>
            </a:r>
            <a:r>
              <a:rPr lang="es-SV" i="1" dirty="0" smtClean="0"/>
              <a:t>”</a:t>
            </a:r>
            <a:r>
              <a:rPr lang="es-SV" dirty="0" smtClean="0"/>
              <a:t>.</a:t>
            </a:r>
          </a:p>
          <a:p>
            <a:r>
              <a:rPr lang="es-SV" dirty="0" err="1"/>
              <a:t>Rochelle</a:t>
            </a:r>
            <a:r>
              <a:rPr lang="es-SV" dirty="0"/>
              <a:t> </a:t>
            </a:r>
            <a:r>
              <a:rPr lang="es-SV" dirty="0" err="1"/>
              <a:t>Walensky</a:t>
            </a:r>
            <a:r>
              <a:rPr lang="es-SV" dirty="0"/>
              <a:t>, directora de los Centros para el Control y Prevención de Enfermedades de Estados Unidos (CDC, por sus siglas en inglés), manifiesta que el </a:t>
            </a:r>
            <a:r>
              <a:rPr lang="es-SV" b="1" dirty="0"/>
              <a:t>fin de la pandemia dependerá del comportamiento de las personas</a:t>
            </a:r>
            <a:r>
              <a:rPr lang="es-SV" u="sng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00DB2D1B-442C-D640-B645-FF55D99A1E4A}" type="slidenum">
              <a:rPr lang="en-US" smtClean="0"/>
              <a:pPr algn="r"/>
              <a:t>3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52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A2F9D-6B92-1745-A6F6-2095B258B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z="3600"/>
              <a:t>Objetivos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EDCC6-9D9D-D04D-8F08-21F5C57A6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67" y="1680602"/>
            <a:ext cx="7886700" cy="4171927"/>
          </a:xfrm>
        </p:spPr>
        <p:txBody>
          <a:bodyPr>
            <a:no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075CB3-7FE4-7E43-B989-7B7402D06B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DB2D1B-442C-D640-B645-FF55D99A1E4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C118A8E-6195-454C-A675-4000C36AF5D2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>
                <a:solidFill>
                  <a:srgbClr val="000000"/>
                </a:solidFill>
                <a:latin typeface="-webkit-standard"/>
              </a:rPr>
              <a:t> </a:t>
            </a:r>
            <a:endParaRPr lang="es-H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92A6E7-F658-374B-B635-29FC6621F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11" y="2159063"/>
            <a:ext cx="2690017" cy="24977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F47B37-C07F-E548-A650-F6400F29FD78}"/>
              </a:ext>
            </a:extLst>
          </p:cNvPr>
          <p:cNvSpPr/>
          <p:nvPr/>
        </p:nvSpPr>
        <p:spPr>
          <a:xfrm>
            <a:off x="3723372" y="2274838"/>
            <a:ext cx="4477435" cy="26776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endParaRPr lang="en-US" sz="2400" dirty="0"/>
          </a:p>
          <a:p>
            <a:pPr marL="234950" indent="-234950">
              <a:buClr>
                <a:srgbClr val="D57228"/>
              </a:buClr>
              <a:buFont typeface="Arial" panose="020B0604020202020204" pitchFamily="34" charset="0"/>
              <a:buChar char="•"/>
            </a:pPr>
            <a:r>
              <a:rPr lang="es-ES_tradnl" sz="2400" dirty="0"/>
              <a:t>Crear una </a:t>
            </a:r>
            <a:r>
              <a:rPr lang="es-ES_tradnl" sz="2400" dirty="0">
                <a:solidFill>
                  <a:srgbClr val="D57228"/>
                </a:solidFill>
                <a:latin typeface="Franklin Gothic Medium"/>
              </a:rPr>
              <a:t>cultura de seguridad </a:t>
            </a:r>
            <a:r>
              <a:rPr lang="es-ES_tradnl" sz="2400" dirty="0"/>
              <a:t>en la que todos seamos responsables y estemos atentos al bienestar de </a:t>
            </a:r>
            <a:r>
              <a:rPr lang="es-ES_tradnl" sz="2400" dirty="0" smtClean="0"/>
              <a:t>nuestra familia y nuestro </a:t>
            </a:r>
            <a:r>
              <a:rPr lang="es-ES_tradnl" sz="2400" dirty="0"/>
              <a:t>equipo de </a:t>
            </a:r>
            <a:r>
              <a:rPr lang="es-ES_tradnl" sz="2400" dirty="0" smtClean="0"/>
              <a:t>trabajo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68361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724B2A13-4E32-1540-98BF-C9F040AA1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" y="3600450"/>
            <a:ext cx="9143998" cy="1980543"/>
          </a:xfrm>
        </p:spPr>
        <p:txBody>
          <a:bodyPr>
            <a:normAutofit/>
          </a:bodyPr>
          <a:lstStyle/>
          <a:p>
            <a:r>
              <a:rPr lang="es-ES" sz="4600" dirty="0">
                <a:latin typeface="+mj-lt"/>
              </a:rPr>
              <a:t>Higiene de las manos</a:t>
            </a:r>
            <a:endParaRPr lang="en-US" sz="46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0EA36-0955-064B-943D-D74FC4C878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69695" y="6354948"/>
            <a:ext cx="963827" cy="362930"/>
          </a:xfrm>
        </p:spPr>
        <p:txBody>
          <a:bodyPr/>
          <a:lstStyle/>
          <a:p>
            <a:pPr algn="r"/>
            <a:fld id="{00DB2D1B-442C-D640-B645-FF55D99A1E4A}" type="slidenum">
              <a:rPr lang="en-US" smtClean="0"/>
              <a:pPr algn="r"/>
              <a:t>5</a:t>
            </a:fld>
            <a:endParaRPr lang="en-US" dirty="0">
              <a:latin typeface="+mn-lt"/>
            </a:endParaRPr>
          </a:p>
        </p:txBody>
      </p:sp>
      <p:pic>
        <p:nvPicPr>
          <p:cNvPr id="8" name="Picture 7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05C82773-F1B4-9840-AFC0-DE10941CDF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06" y="351196"/>
            <a:ext cx="1656516" cy="15601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MEDIDAS DE BIOSEGURIDAD EL SALVADOR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150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Decreto 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SV" dirty="0" smtClean="0"/>
              <a:t>21 de Abril 2022</a:t>
            </a:r>
          </a:p>
          <a:p>
            <a:r>
              <a:rPr lang="es-SV" dirty="0"/>
              <a:t>"Disposiciones para el uso voluntario de mascarillas en espacios públicos en relación a la pandemia por </a:t>
            </a:r>
            <a:r>
              <a:rPr lang="es-SV" dirty="0" smtClean="0"/>
              <a:t>covid-19“.</a:t>
            </a:r>
          </a:p>
          <a:p>
            <a:r>
              <a:rPr lang="es-SV" dirty="0"/>
              <a:t>"</a:t>
            </a:r>
            <a:r>
              <a:rPr lang="es-SV" i="1" dirty="0"/>
              <a:t>Queremos anunciar la </a:t>
            </a:r>
            <a:r>
              <a:rPr lang="es-SV" i="1" dirty="0" smtClean="0"/>
              <a:t>NO OBLIGATORIEDAD DEL USO DE LA MASCARILLA para </a:t>
            </a:r>
            <a:r>
              <a:rPr lang="es-SV" i="1" dirty="0"/>
              <a:t>todos los grupos poblacionales (...) la no obligatoriedad en el territorio (de la mascarilla) nos permite darle las herramientas a la población para que </a:t>
            </a:r>
            <a:r>
              <a:rPr lang="es-SV" i="1" u="sng" dirty="0"/>
              <a:t>pueda escoger de manera voluntaria el utilizar las medidas correspondientes"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00DB2D1B-442C-D640-B645-FF55D99A1E4A}" type="slidenum">
              <a:rPr lang="en-US" smtClean="0"/>
              <a:pPr algn="r"/>
              <a:t>6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18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Excepciones al Decreto</a:t>
            </a:r>
            <a:endParaRPr lang="es-SV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591960"/>
              </p:ext>
            </p:extLst>
          </p:nvPr>
        </p:nvGraphicFramePr>
        <p:xfrm>
          <a:off x="628649" y="1700813"/>
          <a:ext cx="4516005" cy="4916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00DB2D1B-442C-D640-B645-FF55D99A1E4A}" type="slidenum">
              <a:rPr lang="en-US" smtClean="0"/>
              <a:pPr algn="r"/>
              <a:t>7</a:t>
            </a:fld>
            <a:endParaRPr lang="en-US"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143" y="2068944"/>
            <a:ext cx="3602988" cy="368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RECOMENDACIONES DECRETO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00DB2D1B-442C-D640-B645-FF55D99A1E4A}" type="slidenum">
              <a:rPr lang="en-US" smtClean="0"/>
              <a:pPr algn="r"/>
              <a:t>8</a:t>
            </a:fld>
            <a:endParaRPr lang="en-US">
              <a:latin typeface="+mn-lt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06163" y="1786401"/>
            <a:ext cx="3028695" cy="2575994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5000" r="-3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SV" dirty="0" smtClean="0"/>
              <a:t>.</a:t>
            </a:r>
            <a:endParaRPr lang="es-SV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499" y="1515248"/>
            <a:ext cx="3265450" cy="226920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941" y="1476318"/>
            <a:ext cx="2865321" cy="23675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455" y="4362395"/>
            <a:ext cx="3768899" cy="23738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7531" y="3622260"/>
            <a:ext cx="4429377" cy="32635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61350" y="2030189"/>
            <a:ext cx="207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Transporte publico</a:t>
            </a:r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420496" y="1736361"/>
            <a:ext cx="283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Visita centros de salud</a:t>
            </a:r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749313" y="1688161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Sitios cerrados</a:t>
            </a:r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515713" y="4556903"/>
            <a:ext cx="173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Aglomeraciones</a:t>
            </a:r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986306" y="5295330"/>
            <a:ext cx="33527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dirty="0" smtClean="0">
                <a:solidFill>
                  <a:schemeClr val="bg1"/>
                </a:solidFill>
              </a:rPr>
              <a:t>Pacientes con enfermedades          Crónicas</a:t>
            </a:r>
            <a:endParaRPr lang="es-SV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ESCENARIOS DEL DECRETO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2944" y="2235200"/>
            <a:ext cx="7462405" cy="4381914"/>
          </a:xfrm>
        </p:spPr>
        <p:txBody>
          <a:bodyPr>
            <a:normAutofit/>
          </a:bodyPr>
          <a:lstStyle/>
          <a:p>
            <a:r>
              <a:rPr lang="es-SV" sz="3600" dirty="0"/>
              <a:t>El artículo 4 del decreto emitido reitera que, al existir un rebrote de contagios, la </a:t>
            </a:r>
            <a:r>
              <a:rPr lang="es-SV" sz="3600" dirty="0" smtClean="0"/>
              <a:t>OBLIGATORIEDAD </a:t>
            </a:r>
            <a:r>
              <a:rPr lang="es-SV" sz="3600" dirty="0"/>
              <a:t>del uso de mascarilla podría volver a ser impuesta por parte de las autoridades gubernamentales.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00DB2D1B-442C-D640-B645-FF55D99A1E4A}" type="slidenum">
              <a:rPr lang="en-US" smtClean="0"/>
              <a:pPr algn="r"/>
              <a:t>9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78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P+">
      <a:dk1>
        <a:srgbClr val="2E3235"/>
      </a:dk1>
      <a:lt1>
        <a:srgbClr val="FFFFFF"/>
      </a:lt1>
      <a:dk2>
        <a:srgbClr val="345998"/>
      </a:dk2>
      <a:lt2>
        <a:srgbClr val="E6E7E8"/>
      </a:lt2>
      <a:accent1>
        <a:srgbClr val="C76C2D"/>
      </a:accent1>
      <a:accent2>
        <a:srgbClr val="682665"/>
      </a:accent2>
      <a:accent3>
        <a:srgbClr val="001E5E"/>
      </a:accent3>
      <a:accent4>
        <a:srgbClr val="144533"/>
      </a:accent4>
      <a:accent5>
        <a:srgbClr val="4472C4"/>
      </a:accent5>
      <a:accent6>
        <a:srgbClr val="70AD47"/>
      </a:accent6>
      <a:hlink>
        <a:srgbClr val="345998"/>
      </a:hlink>
      <a:folHlink>
        <a:srgbClr val="8992A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9DA790BE68374780A194A59D418933" ma:contentTypeVersion="12" ma:contentTypeDescription="Crear nuevo documento." ma:contentTypeScope="" ma:versionID="df1982ec0923fd498371c39949fae322">
  <xsd:schema xmlns:xsd="http://www.w3.org/2001/XMLSchema" xmlns:xs="http://www.w3.org/2001/XMLSchema" xmlns:p="http://schemas.microsoft.com/office/2006/metadata/properties" xmlns:ns2="2ab2c726-409b-415b-9d37-20649146066d" xmlns:ns3="032ec276-595d-46da-94a2-a6dff593fac4" targetNamespace="http://schemas.microsoft.com/office/2006/metadata/properties" ma:root="true" ma:fieldsID="067f9fb37617bd269cf884429f3f93fd" ns2:_="" ns3:_="">
    <xsd:import namespace="2ab2c726-409b-415b-9d37-20649146066d"/>
    <xsd:import namespace="032ec276-595d-46da-94a2-a6dff593fa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b2c726-409b-415b-9d37-2064914606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ec276-595d-46da-94a2-a6dff593fa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F107E3-6D90-453D-834B-F18D1D66BD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1E5033-18B1-4490-9479-B70BF7D3515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32ec276-595d-46da-94a2-a6dff593fac4"/>
    <ds:schemaRef ds:uri="2ab2c726-409b-415b-9d37-20649146066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6C927D-EDCE-47E0-ACBB-73C016AFF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b2c726-409b-415b-9d37-20649146066d"/>
    <ds:schemaRef ds:uri="032ec276-595d-46da-94a2-a6dff593fa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699</Words>
  <Application>Microsoft Office PowerPoint</Application>
  <PresentationFormat>Presentación en pantalla (4:3)</PresentationFormat>
  <Paragraphs>104</Paragraphs>
  <Slides>22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</vt:lpstr>
      <vt:lpstr>Courier New</vt:lpstr>
      <vt:lpstr>Franklin Gothic Book</vt:lpstr>
      <vt:lpstr>Franklin Gothic Medium</vt:lpstr>
      <vt:lpstr>Franklin Gothic Medium Regular</vt:lpstr>
      <vt:lpstr>Georgia Regular</vt:lpstr>
      <vt:lpstr>-webkit-standard</vt:lpstr>
      <vt:lpstr>Wingdings</vt:lpstr>
      <vt:lpstr>Office Theme</vt:lpstr>
      <vt:lpstr>SE DEBEN MANTENER LAS MEDIDAS DE BIOSEGURIDAD?? </vt:lpstr>
      <vt:lpstr>RESPUESTA           PORQUE</vt:lpstr>
      <vt:lpstr>Cuándo terminará la Pandemia?</vt:lpstr>
      <vt:lpstr>Objetivos</vt:lpstr>
      <vt:lpstr>MEDIDAS DE BIOSEGURIDAD EL SALVADOR</vt:lpstr>
      <vt:lpstr>Decreto </vt:lpstr>
      <vt:lpstr>Excepciones al Decreto</vt:lpstr>
      <vt:lpstr>RECOMENDACIONES DECRETO</vt:lpstr>
      <vt:lpstr>ESCENARIOS DEL DECRETO</vt:lpstr>
      <vt:lpstr>Entonces ….</vt:lpstr>
      <vt:lpstr>MEDIDAS QUE SI FUNCIONAN</vt:lpstr>
      <vt:lpstr> </vt:lpstr>
      <vt:lpstr> Ventilación Natural y Artificial</vt:lpstr>
      <vt:lpstr> </vt:lpstr>
      <vt:lpstr>Distanciamiento </vt:lpstr>
      <vt:lpstr> HIGIENE DE MANOS</vt:lpstr>
      <vt:lpstr>Higiene de Manos</vt:lpstr>
      <vt:lpstr> Desinfección de Superficies</vt:lpstr>
      <vt:lpstr>Desinfección de superficies</vt:lpstr>
      <vt:lpstr>EVITEMOS LAS 3</vt:lpstr>
      <vt:lpstr>Mensaje Bioseguridad OPS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kit for training HP+ Soporte a la respuesta al COVID-19 en Honduras</dc:title>
  <dc:subject/>
  <dc:creator>Dra. Carolina Haylock Loor</dc:creator>
  <cp:keywords/>
  <dc:description/>
  <cp:lastModifiedBy>Daysi Ramirez</cp:lastModifiedBy>
  <cp:revision>231</cp:revision>
  <dcterms:created xsi:type="dcterms:W3CDTF">2020-05-10T18:06:45Z</dcterms:created>
  <dcterms:modified xsi:type="dcterms:W3CDTF">2022-05-16T19:31:01Z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0x010100D39DA790BE68374780A194A59D418933</vt:lpwstr>
  </property>
</Properties>
</file>