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382" r:id="rId3"/>
    <p:sldId id="257" r:id="rId4"/>
    <p:sldId id="948" r:id="rId5"/>
    <p:sldId id="949" r:id="rId6"/>
    <p:sldId id="950" r:id="rId7"/>
    <p:sldId id="270" r:id="rId8"/>
    <p:sldId id="376" r:id="rId9"/>
    <p:sldId id="388" r:id="rId10"/>
    <p:sldId id="391" r:id="rId11"/>
    <p:sldId id="944" r:id="rId12"/>
    <p:sldId id="952" r:id="rId13"/>
    <p:sldId id="259" r:id="rId14"/>
  </p:sldIdLst>
  <p:sldSz cx="18288000" cy="10287000"/>
  <p:notesSz cx="6858000" cy="9144000"/>
  <p:embeddedFontLst>
    <p:embeddedFont>
      <p:font typeface="Arial Black" panose="020B0A04020102020204" pitchFamily="34" charset="0"/>
      <p:bold r:id="rId16"/>
    </p:embeddedFont>
    <p:embeddedFont>
      <p:font typeface="Calibri" panose="020F0502020204030204" pitchFamily="34" charset="0"/>
      <p:regular r:id="rId17"/>
      <p:bold r:id="rId18"/>
      <p:italic r:id="rId19"/>
      <p:boldItalic r:id="rId20"/>
    </p:embeddedFont>
    <p:embeddedFont>
      <p:font typeface="Corbel" panose="020B050302020402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Lato Light" panose="020F0502020204030203" pitchFamily="34" charset="0"/>
      <p:regular r:id="rId29"/>
      <p:italic r:id="rId30"/>
    </p:embeddedFont>
    <p:embeddedFont>
      <p:font typeface="Lato Regular" panose="020B0604020202020204" charset="0"/>
      <p:regular r:id="rId31"/>
    </p:embeddedFont>
    <p:embeddedFont>
      <p:font typeface="Open Sans Light" panose="020B0306030504020204" pitchFamily="34" charset="0"/>
      <p:regular r:id="rId32"/>
      <p:italic r:id="rId33"/>
    </p:embeddedFont>
    <p:embeddedFont>
      <p:font typeface="Oswald" panose="00000500000000000000" pitchFamily="2" charset="0"/>
      <p:regular r:id="rId34"/>
      <p:bold r:id="rId35"/>
    </p:embeddedFont>
    <p:embeddedFont>
      <p:font typeface="Segoe UI" panose="020B0502040204020203"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1CDFE-90C1-4A63-8334-440BDD8ADD59}" v="122" dt="2022-04-05T17:55:15.13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2" autoAdjust="0"/>
  </p:normalViewPr>
  <p:slideViewPr>
    <p:cSldViewPr>
      <p:cViewPr varScale="1">
        <p:scale>
          <a:sx n="60" d="100"/>
          <a:sy n="60" d="100"/>
        </p:scale>
        <p:origin x="5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FE277-5DF5-4426-93E6-82BDC23F8D0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S"/>
        </a:p>
      </dgm:t>
    </dgm:pt>
    <dgm:pt modelId="{BCEF67D1-D370-46A3-85D0-3DF7E3E4387A}">
      <dgm:prSet phldrT="[Texto]"/>
      <dgm:spPr>
        <a:solidFill>
          <a:schemeClr val="tx2"/>
        </a:solidFill>
      </dgm:spPr>
      <dgm:t>
        <a:bodyPr/>
        <a:lstStyle/>
        <a:p>
          <a:r>
            <a:rPr lang="es-ES" dirty="0"/>
            <a:t>2020</a:t>
          </a:r>
        </a:p>
      </dgm:t>
    </dgm:pt>
    <dgm:pt modelId="{6863704B-A879-4573-B636-E51DE94B15B1}" type="parTrans" cxnId="{E8D8E360-D6C3-4027-A2EC-2586C53EC538}">
      <dgm:prSet/>
      <dgm:spPr/>
      <dgm:t>
        <a:bodyPr/>
        <a:lstStyle/>
        <a:p>
          <a:endParaRPr lang="es-ES"/>
        </a:p>
      </dgm:t>
    </dgm:pt>
    <dgm:pt modelId="{4587AE46-E887-469A-91A9-CD7744DC5E11}" type="sibTrans" cxnId="{E8D8E360-D6C3-4027-A2EC-2586C53EC538}">
      <dgm:prSet/>
      <dgm:spPr/>
      <dgm:t>
        <a:bodyPr/>
        <a:lstStyle/>
        <a:p>
          <a:endParaRPr lang="es-ES"/>
        </a:p>
      </dgm:t>
    </dgm:pt>
    <dgm:pt modelId="{C0AFD795-FCD2-4A5C-9AC4-100AF9F48E27}">
      <dgm:prSet phldrT="[Texto]" custT="1"/>
      <dgm:spPr>
        <a:solidFill>
          <a:schemeClr val="accent5">
            <a:lumMod val="60000"/>
            <a:lumOff val="40000"/>
            <a:alpha val="90000"/>
          </a:schemeClr>
        </a:solidFill>
      </dgm:spPr>
      <dgm:t>
        <a:bodyPr/>
        <a:lstStyle/>
        <a:p>
          <a:pPr algn="just"/>
          <a:r>
            <a:rPr lang="es-ES" sz="3600" dirty="0"/>
            <a:t>En abril de 2020, el Fondo Mundial (FM) estableció el Mecanismo de Respuesta COVID-19 (C19RM por sus siglas en inglés) para apoyar a los países para responder a la COVID-19, mitigando su impacto en los programas de VIH, TB y malaria y fortaleciendo los sistemas de salud y comunitarios</a:t>
          </a:r>
          <a:r>
            <a:rPr lang="es-ES" sz="1900" dirty="0"/>
            <a:t>. </a:t>
          </a:r>
          <a:endParaRPr lang="es-ES" sz="1900" b="1" dirty="0"/>
        </a:p>
      </dgm:t>
    </dgm:pt>
    <dgm:pt modelId="{531E6594-197E-4444-A9AC-6318EC33EAE5}" type="parTrans" cxnId="{D395F0B0-FD21-4BCD-B553-F9EBFA13511F}">
      <dgm:prSet/>
      <dgm:spPr/>
      <dgm:t>
        <a:bodyPr/>
        <a:lstStyle/>
        <a:p>
          <a:endParaRPr lang="es-ES"/>
        </a:p>
      </dgm:t>
    </dgm:pt>
    <dgm:pt modelId="{1F8A6C5C-0326-4084-BE82-E6BF8E93EAA3}" type="sibTrans" cxnId="{D395F0B0-FD21-4BCD-B553-F9EBFA13511F}">
      <dgm:prSet/>
      <dgm:spPr/>
      <dgm:t>
        <a:bodyPr/>
        <a:lstStyle/>
        <a:p>
          <a:endParaRPr lang="es-ES"/>
        </a:p>
      </dgm:t>
    </dgm:pt>
    <dgm:pt modelId="{A08BBA2C-DE2C-4AD4-9C92-E58E8B70A74E}">
      <dgm:prSet phldrT="[Texto]"/>
      <dgm:spPr>
        <a:solidFill>
          <a:srgbClr val="FF3300"/>
        </a:solidFill>
      </dgm:spPr>
      <dgm:t>
        <a:bodyPr/>
        <a:lstStyle/>
        <a:p>
          <a:r>
            <a:rPr lang="es-ES" dirty="0"/>
            <a:t>2021</a:t>
          </a:r>
        </a:p>
      </dgm:t>
    </dgm:pt>
    <dgm:pt modelId="{4086E974-50E5-4182-8169-57521F00CC35}" type="parTrans" cxnId="{7B607A3C-0E24-4196-859D-3AF91840E88C}">
      <dgm:prSet/>
      <dgm:spPr/>
      <dgm:t>
        <a:bodyPr/>
        <a:lstStyle/>
        <a:p>
          <a:endParaRPr lang="es-ES"/>
        </a:p>
      </dgm:t>
    </dgm:pt>
    <dgm:pt modelId="{05F922D7-CFAD-49B9-990A-B008C48DEB9A}" type="sibTrans" cxnId="{7B607A3C-0E24-4196-859D-3AF91840E88C}">
      <dgm:prSet/>
      <dgm:spPr/>
      <dgm:t>
        <a:bodyPr/>
        <a:lstStyle/>
        <a:p>
          <a:endParaRPr lang="es-ES"/>
        </a:p>
      </dgm:t>
    </dgm:pt>
    <dgm:pt modelId="{00F5A99C-58F0-44A1-8936-145454522E3C}">
      <dgm:prSet phldrT="[Texto]" custT="1"/>
      <dgm:spPr/>
      <dgm:t>
        <a:bodyPr/>
        <a:lstStyle/>
        <a:p>
          <a:r>
            <a:rPr lang="es-ES" sz="3600" dirty="0"/>
            <a:t>En abril de 2021, el FM lanzó la segunda fase de C19RM 2.0, en la que todos los países elegibles a subvenciones del FM son elegibles para recibir fondos C19RM, incluidos los proyectos multi país</a:t>
          </a:r>
          <a:r>
            <a:rPr lang="es-CO" sz="3600" b="1" dirty="0"/>
            <a:t>.</a:t>
          </a:r>
          <a:endParaRPr lang="es-ES" sz="3600" dirty="0"/>
        </a:p>
      </dgm:t>
    </dgm:pt>
    <dgm:pt modelId="{7ACE0FB1-A05E-402C-B69E-EBC1B61DA719}" type="parTrans" cxnId="{A178F84D-0C58-4770-9211-4A0AE83EB65A}">
      <dgm:prSet/>
      <dgm:spPr/>
      <dgm:t>
        <a:bodyPr/>
        <a:lstStyle/>
        <a:p>
          <a:endParaRPr lang="es-ES"/>
        </a:p>
      </dgm:t>
    </dgm:pt>
    <dgm:pt modelId="{632F0C72-D1FB-42DE-952B-CA8400D0FA4C}" type="sibTrans" cxnId="{A178F84D-0C58-4770-9211-4A0AE83EB65A}">
      <dgm:prSet/>
      <dgm:spPr/>
      <dgm:t>
        <a:bodyPr/>
        <a:lstStyle/>
        <a:p>
          <a:endParaRPr lang="es-ES"/>
        </a:p>
      </dgm:t>
    </dgm:pt>
    <dgm:pt modelId="{63EC58EF-B72D-442C-B745-3D9B7C9ECE5E}" type="pres">
      <dgm:prSet presAssocID="{07BFE277-5DF5-4426-93E6-82BDC23F8D0F}" presName="Name0" presStyleCnt="0">
        <dgm:presLayoutVars>
          <dgm:dir/>
          <dgm:animLvl val="lvl"/>
          <dgm:resizeHandles val="exact"/>
        </dgm:presLayoutVars>
      </dgm:prSet>
      <dgm:spPr/>
    </dgm:pt>
    <dgm:pt modelId="{70B635A7-6BB5-45F8-B61B-26F5D025A5DE}" type="pres">
      <dgm:prSet presAssocID="{BCEF67D1-D370-46A3-85D0-3DF7E3E4387A}" presName="linNode" presStyleCnt="0"/>
      <dgm:spPr/>
    </dgm:pt>
    <dgm:pt modelId="{27B1948B-4F78-4529-8CF2-9C89E9F99746}" type="pres">
      <dgm:prSet presAssocID="{BCEF67D1-D370-46A3-85D0-3DF7E3E4387A}" presName="parentText" presStyleLbl="node1" presStyleIdx="0" presStyleCnt="2" custScaleX="66667">
        <dgm:presLayoutVars>
          <dgm:chMax val="1"/>
          <dgm:bulletEnabled val="1"/>
        </dgm:presLayoutVars>
      </dgm:prSet>
      <dgm:spPr/>
    </dgm:pt>
    <dgm:pt modelId="{4D752042-92C6-412E-B0B8-B474880D29AD}" type="pres">
      <dgm:prSet presAssocID="{BCEF67D1-D370-46A3-85D0-3DF7E3E4387A}" presName="descendantText" presStyleLbl="alignAccFollowNode1" presStyleIdx="0" presStyleCnt="2" custScaleX="149165">
        <dgm:presLayoutVars>
          <dgm:bulletEnabled val="1"/>
        </dgm:presLayoutVars>
      </dgm:prSet>
      <dgm:spPr/>
    </dgm:pt>
    <dgm:pt modelId="{D44366F2-A459-4E3A-BA9B-22ABF84BD117}" type="pres">
      <dgm:prSet presAssocID="{4587AE46-E887-469A-91A9-CD7744DC5E11}" presName="sp" presStyleCnt="0"/>
      <dgm:spPr/>
    </dgm:pt>
    <dgm:pt modelId="{FA6080DD-60C7-41FF-B499-0CDE62277ADF}" type="pres">
      <dgm:prSet presAssocID="{A08BBA2C-DE2C-4AD4-9C92-E58E8B70A74E}" presName="linNode" presStyleCnt="0"/>
      <dgm:spPr/>
    </dgm:pt>
    <dgm:pt modelId="{20BBBAA8-A9E7-4847-AAE6-B66F2A247375}" type="pres">
      <dgm:prSet presAssocID="{A08BBA2C-DE2C-4AD4-9C92-E58E8B70A74E}" presName="parentText" presStyleLbl="node1" presStyleIdx="1" presStyleCnt="2" custScaleX="144340" custLinFactNeighborX="-10" custLinFactNeighborY="3">
        <dgm:presLayoutVars>
          <dgm:chMax val="1"/>
          <dgm:bulletEnabled val="1"/>
        </dgm:presLayoutVars>
      </dgm:prSet>
      <dgm:spPr/>
    </dgm:pt>
    <dgm:pt modelId="{2EA09CB0-E1BA-4BC2-BF55-E0A486380811}" type="pres">
      <dgm:prSet presAssocID="{A08BBA2C-DE2C-4AD4-9C92-E58E8B70A74E}" presName="descendantText" presStyleLbl="alignAccFollowNode1" presStyleIdx="1" presStyleCnt="2" custScaleX="316468" custScaleY="60131">
        <dgm:presLayoutVars>
          <dgm:bulletEnabled val="1"/>
        </dgm:presLayoutVars>
      </dgm:prSet>
      <dgm:spPr/>
    </dgm:pt>
  </dgm:ptLst>
  <dgm:cxnLst>
    <dgm:cxn modelId="{C9079327-D2D3-436D-B057-61A25238A3B0}" type="presOf" srcId="{00F5A99C-58F0-44A1-8936-145454522E3C}" destId="{2EA09CB0-E1BA-4BC2-BF55-E0A486380811}" srcOrd="0" destOrd="0" presId="urn:microsoft.com/office/officeart/2005/8/layout/vList5"/>
    <dgm:cxn modelId="{7B607A3C-0E24-4196-859D-3AF91840E88C}" srcId="{07BFE277-5DF5-4426-93E6-82BDC23F8D0F}" destId="{A08BBA2C-DE2C-4AD4-9C92-E58E8B70A74E}" srcOrd="1" destOrd="0" parTransId="{4086E974-50E5-4182-8169-57521F00CC35}" sibTransId="{05F922D7-CFAD-49B9-990A-B008C48DEB9A}"/>
    <dgm:cxn modelId="{E8D8E360-D6C3-4027-A2EC-2586C53EC538}" srcId="{07BFE277-5DF5-4426-93E6-82BDC23F8D0F}" destId="{BCEF67D1-D370-46A3-85D0-3DF7E3E4387A}" srcOrd="0" destOrd="0" parTransId="{6863704B-A879-4573-B636-E51DE94B15B1}" sibTransId="{4587AE46-E887-469A-91A9-CD7744DC5E11}"/>
    <dgm:cxn modelId="{A178F84D-0C58-4770-9211-4A0AE83EB65A}" srcId="{A08BBA2C-DE2C-4AD4-9C92-E58E8B70A74E}" destId="{00F5A99C-58F0-44A1-8936-145454522E3C}" srcOrd="0" destOrd="0" parTransId="{7ACE0FB1-A05E-402C-B69E-EBC1B61DA719}" sibTransId="{632F0C72-D1FB-42DE-952B-CA8400D0FA4C}"/>
    <dgm:cxn modelId="{7173C671-6183-41BC-8405-14D9EB622B1F}" type="presOf" srcId="{A08BBA2C-DE2C-4AD4-9C92-E58E8B70A74E}" destId="{20BBBAA8-A9E7-4847-AAE6-B66F2A247375}" srcOrd="0" destOrd="0" presId="urn:microsoft.com/office/officeart/2005/8/layout/vList5"/>
    <dgm:cxn modelId="{D395F0B0-FD21-4BCD-B553-F9EBFA13511F}" srcId="{BCEF67D1-D370-46A3-85D0-3DF7E3E4387A}" destId="{C0AFD795-FCD2-4A5C-9AC4-100AF9F48E27}" srcOrd="0" destOrd="0" parTransId="{531E6594-197E-4444-A9AC-6318EC33EAE5}" sibTransId="{1F8A6C5C-0326-4084-BE82-E6BF8E93EAA3}"/>
    <dgm:cxn modelId="{694C64C7-4741-46D7-B1DA-8910F171A474}" type="presOf" srcId="{C0AFD795-FCD2-4A5C-9AC4-100AF9F48E27}" destId="{4D752042-92C6-412E-B0B8-B474880D29AD}" srcOrd="0" destOrd="0" presId="urn:microsoft.com/office/officeart/2005/8/layout/vList5"/>
    <dgm:cxn modelId="{43AC8DED-9AAA-4659-B5C0-A46303F01A21}" type="presOf" srcId="{BCEF67D1-D370-46A3-85D0-3DF7E3E4387A}" destId="{27B1948B-4F78-4529-8CF2-9C89E9F99746}" srcOrd="0" destOrd="0" presId="urn:microsoft.com/office/officeart/2005/8/layout/vList5"/>
    <dgm:cxn modelId="{B6F776F4-CB21-442C-BFE0-3E90C97F9DCB}" type="presOf" srcId="{07BFE277-5DF5-4426-93E6-82BDC23F8D0F}" destId="{63EC58EF-B72D-442C-B745-3D9B7C9ECE5E}" srcOrd="0" destOrd="0" presId="urn:microsoft.com/office/officeart/2005/8/layout/vList5"/>
    <dgm:cxn modelId="{53E17B6C-DE73-4AD9-9E7B-EC346263C1FB}" type="presParOf" srcId="{63EC58EF-B72D-442C-B745-3D9B7C9ECE5E}" destId="{70B635A7-6BB5-45F8-B61B-26F5D025A5DE}" srcOrd="0" destOrd="0" presId="urn:microsoft.com/office/officeart/2005/8/layout/vList5"/>
    <dgm:cxn modelId="{D11FCFAF-7FE5-41FE-9DD7-1605849E5AB2}" type="presParOf" srcId="{70B635A7-6BB5-45F8-B61B-26F5D025A5DE}" destId="{27B1948B-4F78-4529-8CF2-9C89E9F99746}" srcOrd="0" destOrd="0" presId="urn:microsoft.com/office/officeart/2005/8/layout/vList5"/>
    <dgm:cxn modelId="{56F72DA8-72D4-4FC2-8850-42294D48F036}" type="presParOf" srcId="{70B635A7-6BB5-45F8-B61B-26F5D025A5DE}" destId="{4D752042-92C6-412E-B0B8-B474880D29AD}" srcOrd="1" destOrd="0" presId="urn:microsoft.com/office/officeart/2005/8/layout/vList5"/>
    <dgm:cxn modelId="{D2797531-707A-4E69-8343-8D548D793277}" type="presParOf" srcId="{63EC58EF-B72D-442C-B745-3D9B7C9ECE5E}" destId="{D44366F2-A459-4E3A-BA9B-22ABF84BD117}" srcOrd="1" destOrd="0" presId="urn:microsoft.com/office/officeart/2005/8/layout/vList5"/>
    <dgm:cxn modelId="{81F397BE-55AA-49BA-ACA5-42A699F5CB97}" type="presParOf" srcId="{63EC58EF-B72D-442C-B745-3D9B7C9ECE5E}" destId="{FA6080DD-60C7-41FF-B499-0CDE62277ADF}" srcOrd="2" destOrd="0" presId="urn:microsoft.com/office/officeart/2005/8/layout/vList5"/>
    <dgm:cxn modelId="{F97F1B2A-FAD6-408A-BDCB-624B54E81FCD}" type="presParOf" srcId="{FA6080DD-60C7-41FF-B499-0CDE62277ADF}" destId="{20BBBAA8-A9E7-4847-AAE6-B66F2A247375}" srcOrd="0" destOrd="0" presId="urn:microsoft.com/office/officeart/2005/8/layout/vList5"/>
    <dgm:cxn modelId="{F10AA664-5D96-4B3F-97FD-ECF32255FF36}" type="presParOf" srcId="{FA6080DD-60C7-41FF-B499-0CDE62277ADF}" destId="{2EA09CB0-E1BA-4BC2-BF55-E0A48638081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52042-92C6-412E-B0B8-B474880D29AD}">
      <dsp:nvSpPr>
        <dsp:cNvPr id="0" name=""/>
        <dsp:cNvSpPr/>
      </dsp:nvSpPr>
      <dsp:spPr>
        <a:xfrm rot="5400000">
          <a:off x="7526208" y="-4031570"/>
          <a:ext cx="3337646" cy="12235408"/>
        </a:xfrm>
        <a:prstGeom prst="round2SameRect">
          <a:avLst/>
        </a:prstGeom>
        <a:solidFill>
          <a:schemeClr val="accent5">
            <a:lumMod val="60000"/>
            <a:lumOff val="40000"/>
            <a:alpha val="9000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600200">
            <a:lnSpc>
              <a:spcPct val="90000"/>
            </a:lnSpc>
            <a:spcBef>
              <a:spcPct val="0"/>
            </a:spcBef>
            <a:spcAft>
              <a:spcPct val="15000"/>
            </a:spcAft>
            <a:buChar char="•"/>
          </a:pPr>
          <a:r>
            <a:rPr lang="es-ES" sz="3600" kern="1200" dirty="0"/>
            <a:t>En abril de 2020, el Fondo Mundial (FM) estableció el Mecanismo de Respuesta COVID-19 (C19RM por sus siglas en inglés) para apoyar a los países para responder a la COVID-19, mitigando su impacto en los programas de VIH, TB y malaria y fortaleciendo los sistemas de salud y comunitarios</a:t>
          </a:r>
          <a:r>
            <a:rPr lang="es-ES" sz="1900" kern="1200" dirty="0"/>
            <a:t>. </a:t>
          </a:r>
          <a:endParaRPr lang="es-ES" sz="1900" b="1" kern="1200" dirty="0"/>
        </a:p>
      </dsp:txBody>
      <dsp:txXfrm rot="-5400000">
        <a:off x="3077327" y="580241"/>
        <a:ext cx="12072478" cy="3011786"/>
      </dsp:txXfrm>
    </dsp:sp>
    <dsp:sp modelId="{27B1948B-4F78-4529-8CF2-9C89E9F99746}">
      <dsp:nvSpPr>
        <dsp:cNvPr id="0" name=""/>
        <dsp:cNvSpPr/>
      </dsp:nvSpPr>
      <dsp:spPr>
        <a:xfrm>
          <a:off x="1336" y="104"/>
          <a:ext cx="3075990" cy="41720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s-ES" sz="6500" kern="1200" dirty="0"/>
            <a:t>2020</a:t>
          </a:r>
        </a:p>
      </dsp:txBody>
      <dsp:txXfrm>
        <a:off x="151493" y="150261"/>
        <a:ext cx="2775676" cy="3871743"/>
      </dsp:txXfrm>
    </dsp:sp>
    <dsp:sp modelId="{2EA09CB0-E1BA-4BC2-BF55-E0A486380811}">
      <dsp:nvSpPr>
        <dsp:cNvPr id="0" name=""/>
        <dsp:cNvSpPr/>
      </dsp:nvSpPr>
      <dsp:spPr>
        <a:xfrm rot="5400000">
          <a:off x="8210127" y="378486"/>
          <a:ext cx="2006959" cy="1217661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s-ES" sz="3600" kern="1200" dirty="0"/>
            <a:t>En abril de 2021, el FM lanzó la segunda fase de C19RM 2.0, en la que todos los países elegibles a subvenciones del FM son elegibles para recibir fondos C19RM, incluidos los proyectos multi país</a:t>
          </a:r>
          <a:r>
            <a:rPr lang="es-CO" sz="3600" b="1" kern="1200" dirty="0"/>
            <a:t>.</a:t>
          </a:r>
          <a:endParaRPr lang="es-ES" sz="3600" kern="1200" dirty="0"/>
        </a:p>
      </dsp:txBody>
      <dsp:txXfrm rot="-5400000">
        <a:off x="3125300" y="5561285"/>
        <a:ext cx="12078642" cy="1811015"/>
      </dsp:txXfrm>
    </dsp:sp>
    <dsp:sp modelId="{20BBBAA8-A9E7-4847-AAE6-B66F2A247375}">
      <dsp:nvSpPr>
        <dsp:cNvPr id="0" name=""/>
        <dsp:cNvSpPr/>
      </dsp:nvSpPr>
      <dsp:spPr>
        <a:xfrm>
          <a:off x="952" y="4380869"/>
          <a:ext cx="3123963" cy="4172057"/>
        </a:xfrm>
        <a:prstGeom prst="roundRect">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s-ES" sz="6500" kern="1200" dirty="0"/>
            <a:t>2021</a:t>
          </a:r>
        </a:p>
      </dsp:txBody>
      <dsp:txXfrm>
        <a:off x="153451" y="4533368"/>
        <a:ext cx="2818965" cy="38670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5882F-1011-489E-8E45-CEF14CE602DE}" type="datetimeFigureOut">
              <a:rPr lang="es-SV" smtClean="0"/>
              <a:t>21/4/2022</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8EAA7-AD80-4816-A12F-FAB9097371F1}" type="slidenum">
              <a:rPr lang="es-SV" smtClean="0"/>
              <a:t>‹Nº›</a:t>
            </a:fld>
            <a:endParaRPr lang="es-SV"/>
          </a:p>
        </p:txBody>
      </p:sp>
    </p:spTree>
    <p:extLst>
      <p:ext uri="{BB962C8B-B14F-4D97-AF65-F5344CB8AC3E}">
        <p14:creationId xmlns:p14="http://schemas.microsoft.com/office/powerpoint/2010/main" val="255467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a:extLst>
              <a:ext uri="{FF2B5EF4-FFF2-40B4-BE49-F238E27FC236}">
                <a16:creationId xmlns:a16="http://schemas.microsoft.com/office/drawing/2014/main" id="{096F1E8C-7558-478B-8622-9400012C13B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B423CED5-4731-4F9A-A92D-E390106804E7}" type="slidenum">
              <a:rPr lang="es-ES" altLang="es-SV">
                <a:latin typeface="Calibri" panose="020F0502020204030204" pitchFamily="34" charset="0"/>
              </a:rPr>
              <a:pPr>
                <a:spcBef>
                  <a:spcPct val="0"/>
                </a:spcBef>
                <a:buClrTx/>
                <a:buFontTx/>
                <a:buNone/>
              </a:pPr>
              <a:t>7</a:t>
            </a:fld>
            <a:endParaRPr lang="es-ES" altLang="es-SV">
              <a:latin typeface="Calibri" panose="020F0502020204030204" pitchFamily="34" charset="0"/>
            </a:endParaRPr>
          </a:p>
        </p:txBody>
      </p:sp>
      <p:sp>
        <p:nvSpPr>
          <p:cNvPr id="63491" name="Rectangle 1">
            <a:extLst>
              <a:ext uri="{FF2B5EF4-FFF2-40B4-BE49-F238E27FC236}">
                <a16:creationId xmlns:a16="http://schemas.microsoft.com/office/drawing/2014/main" id="{50DC998A-3090-4C99-9555-F1A0AAB05370}"/>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Text Box 2">
            <a:extLst>
              <a:ext uri="{FF2B5EF4-FFF2-40B4-BE49-F238E27FC236}">
                <a16:creationId xmlns:a16="http://schemas.microsoft.com/office/drawing/2014/main" id="{257E17E7-48BC-4EA6-A3AF-AD7A0F28DD6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s-MX" altLang="es-SV">
                <a:latin typeface="Calibri" panose="020F0502020204030204" pitchFamily="34" charset="0"/>
              </a:rPr>
              <a:t>Es parte de las proyecciones</a:t>
            </a:r>
          </a:p>
        </p:txBody>
      </p:sp>
      <p:sp>
        <p:nvSpPr>
          <p:cNvPr id="63493" name="Text Box 3">
            <a:extLst>
              <a:ext uri="{FF2B5EF4-FFF2-40B4-BE49-F238E27FC236}">
                <a16:creationId xmlns:a16="http://schemas.microsoft.com/office/drawing/2014/main" id="{3E38FCD1-F44F-4850-BE00-2066908FC39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5179D6E-BC62-411A-834D-28DA3ACA05C2}" type="slidenum">
              <a:rPr lang="es-ES" altLang="es-SV">
                <a:latin typeface="Calibri" panose="020F0502020204030204" pitchFamily="34" charset="0"/>
              </a:rPr>
              <a:pPr algn="r" eaLnBrk="1" hangingPunct="1">
                <a:spcBef>
                  <a:spcPct val="0"/>
                </a:spcBef>
                <a:buClrTx/>
                <a:buFontTx/>
                <a:buNone/>
              </a:pPr>
              <a:t>7</a:t>
            </a:fld>
            <a:endParaRPr lang="es-ES" altLang="es-SV">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Shape 1377"/>
          <p:cNvSpPr>
            <a:spLocks noGrp="1" noRot="1" noChangeAspect="1"/>
          </p:cNvSpPr>
          <p:nvPr>
            <p:ph type="sldImg"/>
          </p:nvPr>
        </p:nvSpPr>
        <p:spPr>
          <a:xfrm>
            <a:off x="381000" y="685800"/>
            <a:ext cx="6096000" cy="3429000"/>
          </a:xfrm>
          <a:prstGeom prst="rect">
            <a:avLst/>
          </a:prstGeom>
        </p:spPr>
        <p:txBody>
          <a:bodyPr/>
          <a:lstStyle/>
          <a:p>
            <a:endParaRPr/>
          </a:p>
        </p:txBody>
      </p:sp>
      <p:sp>
        <p:nvSpPr>
          <p:cNvPr id="1378" name="Shape 1378"/>
          <p:cNvSpPr>
            <a:spLocks noGrp="1"/>
          </p:cNvSpPr>
          <p:nvPr>
            <p:ph type="body" sz="quarter" idx="1"/>
          </p:nvPr>
        </p:nvSpPr>
        <p:spPr>
          <a:prstGeom prst="rect">
            <a:avLst/>
          </a:prstGeom>
        </p:spPr>
        <p:txBody>
          <a:bodyPr/>
          <a:lstStyle/>
          <a:p>
            <a:r>
              <a:t>Macroeconomic investment policies are intended to improve future economic growth rates – generally by sacrificing current consumption for future gains. Similarly, agricultural and food investment policies aim to increase economic rates of return in the sectors, rather than specifically the quality of what is produced in those sectors. This disconnect should be corrected. There is no necessary conflict between agriculture and healthy food systems and a strong rate of return for investors in the sector. In fact, as consumers increasingly demand quality, diversity, taste and safety in the foods they eat, those mutual goals can be met through investments that meet those demands. </a:t>
            </a:r>
          </a:p>
        </p:txBody>
      </p:sp>
    </p:spTree>
    <p:extLst>
      <p:ext uri="{BB962C8B-B14F-4D97-AF65-F5344CB8AC3E}">
        <p14:creationId xmlns:p14="http://schemas.microsoft.com/office/powerpoint/2010/main" val="419423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381000" y="685800"/>
            <a:ext cx="6096000" cy="3429000"/>
          </a:xfrm>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r>
              <a:t>…Malnutrition is a global challenge with huge social and economic costs, and the biggest risk factor for the global burden of disease. One in three people are affected, and virtually every country on this planet is facing a serious public health challenge due to malnutrition…</a:t>
            </a:r>
          </a:p>
        </p:txBody>
      </p:sp>
    </p:spTree>
    <p:extLst>
      <p:ext uri="{BB962C8B-B14F-4D97-AF65-F5344CB8AC3E}">
        <p14:creationId xmlns:p14="http://schemas.microsoft.com/office/powerpoint/2010/main" val="62265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61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1803279-5F01-4573-882F-7E3CE79F144A}"/>
              </a:ext>
            </a:extLst>
          </p:cNvPr>
          <p:cNvSpPr txBox="1"/>
          <p:nvPr/>
        </p:nvSpPr>
        <p:spPr>
          <a:xfrm>
            <a:off x="5164127" y="3086100"/>
            <a:ext cx="7959743" cy="646331"/>
          </a:xfrm>
          <a:prstGeom prst="rect">
            <a:avLst/>
          </a:prstGeom>
          <a:noFill/>
        </p:spPr>
        <p:txBody>
          <a:bodyPr wrap="none" rtlCol="0">
            <a:spAutoFit/>
          </a:bodyPr>
          <a:lstStyle/>
          <a:p>
            <a:pPr algn="ctr"/>
            <a:r>
              <a:rPr lang="es-SV" sz="3600" dirty="0">
                <a:latin typeface="Arial Black" panose="020B0A04020102020204" pitchFamily="34" charset="0"/>
              </a:rPr>
              <a:t>TITULO DE LA PRESENTACIÓN</a:t>
            </a:r>
          </a:p>
        </p:txBody>
      </p:sp>
      <p:sp>
        <p:nvSpPr>
          <p:cNvPr id="7" name="CuadroTexto 6">
            <a:extLst>
              <a:ext uri="{FF2B5EF4-FFF2-40B4-BE49-F238E27FC236}">
                <a16:creationId xmlns:a16="http://schemas.microsoft.com/office/drawing/2014/main" id="{11231659-BAB6-489E-9FFB-9EFC4F9E0C16}"/>
              </a:ext>
            </a:extLst>
          </p:cNvPr>
          <p:cNvSpPr txBox="1"/>
          <p:nvPr/>
        </p:nvSpPr>
        <p:spPr>
          <a:xfrm>
            <a:off x="7726558" y="4152900"/>
            <a:ext cx="2834879" cy="523220"/>
          </a:xfrm>
          <a:prstGeom prst="rect">
            <a:avLst/>
          </a:prstGeom>
          <a:noFill/>
        </p:spPr>
        <p:txBody>
          <a:bodyPr wrap="none" rtlCol="0">
            <a:spAutoFit/>
          </a:bodyPr>
          <a:lstStyle/>
          <a:p>
            <a:r>
              <a:rPr lang="es-SV" sz="2800" dirty="0"/>
              <a:t>Presenta: Nombre</a:t>
            </a:r>
          </a:p>
        </p:txBody>
      </p:sp>
      <p:sp>
        <p:nvSpPr>
          <p:cNvPr id="8" name="CuadroTexto 7">
            <a:extLst>
              <a:ext uri="{FF2B5EF4-FFF2-40B4-BE49-F238E27FC236}">
                <a16:creationId xmlns:a16="http://schemas.microsoft.com/office/drawing/2014/main" id="{46837D26-53E4-4B88-B4AF-7E5147579D44}"/>
              </a:ext>
            </a:extLst>
          </p:cNvPr>
          <p:cNvSpPr txBox="1"/>
          <p:nvPr/>
        </p:nvSpPr>
        <p:spPr>
          <a:xfrm>
            <a:off x="8719938" y="5096589"/>
            <a:ext cx="848117" cy="369332"/>
          </a:xfrm>
          <a:prstGeom prst="rect">
            <a:avLst/>
          </a:prstGeom>
          <a:noFill/>
        </p:spPr>
        <p:txBody>
          <a:bodyPr wrap="none" rtlCol="0">
            <a:spAutoFit/>
          </a:bodyPr>
          <a:lstStyle/>
          <a:p>
            <a:r>
              <a:rPr lang="es-SV" dirty="0"/>
              <a:t>Fecha: </a:t>
            </a:r>
          </a:p>
        </p:txBody>
      </p:sp>
      <p:sp>
        <p:nvSpPr>
          <p:cNvPr id="5" name="Título 3">
            <a:extLst>
              <a:ext uri="{FF2B5EF4-FFF2-40B4-BE49-F238E27FC236}">
                <a16:creationId xmlns:a16="http://schemas.microsoft.com/office/drawing/2014/main" id="{20B8FFE5-948C-4C9B-A8BE-E9F9775C94D0}"/>
              </a:ext>
            </a:extLst>
          </p:cNvPr>
          <p:cNvSpPr txBox="1">
            <a:spLocks/>
          </p:cNvSpPr>
          <p:nvPr/>
        </p:nvSpPr>
        <p:spPr>
          <a:xfrm>
            <a:off x="721943" y="2214343"/>
            <a:ext cx="7597020" cy="4923554"/>
          </a:xfrm>
          <a:prstGeom prst="rect">
            <a:avLst/>
          </a:prstGeom>
          <a:solidFill>
            <a:srgbClr val="00B0F0"/>
          </a:solidFill>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MX" sz="4500" b="1" dirty="0">
              <a:solidFill>
                <a:schemeClr val="bg1"/>
              </a:solidFill>
            </a:endParaRPr>
          </a:p>
        </p:txBody>
      </p:sp>
      <p:sp>
        <p:nvSpPr>
          <p:cNvPr id="10" name="Título 3">
            <a:extLst>
              <a:ext uri="{FF2B5EF4-FFF2-40B4-BE49-F238E27FC236}">
                <a16:creationId xmlns:a16="http://schemas.microsoft.com/office/drawing/2014/main" id="{99382DE1-4A2C-49D0-B92E-7CA2E7A8B22B}"/>
              </a:ext>
            </a:extLst>
          </p:cNvPr>
          <p:cNvSpPr txBox="1">
            <a:spLocks/>
          </p:cNvSpPr>
          <p:nvPr/>
        </p:nvSpPr>
        <p:spPr>
          <a:xfrm>
            <a:off x="8235014" y="2214343"/>
            <a:ext cx="9378174" cy="4923554"/>
          </a:xfrm>
          <a:prstGeom prst="rect">
            <a:avLst/>
          </a:prstGeom>
          <a:solidFill>
            <a:schemeClr val="accent1"/>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s-ES" sz="2700" dirty="0">
                <a:solidFill>
                  <a:schemeClr val="bg1"/>
                </a:solidFill>
                <a:latin typeface="Arial" panose="020B0604020202020204" pitchFamily="34" charset="0"/>
              </a:rPr>
              <a:t> </a:t>
            </a:r>
            <a:br>
              <a:rPr lang="es-ES" sz="1575" dirty="0">
                <a:solidFill>
                  <a:schemeClr val="bg1"/>
                </a:solidFill>
                <a:latin typeface="Segoe UI" panose="020B0502040204020203" pitchFamily="34" charset="0"/>
              </a:rPr>
            </a:br>
            <a:r>
              <a:rPr lang="es-ES" sz="3200" b="1" dirty="0">
                <a:solidFill>
                  <a:schemeClr val="bg1"/>
                </a:solidFill>
                <a:latin typeface="Arial" panose="020B0604020202020204" pitchFamily="34" charset="0"/>
              </a:rPr>
              <a:t>MECANISMO DE RESPUESTA C19RM 2.0</a:t>
            </a:r>
            <a:endParaRPr lang="es-ES" sz="2700" b="1" dirty="0">
              <a:solidFill>
                <a:schemeClr val="bg1"/>
              </a:solidFill>
              <a:latin typeface="Arial" panose="020B0604020202020204" pitchFamily="34" charset="0"/>
            </a:endParaRPr>
          </a:p>
          <a:p>
            <a:pPr fontAlgn="base"/>
            <a:endParaRPr lang="es-ES" sz="2700" b="1" dirty="0">
              <a:solidFill>
                <a:schemeClr val="bg1"/>
              </a:solidFill>
              <a:latin typeface="Arial" panose="020B0604020202020204" pitchFamily="34" charset="0"/>
            </a:endParaRPr>
          </a:p>
          <a:p>
            <a:pPr fontAlgn="base"/>
            <a:r>
              <a:rPr lang="es-ES" sz="2700" b="1" dirty="0">
                <a:solidFill>
                  <a:schemeClr val="bg1"/>
                </a:solidFill>
                <a:latin typeface="Arial" panose="020B0604020202020204" pitchFamily="34" charset="0"/>
              </a:rPr>
              <a:t>ANTECEDENTES</a:t>
            </a:r>
            <a:endParaRPr lang="es-ES" sz="1575" dirty="0">
              <a:solidFill>
                <a:srgbClr val="000000"/>
              </a:solidFill>
              <a:latin typeface="Segoe UI" panose="020B0502040204020203" pitchFamily="34" charset="0"/>
            </a:endParaRPr>
          </a:p>
        </p:txBody>
      </p:sp>
      <p:sp>
        <p:nvSpPr>
          <p:cNvPr id="12" name="Rectángulo 11">
            <a:extLst>
              <a:ext uri="{FF2B5EF4-FFF2-40B4-BE49-F238E27FC236}">
                <a16:creationId xmlns:a16="http://schemas.microsoft.com/office/drawing/2014/main" id="{524AA56F-ECDB-42B2-98AF-7FE0BE84FEFD}"/>
              </a:ext>
            </a:extLst>
          </p:cNvPr>
          <p:cNvSpPr/>
          <p:nvPr/>
        </p:nvSpPr>
        <p:spPr>
          <a:xfrm>
            <a:off x="715016" y="248066"/>
            <a:ext cx="16898172" cy="17904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a:solidFill>
                <a:schemeClr val="bg1"/>
              </a:solidFill>
              <a:latin typeface="+mj-lt"/>
            </a:endParaRPr>
          </a:p>
          <a:p>
            <a:pPr algn="ctr"/>
            <a:r>
              <a:rPr lang="es-ES" sz="4000" b="1" dirty="0">
                <a:solidFill>
                  <a:schemeClr val="bg1"/>
                </a:solidFill>
                <a:latin typeface="+mj-lt"/>
              </a:rPr>
              <a:t>Diálogo de País para socializar la solicitud de fondos bajo el </a:t>
            </a:r>
            <a:r>
              <a:rPr lang="es-ES" sz="4000" dirty="0">
                <a:solidFill>
                  <a:schemeClr val="bg1"/>
                </a:solidFill>
                <a:latin typeface="+mj-lt"/>
              </a:rPr>
              <a:t> </a:t>
            </a:r>
            <a:br>
              <a:rPr lang="es-ES" sz="2400" dirty="0">
                <a:solidFill>
                  <a:schemeClr val="bg1"/>
                </a:solidFill>
                <a:latin typeface="+mj-lt"/>
              </a:rPr>
            </a:br>
            <a:r>
              <a:rPr lang="es-ES" sz="4000" b="1" dirty="0">
                <a:solidFill>
                  <a:schemeClr val="bg1"/>
                </a:solidFill>
                <a:latin typeface="+mj-lt"/>
              </a:rPr>
              <a:t>Mecanismo de Respuesta C19RM 2.0 Resultados y Avances</a:t>
            </a:r>
            <a:r>
              <a:rPr lang="es-ES" sz="4000" dirty="0">
                <a:solidFill>
                  <a:schemeClr val="bg1"/>
                </a:solidFill>
                <a:latin typeface="+mj-lt"/>
              </a:rPr>
              <a:t> </a:t>
            </a:r>
            <a:br>
              <a:rPr lang="es-ES" sz="2400" dirty="0">
                <a:solidFill>
                  <a:schemeClr val="bg1"/>
                </a:solidFill>
                <a:latin typeface="+mj-lt"/>
              </a:rPr>
            </a:br>
            <a:endParaRPr lang="es-MX" sz="4000" dirty="0">
              <a:solidFill>
                <a:schemeClr val="bg1"/>
              </a:solidFill>
              <a:latin typeface="+mj-lt"/>
            </a:endParaRPr>
          </a:p>
        </p:txBody>
      </p:sp>
      <p:pic>
        <p:nvPicPr>
          <p:cNvPr id="2" name="Imagen 1">
            <a:extLst>
              <a:ext uri="{FF2B5EF4-FFF2-40B4-BE49-F238E27FC236}">
                <a16:creationId xmlns:a16="http://schemas.microsoft.com/office/drawing/2014/main" id="{4E0EC0D3-39D3-4124-93C7-5E894C5F50E1}"/>
              </a:ext>
            </a:extLst>
          </p:cNvPr>
          <p:cNvPicPr>
            <a:picLocks noChangeAspect="1"/>
          </p:cNvPicPr>
          <p:nvPr/>
        </p:nvPicPr>
        <p:blipFill>
          <a:blip r:embed="rId3"/>
          <a:stretch>
            <a:fillRect/>
          </a:stretch>
        </p:blipFill>
        <p:spPr>
          <a:xfrm>
            <a:off x="1264673" y="2705100"/>
            <a:ext cx="6164920"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1" name="Group 2"/>
          <p:cNvGrpSpPr/>
          <p:nvPr/>
        </p:nvGrpSpPr>
        <p:grpSpPr>
          <a:xfrm>
            <a:off x="4014697" y="293293"/>
            <a:ext cx="11134912" cy="8670540"/>
            <a:chOff x="0" y="-406400"/>
            <a:chExt cx="12816377" cy="9415641"/>
          </a:xfrm>
          <a:solidFill>
            <a:schemeClr val="tx2"/>
          </a:solidFill>
        </p:grpSpPr>
        <p:sp>
          <p:nvSpPr>
            <p:cNvPr id="297" name="7 Rectángulo"/>
            <p:cNvSpPr/>
            <p:nvPr/>
          </p:nvSpPr>
          <p:spPr>
            <a:xfrm>
              <a:off x="-1" y="-406400"/>
              <a:ext cx="12816379" cy="9415642"/>
            </a:xfrm>
            <a:prstGeom prst="rect">
              <a:avLst/>
            </a:prstGeom>
            <a:grpFill/>
            <a:ln w="9525" cap="flat">
              <a:solidFill>
                <a:schemeClr val="accent6">
                  <a:lumOff val="-2549"/>
                </a:schemeClr>
              </a:solidFill>
              <a:prstDash val="solid"/>
              <a:round/>
            </a:ln>
            <a:effectLst/>
          </p:spPr>
          <p:txBody>
            <a:bodyPr wrap="square" lIns="0" tIns="0" rIns="0" bIns="0" numCol="1" anchor="ctr">
              <a:noAutofit/>
            </a:bodyPr>
            <a:lstStyle/>
            <a:p>
              <a:pPr algn="ctr">
                <a:defRPr>
                  <a:latin typeface="Segoe UI"/>
                  <a:ea typeface="Segoe UI"/>
                  <a:cs typeface="Segoe UI"/>
                  <a:sym typeface="Segoe UI"/>
                </a:defRPr>
              </a:pPr>
              <a:endParaRPr sz="1350" dirty="0"/>
            </a:p>
          </p:txBody>
        </p:sp>
        <p:grpSp>
          <p:nvGrpSpPr>
            <p:cNvPr id="300" name="9 Rectángulo"/>
            <p:cNvGrpSpPr/>
            <p:nvPr/>
          </p:nvGrpSpPr>
          <p:grpSpPr>
            <a:xfrm>
              <a:off x="0" y="-35063"/>
              <a:ext cx="12816377" cy="1043055"/>
              <a:chOff x="0" y="0"/>
              <a:chExt cx="12816376" cy="1043053"/>
            </a:xfrm>
            <a:grpFill/>
          </p:grpSpPr>
          <p:sp>
            <p:nvSpPr>
              <p:cNvPr id="298" name="Rectangle"/>
              <p:cNvSpPr/>
              <p:nvPr/>
            </p:nvSpPr>
            <p:spPr>
              <a:xfrm>
                <a:off x="0" y="0"/>
                <a:ext cx="12816377" cy="1043054"/>
              </a:xfrm>
              <a:prstGeom prst="rect">
                <a:avLst/>
              </a:prstGeom>
              <a:grpFill/>
              <a:ln w="12700" cap="flat">
                <a:noFill/>
                <a:miter lim="400000"/>
              </a:ln>
              <a:effectLst/>
            </p:spPr>
            <p:txBody>
              <a:bodyPr wrap="square" lIns="0" tIns="0" rIns="0" bIns="0" numCol="1" anchor="ctr">
                <a:noAutofit/>
              </a:bodyPr>
              <a:lstStyle/>
              <a:p>
                <a:pPr algn="ctr"/>
                <a:endParaRPr sz="1350"/>
              </a:p>
            </p:txBody>
          </p:sp>
          <p:sp>
            <p:nvSpPr>
              <p:cNvPr id="299" name="Many Improvements in Human Well-Being"/>
              <p:cNvSpPr txBox="1"/>
              <p:nvPr/>
            </p:nvSpPr>
            <p:spPr>
              <a:xfrm>
                <a:off x="0" y="215670"/>
                <a:ext cx="12816377" cy="611714"/>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4000">
                    <a:solidFill>
                      <a:srgbClr val="FFFFFF"/>
                    </a:solidFill>
                    <a:latin typeface="Oswald"/>
                    <a:ea typeface="Oswald"/>
                    <a:cs typeface="Oswald"/>
                    <a:sym typeface="Oswald"/>
                  </a:defRPr>
                </a:lvl1pPr>
              </a:lstStyle>
              <a:p>
                <a:r>
                  <a:rPr lang="es-SV" sz="3600" b="1" dirty="0">
                    <a:solidFill>
                      <a:schemeClr val="bg1"/>
                    </a:solidFill>
                    <a:latin typeface="+mn-lt"/>
                  </a:rPr>
                  <a:t>RUTA CRITICA PARA LA ELABORACION DE LA PROPUESTA</a:t>
                </a:r>
              </a:p>
            </p:txBody>
          </p:sp>
        </p:grpSp>
      </p:grpSp>
      <p:sp>
        <p:nvSpPr>
          <p:cNvPr id="303" name="1 Marcador de número de diapositiva"/>
          <p:cNvSpPr txBox="1">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grpSp>
        <p:nvGrpSpPr>
          <p:cNvPr id="319" name="Grupo 13"/>
          <p:cNvGrpSpPr/>
          <p:nvPr/>
        </p:nvGrpSpPr>
        <p:grpSpPr>
          <a:xfrm>
            <a:off x="2076775" y="3583883"/>
            <a:ext cx="16211225" cy="3691534"/>
            <a:chOff x="-16176298" y="933123"/>
            <a:chExt cx="21614965" cy="4922043"/>
          </a:xfrm>
        </p:grpSpPr>
        <p:grpSp>
          <p:nvGrpSpPr>
            <p:cNvPr id="315" name="Grupo 2"/>
            <p:cNvGrpSpPr/>
            <p:nvPr/>
          </p:nvGrpSpPr>
          <p:grpSpPr>
            <a:xfrm>
              <a:off x="-16176298" y="933123"/>
              <a:ext cx="21614965" cy="4505544"/>
              <a:chOff x="-16176297" y="933123"/>
              <a:chExt cx="21614963" cy="4505543"/>
            </a:xfrm>
          </p:grpSpPr>
          <p:sp>
            <p:nvSpPr>
              <p:cNvPr id="311" name="Elipse 61"/>
              <p:cNvSpPr/>
              <p:nvPr/>
            </p:nvSpPr>
            <p:spPr>
              <a:xfrm rot="2706211">
                <a:off x="933123" y="933123"/>
                <a:ext cx="4505543" cy="4505543"/>
              </a:xfrm>
              <a:prstGeom prst="ellipse">
                <a:avLst/>
              </a:prstGeom>
              <a:solidFill>
                <a:schemeClr val="accent4"/>
              </a:solidFill>
              <a:ln w="9525" cap="flat">
                <a:solidFill>
                  <a:srgbClr val="FFFFFF"/>
                </a:solidFill>
                <a:prstDash val="solid"/>
                <a:round/>
              </a:ln>
              <a:effectLst/>
            </p:spPr>
            <p:txBody>
              <a:bodyPr wrap="square" lIns="0" tIns="0" rIns="0" bIns="0" numCol="1" anchor="ctr">
                <a:noAutofit/>
              </a:bodyPr>
              <a:lstStyle/>
              <a:p>
                <a:pPr algn="ctr">
                  <a:defRPr sz="8000">
                    <a:latin typeface="Oswald"/>
                    <a:ea typeface="Oswald"/>
                    <a:cs typeface="Oswald"/>
                    <a:sym typeface="Oswald"/>
                  </a:defRPr>
                </a:pPr>
                <a:endParaRPr sz="6000"/>
              </a:p>
            </p:txBody>
          </p:sp>
          <p:grpSp>
            <p:nvGrpSpPr>
              <p:cNvPr id="314" name="30 Elipse"/>
              <p:cNvGrpSpPr/>
              <p:nvPr/>
            </p:nvGrpSpPr>
            <p:grpSpPr>
              <a:xfrm>
                <a:off x="-16176297" y="1033246"/>
                <a:ext cx="21514841" cy="4305298"/>
                <a:chOff x="-17209542" y="0"/>
                <a:chExt cx="21514839" cy="4305296"/>
              </a:xfrm>
            </p:grpSpPr>
            <p:sp>
              <p:nvSpPr>
                <p:cNvPr id="312" name="Circle"/>
                <p:cNvSpPr/>
                <p:nvPr/>
              </p:nvSpPr>
              <p:spPr>
                <a:xfrm>
                  <a:off x="-1" y="0"/>
                  <a:ext cx="4305298" cy="4305296"/>
                </a:xfrm>
                <a:prstGeom prst="ellipse">
                  <a:avLst/>
                </a:prstGeom>
                <a:solidFill>
                  <a:srgbClr val="FFFFFF"/>
                </a:solidFill>
                <a:ln w="12700" cap="flat">
                  <a:noFill/>
                  <a:miter lim="400000"/>
                </a:ln>
                <a:effectLst/>
              </p:spPr>
              <p:txBody>
                <a:bodyPr wrap="square" lIns="0" tIns="0" rIns="0" bIns="0" numCol="1" anchor="ctr">
                  <a:noAutofit/>
                </a:bodyPr>
                <a:lstStyle/>
                <a:p>
                  <a:pPr algn="ctr" defTabSz="509703">
                    <a:defRPr sz="2700">
                      <a:solidFill>
                        <a:srgbClr val="404040"/>
                      </a:solidFill>
                      <a:latin typeface="Oswald"/>
                      <a:ea typeface="Oswald"/>
                      <a:cs typeface="Oswald"/>
                      <a:sym typeface="Oswald"/>
                    </a:defRPr>
                  </a:pPr>
                  <a:endParaRPr sz="2025"/>
                </a:p>
              </p:txBody>
            </p:sp>
            <p:sp>
              <p:nvSpPr>
                <p:cNvPr id="313" name="Today 30% people affected by malnutrition"/>
                <p:cNvSpPr txBox="1"/>
                <p:nvPr/>
              </p:nvSpPr>
              <p:spPr>
                <a:xfrm>
                  <a:off x="-17209542" y="1798706"/>
                  <a:ext cx="3044303" cy="7078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90" tIns="34290" rIns="34290" bIns="34290" numCol="1" anchor="ctr">
                  <a:spAutoFit/>
                </a:bodyPr>
                <a:lstStyle>
                  <a:lvl1pPr algn="ctr" defTabSz="679604">
                    <a:defRPr sz="4000" b="1">
                      <a:solidFill>
                        <a:srgbClr val="404040"/>
                      </a:solidFill>
                      <a:latin typeface="Oswald"/>
                      <a:ea typeface="Oswald"/>
                      <a:cs typeface="Oswald"/>
                      <a:sym typeface="Oswald"/>
                    </a:defRPr>
                  </a:lvl1pPr>
                </a:lstStyle>
                <a:p>
                  <a:endParaRPr sz="3000" dirty="0"/>
                </a:p>
              </p:txBody>
            </p:sp>
          </p:grpSp>
        </p:grpSp>
        <p:grpSp>
          <p:nvGrpSpPr>
            <p:cNvPr id="318" name="46 Elipse"/>
            <p:cNvGrpSpPr/>
            <p:nvPr/>
          </p:nvGrpSpPr>
          <p:grpSpPr>
            <a:xfrm>
              <a:off x="627197" y="1245441"/>
              <a:ext cx="4388882" cy="4609725"/>
              <a:chOff x="26394" y="619949"/>
              <a:chExt cx="4388879" cy="4609722"/>
            </a:xfrm>
          </p:grpSpPr>
          <p:sp>
            <p:nvSpPr>
              <p:cNvPr id="316" name="Circle"/>
              <p:cNvSpPr/>
              <p:nvPr/>
            </p:nvSpPr>
            <p:spPr>
              <a:xfrm>
                <a:off x="2807772" y="3620437"/>
                <a:ext cx="1607501" cy="1609234"/>
              </a:xfrm>
              <a:prstGeom prst="ellipse">
                <a:avLst/>
              </a:prstGeom>
              <a:solidFill>
                <a:schemeClr val="accent4">
                  <a:alpha val="90000"/>
                </a:schemeClr>
              </a:solidFill>
              <a:ln w="12700" cap="flat">
                <a:noFill/>
                <a:miter lim="400000"/>
              </a:ln>
              <a:effectLst/>
            </p:spPr>
            <p:txBody>
              <a:bodyPr wrap="square" lIns="0" tIns="0" rIns="0" bIns="0" numCol="1" anchor="ctr">
                <a:noAutofit/>
              </a:bodyPr>
              <a:lstStyle/>
              <a:p>
                <a:pPr algn="ctr" defTabSz="509703">
                  <a:defRPr>
                    <a:solidFill>
                      <a:srgbClr val="FFFFFF"/>
                    </a:solidFill>
                  </a:defRPr>
                </a:pPr>
                <a:endParaRPr sz="1350"/>
              </a:p>
            </p:txBody>
          </p:sp>
          <p:sp>
            <p:nvSpPr>
              <p:cNvPr id="317" name="Tomorrow…"/>
              <p:cNvSpPr txBox="1"/>
              <p:nvPr/>
            </p:nvSpPr>
            <p:spPr>
              <a:xfrm>
                <a:off x="26394" y="619949"/>
                <a:ext cx="149181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90" tIns="34290" rIns="34290" bIns="34290" numCol="1" anchor="ctr">
                <a:spAutoFit/>
              </a:bodyPr>
              <a:lstStyle>
                <a:lvl1pPr algn="ctr" defTabSz="679604">
                  <a:defRPr sz="1800" b="1">
                    <a:solidFill>
                      <a:srgbClr val="FFFFFF"/>
                    </a:solidFill>
                    <a:latin typeface="Oswald"/>
                    <a:ea typeface="Oswald"/>
                    <a:cs typeface="Oswald"/>
                    <a:sym typeface="Oswald"/>
                  </a:defRPr>
                </a:lvl1pPr>
              </a:lstStyle>
              <a:p>
                <a:endParaRPr sz="1350" dirty="0"/>
              </a:p>
            </p:txBody>
          </p:sp>
        </p:grpSp>
      </p:grpSp>
      <p:grpSp>
        <p:nvGrpSpPr>
          <p:cNvPr id="328" name="Grupo 10"/>
          <p:cNvGrpSpPr/>
          <p:nvPr/>
        </p:nvGrpSpPr>
        <p:grpSpPr>
          <a:xfrm>
            <a:off x="224128" y="3240426"/>
            <a:ext cx="3628401" cy="3609884"/>
            <a:chOff x="600802" y="625491"/>
            <a:chExt cx="4837865" cy="4813176"/>
          </a:xfrm>
        </p:grpSpPr>
        <p:grpSp>
          <p:nvGrpSpPr>
            <p:cNvPr id="324" name="Grupo 1"/>
            <p:cNvGrpSpPr/>
            <p:nvPr/>
          </p:nvGrpSpPr>
          <p:grpSpPr>
            <a:xfrm>
              <a:off x="933123" y="933123"/>
              <a:ext cx="4505544" cy="4505544"/>
              <a:chOff x="933123" y="933123"/>
              <a:chExt cx="4505543" cy="4505543"/>
            </a:xfrm>
          </p:grpSpPr>
          <p:sp>
            <p:nvSpPr>
              <p:cNvPr id="320" name="Lágrima 66"/>
              <p:cNvSpPr/>
              <p:nvPr/>
            </p:nvSpPr>
            <p:spPr>
              <a:xfrm rot="2706211">
                <a:off x="933123" y="933123"/>
                <a:ext cx="4505543" cy="45055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C00000"/>
              </a:solidFill>
              <a:ln w="9525" cap="flat">
                <a:solidFill>
                  <a:srgbClr val="FFFFFF"/>
                </a:solidFill>
                <a:prstDash val="solid"/>
                <a:round/>
              </a:ln>
              <a:effectLst/>
            </p:spPr>
            <p:txBody>
              <a:bodyPr wrap="square" lIns="0" tIns="0" rIns="0" bIns="0" numCol="1" anchor="ctr">
                <a:noAutofit/>
              </a:bodyPr>
              <a:lstStyle/>
              <a:p>
                <a:pPr algn="ctr">
                  <a:defRPr sz="8000">
                    <a:latin typeface="Oswald"/>
                    <a:ea typeface="Oswald"/>
                    <a:cs typeface="Oswald"/>
                    <a:sym typeface="Oswald"/>
                  </a:defRPr>
                </a:pPr>
                <a:endParaRPr sz="6000"/>
              </a:p>
            </p:txBody>
          </p:sp>
          <p:grpSp>
            <p:nvGrpSpPr>
              <p:cNvPr id="323" name="30 Elipse"/>
              <p:cNvGrpSpPr/>
              <p:nvPr/>
            </p:nvGrpSpPr>
            <p:grpSpPr>
              <a:xfrm>
                <a:off x="1033245" y="1033247"/>
                <a:ext cx="4305299" cy="4305297"/>
                <a:chOff x="-1" y="0"/>
                <a:chExt cx="4305298" cy="4305296"/>
              </a:xfrm>
            </p:grpSpPr>
            <p:sp>
              <p:nvSpPr>
                <p:cNvPr id="321" name="Circle"/>
                <p:cNvSpPr/>
                <p:nvPr/>
              </p:nvSpPr>
              <p:spPr>
                <a:xfrm>
                  <a:off x="-1" y="0"/>
                  <a:ext cx="4305298" cy="4305296"/>
                </a:xfrm>
                <a:prstGeom prst="ellipse">
                  <a:avLst/>
                </a:prstGeom>
                <a:solidFill>
                  <a:srgbClr val="FFFFFF"/>
                </a:solidFill>
                <a:ln w="12700" cap="flat">
                  <a:noFill/>
                  <a:miter lim="400000"/>
                </a:ln>
                <a:effectLst/>
              </p:spPr>
              <p:txBody>
                <a:bodyPr wrap="square" lIns="0" tIns="0" rIns="0" bIns="0" numCol="1" anchor="ctr">
                  <a:noAutofit/>
                </a:bodyPr>
                <a:lstStyle/>
                <a:p>
                  <a:pPr algn="ctr" defTabSz="509703">
                    <a:defRPr sz="2700">
                      <a:solidFill>
                        <a:srgbClr val="404040"/>
                      </a:solidFill>
                      <a:latin typeface="Oswald"/>
                      <a:ea typeface="Oswald"/>
                      <a:cs typeface="Oswald"/>
                      <a:sym typeface="Oswald"/>
                    </a:defRPr>
                  </a:pPr>
                  <a:endParaRPr sz="2025"/>
                </a:p>
              </p:txBody>
            </p:sp>
            <p:sp>
              <p:nvSpPr>
                <p:cNvPr id="322" name="Today 30% people affected by malnutrition"/>
                <p:cNvSpPr txBox="1"/>
                <p:nvPr/>
              </p:nvSpPr>
              <p:spPr>
                <a:xfrm>
                  <a:off x="630494" y="1121604"/>
                  <a:ext cx="3044305" cy="206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90" tIns="34290" rIns="34290" bIns="34290" numCol="1" anchor="ctr">
                  <a:spAutoFit/>
                </a:bodyPr>
                <a:lstStyle>
                  <a:lvl1pPr algn="ctr" defTabSz="679604">
                    <a:defRPr sz="4000" b="1">
                      <a:solidFill>
                        <a:srgbClr val="404040"/>
                      </a:solidFill>
                      <a:latin typeface="Oswald"/>
                      <a:ea typeface="Oswald"/>
                      <a:cs typeface="Oswald"/>
                      <a:sym typeface="Oswald"/>
                    </a:defRPr>
                  </a:lvl1pPr>
                </a:lstStyle>
                <a:p>
                  <a:r>
                    <a:rPr sz="2400" dirty="0">
                      <a:solidFill>
                        <a:schemeClr val="accent6">
                          <a:lumMod val="50000"/>
                        </a:schemeClr>
                      </a:solidFill>
                      <a:latin typeface="+mj-lt"/>
                    </a:rPr>
                    <a:t>INICIA EL PROCESO EL 15 DE ABRIL DEL 2021</a:t>
                  </a:r>
                </a:p>
              </p:txBody>
            </p:sp>
          </p:grpSp>
        </p:grpSp>
        <p:sp>
          <p:nvSpPr>
            <p:cNvPr id="325" name="Circle"/>
            <p:cNvSpPr/>
            <p:nvPr/>
          </p:nvSpPr>
          <p:spPr>
            <a:xfrm>
              <a:off x="600802" y="625491"/>
              <a:ext cx="1607503" cy="1609235"/>
            </a:xfrm>
            <a:prstGeom prst="ellipse">
              <a:avLst/>
            </a:prstGeom>
            <a:solidFill>
              <a:srgbClr val="C00000">
                <a:alpha val="90000"/>
              </a:srgbClr>
            </a:solidFill>
            <a:ln w="12700" cap="flat">
              <a:noFill/>
              <a:miter lim="400000"/>
            </a:ln>
            <a:effectLst/>
          </p:spPr>
          <p:txBody>
            <a:bodyPr wrap="square" lIns="0" tIns="0" rIns="0" bIns="0" numCol="1" anchor="ctr">
              <a:noAutofit/>
            </a:bodyPr>
            <a:lstStyle/>
            <a:p>
              <a:pPr algn="ctr" defTabSz="509703">
                <a:defRPr>
                  <a:solidFill>
                    <a:srgbClr val="FFFFFF"/>
                  </a:solidFill>
                </a:defRPr>
              </a:pPr>
              <a:endParaRPr sz="1350"/>
            </a:p>
          </p:txBody>
        </p:sp>
      </p:grpSp>
      <p:sp>
        <p:nvSpPr>
          <p:cNvPr id="329" name="By 2035 malnutrition could affect 50% people"/>
          <p:cNvSpPr txBox="1"/>
          <p:nvPr/>
        </p:nvSpPr>
        <p:spPr>
          <a:xfrm>
            <a:off x="15454147" y="5007764"/>
            <a:ext cx="2285391" cy="900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90" tIns="34290" rIns="34290" bIns="34290" numCol="1" anchor="ctr">
            <a:spAutoFit/>
          </a:bodyPr>
          <a:lstStyle>
            <a:defPPr>
              <a:defRPr lang="en-US"/>
            </a:defPPr>
            <a:lvl1pPr algn="ctr" defTabSz="679604">
              <a:defRPr b="1">
                <a:solidFill>
                  <a:srgbClr val="404040"/>
                </a:solidFill>
                <a:latin typeface="Oswald"/>
                <a:ea typeface="Oswald"/>
                <a:cs typeface="Oswald"/>
              </a:defRPr>
            </a:lvl1pPr>
          </a:lstStyle>
          <a:p>
            <a:r>
              <a:rPr dirty="0">
                <a:solidFill>
                  <a:schemeClr val="accent4"/>
                </a:solidFill>
                <a:latin typeface="+mn-lt"/>
              </a:rPr>
              <a:t>FINALIZA</a:t>
            </a:r>
            <a:r>
              <a:rPr dirty="0">
                <a:solidFill>
                  <a:schemeClr val="accent4"/>
                </a:solidFill>
              </a:rPr>
              <a:t> </a:t>
            </a:r>
            <a:r>
              <a:rPr dirty="0">
                <a:solidFill>
                  <a:schemeClr val="accent4"/>
                </a:solidFill>
                <a:latin typeface="+mj-lt"/>
              </a:rPr>
              <a:t>EL PROCESO EL DIA 22 DE JUNIO DEL 2021</a:t>
            </a:r>
          </a:p>
        </p:txBody>
      </p:sp>
      <p:sp>
        <p:nvSpPr>
          <p:cNvPr id="3" name="Flecha abajo 2"/>
          <p:cNvSpPr/>
          <p:nvPr/>
        </p:nvSpPr>
        <p:spPr>
          <a:xfrm>
            <a:off x="15564313" y="7202401"/>
            <a:ext cx="297948" cy="128537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00" dirty="0"/>
          </a:p>
        </p:txBody>
      </p:sp>
      <p:sp>
        <p:nvSpPr>
          <p:cNvPr id="38" name="Flecha abajo 37"/>
          <p:cNvSpPr/>
          <p:nvPr/>
        </p:nvSpPr>
        <p:spPr>
          <a:xfrm>
            <a:off x="3502012" y="3014041"/>
            <a:ext cx="386225" cy="111558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00"/>
          </a:p>
        </p:txBody>
      </p:sp>
      <p:pic>
        <p:nvPicPr>
          <p:cNvPr id="33" name="Imagen 32">
            <a:extLst>
              <a:ext uri="{FF2B5EF4-FFF2-40B4-BE49-F238E27FC236}">
                <a16:creationId xmlns:a16="http://schemas.microsoft.com/office/drawing/2014/main" id="{8806F57D-FEA9-4D60-9FA6-CF473B932400}"/>
              </a:ext>
            </a:extLst>
          </p:cNvPr>
          <p:cNvPicPr>
            <a:picLocks noChangeAspect="1"/>
          </p:cNvPicPr>
          <p:nvPr/>
        </p:nvPicPr>
        <p:blipFill rotWithShape="1">
          <a:blip r:embed="rId3"/>
          <a:srcRect l="1949" t="16065" r="31108" b="15884"/>
          <a:stretch/>
        </p:blipFill>
        <p:spPr bwMode="auto">
          <a:xfrm>
            <a:off x="4191016" y="2504598"/>
            <a:ext cx="10445910" cy="59699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6644378"/>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03"/>
                                        </p:tgtEl>
                                        <p:attrNameLst>
                                          <p:attrName>style.visibility</p:attrName>
                                        </p:attrNameLst>
                                      </p:cBhvr>
                                      <p:to>
                                        <p:strVal val="visible"/>
                                      </p:to>
                                    </p:set>
                                    <p:animEffect transition="in" filter="dissolve">
                                      <p:cBhvr>
                                        <p:cTn id="7" dur="500"/>
                                        <p:tgtEl>
                                          <p:spTgt spid="303"/>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328"/>
                                        </p:tgtEl>
                                        <p:attrNameLst>
                                          <p:attrName>style.visibility</p:attrName>
                                        </p:attrNameLst>
                                      </p:cBhvr>
                                      <p:to>
                                        <p:strVal val="visible"/>
                                      </p:to>
                                    </p:set>
                                    <p:animEffect transition="in" filter="dissolve">
                                      <p:cBhvr>
                                        <p:cTn id="11" dur="500"/>
                                        <p:tgtEl>
                                          <p:spTgt spid="328"/>
                                        </p:tgtEl>
                                      </p:cBhvr>
                                    </p:animEffect>
                                  </p:childTnLst>
                                </p:cTn>
                              </p:par>
                            </p:childTnLst>
                          </p:cTn>
                        </p:par>
                        <p:par>
                          <p:cTn id="12" fill="hold">
                            <p:stCondLst>
                              <p:cond delay="1000"/>
                            </p:stCondLst>
                            <p:childTnLst>
                              <p:par>
                                <p:cTn id="13" presetID="9" presetClass="entr" fill="hold" grpId="0" nodeType="afterEffect">
                                  <p:stCondLst>
                                    <p:cond delay="0"/>
                                  </p:stCondLst>
                                  <p:iterate>
                                    <p:tmAbs val="0"/>
                                  </p:iterate>
                                  <p:childTnLst>
                                    <p:set>
                                      <p:cBhvr>
                                        <p:cTn id="14" fill="hold"/>
                                        <p:tgtEl>
                                          <p:spTgt spid="319"/>
                                        </p:tgtEl>
                                        <p:attrNameLst>
                                          <p:attrName>style.visibility</p:attrName>
                                        </p:attrNameLst>
                                      </p:cBhvr>
                                      <p:to>
                                        <p:strVal val="visible"/>
                                      </p:to>
                                    </p:set>
                                    <p:animEffect transition="in" filter="dissolve">
                                      <p:cBhvr>
                                        <p:cTn id="15" dur="500"/>
                                        <p:tgtEl>
                                          <p:spTgt spid="31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0" nodeType="clickEffect">
                                  <p:stCondLst>
                                    <p:cond delay="0"/>
                                  </p:stCondLst>
                                  <p:iterate>
                                    <p:tmAbs val="0"/>
                                  </p:iterate>
                                  <p:childTnLst>
                                    <p:set>
                                      <p:cBhvr>
                                        <p:cTn id="19" fill="hold"/>
                                        <p:tgtEl>
                                          <p:spTgt spid="329"/>
                                        </p:tgtEl>
                                        <p:attrNameLst>
                                          <p:attrName>style.visibility</p:attrName>
                                        </p:attrNameLst>
                                      </p:cBhvr>
                                      <p:to>
                                        <p:strVal val="visible"/>
                                      </p:to>
                                    </p:set>
                                    <p:animEffect transition="in" filter="dissolve">
                                      <p:cBhvr>
                                        <p:cTn id="20"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advAuto="0"/>
      <p:bldP spid="319" grpId="0" animBg="1" advAuto="0"/>
      <p:bldP spid="328" grpId="0" animBg="1" advAuto="0"/>
      <p:bldP spid="329" grpId="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185"/>
          <p:cNvSpPr>
            <a:spLocks noChangeArrowheads="1"/>
          </p:cNvSpPr>
          <p:nvPr/>
        </p:nvSpPr>
        <p:spPr bwMode="auto">
          <a:xfrm>
            <a:off x="15335203" y="4918462"/>
            <a:ext cx="547308" cy="418776"/>
          </a:xfrm>
          <a:custGeom>
            <a:avLst/>
            <a:gdLst>
              <a:gd name="T0" fmla="*/ 545 w 619"/>
              <a:gd name="T1" fmla="*/ 0 h 472"/>
              <a:gd name="T2" fmla="*/ 545 w 619"/>
              <a:gd name="T3" fmla="*/ 0 h 472"/>
              <a:gd name="T4" fmla="*/ 73 w 619"/>
              <a:gd name="T5" fmla="*/ 0 h 472"/>
              <a:gd name="T6" fmla="*/ 0 w 619"/>
              <a:gd name="T7" fmla="*/ 73 h 472"/>
              <a:gd name="T8" fmla="*/ 0 w 619"/>
              <a:gd name="T9" fmla="*/ 397 h 472"/>
              <a:gd name="T10" fmla="*/ 73 w 619"/>
              <a:gd name="T11" fmla="*/ 471 h 472"/>
              <a:gd name="T12" fmla="*/ 545 w 619"/>
              <a:gd name="T13" fmla="*/ 471 h 472"/>
              <a:gd name="T14" fmla="*/ 618 w 619"/>
              <a:gd name="T15" fmla="*/ 397 h 472"/>
              <a:gd name="T16" fmla="*/ 618 w 619"/>
              <a:gd name="T17" fmla="*/ 73 h 472"/>
              <a:gd name="T18" fmla="*/ 545 w 619"/>
              <a:gd name="T19" fmla="*/ 0 h 472"/>
              <a:gd name="T20" fmla="*/ 559 w 619"/>
              <a:gd name="T21" fmla="*/ 44 h 472"/>
              <a:gd name="T22" fmla="*/ 559 w 619"/>
              <a:gd name="T23" fmla="*/ 44 h 472"/>
              <a:gd name="T24" fmla="*/ 309 w 619"/>
              <a:gd name="T25" fmla="*/ 235 h 472"/>
              <a:gd name="T26" fmla="*/ 59 w 619"/>
              <a:gd name="T27" fmla="*/ 44 h 472"/>
              <a:gd name="T28" fmla="*/ 559 w 619"/>
              <a:gd name="T29" fmla="*/ 44 h 472"/>
              <a:gd name="T30" fmla="*/ 29 w 619"/>
              <a:gd name="T31" fmla="*/ 397 h 472"/>
              <a:gd name="T32" fmla="*/ 29 w 619"/>
              <a:gd name="T33" fmla="*/ 397 h 472"/>
              <a:gd name="T34" fmla="*/ 29 w 619"/>
              <a:gd name="T35" fmla="*/ 73 h 472"/>
              <a:gd name="T36" fmla="*/ 206 w 619"/>
              <a:gd name="T37" fmla="*/ 221 h 472"/>
              <a:gd name="T38" fmla="*/ 29 w 619"/>
              <a:gd name="T39" fmla="*/ 397 h 472"/>
              <a:gd name="T40" fmla="*/ 59 w 619"/>
              <a:gd name="T41" fmla="*/ 427 h 472"/>
              <a:gd name="T42" fmla="*/ 59 w 619"/>
              <a:gd name="T43" fmla="*/ 427 h 472"/>
              <a:gd name="T44" fmla="*/ 236 w 619"/>
              <a:gd name="T45" fmla="*/ 235 h 472"/>
              <a:gd name="T46" fmla="*/ 309 w 619"/>
              <a:gd name="T47" fmla="*/ 294 h 472"/>
              <a:gd name="T48" fmla="*/ 368 w 619"/>
              <a:gd name="T49" fmla="*/ 235 h 472"/>
              <a:gd name="T50" fmla="*/ 559 w 619"/>
              <a:gd name="T51" fmla="*/ 427 h 472"/>
              <a:gd name="T52" fmla="*/ 59 w 619"/>
              <a:gd name="T53" fmla="*/ 427 h 472"/>
              <a:gd name="T54" fmla="*/ 589 w 619"/>
              <a:gd name="T55" fmla="*/ 397 h 472"/>
              <a:gd name="T56" fmla="*/ 589 w 619"/>
              <a:gd name="T57" fmla="*/ 397 h 472"/>
              <a:gd name="T58" fmla="*/ 589 w 619"/>
              <a:gd name="T59" fmla="*/ 397 h 472"/>
              <a:gd name="T60" fmla="*/ 412 w 619"/>
              <a:gd name="T61" fmla="*/ 221 h 472"/>
              <a:gd name="T62" fmla="*/ 589 w 619"/>
              <a:gd name="T63" fmla="*/ 73 h 472"/>
              <a:gd name="T64" fmla="*/ 589 w 619"/>
              <a:gd name="T65" fmla="*/ 39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lnTo>
                  <a:pt x="589" y="397"/>
                </a:lnTo>
                <a:cubicBezTo>
                  <a:pt x="412" y="221"/>
                  <a:pt x="412" y="221"/>
                  <a:pt x="412" y="221"/>
                </a:cubicBezTo>
                <a:cubicBezTo>
                  <a:pt x="589" y="73"/>
                  <a:pt x="589" y="73"/>
                  <a:pt x="589" y="73"/>
                </a:cubicBezTo>
                <a:lnTo>
                  <a:pt x="589" y="397"/>
                </a:lnTo>
                <a:close/>
              </a:path>
            </a:pathLst>
          </a:custGeom>
          <a:solidFill>
            <a:schemeClr val="bg1"/>
          </a:solidFill>
          <a:ln>
            <a:noFill/>
          </a:ln>
          <a:effectLst/>
        </p:spPr>
        <p:txBody>
          <a:bodyPr wrap="none" lIns="68574" tIns="34287" rIns="68574" bIns="34287" anchor="ctr"/>
          <a:lstStyle/>
          <a:p>
            <a:pPr>
              <a:defRPr/>
            </a:pPr>
            <a:endParaRPr lang="en-US" sz="1350"/>
          </a:p>
        </p:txBody>
      </p:sp>
      <p:sp>
        <p:nvSpPr>
          <p:cNvPr id="71" name="TextBox 70"/>
          <p:cNvSpPr txBox="1"/>
          <p:nvPr/>
        </p:nvSpPr>
        <p:spPr>
          <a:xfrm>
            <a:off x="1926296" y="3531973"/>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02</a:t>
            </a:r>
          </a:p>
        </p:txBody>
      </p:sp>
      <p:sp>
        <p:nvSpPr>
          <p:cNvPr id="72" name="TextBox 71"/>
          <p:cNvSpPr txBox="1"/>
          <p:nvPr/>
        </p:nvSpPr>
        <p:spPr>
          <a:xfrm>
            <a:off x="1877963" y="4688728"/>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03</a:t>
            </a:r>
          </a:p>
        </p:txBody>
      </p:sp>
      <p:sp>
        <p:nvSpPr>
          <p:cNvPr id="73" name="TextBox 72"/>
          <p:cNvSpPr txBox="1"/>
          <p:nvPr/>
        </p:nvSpPr>
        <p:spPr>
          <a:xfrm>
            <a:off x="1877964" y="5832877"/>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04</a:t>
            </a:r>
          </a:p>
        </p:txBody>
      </p:sp>
      <p:sp>
        <p:nvSpPr>
          <p:cNvPr id="75" name="TextBox 74"/>
          <p:cNvSpPr txBox="1"/>
          <p:nvPr/>
        </p:nvSpPr>
        <p:spPr>
          <a:xfrm>
            <a:off x="2055515" y="2262869"/>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01</a:t>
            </a:r>
          </a:p>
        </p:txBody>
      </p:sp>
      <p:sp>
        <p:nvSpPr>
          <p:cNvPr id="82" name="Line 525"/>
          <p:cNvSpPr>
            <a:spLocks noChangeShapeType="1"/>
          </p:cNvSpPr>
          <p:nvPr/>
        </p:nvSpPr>
        <p:spPr bwMode="auto">
          <a:xfrm>
            <a:off x="1616622" y="3619169"/>
            <a:ext cx="7995" cy="801038"/>
          </a:xfrm>
          <a:prstGeom prst="line">
            <a:avLst/>
          </a:prstGeom>
          <a:noFill/>
          <a:ln w="1800" cap="flat">
            <a:solidFill>
              <a:srgbClr val="F1F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650"/>
          </a:p>
        </p:txBody>
      </p:sp>
      <p:sp>
        <p:nvSpPr>
          <p:cNvPr id="83" name="Line 525"/>
          <p:cNvSpPr>
            <a:spLocks noChangeShapeType="1"/>
          </p:cNvSpPr>
          <p:nvPr/>
        </p:nvSpPr>
        <p:spPr bwMode="auto">
          <a:xfrm>
            <a:off x="1544765" y="5667551"/>
            <a:ext cx="7995" cy="801038"/>
          </a:xfrm>
          <a:prstGeom prst="line">
            <a:avLst/>
          </a:prstGeom>
          <a:noFill/>
          <a:ln w="1800" cap="flat">
            <a:solidFill>
              <a:srgbClr val="F1F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650"/>
          </a:p>
        </p:txBody>
      </p:sp>
      <p:sp>
        <p:nvSpPr>
          <p:cNvPr id="84" name="Line 525"/>
          <p:cNvSpPr>
            <a:spLocks noChangeShapeType="1"/>
          </p:cNvSpPr>
          <p:nvPr/>
        </p:nvSpPr>
        <p:spPr bwMode="auto">
          <a:xfrm>
            <a:off x="1544765" y="7162477"/>
            <a:ext cx="7995" cy="801038"/>
          </a:xfrm>
          <a:prstGeom prst="line">
            <a:avLst/>
          </a:prstGeom>
          <a:noFill/>
          <a:ln w="1800" cap="flat">
            <a:solidFill>
              <a:srgbClr val="F1F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650"/>
          </a:p>
        </p:txBody>
      </p:sp>
      <p:sp>
        <p:nvSpPr>
          <p:cNvPr id="86" name="Line 525"/>
          <p:cNvSpPr>
            <a:spLocks noChangeShapeType="1"/>
          </p:cNvSpPr>
          <p:nvPr/>
        </p:nvSpPr>
        <p:spPr bwMode="auto">
          <a:xfrm>
            <a:off x="1603839" y="2346724"/>
            <a:ext cx="7995" cy="801038"/>
          </a:xfrm>
          <a:prstGeom prst="line">
            <a:avLst/>
          </a:prstGeom>
          <a:noFill/>
          <a:ln w="1800" cap="flat">
            <a:solidFill>
              <a:srgbClr val="F1F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650"/>
          </a:p>
        </p:txBody>
      </p:sp>
      <p:sp>
        <p:nvSpPr>
          <p:cNvPr id="74" name="TextBox 72">
            <a:extLst>
              <a:ext uri="{FF2B5EF4-FFF2-40B4-BE49-F238E27FC236}">
                <a16:creationId xmlns:a16="http://schemas.microsoft.com/office/drawing/2014/main" id="{7ACEA756-BC58-46F6-A9E2-970F69D6D3E1}"/>
              </a:ext>
            </a:extLst>
          </p:cNvPr>
          <p:cNvSpPr txBox="1"/>
          <p:nvPr/>
        </p:nvSpPr>
        <p:spPr>
          <a:xfrm>
            <a:off x="1877963" y="7139113"/>
            <a:ext cx="1732913"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a:t>
            </a:r>
            <a:r>
              <a:rPr lang="es-ES" sz="4500" b="1" dirty="0">
                <a:solidFill>
                  <a:schemeClr val="bg1"/>
                </a:solidFill>
                <a:latin typeface="Lato Regular"/>
                <a:cs typeface="Lato Regular"/>
              </a:rPr>
              <a:t>5</a:t>
            </a:r>
            <a:endParaRPr lang="id-ID" sz="4500" b="1" dirty="0">
              <a:solidFill>
                <a:schemeClr val="bg1"/>
              </a:solidFill>
              <a:latin typeface="Lato Regular"/>
              <a:cs typeface="Lato Regular"/>
            </a:endParaRPr>
          </a:p>
        </p:txBody>
      </p:sp>
      <p:sp>
        <p:nvSpPr>
          <p:cNvPr id="85" name="Freeform 200">
            <a:extLst>
              <a:ext uri="{FF2B5EF4-FFF2-40B4-BE49-F238E27FC236}">
                <a16:creationId xmlns:a16="http://schemas.microsoft.com/office/drawing/2014/main" id="{008299DB-E330-47B7-B018-517EB49BA3E3}"/>
              </a:ext>
            </a:extLst>
          </p:cNvPr>
          <p:cNvSpPr>
            <a:spLocks noChangeArrowheads="1"/>
          </p:cNvSpPr>
          <p:nvPr/>
        </p:nvSpPr>
        <p:spPr bwMode="auto">
          <a:xfrm>
            <a:off x="15318301" y="7396876"/>
            <a:ext cx="563682" cy="504456"/>
          </a:xfrm>
          <a:custGeom>
            <a:avLst/>
            <a:gdLst>
              <a:gd name="T0" fmla="*/ 309 w 634"/>
              <a:gd name="T1" fmla="*/ 44 h 604"/>
              <a:gd name="T2" fmla="*/ 309 w 634"/>
              <a:gd name="T3" fmla="*/ 44 h 604"/>
              <a:gd name="T4" fmla="*/ 14 w 634"/>
              <a:gd name="T5" fmla="*/ 220 h 604"/>
              <a:gd name="T6" fmla="*/ 14 w 634"/>
              <a:gd name="T7" fmla="*/ 220 h 604"/>
              <a:gd name="T8" fmla="*/ 279 w 634"/>
              <a:gd name="T9" fmla="*/ 338 h 604"/>
              <a:gd name="T10" fmla="*/ 338 w 634"/>
              <a:gd name="T11" fmla="*/ 338 h 604"/>
              <a:gd name="T12" fmla="*/ 603 w 634"/>
              <a:gd name="T13" fmla="*/ 220 h 604"/>
              <a:gd name="T14" fmla="*/ 603 w 634"/>
              <a:gd name="T15" fmla="*/ 161 h 604"/>
              <a:gd name="T16" fmla="*/ 338 w 634"/>
              <a:gd name="T17" fmla="*/ 14 h 604"/>
              <a:gd name="T18" fmla="*/ 279 w 634"/>
              <a:gd name="T19" fmla="*/ 14 h 604"/>
              <a:gd name="T20" fmla="*/ 14 w 634"/>
              <a:gd name="T21" fmla="*/ 161 h 604"/>
              <a:gd name="T22" fmla="*/ 14 w 634"/>
              <a:gd name="T23" fmla="*/ 220 h 604"/>
              <a:gd name="T24" fmla="*/ 309 w 634"/>
              <a:gd name="T25" fmla="*/ 44 h 604"/>
              <a:gd name="T26" fmla="*/ 309 w 634"/>
              <a:gd name="T27" fmla="*/ 44 h 604"/>
              <a:gd name="T28" fmla="*/ 588 w 634"/>
              <a:gd name="T29" fmla="*/ 191 h 604"/>
              <a:gd name="T30" fmla="*/ 309 w 634"/>
              <a:gd name="T31" fmla="*/ 309 h 604"/>
              <a:gd name="T32" fmla="*/ 44 w 634"/>
              <a:gd name="T33" fmla="*/ 191 h 604"/>
              <a:gd name="T34" fmla="*/ 309 w 634"/>
              <a:gd name="T35" fmla="*/ 44 h 604"/>
              <a:gd name="T36" fmla="*/ 309 w 634"/>
              <a:gd name="T37" fmla="*/ 559 h 604"/>
              <a:gd name="T38" fmla="*/ 309 w 634"/>
              <a:gd name="T39" fmla="*/ 559 h 604"/>
              <a:gd name="T40" fmla="*/ 44 w 634"/>
              <a:gd name="T41" fmla="*/ 441 h 604"/>
              <a:gd name="T42" fmla="*/ 0 w 634"/>
              <a:gd name="T43" fmla="*/ 427 h 604"/>
              <a:gd name="T44" fmla="*/ 14 w 634"/>
              <a:gd name="T45" fmla="*/ 471 h 604"/>
              <a:gd name="T46" fmla="*/ 279 w 634"/>
              <a:gd name="T47" fmla="*/ 589 h 604"/>
              <a:gd name="T48" fmla="*/ 338 w 634"/>
              <a:gd name="T49" fmla="*/ 589 h 604"/>
              <a:gd name="T50" fmla="*/ 603 w 634"/>
              <a:gd name="T51" fmla="*/ 471 h 604"/>
              <a:gd name="T52" fmla="*/ 633 w 634"/>
              <a:gd name="T53" fmla="*/ 427 h 604"/>
              <a:gd name="T54" fmla="*/ 588 w 634"/>
              <a:gd name="T55" fmla="*/ 441 h 604"/>
              <a:gd name="T56" fmla="*/ 309 w 634"/>
              <a:gd name="T57" fmla="*/ 559 h 604"/>
              <a:gd name="T58" fmla="*/ 14 w 634"/>
              <a:gd name="T59" fmla="*/ 338 h 604"/>
              <a:gd name="T60" fmla="*/ 14 w 634"/>
              <a:gd name="T61" fmla="*/ 338 h 604"/>
              <a:gd name="T62" fmla="*/ 279 w 634"/>
              <a:gd name="T63" fmla="*/ 471 h 604"/>
              <a:gd name="T64" fmla="*/ 338 w 634"/>
              <a:gd name="T65" fmla="*/ 471 h 604"/>
              <a:gd name="T66" fmla="*/ 603 w 634"/>
              <a:gd name="T67" fmla="*/ 338 h 604"/>
              <a:gd name="T68" fmla="*/ 633 w 634"/>
              <a:gd name="T69" fmla="*/ 294 h 604"/>
              <a:gd name="T70" fmla="*/ 588 w 634"/>
              <a:gd name="T71" fmla="*/ 309 h 604"/>
              <a:gd name="T72" fmla="*/ 309 w 634"/>
              <a:gd name="T73" fmla="*/ 441 h 604"/>
              <a:gd name="T74" fmla="*/ 44 w 634"/>
              <a:gd name="T75" fmla="*/ 309 h 604"/>
              <a:gd name="T76" fmla="*/ 0 w 634"/>
              <a:gd name="T77" fmla="*/ 294 h 604"/>
              <a:gd name="T78" fmla="*/ 14 w 634"/>
              <a:gd name="T79" fmla="*/ 338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chemeClr val="bg1"/>
          </a:solidFill>
          <a:ln>
            <a:noFill/>
          </a:ln>
          <a:effectLst/>
        </p:spPr>
        <p:txBody>
          <a:bodyPr wrap="none" lIns="68574" tIns="34287" rIns="68574" bIns="34287" anchor="ctr"/>
          <a:lstStyle/>
          <a:p>
            <a:pPr>
              <a:defRPr/>
            </a:pPr>
            <a:endParaRPr lang="en-US" sz="1350"/>
          </a:p>
        </p:txBody>
      </p:sp>
      <p:grpSp>
        <p:nvGrpSpPr>
          <p:cNvPr id="89" name="Group 8">
            <a:extLst>
              <a:ext uri="{FF2B5EF4-FFF2-40B4-BE49-F238E27FC236}">
                <a16:creationId xmlns:a16="http://schemas.microsoft.com/office/drawing/2014/main" id="{60F7E0C6-64EF-4813-8F1A-25FCB9E83528}"/>
              </a:ext>
            </a:extLst>
          </p:cNvPr>
          <p:cNvGrpSpPr/>
          <p:nvPr/>
        </p:nvGrpSpPr>
        <p:grpSpPr>
          <a:xfrm>
            <a:off x="2369394" y="806113"/>
            <a:ext cx="6873728" cy="4683298"/>
            <a:chOff x="2196080" y="1483399"/>
            <a:chExt cx="8690209" cy="5693114"/>
          </a:xfrm>
        </p:grpSpPr>
        <p:sp>
          <p:nvSpPr>
            <p:cNvPr id="91" name="TextBox 1060">
              <a:extLst>
                <a:ext uri="{FF2B5EF4-FFF2-40B4-BE49-F238E27FC236}">
                  <a16:creationId xmlns:a16="http://schemas.microsoft.com/office/drawing/2014/main" id="{3DF3F8F0-0180-4558-85E6-2EC85EFA2A39}"/>
                </a:ext>
              </a:extLst>
            </p:cNvPr>
            <p:cNvSpPr txBox="1"/>
            <p:nvPr/>
          </p:nvSpPr>
          <p:spPr>
            <a:xfrm>
              <a:off x="2747598" y="3536603"/>
              <a:ext cx="7904940" cy="3639910"/>
            </a:xfrm>
            <a:prstGeom prst="rect">
              <a:avLst/>
            </a:prstGeom>
            <a:noFill/>
          </p:spPr>
          <p:txBody>
            <a:bodyPr wrap="square" rtlCol="0">
              <a:spAutoFit/>
            </a:bodyPr>
            <a:lstStyle/>
            <a:p>
              <a:pPr>
                <a:lnSpc>
                  <a:spcPct val="130000"/>
                </a:lnSpc>
              </a:pPr>
              <a:endParaRPr lang="es-MX" sz="1500" b="1" dirty="0">
                <a:solidFill>
                  <a:schemeClr val="tx2"/>
                </a:solidFill>
                <a:latin typeface="Lato Light"/>
                <a:cs typeface="Lato Light"/>
              </a:endParaRPr>
            </a:p>
            <a:p>
              <a:pPr>
                <a:lnSpc>
                  <a:spcPct val="107000"/>
                </a:lnSpc>
                <a:spcAft>
                  <a:spcPts val="1200"/>
                </a:spcAft>
              </a:pPr>
              <a:r>
                <a:rPr lang="es-ES" sz="3000" dirty="0">
                  <a:latin typeface="Calibri" panose="020F0502020204030204" pitchFamily="34" charset="0"/>
                  <a:cs typeface="Calibri" panose="020F0502020204030204" pitchFamily="34" charset="0"/>
                </a:rPr>
                <a:t>El MCP decidió realizar los diálogos de país de la manera más inclusiva y amplió la consulta a los sectores;</a:t>
              </a:r>
            </a:p>
            <a:p>
              <a:pPr>
                <a:lnSpc>
                  <a:spcPct val="107000"/>
                </a:lnSpc>
                <a:spcAft>
                  <a:spcPts val="1200"/>
                </a:spcAft>
              </a:pPr>
              <a:r>
                <a:rPr lang="es-ES" sz="3000" dirty="0">
                  <a:latin typeface="Calibri" panose="020F0502020204030204" pitchFamily="34" charset="0"/>
                  <a:cs typeface="Calibri" panose="020F0502020204030204" pitchFamily="34" charset="0"/>
                </a:rPr>
                <a:t>Personas Adultas Mayores (PMM) y Personas con Discapacidad (</a:t>
              </a:r>
              <a:r>
                <a:rPr lang="es-ES" sz="3000" dirty="0" err="1">
                  <a:latin typeface="Calibri" panose="020F0502020204030204" pitchFamily="34" charset="0"/>
                  <a:cs typeface="Calibri" panose="020F0502020204030204" pitchFamily="34" charset="0"/>
                </a:rPr>
                <a:t>PcD</a:t>
              </a:r>
              <a:r>
                <a:rPr lang="es-ES" sz="3000" dirty="0">
                  <a:latin typeface="Calibri" panose="020F0502020204030204" pitchFamily="34" charset="0"/>
                  <a:cs typeface="Calibri" panose="020F0502020204030204" pitchFamily="34" charset="0"/>
                </a:rPr>
                <a:t>). </a:t>
              </a:r>
              <a:endParaRPr lang="es-SV" sz="3000" dirty="0">
                <a:latin typeface="Calibri" panose="020F0502020204030204" pitchFamily="34" charset="0"/>
                <a:cs typeface="Calibri" panose="020F0502020204030204" pitchFamily="34" charset="0"/>
              </a:endParaRPr>
            </a:p>
          </p:txBody>
        </p:sp>
        <p:sp>
          <p:nvSpPr>
            <p:cNvPr id="92" name="TextBox 1061">
              <a:extLst>
                <a:ext uri="{FF2B5EF4-FFF2-40B4-BE49-F238E27FC236}">
                  <a16:creationId xmlns:a16="http://schemas.microsoft.com/office/drawing/2014/main" id="{F5B07E59-956F-4489-A43A-88C9CE20AC2E}"/>
                </a:ext>
              </a:extLst>
            </p:cNvPr>
            <p:cNvSpPr txBox="1"/>
            <p:nvPr/>
          </p:nvSpPr>
          <p:spPr>
            <a:xfrm>
              <a:off x="2196080" y="1483399"/>
              <a:ext cx="8690209" cy="701497"/>
            </a:xfrm>
            <a:prstGeom prst="rect">
              <a:avLst/>
            </a:prstGeom>
            <a:noFill/>
          </p:spPr>
          <p:txBody>
            <a:bodyPr wrap="square" lIns="68567" tIns="34284" rIns="68567" bIns="34284" rtlCol="0">
              <a:spAutoFit/>
            </a:bodyPr>
            <a:lstStyle/>
            <a:p>
              <a:r>
                <a:rPr lang="en-US" sz="3300" b="1" dirty="0">
                  <a:solidFill>
                    <a:schemeClr val="tx2"/>
                  </a:solidFill>
                  <a:latin typeface="Lato Regular"/>
                  <a:cs typeface="Lato Regular"/>
                </a:rPr>
                <a:t>... </a:t>
              </a:r>
              <a:r>
                <a:rPr lang="es-SV" sz="3300" b="1" dirty="0">
                  <a:solidFill>
                    <a:schemeClr val="tx2"/>
                  </a:solidFill>
                  <a:latin typeface="Lato Regular"/>
                  <a:cs typeface="Lato Regular"/>
                </a:rPr>
                <a:t>aspectos</a:t>
              </a:r>
              <a:r>
                <a:rPr lang="en-US" sz="3300" b="1" dirty="0">
                  <a:solidFill>
                    <a:schemeClr val="tx2"/>
                  </a:solidFill>
                  <a:latin typeface="Lato Regular"/>
                  <a:cs typeface="Lato Regular"/>
                </a:rPr>
                <a:t> </a:t>
              </a:r>
              <a:r>
                <a:rPr lang="es-SV" sz="3300" b="1" dirty="0">
                  <a:solidFill>
                    <a:schemeClr val="tx2"/>
                  </a:solidFill>
                  <a:latin typeface="Lato Regular"/>
                  <a:cs typeface="Lato Regular"/>
                </a:rPr>
                <a:t>destacados</a:t>
              </a:r>
              <a:r>
                <a:rPr lang="en-US" sz="3300" b="1" dirty="0">
                  <a:solidFill>
                    <a:schemeClr val="tx2"/>
                  </a:solidFill>
                  <a:latin typeface="Lato Regular"/>
                  <a:cs typeface="Lato Regular"/>
                </a:rPr>
                <a:t> </a:t>
              </a:r>
              <a:endParaRPr lang="id-ID" sz="3300" b="1" dirty="0">
                <a:solidFill>
                  <a:schemeClr val="tx2"/>
                </a:solidFill>
                <a:latin typeface="Lato Regular"/>
                <a:cs typeface="Lato Regular"/>
              </a:endParaRPr>
            </a:p>
          </p:txBody>
        </p:sp>
      </p:grpSp>
      <p:pic>
        <p:nvPicPr>
          <p:cNvPr id="93" name="Imagen 4">
            <a:extLst>
              <a:ext uri="{FF2B5EF4-FFF2-40B4-BE49-F238E27FC236}">
                <a16:creationId xmlns:a16="http://schemas.microsoft.com/office/drawing/2014/main" id="{31C200A1-38AA-4C73-824A-450479C46D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356" y="5830906"/>
            <a:ext cx="5455740" cy="3471398"/>
          </a:xfrm>
          <a:prstGeom prst="rect">
            <a:avLst/>
          </a:prstGeom>
        </p:spPr>
      </p:pic>
      <p:pic>
        <p:nvPicPr>
          <p:cNvPr id="94" name="Imagen 3" descr="Interfaz de usuario gráfica, Aplicación, Sitio web&#10;&#10;Descripción generada automáticamente">
            <a:extLst>
              <a:ext uri="{FF2B5EF4-FFF2-40B4-BE49-F238E27FC236}">
                <a16:creationId xmlns:a16="http://schemas.microsoft.com/office/drawing/2014/main" id="{2FE3FC90-CF79-4AB9-BE45-DF6014A7E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954028"/>
            <a:ext cx="6387653" cy="4182895"/>
          </a:xfrm>
          <a:prstGeom prst="rect">
            <a:avLst/>
          </a:prstGeom>
        </p:spPr>
      </p:pic>
      <p:sp>
        <p:nvSpPr>
          <p:cNvPr id="95" name="TextBox 1057">
            <a:extLst>
              <a:ext uri="{FF2B5EF4-FFF2-40B4-BE49-F238E27FC236}">
                <a16:creationId xmlns:a16="http://schemas.microsoft.com/office/drawing/2014/main" id="{B3BB2F87-A7DA-468C-B0DE-2D998FF84750}"/>
              </a:ext>
            </a:extLst>
          </p:cNvPr>
          <p:cNvSpPr txBox="1"/>
          <p:nvPr/>
        </p:nvSpPr>
        <p:spPr>
          <a:xfrm>
            <a:off x="9601200" y="5164115"/>
            <a:ext cx="8189084" cy="3208559"/>
          </a:xfrm>
          <a:prstGeom prst="rect">
            <a:avLst/>
          </a:prstGeom>
          <a:noFill/>
        </p:spPr>
        <p:txBody>
          <a:bodyPr wrap="square" lIns="68567" tIns="34284" rIns="68567" bIns="34284" rtlCol="0">
            <a:spAutoFit/>
          </a:bodyPr>
          <a:lstStyle/>
          <a:p>
            <a:pPr algn="ctr"/>
            <a:endParaRPr lang="en-US" sz="3600" b="1" dirty="0">
              <a:solidFill>
                <a:schemeClr val="tx2"/>
              </a:solidFill>
              <a:latin typeface="Lato Regular"/>
              <a:cs typeface="Lato Regular"/>
            </a:endParaRPr>
          </a:p>
          <a:p>
            <a:pPr algn="ctr"/>
            <a:r>
              <a:rPr lang="es-SV" sz="3200" dirty="0">
                <a:latin typeface="Calibri" panose="020F0502020204030204" pitchFamily="34" charset="0"/>
                <a:ea typeface="Calibri" panose="020F0502020204030204" pitchFamily="34" charset="0"/>
                <a:cs typeface="Calibri" panose="020F0502020204030204" pitchFamily="34" charset="0"/>
              </a:rPr>
              <a:t>La</a:t>
            </a:r>
            <a:r>
              <a:rPr lang="es-SV" sz="4000" dirty="0">
                <a:latin typeface="Calibri" panose="020F0502020204030204" pitchFamily="34" charset="0"/>
                <a:ea typeface="Calibri" panose="020F0502020204030204" pitchFamily="34" charset="0"/>
                <a:cs typeface="Calibri" panose="020F0502020204030204" pitchFamily="34" charset="0"/>
              </a:rPr>
              <a:t> </a:t>
            </a:r>
            <a:r>
              <a:rPr lang="es-SV" sz="3200" dirty="0">
                <a:latin typeface="Calibri" panose="020F0502020204030204" pitchFamily="34" charset="0"/>
                <a:ea typeface="Calibri" panose="020F0502020204030204" pitchFamily="34" charset="0"/>
                <a:cs typeface="Calibri" panose="020F0502020204030204" pitchFamily="34" charset="0"/>
              </a:rPr>
              <a:t>inclusión de estos sectores se adhiere a las consultas realizadas a los sectores de Personas afectadas por el VIH, Tuberculosis y Malaria (PAVTM), Poblaciones Clave (PC) y Personas afectadas por la Tuberculosis (PATB).</a:t>
            </a:r>
            <a:endParaRPr lang="id-ID" sz="4000" b="1" dirty="0">
              <a:solidFill>
                <a:schemeClr val="tx2"/>
              </a:solidFill>
              <a:latin typeface="Lato Regular"/>
              <a:cs typeface="Lato Regular"/>
            </a:endParaRPr>
          </a:p>
        </p:txBody>
      </p:sp>
    </p:spTree>
    <p:extLst>
      <p:ext uri="{BB962C8B-B14F-4D97-AF65-F5344CB8AC3E}">
        <p14:creationId xmlns:p14="http://schemas.microsoft.com/office/powerpoint/2010/main" val="194725505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ppt_x"/>
                                          </p:val>
                                        </p:tav>
                                        <p:tav tm="100000">
                                          <p:val>
                                            <p:strVal val="#ppt_x"/>
                                          </p:val>
                                        </p:tav>
                                      </p:tavLst>
                                    </p:anim>
                                    <p:anim calcmode="lin" valueType="num">
                                      <p:cBhvr additive="base">
                                        <p:cTn id="12" dur="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ppt_x"/>
                                          </p:val>
                                        </p:tav>
                                        <p:tav tm="100000">
                                          <p:val>
                                            <p:strVal val="#ppt_x"/>
                                          </p:val>
                                        </p:tav>
                                      </p:tavLst>
                                    </p:anim>
                                    <p:anim calcmode="lin" valueType="num">
                                      <p:cBhvr additive="base">
                                        <p:cTn id="16" dur="500" fill="hold"/>
                                        <p:tgtEl>
                                          <p:spTgt spid="7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500" fill="hold"/>
                                        <p:tgtEl>
                                          <p:spTgt spid="82"/>
                                        </p:tgtEl>
                                        <p:attrNameLst>
                                          <p:attrName>ppt_x</p:attrName>
                                        </p:attrNameLst>
                                      </p:cBhvr>
                                      <p:tavLst>
                                        <p:tav tm="0">
                                          <p:val>
                                            <p:strVal val="#ppt_x"/>
                                          </p:val>
                                        </p:tav>
                                        <p:tav tm="100000">
                                          <p:val>
                                            <p:strVal val="#ppt_x"/>
                                          </p:val>
                                        </p:tav>
                                      </p:tavLst>
                                    </p:anim>
                                    <p:anim calcmode="lin" valueType="num">
                                      <p:cBhvr additive="base">
                                        <p:cTn id="28" dur="500" fill="hold"/>
                                        <p:tgtEl>
                                          <p:spTgt spid="8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500" fill="hold"/>
                                        <p:tgtEl>
                                          <p:spTgt spid="83"/>
                                        </p:tgtEl>
                                        <p:attrNameLst>
                                          <p:attrName>ppt_x</p:attrName>
                                        </p:attrNameLst>
                                      </p:cBhvr>
                                      <p:tavLst>
                                        <p:tav tm="0">
                                          <p:val>
                                            <p:strVal val="#ppt_x"/>
                                          </p:val>
                                        </p:tav>
                                        <p:tav tm="100000">
                                          <p:val>
                                            <p:strVal val="#ppt_x"/>
                                          </p:val>
                                        </p:tav>
                                      </p:tavLst>
                                    </p:anim>
                                    <p:anim calcmode="lin" valueType="num">
                                      <p:cBhvr additive="base">
                                        <p:cTn id="32" dur="500" fill="hold"/>
                                        <p:tgtEl>
                                          <p:spTgt spid="8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additive="base">
                                        <p:cTn id="35" dur="500" fill="hold"/>
                                        <p:tgtEl>
                                          <p:spTgt spid="84"/>
                                        </p:tgtEl>
                                        <p:attrNameLst>
                                          <p:attrName>ppt_x</p:attrName>
                                        </p:attrNameLst>
                                      </p:cBhvr>
                                      <p:tavLst>
                                        <p:tav tm="0">
                                          <p:val>
                                            <p:strVal val="#ppt_x"/>
                                          </p:val>
                                        </p:tav>
                                        <p:tav tm="100000">
                                          <p:val>
                                            <p:strVal val="#ppt_x"/>
                                          </p:val>
                                        </p:tav>
                                      </p:tavLst>
                                    </p:anim>
                                    <p:anim calcmode="lin" valueType="num">
                                      <p:cBhvr additive="base">
                                        <p:cTn id="36" dur="500" fill="hold"/>
                                        <p:tgtEl>
                                          <p:spTgt spid="8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6"/>
                                        </p:tgtEl>
                                        <p:attrNameLst>
                                          <p:attrName>style.visibility</p:attrName>
                                        </p:attrNameLst>
                                      </p:cBhvr>
                                      <p:to>
                                        <p:strVal val="visible"/>
                                      </p:to>
                                    </p:set>
                                    <p:anim calcmode="lin" valueType="num">
                                      <p:cBhvr additive="base">
                                        <p:cTn id="39" dur="500" fill="hold"/>
                                        <p:tgtEl>
                                          <p:spTgt spid="86"/>
                                        </p:tgtEl>
                                        <p:attrNameLst>
                                          <p:attrName>ppt_x</p:attrName>
                                        </p:attrNameLst>
                                      </p:cBhvr>
                                      <p:tavLst>
                                        <p:tav tm="0">
                                          <p:val>
                                            <p:strVal val="#ppt_x"/>
                                          </p:val>
                                        </p:tav>
                                        <p:tav tm="100000">
                                          <p:val>
                                            <p:strVal val="#ppt_x"/>
                                          </p:val>
                                        </p:tav>
                                      </p:tavLst>
                                    </p:anim>
                                    <p:anim calcmode="lin" valueType="num">
                                      <p:cBhvr additive="base">
                                        <p:cTn id="40" dur="500" fill="hold"/>
                                        <p:tgtEl>
                                          <p:spTgt spid="8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1" grpId="0"/>
      <p:bldP spid="72" grpId="0"/>
      <p:bldP spid="73" grpId="0"/>
      <p:bldP spid="75" grpId="0"/>
      <p:bldP spid="82" grpId="0" animBg="1"/>
      <p:bldP spid="83" grpId="0" animBg="1"/>
      <p:bldP spid="84" grpId="0" animBg="1"/>
      <p:bldP spid="86" grpId="0" animBg="1"/>
      <p:bldP spid="74" grpId="0"/>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
          <p:cNvSpPr>
            <a:spLocks noChangeArrowheads="1"/>
          </p:cNvSpPr>
          <p:nvPr/>
        </p:nvSpPr>
        <p:spPr bwMode="auto">
          <a:xfrm>
            <a:off x="1250319" y="2240028"/>
            <a:ext cx="14016465" cy="1014431"/>
          </a:xfrm>
          <a:custGeom>
            <a:avLst/>
            <a:gdLst>
              <a:gd name="T0" fmla="*/ 0 w 7121"/>
              <a:gd name="T1" fmla="*/ 1656 h 1657"/>
              <a:gd name="T2" fmla="*/ 7120 w 7121"/>
              <a:gd name="T3" fmla="*/ 1656 h 1657"/>
              <a:gd name="T4" fmla="*/ 7120 w 7121"/>
              <a:gd name="T5" fmla="*/ 0 h 1657"/>
              <a:gd name="T6" fmla="*/ 0 w 7121"/>
              <a:gd name="T7" fmla="*/ 0 h 1657"/>
              <a:gd name="T8" fmla="*/ 0 w 7121"/>
              <a:gd name="T9" fmla="*/ 1656 h 1657"/>
            </a:gdLst>
            <a:ahLst/>
            <a:cxnLst>
              <a:cxn ang="0">
                <a:pos x="T0" y="T1"/>
              </a:cxn>
              <a:cxn ang="0">
                <a:pos x="T2" y="T3"/>
              </a:cxn>
              <a:cxn ang="0">
                <a:pos x="T4" y="T5"/>
              </a:cxn>
              <a:cxn ang="0">
                <a:pos x="T6" y="T7"/>
              </a:cxn>
              <a:cxn ang="0">
                <a:pos x="T8" y="T9"/>
              </a:cxn>
            </a:cxnLst>
            <a:rect l="0" t="0" r="r" b="b"/>
            <a:pathLst>
              <a:path w="7121" h="1657">
                <a:moveTo>
                  <a:pt x="0" y="1656"/>
                </a:moveTo>
                <a:lnTo>
                  <a:pt x="7120" y="1656"/>
                </a:lnTo>
                <a:lnTo>
                  <a:pt x="7120" y="0"/>
                </a:lnTo>
                <a:lnTo>
                  <a:pt x="0" y="0"/>
                </a:lnTo>
                <a:lnTo>
                  <a:pt x="0" y="1656"/>
                </a:lnTo>
              </a:path>
            </a:pathLst>
          </a:custGeom>
          <a:solidFill>
            <a:schemeClr val="accent1"/>
          </a:solidFill>
          <a:ln>
            <a:noFill/>
          </a:ln>
          <a:effectLst/>
        </p:spPr>
        <p:txBody>
          <a:bodyPr wrap="none" anchor="ctr"/>
          <a:lstStyle/>
          <a:p>
            <a:endParaRPr lang="en-US" sz="1350"/>
          </a:p>
        </p:txBody>
      </p:sp>
      <p:sp>
        <p:nvSpPr>
          <p:cNvPr id="35" name="Freeform 7"/>
          <p:cNvSpPr>
            <a:spLocks noChangeArrowheads="1"/>
          </p:cNvSpPr>
          <p:nvPr/>
        </p:nvSpPr>
        <p:spPr bwMode="auto">
          <a:xfrm>
            <a:off x="1248803" y="3455758"/>
            <a:ext cx="13995778" cy="975636"/>
          </a:xfrm>
          <a:custGeom>
            <a:avLst/>
            <a:gdLst>
              <a:gd name="T0" fmla="*/ 0 w 7121"/>
              <a:gd name="T1" fmla="*/ 1190 h 1191"/>
              <a:gd name="T2" fmla="*/ 7120 w 7121"/>
              <a:gd name="T3" fmla="*/ 1190 h 1191"/>
              <a:gd name="T4" fmla="*/ 7120 w 7121"/>
              <a:gd name="T5" fmla="*/ 0 h 1191"/>
              <a:gd name="T6" fmla="*/ 0 w 7121"/>
              <a:gd name="T7" fmla="*/ 0 h 1191"/>
              <a:gd name="T8" fmla="*/ 0 w 7121"/>
              <a:gd name="T9" fmla="*/ 1190 h 1191"/>
            </a:gdLst>
            <a:ahLst/>
            <a:cxnLst>
              <a:cxn ang="0">
                <a:pos x="T0" y="T1"/>
              </a:cxn>
              <a:cxn ang="0">
                <a:pos x="T2" y="T3"/>
              </a:cxn>
              <a:cxn ang="0">
                <a:pos x="T4" y="T5"/>
              </a:cxn>
              <a:cxn ang="0">
                <a:pos x="T6" y="T7"/>
              </a:cxn>
              <a:cxn ang="0">
                <a:pos x="T8" y="T9"/>
              </a:cxn>
            </a:cxnLst>
            <a:rect l="0" t="0" r="r" b="b"/>
            <a:pathLst>
              <a:path w="7121" h="1191">
                <a:moveTo>
                  <a:pt x="0" y="1190"/>
                </a:moveTo>
                <a:lnTo>
                  <a:pt x="7120" y="1190"/>
                </a:lnTo>
                <a:lnTo>
                  <a:pt x="7120" y="0"/>
                </a:lnTo>
                <a:lnTo>
                  <a:pt x="0" y="0"/>
                </a:lnTo>
                <a:lnTo>
                  <a:pt x="0" y="1190"/>
                </a:lnTo>
              </a:path>
            </a:pathLst>
          </a:custGeom>
          <a:solidFill>
            <a:schemeClr val="accent6">
              <a:lumMod val="75000"/>
            </a:schemeClr>
          </a:solidFill>
          <a:ln>
            <a:noFill/>
          </a:ln>
          <a:effectLst/>
        </p:spPr>
        <p:txBody>
          <a:bodyPr wrap="none" anchor="ctr"/>
          <a:lstStyle/>
          <a:p>
            <a:endParaRPr lang="en-US" sz="1350"/>
          </a:p>
        </p:txBody>
      </p:sp>
      <p:sp>
        <p:nvSpPr>
          <p:cNvPr id="36" name="Freeform 13"/>
          <p:cNvSpPr>
            <a:spLocks noChangeArrowheads="1"/>
          </p:cNvSpPr>
          <p:nvPr/>
        </p:nvSpPr>
        <p:spPr bwMode="auto">
          <a:xfrm>
            <a:off x="1299607" y="4596311"/>
            <a:ext cx="13944974" cy="1033103"/>
          </a:xfrm>
          <a:custGeom>
            <a:avLst/>
            <a:gdLst>
              <a:gd name="T0" fmla="*/ 0 w 7121"/>
              <a:gd name="T1" fmla="*/ 1544 h 1545"/>
              <a:gd name="T2" fmla="*/ 7120 w 7121"/>
              <a:gd name="T3" fmla="*/ 1544 h 1545"/>
              <a:gd name="T4" fmla="*/ 7120 w 7121"/>
              <a:gd name="T5" fmla="*/ 0 h 1545"/>
              <a:gd name="T6" fmla="*/ 0 w 7121"/>
              <a:gd name="T7" fmla="*/ 0 h 1545"/>
              <a:gd name="T8" fmla="*/ 0 w 7121"/>
              <a:gd name="T9" fmla="*/ 1544 h 1545"/>
            </a:gdLst>
            <a:ahLst/>
            <a:cxnLst>
              <a:cxn ang="0">
                <a:pos x="T0" y="T1"/>
              </a:cxn>
              <a:cxn ang="0">
                <a:pos x="T2" y="T3"/>
              </a:cxn>
              <a:cxn ang="0">
                <a:pos x="T4" y="T5"/>
              </a:cxn>
              <a:cxn ang="0">
                <a:pos x="T6" y="T7"/>
              </a:cxn>
              <a:cxn ang="0">
                <a:pos x="T8" y="T9"/>
              </a:cxn>
            </a:cxnLst>
            <a:rect l="0" t="0" r="r" b="b"/>
            <a:pathLst>
              <a:path w="7121" h="1545">
                <a:moveTo>
                  <a:pt x="0" y="1544"/>
                </a:moveTo>
                <a:lnTo>
                  <a:pt x="7120" y="1544"/>
                </a:lnTo>
                <a:lnTo>
                  <a:pt x="7120" y="0"/>
                </a:lnTo>
                <a:lnTo>
                  <a:pt x="0" y="0"/>
                </a:lnTo>
                <a:lnTo>
                  <a:pt x="0" y="1544"/>
                </a:lnTo>
              </a:path>
            </a:pathLst>
          </a:custGeom>
          <a:solidFill>
            <a:schemeClr val="accent3"/>
          </a:solidFill>
          <a:ln>
            <a:noFill/>
          </a:ln>
          <a:effectLst/>
        </p:spPr>
        <p:txBody>
          <a:bodyPr wrap="none" anchor="ctr"/>
          <a:lstStyle/>
          <a:p>
            <a:endParaRPr lang="en-US" sz="1350"/>
          </a:p>
        </p:txBody>
      </p:sp>
      <p:sp>
        <p:nvSpPr>
          <p:cNvPr id="37" name="Freeform 19"/>
          <p:cNvSpPr>
            <a:spLocks noChangeArrowheads="1"/>
          </p:cNvSpPr>
          <p:nvPr/>
        </p:nvSpPr>
        <p:spPr bwMode="auto">
          <a:xfrm>
            <a:off x="1315833" y="5876660"/>
            <a:ext cx="14276967" cy="1015524"/>
          </a:xfrm>
          <a:custGeom>
            <a:avLst/>
            <a:gdLst>
              <a:gd name="T0" fmla="*/ 0 w 7121"/>
              <a:gd name="T1" fmla="*/ 1400 h 1401"/>
              <a:gd name="T2" fmla="*/ 7120 w 7121"/>
              <a:gd name="T3" fmla="*/ 1400 h 1401"/>
              <a:gd name="T4" fmla="*/ 7120 w 7121"/>
              <a:gd name="T5" fmla="*/ 0 h 1401"/>
              <a:gd name="T6" fmla="*/ 0 w 7121"/>
              <a:gd name="T7" fmla="*/ 0 h 1401"/>
              <a:gd name="T8" fmla="*/ 0 w 7121"/>
              <a:gd name="T9" fmla="*/ 1400 h 1401"/>
            </a:gdLst>
            <a:ahLst/>
            <a:cxnLst>
              <a:cxn ang="0">
                <a:pos x="T0" y="T1"/>
              </a:cxn>
              <a:cxn ang="0">
                <a:pos x="T2" y="T3"/>
              </a:cxn>
              <a:cxn ang="0">
                <a:pos x="T4" y="T5"/>
              </a:cxn>
              <a:cxn ang="0">
                <a:pos x="T6" y="T7"/>
              </a:cxn>
              <a:cxn ang="0">
                <a:pos x="T8" y="T9"/>
              </a:cxn>
            </a:cxnLst>
            <a:rect l="0" t="0" r="r" b="b"/>
            <a:pathLst>
              <a:path w="7121" h="1401">
                <a:moveTo>
                  <a:pt x="0" y="1400"/>
                </a:moveTo>
                <a:lnTo>
                  <a:pt x="7120" y="1400"/>
                </a:lnTo>
                <a:lnTo>
                  <a:pt x="7120" y="0"/>
                </a:lnTo>
                <a:lnTo>
                  <a:pt x="0" y="0"/>
                </a:lnTo>
                <a:lnTo>
                  <a:pt x="0" y="1400"/>
                </a:lnTo>
              </a:path>
            </a:pathLst>
          </a:custGeom>
          <a:solidFill>
            <a:srgbClr val="FFC000"/>
          </a:solidFill>
          <a:ln>
            <a:noFill/>
          </a:ln>
          <a:effectLst/>
        </p:spPr>
        <p:txBody>
          <a:bodyPr wrap="none" anchor="ctr"/>
          <a:lstStyle/>
          <a:p>
            <a:r>
              <a:rPr lang="en-US" sz="1350" dirty="0"/>
              <a:t>p</a:t>
            </a:r>
          </a:p>
        </p:txBody>
      </p:sp>
      <p:sp>
        <p:nvSpPr>
          <p:cNvPr id="44" name="Freeform 36"/>
          <p:cNvSpPr>
            <a:spLocks noChangeArrowheads="1"/>
          </p:cNvSpPr>
          <p:nvPr/>
        </p:nvSpPr>
        <p:spPr bwMode="auto">
          <a:xfrm>
            <a:off x="15436254" y="5853901"/>
            <a:ext cx="858951" cy="1090065"/>
          </a:xfrm>
          <a:custGeom>
            <a:avLst/>
            <a:gdLst>
              <a:gd name="T0" fmla="*/ 0 w 1283"/>
              <a:gd name="T1" fmla="*/ 1390 h 1560"/>
              <a:gd name="T2" fmla="*/ 1282 w 1283"/>
              <a:gd name="T3" fmla="*/ 1559 h 1560"/>
              <a:gd name="T4" fmla="*/ 1282 w 1283"/>
              <a:gd name="T5" fmla="*/ 0 h 1560"/>
              <a:gd name="T6" fmla="*/ 0 w 1283"/>
              <a:gd name="T7" fmla="*/ 0 h 1560"/>
              <a:gd name="T8" fmla="*/ 0 w 1283"/>
              <a:gd name="T9" fmla="*/ 1390 h 1560"/>
            </a:gdLst>
            <a:ahLst/>
            <a:cxnLst>
              <a:cxn ang="0">
                <a:pos x="T0" y="T1"/>
              </a:cxn>
              <a:cxn ang="0">
                <a:pos x="T2" y="T3"/>
              </a:cxn>
              <a:cxn ang="0">
                <a:pos x="T4" y="T5"/>
              </a:cxn>
              <a:cxn ang="0">
                <a:pos x="T6" y="T7"/>
              </a:cxn>
              <a:cxn ang="0">
                <a:pos x="T8" y="T9"/>
              </a:cxn>
            </a:cxnLst>
            <a:rect l="0" t="0" r="r" b="b"/>
            <a:pathLst>
              <a:path w="1283" h="1560">
                <a:moveTo>
                  <a:pt x="0" y="1390"/>
                </a:moveTo>
                <a:lnTo>
                  <a:pt x="1282" y="1559"/>
                </a:lnTo>
                <a:lnTo>
                  <a:pt x="1282" y="0"/>
                </a:lnTo>
                <a:lnTo>
                  <a:pt x="0" y="0"/>
                </a:lnTo>
                <a:lnTo>
                  <a:pt x="0" y="1390"/>
                </a:lnTo>
              </a:path>
            </a:pathLst>
          </a:custGeom>
          <a:solidFill>
            <a:srgbClr val="FFC000"/>
          </a:solidFill>
          <a:ln>
            <a:noFill/>
          </a:ln>
          <a:effectLst/>
        </p:spPr>
        <p:txBody>
          <a:bodyPr wrap="none" anchor="ctr"/>
          <a:lstStyle/>
          <a:p>
            <a:endParaRPr lang="en-US" sz="1350"/>
          </a:p>
        </p:txBody>
      </p:sp>
      <p:sp>
        <p:nvSpPr>
          <p:cNvPr id="45" name="Freeform 37"/>
          <p:cNvSpPr>
            <a:spLocks noChangeArrowheads="1"/>
          </p:cNvSpPr>
          <p:nvPr/>
        </p:nvSpPr>
        <p:spPr bwMode="auto">
          <a:xfrm>
            <a:off x="16294302" y="5839389"/>
            <a:ext cx="1903862" cy="1090065"/>
          </a:xfrm>
          <a:custGeom>
            <a:avLst/>
            <a:gdLst>
              <a:gd name="T0" fmla="*/ 2842 w 2843"/>
              <a:gd name="T1" fmla="*/ 1051 h 1560"/>
              <a:gd name="T2" fmla="*/ 0 w 2843"/>
              <a:gd name="T3" fmla="*/ 1559 h 1560"/>
              <a:gd name="T4" fmla="*/ 0 w 2843"/>
              <a:gd name="T5" fmla="*/ 0 h 1560"/>
              <a:gd name="T6" fmla="*/ 2842 w 2843"/>
              <a:gd name="T7" fmla="*/ 0 h 1560"/>
              <a:gd name="T8" fmla="*/ 2842 w 2843"/>
              <a:gd name="T9" fmla="*/ 1051 h 1560"/>
            </a:gdLst>
            <a:ahLst/>
            <a:cxnLst>
              <a:cxn ang="0">
                <a:pos x="T0" y="T1"/>
              </a:cxn>
              <a:cxn ang="0">
                <a:pos x="T2" y="T3"/>
              </a:cxn>
              <a:cxn ang="0">
                <a:pos x="T4" y="T5"/>
              </a:cxn>
              <a:cxn ang="0">
                <a:pos x="T6" y="T7"/>
              </a:cxn>
              <a:cxn ang="0">
                <a:pos x="T8" y="T9"/>
              </a:cxn>
            </a:cxnLst>
            <a:rect l="0" t="0" r="r" b="b"/>
            <a:pathLst>
              <a:path w="2843" h="1560">
                <a:moveTo>
                  <a:pt x="2842" y="1051"/>
                </a:moveTo>
                <a:lnTo>
                  <a:pt x="0" y="1559"/>
                </a:lnTo>
                <a:lnTo>
                  <a:pt x="0" y="0"/>
                </a:lnTo>
                <a:lnTo>
                  <a:pt x="2842" y="0"/>
                </a:lnTo>
                <a:lnTo>
                  <a:pt x="2842" y="1051"/>
                </a:lnTo>
              </a:path>
            </a:pathLst>
          </a:custGeom>
          <a:solidFill>
            <a:srgbClr val="FFC000"/>
          </a:solidFill>
          <a:ln>
            <a:noFill/>
          </a:ln>
          <a:effectLst/>
        </p:spPr>
        <p:txBody>
          <a:bodyPr wrap="none" anchor="ctr"/>
          <a:lstStyle/>
          <a:p>
            <a:endParaRPr lang="en-US" sz="1350"/>
          </a:p>
        </p:txBody>
      </p:sp>
      <p:sp>
        <p:nvSpPr>
          <p:cNvPr id="46" name="Freeform 38"/>
          <p:cNvSpPr>
            <a:spLocks noChangeArrowheads="1"/>
          </p:cNvSpPr>
          <p:nvPr/>
        </p:nvSpPr>
        <p:spPr bwMode="auto">
          <a:xfrm>
            <a:off x="15269748" y="1927078"/>
            <a:ext cx="861903" cy="1378526"/>
          </a:xfrm>
          <a:custGeom>
            <a:avLst/>
            <a:gdLst>
              <a:gd name="T0" fmla="*/ 0 w 1288"/>
              <a:gd name="T1" fmla="*/ 2185 h 2186"/>
              <a:gd name="T2" fmla="*/ 1287 w 1288"/>
              <a:gd name="T3" fmla="*/ 1790 h 2186"/>
              <a:gd name="T4" fmla="*/ 1287 w 1288"/>
              <a:gd name="T5" fmla="*/ 0 h 2186"/>
              <a:gd name="T6" fmla="*/ 0 w 1288"/>
              <a:gd name="T7" fmla="*/ 528 h 2186"/>
              <a:gd name="T8" fmla="*/ 0 w 1288"/>
              <a:gd name="T9" fmla="*/ 2185 h 2186"/>
            </a:gdLst>
            <a:ahLst/>
            <a:cxnLst>
              <a:cxn ang="0">
                <a:pos x="T0" y="T1"/>
              </a:cxn>
              <a:cxn ang="0">
                <a:pos x="T2" y="T3"/>
              </a:cxn>
              <a:cxn ang="0">
                <a:pos x="T4" y="T5"/>
              </a:cxn>
              <a:cxn ang="0">
                <a:pos x="T6" y="T7"/>
              </a:cxn>
              <a:cxn ang="0">
                <a:pos x="T8" y="T9"/>
              </a:cxn>
            </a:cxnLst>
            <a:rect l="0" t="0" r="r" b="b"/>
            <a:pathLst>
              <a:path w="1288" h="2186">
                <a:moveTo>
                  <a:pt x="0" y="2185"/>
                </a:moveTo>
                <a:lnTo>
                  <a:pt x="1287" y="1790"/>
                </a:lnTo>
                <a:lnTo>
                  <a:pt x="1287" y="0"/>
                </a:lnTo>
                <a:lnTo>
                  <a:pt x="0" y="528"/>
                </a:lnTo>
                <a:lnTo>
                  <a:pt x="0" y="2185"/>
                </a:lnTo>
              </a:path>
            </a:pathLst>
          </a:custGeom>
          <a:solidFill>
            <a:schemeClr val="accent1">
              <a:lumMod val="75000"/>
            </a:schemeClr>
          </a:solidFill>
          <a:ln>
            <a:noFill/>
          </a:ln>
          <a:effectLst/>
        </p:spPr>
        <p:txBody>
          <a:bodyPr wrap="none" anchor="ctr"/>
          <a:lstStyle/>
          <a:p>
            <a:endParaRPr lang="en-US" sz="1350"/>
          </a:p>
        </p:txBody>
      </p:sp>
      <p:sp>
        <p:nvSpPr>
          <p:cNvPr id="47" name="Freeform 39"/>
          <p:cNvSpPr>
            <a:spLocks noChangeArrowheads="1"/>
          </p:cNvSpPr>
          <p:nvPr/>
        </p:nvSpPr>
        <p:spPr bwMode="auto">
          <a:xfrm>
            <a:off x="16054884" y="1899411"/>
            <a:ext cx="1900910" cy="1895471"/>
          </a:xfrm>
          <a:custGeom>
            <a:avLst/>
            <a:gdLst>
              <a:gd name="T0" fmla="*/ 0 w 2842"/>
              <a:gd name="T1" fmla="*/ 0 h 3007"/>
              <a:gd name="T2" fmla="*/ 2841 w 2842"/>
              <a:gd name="T3" fmla="*/ 1836 h 3007"/>
              <a:gd name="T4" fmla="*/ 2841 w 2842"/>
              <a:gd name="T5" fmla="*/ 3006 h 3007"/>
              <a:gd name="T6" fmla="*/ 0 w 2842"/>
              <a:gd name="T7" fmla="*/ 1790 h 3007"/>
              <a:gd name="T8" fmla="*/ 0 w 2842"/>
              <a:gd name="T9" fmla="*/ 0 h 3007"/>
            </a:gdLst>
            <a:ahLst/>
            <a:cxnLst>
              <a:cxn ang="0">
                <a:pos x="T0" y="T1"/>
              </a:cxn>
              <a:cxn ang="0">
                <a:pos x="T2" y="T3"/>
              </a:cxn>
              <a:cxn ang="0">
                <a:pos x="T4" y="T5"/>
              </a:cxn>
              <a:cxn ang="0">
                <a:pos x="T6" y="T7"/>
              </a:cxn>
              <a:cxn ang="0">
                <a:pos x="T8" y="T9"/>
              </a:cxn>
            </a:cxnLst>
            <a:rect l="0" t="0" r="r" b="b"/>
            <a:pathLst>
              <a:path w="2842" h="3007">
                <a:moveTo>
                  <a:pt x="0" y="0"/>
                </a:moveTo>
                <a:lnTo>
                  <a:pt x="2841" y="1836"/>
                </a:lnTo>
                <a:lnTo>
                  <a:pt x="2841" y="3006"/>
                </a:lnTo>
                <a:lnTo>
                  <a:pt x="0" y="1790"/>
                </a:lnTo>
                <a:lnTo>
                  <a:pt x="0" y="0"/>
                </a:lnTo>
              </a:path>
            </a:pathLst>
          </a:custGeom>
          <a:solidFill>
            <a:schemeClr val="accent1"/>
          </a:solidFill>
          <a:ln>
            <a:noFill/>
          </a:ln>
          <a:effectLst/>
        </p:spPr>
        <p:txBody>
          <a:bodyPr wrap="none" anchor="ctr"/>
          <a:lstStyle/>
          <a:p>
            <a:endParaRPr lang="en-US" sz="1350"/>
          </a:p>
        </p:txBody>
      </p:sp>
      <p:sp>
        <p:nvSpPr>
          <p:cNvPr id="49" name="Freeform 42"/>
          <p:cNvSpPr>
            <a:spLocks noChangeArrowheads="1"/>
          </p:cNvSpPr>
          <p:nvPr/>
        </p:nvSpPr>
        <p:spPr bwMode="auto">
          <a:xfrm>
            <a:off x="15213443" y="3159261"/>
            <a:ext cx="858951" cy="1274012"/>
          </a:xfrm>
          <a:custGeom>
            <a:avLst/>
            <a:gdLst>
              <a:gd name="T0" fmla="*/ 0 w 1283"/>
              <a:gd name="T1" fmla="*/ 1539 h 1540"/>
              <a:gd name="T2" fmla="*/ 1282 w 1283"/>
              <a:gd name="T3" fmla="*/ 1267 h 1540"/>
              <a:gd name="T4" fmla="*/ 1282 w 1283"/>
              <a:gd name="T5" fmla="*/ 0 h 1540"/>
              <a:gd name="T6" fmla="*/ 0 w 1283"/>
              <a:gd name="T7" fmla="*/ 349 h 1540"/>
              <a:gd name="T8" fmla="*/ 0 w 1283"/>
              <a:gd name="T9" fmla="*/ 1539 h 1540"/>
            </a:gdLst>
            <a:ahLst/>
            <a:cxnLst>
              <a:cxn ang="0">
                <a:pos x="T0" y="T1"/>
              </a:cxn>
              <a:cxn ang="0">
                <a:pos x="T2" y="T3"/>
              </a:cxn>
              <a:cxn ang="0">
                <a:pos x="T4" y="T5"/>
              </a:cxn>
              <a:cxn ang="0">
                <a:pos x="T6" y="T7"/>
              </a:cxn>
              <a:cxn ang="0">
                <a:pos x="T8" y="T9"/>
              </a:cxn>
            </a:cxnLst>
            <a:rect l="0" t="0" r="r" b="b"/>
            <a:pathLst>
              <a:path w="1283" h="1540">
                <a:moveTo>
                  <a:pt x="0" y="1539"/>
                </a:moveTo>
                <a:lnTo>
                  <a:pt x="1282" y="1267"/>
                </a:lnTo>
                <a:lnTo>
                  <a:pt x="1282" y="0"/>
                </a:lnTo>
                <a:lnTo>
                  <a:pt x="0" y="349"/>
                </a:lnTo>
                <a:lnTo>
                  <a:pt x="0" y="1539"/>
                </a:lnTo>
              </a:path>
            </a:pathLst>
          </a:custGeom>
          <a:solidFill>
            <a:schemeClr val="accent6">
              <a:lumMod val="75000"/>
            </a:schemeClr>
          </a:solidFill>
          <a:ln>
            <a:noFill/>
          </a:ln>
          <a:effectLst/>
        </p:spPr>
        <p:txBody>
          <a:bodyPr wrap="none" anchor="ctr"/>
          <a:lstStyle/>
          <a:p>
            <a:endParaRPr lang="en-US" sz="1350"/>
          </a:p>
        </p:txBody>
      </p:sp>
      <p:sp>
        <p:nvSpPr>
          <p:cNvPr id="50" name="Freeform 43"/>
          <p:cNvSpPr>
            <a:spLocks noChangeArrowheads="1"/>
          </p:cNvSpPr>
          <p:nvPr/>
        </p:nvSpPr>
        <p:spPr bwMode="auto">
          <a:xfrm>
            <a:off x="16095563" y="3173927"/>
            <a:ext cx="1900910" cy="1650011"/>
          </a:xfrm>
          <a:custGeom>
            <a:avLst/>
            <a:gdLst>
              <a:gd name="T0" fmla="*/ 0 w 2842"/>
              <a:gd name="T1" fmla="*/ 1267 h 1991"/>
              <a:gd name="T2" fmla="*/ 2841 w 2842"/>
              <a:gd name="T3" fmla="*/ 1990 h 1991"/>
              <a:gd name="T4" fmla="*/ 2841 w 2842"/>
              <a:gd name="T5" fmla="*/ 1159 h 1991"/>
              <a:gd name="T6" fmla="*/ 0 w 2842"/>
              <a:gd name="T7" fmla="*/ 0 h 1991"/>
              <a:gd name="T8" fmla="*/ 0 w 2842"/>
              <a:gd name="T9" fmla="*/ 1267 h 1991"/>
            </a:gdLst>
            <a:ahLst/>
            <a:cxnLst>
              <a:cxn ang="0">
                <a:pos x="T0" y="T1"/>
              </a:cxn>
              <a:cxn ang="0">
                <a:pos x="T2" y="T3"/>
              </a:cxn>
              <a:cxn ang="0">
                <a:pos x="T4" y="T5"/>
              </a:cxn>
              <a:cxn ang="0">
                <a:pos x="T6" y="T7"/>
              </a:cxn>
              <a:cxn ang="0">
                <a:pos x="T8" y="T9"/>
              </a:cxn>
            </a:cxnLst>
            <a:rect l="0" t="0" r="r" b="b"/>
            <a:pathLst>
              <a:path w="2842" h="1991">
                <a:moveTo>
                  <a:pt x="0" y="1267"/>
                </a:moveTo>
                <a:lnTo>
                  <a:pt x="2841" y="1990"/>
                </a:lnTo>
                <a:lnTo>
                  <a:pt x="2841" y="1159"/>
                </a:lnTo>
                <a:lnTo>
                  <a:pt x="0" y="0"/>
                </a:lnTo>
                <a:lnTo>
                  <a:pt x="0" y="1267"/>
                </a:lnTo>
              </a:path>
            </a:pathLst>
          </a:custGeom>
          <a:solidFill>
            <a:schemeClr val="accent6">
              <a:lumMod val="75000"/>
            </a:schemeClr>
          </a:solidFill>
          <a:ln>
            <a:noFill/>
          </a:ln>
          <a:effectLst/>
        </p:spPr>
        <p:txBody>
          <a:bodyPr wrap="none" anchor="ctr"/>
          <a:lstStyle/>
          <a:p>
            <a:endParaRPr lang="en-US" sz="1350"/>
          </a:p>
        </p:txBody>
      </p:sp>
      <p:sp>
        <p:nvSpPr>
          <p:cNvPr id="51" name="Freeform 44"/>
          <p:cNvSpPr>
            <a:spLocks noChangeArrowheads="1"/>
          </p:cNvSpPr>
          <p:nvPr/>
        </p:nvSpPr>
        <p:spPr bwMode="auto">
          <a:xfrm>
            <a:off x="15177905" y="4454804"/>
            <a:ext cx="861903" cy="1160027"/>
          </a:xfrm>
          <a:custGeom>
            <a:avLst/>
            <a:gdLst>
              <a:gd name="T0" fmla="*/ 0 w 1288"/>
              <a:gd name="T1" fmla="*/ 1734 h 1735"/>
              <a:gd name="T2" fmla="*/ 1287 w 1288"/>
              <a:gd name="T3" fmla="*/ 1708 h 1735"/>
              <a:gd name="T4" fmla="*/ 1287 w 1288"/>
              <a:gd name="T5" fmla="*/ 0 h 1735"/>
              <a:gd name="T6" fmla="*/ 0 w 1288"/>
              <a:gd name="T7" fmla="*/ 190 h 1735"/>
              <a:gd name="T8" fmla="*/ 0 w 1288"/>
              <a:gd name="T9" fmla="*/ 1734 h 1735"/>
            </a:gdLst>
            <a:ahLst/>
            <a:cxnLst>
              <a:cxn ang="0">
                <a:pos x="T0" y="T1"/>
              </a:cxn>
              <a:cxn ang="0">
                <a:pos x="T2" y="T3"/>
              </a:cxn>
              <a:cxn ang="0">
                <a:pos x="T4" y="T5"/>
              </a:cxn>
              <a:cxn ang="0">
                <a:pos x="T6" y="T7"/>
              </a:cxn>
              <a:cxn ang="0">
                <a:pos x="T8" y="T9"/>
              </a:cxn>
            </a:cxnLst>
            <a:rect l="0" t="0" r="r" b="b"/>
            <a:pathLst>
              <a:path w="1288" h="1735">
                <a:moveTo>
                  <a:pt x="0" y="1734"/>
                </a:moveTo>
                <a:lnTo>
                  <a:pt x="1287" y="1708"/>
                </a:lnTo>
                <a:lnTo>
                  <a:pt x="1287" y="0"/>
                </a:lnTo>
                <a:lnTo>
                  <a:pt x="0" y="190"/>
                </a:lnTo>
                <a:lnTo>
                  <a:pt x="0" y="1734"/>
                </a:lnTo>
              </a:path>
            </a:pathLst>
          </a:custGeom>
          <a:solidFill>
            <a:schemeClr val="accent3">
              <a:lumMod val="75000"/>
            </a:schemeClr>
          </a:solidFill>
          <a:ln>
            <a:noFill/>
          </a:ln>
          <a:effectLst/>
        </p:spPr>
        <p:txBody>
          <a:bodyPr wrap="none" anchor="ctr"/>
          <a:lstStyle/>
          <a:p>
            <a:endParaRPr lang="en-US" sz="1350"/>
          </a:p>
        </p:txBody>
      </p:sp>
      <p:sp>
        <p:nvSpPr>
          <p:cNvPr id="52" name="Freeform 45"/>
          <p:cNvSpPr>
            <a:spLocks noChangeArrowheads="1"/>
          </p:cNvSpPr>
          <p:nvPr/>
        </p:nvSpPr>
        <p:spPr bwMode="auto">
          <a:xfrm>
            <a:off x="15991516" y="4454449"/>
            <a:ext cx="1903862" cy="1219061"/>
          </a:xfrm>
          <a:custGeom>
            <a:avLst/>
            <a:gdLst>
              <a:gd name="T0" fmla="*/ 2842 w 2843"/>
              <a:gd name="T1" fmla="*/ 1821 h 1822"/>
              <a:gd name="T2" fmla="*/ 0 w 2843"/>
              <a:gd name="T3" fmla="*/ 1708 h 1822"/>
              <a:gd name="T4" fmla="*/ 0 w 2843"/>
              <a:gd name="T5" fmla="*/ 0 h 1822"/>
              <a:gd name="T6" fmla="*/ 2842 w 2843"/>
              <a:gd name="T7" fmla="*/ 636 h 1822"/>
              <a:gd name="T8" fmla="*/ 2842 w 2843"/>
              <a:gd name="T9" fmla="*/ 1821 h 1822"/>
            </a:gdLst>
            <a:ahLst/>
            <a:cxnLst>
              <a:cxn ang="0">
                <a:pos x="T0" y="T1"/>
              </a:cxn>
              <a:cxn ang="0">
                <a:pos x="T2" y="T3"/>
              </a:cxn>
              <a:cxn ang="0">
                <a:pos x="T4" y="T5"/>
              </a:cxn>
              <a:cxn ang="0">
                <a:pos x="T6" y="T7"/>
              </a:cxn>
              <a:cxn ang="0">
                <a:pos x="T8" y="T9"/>
              </a:cxn>
            </a:cxnLst>
            <a:rect l="0" t="0" r="r" b="b"/>
            <a:pathLst>
              <a:path w="2843" h="1822">
                <a:moveTo>
                  <a:pt x="2842" y="1821"/>
                </a:moveTo>
                <a:lnTo>
                  <a:pt x="0" y="1708"/>
                </a:lnTo>
                <a:lnTo>
                  <a:pt x="0" y="0"/>
                </a:lnTo>
                <a:lnTo>
                  <a:pt x="2842" y="636"/>
                </a:lnTo>
                <a:lnTo>
                  <a:pt x="2842" y="1821"/>
                </a:lnTo>
              </a:path>
            </a:pathLst>
          </a:custGeom>
          <a:solidFill>
            <a:schemeClr val="accent3"/>
          </a:solidFill>
          <a:ln>
            <a:noFill/>
          </a:ln>
          <a:effectLst/>
        </p:spPr>
        <p:txBody>
          <a:bodyPr wrap="none" anchor="ctr"/>
          <a:lstStyle/>
          <a:p>
            <a:endParaRPr lang="en-US" sz="1350"/>
          </a:p>
        </p:txBody>
      </p:sp>
      <p:grpSp>
        <p:nvGrpSpPr>
          <p:cNvPr id="2" name="Group 1"/>
          <p:cNvGrpSpPr/>
          <p:nvPr/>
        </p:nvGrpSpPr>
        <p:grpSpPr>
          <a:xfrm>
            <a:off x="16236157" y="2367290"/>
            <a:ext cx="1712364" cy="5802735"/>
            <a:chOff x="19621295" y="83924"/>
            <a:chExt cx="1433291" cy="4645842"/>
          </a:xfrm>
        </p:grpSpPr>
        <p:sp>
          <p:nvSpPr>
            <p:cNvPr id="54" name="Freeform 47"/>
            <p:cNvSpPr>
              <a:spLocks noChangeArrowheads="1"/>
            </p:cNvSpPr>
            <p:nvPr/>
          </p:nvSpPr>
          <p:spPr bwMode="auto">
            <a:xfrm>
              <a:off x="19621295" y="83924"/>
              <a:ext cx="1015661" cy="4645842"/>
            </a:xfrm>
            <a:custGeom>
              <a:avLst/>
              <a:gdLst>
                <a:gd name="T0" fmla="*/ 0 w 1812"/>
                <a:gd name="T1" fmla="*/ 10 h 8290"/>
                <a:gd name="T2" fmla="*/ 0 w 1812"/>
                <a:gd name="T3" fmla="*/ 10 h 8290"/>
                <a:gd name="T4" fmla="*/ 216 w 1812"/>
                <a:gd name="T5" fmla="*/ 10 h 8290"/>
                <a:gd name="T6" fmla="*/ 1811 w 1812"/>
                <a:gd name="T7" fmla="*/ 8289 h 8290"/>
                <a:gd name="T8" fmla="*/ 1462 w 1812"/>
                <a:gd name="T9" fmla="*/ 8222 h 8290"/>
                <a:gd name="T10" fmla="*/ 0 w 1812"/>
                <a:gd name="T11" fmla="*/ 10 h 8290"/>
              </a:gdLst>
              <a:ahLst/>
              <a:cxnLst>
                <a:cxn ang="0">
                  <a:pos x="T0" y="T1"/>
                </a:cxn>
                <a:cxn ang="0">
                  <a:pos x="T2" y="T3"/>
                </a:cxn>
                <a:cxn ang="0">
                  <a:pos x="T4" y="T5"/>
                </a:cxn>
                <a:cxn ang="0">
                  <a:pos x="T6" y="T7"/>
                </a:cxn>
                <a:cxn ang="0">
                  <a:pos x="T8" y="T9"/>
                </a:cxn>
                <a:cxn ang="0">
                  <a:pos x="T10" y="T11"/>
                </a:cxn>
              </a:cxnLst>
              <a:rect l="0" t="0" r="r" b="b"/>
              <a:pathLst>
                <a:path w="1812" h="8290">
                  <a:moveTo>
                    <a:pt x="0" y="10"/>
                  </a:moveTo>
                  <a:lnTo>
                    <a:pt x="0" y="10"/>
                  </a:lnTo>
                  <a:cubicBezTo>
                    <a:pt x="31" y="0"/>
                    <a:pt x="216" y="10"/>
                    <a:pt x="216" y="10"/>
                  </a:cubicBezTo>
                  <a:cubicBezTo>
                    <a:pt x="1811" y="8289"/>
                    <a:pt x="1811" y="8289"/>
                    <a:pt x="1811" y="8289"/>
                  </a:cubicBezTo>
                  <a:cubicBezTo>
                    <a:pt x="1462" y="8222"/>
                    <a:pt x="1462" y="8222"/>
                    <a:pt x="1462" y="8222"/>
                  </a:cubicBezTo>
                  <a:lnTo>
                    <a:pt x="0" y="10"/>
                  </a:lnTo>
                </a:path>
              </a:pathLst>
            </a:custGeom>
            <a:solidFill>
              <a:srgbClr val="DEDED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5" name="Freeform 48"/>
            <p:cNvSpPr>
              <a:spLocks noChangeArrowheads="1"/>
            </p:cNvSpPr>
            <p:nvPr/>
          </p:nvSpPr>
          <p:spPr bwMode="auto">
            <a:xfrm>
              <a:off x="19742384" y="88866"/>
              <a:ext cx="948938" cy="4640900"/>
            </a:xfrm>
            <a:custGeom>
              <a:avLst/>
              <a:gdLst>
                <a:gd name="T0" fmla="*/ 0 w 1693"/>
                <a:gd name="T1" fmla="*/ 0 h 8280"/>
                <a:gd name="T2" fmla="*/ 107 w 1693"/>
                <a:gd name="T3" fmla="*/ 51 h 8280"/>
                <a:gd name="T4" fmla="*/ 1692 w 1693"/>
                <a:gd name="T5" fmla="*/ 8192 h 8280"/>
                <a:gd name="T6" fmla="*/ 1595 w 1693"/>
                <a:gd name="T7" fmla="*/ 8279 h 8280"/>
                <a:gd name="T8" fmla="*/ 0 w 1693"/>
                <a:gd name="T9" fmla="*/ 0 h 8280"/>
              </a:gdLst>
              <a:ahLst/>
              <a:cxnLst>
                <a:cxn ang="0">
                  <a:pos x="T0" y="T1"/>
                </a:cxn>
                <a:cxn ang="0">
                  <a:pos x="T2" y="T3"/>
                </a:cxn>
                <a:cxn ang="0">
                  <a:pos x="T4" y="T5"/>
                </a:cxn>
                <a:cxn ang="0">
                  <a:pos x="T6" y="T7"/>
                </a:cxn>
                <a:cxn ang="0">
                  <a:pos x="T8" y="T9"/>
                </a:cxn>
              </a:cxnLst>
              <a:rect l="0" t="0" r="r" b="b"/>
              <a:pathLst>
                <a:path w="1693" h="8280">
                  <a:moveTo>
                    <a:pt x="0" y="0"/>
                  </a:moveTo>
                  <a:lnTo>
                    <a:pt x="107" y="51"/>
                  </a:lnTo>
                  <a:lnTo>
                    <a:pt x="1692" y="8192"/>
                  </a:lnTo>
                  <a:lnTo>
                    <a:pt x="1595" y="8279"/>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6" name="Freeform 49"/>
            <p:cNvSpPr>
              <a:spLocks noChangeArrowheads="1"/>
            </p:cNvSpPr>
            <p:nvPr/>
          </p:nvSpPr>
          <p:spPr bwMode="auto">
            <a:xfrm>
              <a:off x="20058696" y="368110"/>
              <a:ext cx="951408" cy="4114537"/>
            </a:xfrm>
            <a:custGeom>
              <a:avLst/>
              <a:gdLst>
                <a:gd name="T0" fmla="*/ 0 w 1699"/>
                <a:gd name="T1" fmla="*/ 0 h 7342"/>
                <a:gd name="T2" fmla="*/ 0 w 1699"/>
                <a:gd name="T3" fmla="*/ 0 h 7342"/>
                <a:gd name="T4" fmla="*/ 190 w 1699"/>
                <a:gd name="T5" fmla="*/ 6 h 7342"/>
                <a:gd name="T6" fmla="*/ 1698 w 1699"/>
                <a:gd name="T7" fmla="*/ 7341 h 7342"/>
                <a:gd name="T8" fmla="*/ 1410 w 1699"/>
                <a:gd name="T9" fmla="*/ 7315 h 7342"/>
                <a:gd name="T10" fmla="*/ 0 w 1699"/>
                <a:gd name="T11" fmla="*/ 0 h 7342"/>
              </a:gdLst>
              <a:ahLst/>
              <a:cxnLst>
                <a:cxn ang="0">
                  <a:pos x="T0" y="T1"/>
                </a:cxn>
                <a:cxn ang="0">
                  <a:pos x="T2" y="T3"/>
                </a:cxn>
                <a:cxn ang="0">
                  <a:pos x="T4" y="T5"/>
                </a:cxn>
                <a:cxn ang="0">
                  <a:pos x="T6" y="T7"/>
                </a:cxn>
                <a:cxn ang="0">
                  <a:pos x="T8" y="T9"/>
                </a:cxn>
                <a:cxn ang="0">
                  <a:pos x="T10" y="T11"/>
                </a:cxn>
              </a:cxnLst>
              <a:rect l="0" t="0" r="r" b="b"/>
              <a:pathLst>
                <a:path w="1699" h="7342">
                  <a:moveTo>
                    <a:pt x="0" y="0"/>
                  </a:moveTo>
                  <a:lnTo>
                    <a:pt x="0" y="0"/>
                  </a:lnTo>
                  <a:cubicBezTo>
                    <a:pt x="118" y="6"/>
                    <a:pt x="190" y="6"/>
                    <a:pt x="190" y="6"/>
                  </a:cubicBezTo>
                  <a:cubicBezTo>
                    <a:pt x="1698" y="7341"/>
                    <a:pt x="1698" y="7341"/>
                    <a:pt x="1698" y="7341"/>
                  </a:cubicBezTo>
                  <a:cubicBezTo>
                    <a:pt x="1410" y="7315"/>
                    <a:pt x="1410" y="7315"/>
                    <a:pt x="1410" y="7315"/>
                  </a:cubicBezTo>
                  <a:lnTo>
                    <a:pt x="0" y="0"/>
                  </a:lnTo>
                </a:path>
              </a:pathLst>
            </a:custGeom>
            <a:solidFill>
              <a:srgbClr val="DEDED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7" name="Freeform 50"/>
            <p:cNvSpPr>
              <a:spLocks noChangeArrowheads="1"/>
            </p:cNvSpPr>
            <p:nvPr/>
          </p:nvSpPr>
          <p:spPr bwMode="auto">
            <a:xfrm>
              <a:off x="20164957" y="370582"/>
              <a:ext cx="889629" cy="4112065"/>
            </a:xfrm>
            <a:custGeom>
              <a:avLst/>
              <a:gdLst>
                <a:gd name="T0" fmla="*/ 0 w 1586"/>
                <a:gd name="T1" fmla="*/ 0 h 7336"/>
                <a:gd name="T2" fmla="*/ 92 w 1586"/>
                <a:gd name="T3" fmla="*/ 46 h 7336"/>
                <a:gd name="T4" fmla="*/ 1585 w 1586"/>
                <a:gd name="T5" fmla="*/ 7273 h 7336"/>
                <a:gd name="T6" fmla="*/ 1508 w 1586"/>
                <a:gd name="T7" fmla="*/ 7335 h 7336"/>
                <a:gd name="T8" fmla="*/ 0 w 1586"/>
                <a:gd name="T9" fmla="*/ 0 h 7336"/>
              </a:gdLst>
              <a:ahLst/>
              <a:cxnLst>
                <a:cxn ang="0">
                  <a:pos x="T0" y="T1"/>
                </a:cxn>
                <a:cxn ang="0">
                  <a:pos x="T2" y="T3"/>
                </a:cxn>
                <a:cxn ang="0">
                  <a:pos x="T4" y="T5"/>
                </a:cxn>
                <a:cxn ang="0">
                  <a:pos x="T6" y="T7"/>
                </a:cxn>
                <a:cxn ang="0">
                  <a:pos x="T8" y="T9"/>
                </a:cxn>
              </a:cxnLst>
              <a:rect l="0" t="0" r="r" b="b"/>
              <a:pathLst>
                <a:path w="1586" h="7336">
                  <a:moveTo>
                    <a:pt x="0" y="0"/>
                  </a:moveTo>
                  <a:lnTo>
                    <a:pt x="92" y="46"/>
                  </a:lnTo>
                  <a:lnTo>
                    <a:pt x="1585" y="7273"/>
                  </a:lnTo>
                  <a:lnTo>
                    <a:pt x="1508" y="733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8" name="Freeform 51"/>
            <p:cNvSpPr>
              <a:spLocks noChangeArrowheads="1"/>
            </p:cNvSpPr>
            <p:nvPr/>
          </p:nvSpPr>
          <p:spPr bwMode="auto">
            <a:xfrm>
              <a:off x="19865943" y="719019"/>
              <a:ext cx="481882" cy="301486"/>
            </a:xfrm>
            <a:custGeom>
              <a:avLst/>
              <a:gdLst>
                <a:gd name="T0" fmla="*/ 31 w 858"/>
                <a:gd name="T1" fmla="*/ 159 h 540"/>
                <a:gd name="T2" fmla="*/ 857 w 858"/>
                <a:gd name="T3" fmla="*/ 539 h 540"/>
                <a:gd name="T4" fmla="*/ 831 w 858"/>
                <a:gd name="T5" fmla="*/ 411 h 540"/>
                <a:gd name="T6" fmla="*/ 0 w 858"/>
                <a:gd name="T7" fmla="*/ 0 h 540"/>
                <a:gd name="T8" fmla="*/ 31 w 858"/>
                <a:gd name="T9" fmla="*/ 159 h 540"/>
              </a:gdLst>
              <a:ahLst/>
              <a:cxnLst>
                <a:cxn ang="0">
                  <a:pos x="T0" y="T1"/>
                </a:cxn>
                <a:cxn ang="0">
                  <a:pos x="T2" y="T3"/>
                </a:cxn>
                <a:cxn ang="0">
                  <a:pos x="T4" y="T5"/>
                </a:cxn>
                <a:cxn ang="0">
                  <a:pos x="T6" y="T7"/>
                </a:cxn>
                <a:cxn ang="0">
                  <a:pos x="T8" y="T9"/>
                </a:cxn>
              </a:cxnLst>
              <a:rect l="0" t="0" r="r" b="b"/>
              <a:pathLst>
                <a:path w="858" h="540">
                  <a:moveTo>
                    <a:pt x="31" y="159"/>
                  </a:moveTo>
                  <a:lnTo>
                    <a:pt x="857" y="539"/>
                  </a:lnTo>
                  <a:lnTo>
                    <a:pt x="831" y="411"/>
                  </a:lnTo>
                  <a:lnTo>
                    <a:pt x="0" y="0"/>
                  </a:lnTo>
                  <a:lnTo>
                    <a:pt x="31" y="15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9" name="Freeform 52"/>
            <p:cNvSpPr>
              <a:spLocks noChangeArrowheads="1"/>
            </p:cNvSpPr>
            <p:nvPr/>
          </p:nvSpPr>
          <p:spPr bwMode="auto">
            <a:xfrm>
              <a:off x="20024100" y="1497446"/>
              <a:ext cx="467055" cy="244647"/>
            </a:xfrm>
            <a:custGeom>
              <a:avLst/>
              <a:gdLst>
                <a:gd name="T0" fmla="*/ 31 w 832"/>
                <a:gd name="T1" fmla="*/ 154 h 437"/>
                <a:gd name="T2" fmla="*/ 831 w 832"/>
                <a:gd name="T3" fmla="*/ 436 h 437"/>
                <a:gd name="T4" fmla="*/ 806 w 832"/>
                <a:gd name="T5" fmla="*/ 308 h 437"/>
                <a:gd name="T6" fmla="*/ 0 w 832"/>
                <a:gd name="T7" fmla="*/ 0 h 437"/>
                <a:gd name="T8" fmla="*/ 31 w 832"/>
                <a:gd name="T9" fmla="*/ 154 h 437"/>
              </a:gdLst>
              <a:ahLst/>
              <a:cxnLst>
                <a:cxn ang="0">
                  <a:pos x="T0" y="T1"/>
                </a:cxn>
                <a:cxn ang="0">
                  <a:pos x="T2" y="T3"/>
                </a:cxn>
                <a:cxn ang="0">
                  <a:pos x="T4" y="T5"/>
                </a:cxn>
                <a:cxn ang="0">
                  <a:pos x="T6" y="T7"/>
                </a:cxn>
                <a:cxn ang="0">
                  <a:pos x="T8" y="T9"/>
                </a:cxn>
              </a:cxnLst>
              <a:rect l="0" t="0" r="r" b="b"/>
              <a:pathLst>
                <a:path w="832" h="437">
                  <a:moveTo>
                    <a:pt x="31" y="154"/>
                  </a:moveTo>
                  <a:lnTo>
                    <a:pt x="831" y="436"/>
                  </a:lnTo>
                  <a:lnTo>
                    <a:pt x="806" y="308"/>
                  </a:lnTo>
                  <a:lnTo>
                    <a:pt x="0" y="0"/>
                  </a:lnTo>
                  <a:lnTo>
                    <a:pt x="31" y="15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0" name="Freeform 53"/>
            <p:cNvSpPr>
              <a:spLocks noChangeArrowheads="1"/>
            </p:cNvSpPr>
            <p:nvPr/>
          </p:nvSpPr>
          <p:spPr bwMode="auto">
            <a:xfrm>
              <a:off x="20177314" y="2265986"/>
              <a:ext cx="459642" cy="160628"/>
            </a:xfrm>
            <a:custGeom>
              <a:avLst/>
              <a:gdLst>
                <a:gd name="T0" fmla="*/ 31 w 822"/>
                <a:gd name="T1" fmla="*/ 154 h 288"/>
                <a:gd name="T2" fmla="*/ 821 w 822"/>
                <a:gd name="T3" fmla="*/ 287 h 288"/>
                <a:gd name="T4" fmla="*/ 795 w 822"/>
                <a:gd name="T5" fmla="*/ 159 h 288"/>
                <a:gd name="T6" fmla="*/ 0 w 822"/>
                <a:gd name="T7" fmla="*/ 0 h 288"/>
                <a:gd name="T8" fmla="*/ 31 w 822"/>
                <a:gd name="T9" fmla="*/ 154 h 288"/>
              </a:gdLst>
              <a:ahLst/>
              <a:cxnLst>
                <a:cxn ang="0">
                  <a:pos x="T0" y="T1"/>
                </a:cxn>
                <a:cxn ang="0">
                  <a:pos x="T2" y="T3"/>
                </a:cxn>
                <a:cxn ang="0">
                  <a:pos x="T4" y="T5"/>
                </a:cxn>
                <a:cxn ang="0">
                  <a:pos x="T6" y="T7"/>
                </a:cxn>
                <a:cxn ang="0">
                  <a:pos x="T8" y="T9"/>
                </a:cxn>
              </a:cxnLst>
              <a:rect l="0" t="0" r="r" b="b"/>
              <a:pathLst>
                <a:path w="822" h="288">
                  <a:moveTo>
                    <a:pt x="31" y="154"/>
                  </a:moveTo>
                  <a:lnTo>
                    <a:pt x="821" y="287"/>
                  </a:lnTo>
                  <a:lnTo>
                    <a:pt x="795" y="159"/>
                  </a:lnTo>
                  <a:lnTo>
                    <a:pt x="0" y="0"/>
                  </a:lnTo>
                  <a:lnTo>
                    <a:pt x="31" y="15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1" name="Freeform 54"/>
            <p:cNvSpPr>
              <a:spLocks noChangeArrowheads="1"/>
            </p:cNvSpPr>
            <p:nvPr/>
          </p:nvSpPr>
          <p:spPr bwMode="auto">
            <a:xfrm>
              <a:off x="20320643" y="3041941"/>
              <a:ext cx="442343" cy="86493"/>
            </a:xfrm>
            <a:custGeom>
              <a:avLst/>
              <a:gdLst>
                <a:gd name="T0" fmla="*/ 30 w 791"/>
                <a:gd name="T1" fmla="*/ 154 h 155"/>
                <a:gd name="T2" fmla="*/ 790 w 791"/>
                <a:gd name="T3" fmla="*/ 128 h 155"/>
                <a:gd name="T4" fmla="*/ 764 w 791"/>
                <a:gd name="T5" fmla="*/ 0 h 155"/>
                <a:gd name="T6" fmla="*/ 0 w 791"/>
                <a:gd name="T7" fmla="*/ 0 h 155"/>
                <a:gd name="T8" fmla="*/ 30 w 791"/>
                <a:gd name="T9" fmla="*/ 154 h 155"/>
              </a:gdLst>
              <a:ahLst/>
              <a:cxnLst>
                <a:cxn ang="0">
                  <a:pos x="T0" y="T1"/>
                </a:cxn>
                <a:cxn ang="0">
                  <a:pos x="T2" y="T3"/>
                </a:cxn>
                <a:cxn ang="0">
                  <a:pos x="T4" y="T5"/>
                </a:cxn>
                <a:cxn ang="0">
                  <a:pos x="T6" y="T7"/>
                </a:cxn>
                <a:cxn ang="0">
                  <a:pos x="T8" y="T9"/>
                </a:cxn>
              </a:cxnLst>
              <a:rect l="0" t="0" r="r" b="b"/>
              <a:pathLst>
                <a:path w="791" h="155">
                  <a:moveTo>
                    <a:pt x="30" y="154"/>
                  </a:moveTo>
                  <a:lnTo>
                    <a:pt x="790" y="128"/>
                  </a:lnTo>
                  <a:lnTo>
                    <a:pt x="764" y="0"/>
                  </a:lnTo>
                  <a:lnTo>
                    <a:pt x="0" y="0"/>
                  </a:lnTo>
                  <a:lnTo>
                    <a:pt x="30" y="15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2" name="Freeform 55"/>
            <p:cNvSpPr>
              <a:spLocks noChangeArrowheads="1"/>
            </p:cNvSpPr>
            <p:nvPr/>
          </p:nvSpPr>
          <p:spPr bwMode="auto">
            <a:xfrm>
              <a:off x="20491154" y="3696807"/>
              <a:ext cx="402805" cy="207580"/>
            </a:xfrm>
            <a:custGeom>
              <a:avLst/>
              <a:gdLst>
                <a:gd name="T0" fmla="*/ 31 w 719"/>
                <a:gd name="T1" fmla="*/ 370 h 371"/>
                <a:gd name="T2" fmla="*/ 718 w 719"/>
                <a:gd name="T3" fmla="*/ 129 h 371"/>
                <a:gd name="T4" fmla="*/ 693 w 719"/>
                <a:gd name="T5" fmla="*/ 0 h 371"/>
                <a:gd name="T6" fmla="*/ 0 w 719"/>
                <a:gd name="T7" fmla="*/ 216 h 371"/>
                <a:gd name="T8" fmla="*/ 31 w 719"/>
                <a:gd name="T9" fmla="*/ 370 h 371"/>
              </a:gdLst>
              <a:ahLst/>
              <a:cxnLst>
                <a:cxn ang="0">
                  <a:pos x="T0" y="T1"/>
                </a:cxn>
                <a:cxn ang="0">
                  <a:pos x="T2" y="T3"/>
                </a:cxn>
                <a:cxn ang="0">
                  <a:pos x="T4" y="T5"/>
                </a:cxn>
                <a:cxn ang="0">
                  <a:pos x="T6" y="T7"/>
                </a:cxn>
                <a:cxn ang="0">
                  <a:pos x="T8" y="T9"/>
                </a:cxn>
              </a:cxnLst>
              <a:rect l="0" t="0" r="r" b="b"/>
              <a:pathLst>
                <a:path w="719" h="371">
                  <a:moveTo>
                    <a:pt x="31" y="370"/>
                  </a:moveTo>
                  <a:lnTo>
                    <a:pt x="718" y="129"/>
                  </a:lnTo>
                  <a:lnTo>
                    <a:pt x="693" y="0"/>
                  </a:lnTo>
                  <a:lnTo>
                    <a:pt x="0" y="216"/>
                  </a:lnTo>
                  <a:lnTo>
                    <a:pt x="31" y="37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3" name="Freeform 56"/>
            <p:cNvSpPr>
              <a:spLocks noChangeArrowheads="1"/>
            </p:cNvSpPr>
            <p:nvPr/>
          </p:nvSpPr>
          <p:spPr bwMode="auto">
            <a:xfrm>
              <a:off x="19940079" y="835166"/>
              <a:ext cx="353380" cy="175454"/>
            </a:xfrm>
            <a:custGeom>
              <a:avLst/>
              <a:gdLst>
                <a:gd name="T0" fmla="*/ 631 w 632"/>
                <a:gd name="T1" fmla="*/ 292 h 313"/>
                <a:gd name="T2" fmla="*/ 437 w 632"/>
                <a:gd name="T3" fmla="*/ 312 h 313"/>
                <a:gd name="T4" fmla="*/ 26 w 632"/>
                <a:gd name="T5" fmla="*/ 128 h 313"/>
                <a:gd name="T6" fmla="*/ 0 w 632"/>
                <a:gd name="T7" fmla="*/ 0 h 313"/>
                <a:gd name="T8" fmla="*/ 631 w 632"/>
                <a:gd name="T9" fmla="*/ 292 h 313"/>
              </a:gdLst>
              <a:ahLst/>
              <a:cxnLst>
                <a:cxn ang="0">
                  <a:pos x="T0" y="T1"/>
                </a:cxn>
                <a:cxn ang="0">
                  <a:pos x="T2" y="T3"/>
                </a:cxn>
                <a:cxn ang="0">
                  <a:pos x="T4" y="T5"/>
                </a:cxn>
                <a:cxn ang="0">
                  <a:pos x="T6" y="T7"/>
                </a:cxn>
                <a:cxn ang="0">
                  <a:pos x="T8" y="T9"/>
                </a:cxn>
              </a:cxnLst>
              <a:rect l="0" t="0" r="r" b="b"/>
              <a:pathLst>
                <a:path w="632" h="313">
                  <a:moveTo>
                    <a:pt x="631" y="292"/>
                  </a:moveTo>
                  <a:lnTo>
                    <a:pt x="437" y="312"/>
                  </a:lnTo>
                  <a:lnTo>
                    <a:pt x="26" y="128"/>
                  </a:lnTo>
                  <a:lnTo>
                    <a:pt x="0" y="0"/>
                  </a:lnTo>
                  <a:lnTo>
                    <a:pt x="631" y="292"/>
                  </a:lnTo>
                </a:path>
              </a:pathLst>
            </a:custGeom>
            <a:solidFill>
              <a:srgbClr val="CFD0D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4" name="Freeform 57"/>
            <p:cNvSpPr>
              <a:spLocks noChangeArrowheads="1"/>
            </p:cNvSpPr>
            <p:nvPr/>
          </p:nvSpPr>
          <p:spPr bwMode="auto">
            <a:xfrm>
              <a:off x="20090821" y="1601236"/>
              <a:ext cx="353381" cy="140857"/>
            </a:xfrm>
            <a:custGeom>
              <a:avLst/>
              <a:gdLst>
                <a:gd name="T0" fmla="*/ 631 w 632"/>
                <a:gd name="T1" fmla="*/ 226 h 252"/>
                <a:gd name="T2" fmla="*/ 426 w 632"/>
                <a:gd name="T3" fmla="*/ 251 h 252"/>
                <a:gd name="T4" fmla="*/ 26 w 632"/>
                <a:gd name="T5" fmla="*/ 128 h 252"/>
                <a:gd name="T6" fmla="*/ 0 w 632"/>
                <a:gd name="T7" fmla="*/ 0 h 252"/>
                <a:gd name="T8" fmla="*/ 631 w 632"/>
                <a:gd name="T9" fmla="*/ 226 h 252"/>
              </a:gdLst>
              <a:ahLst/>
              <a:cxnLst>
                <a:cxn ang="0">
                  <a:pos x="T0" y="T1"/>
                </a:cxn>
                <a:cxn ang="0">
                  <a:pos x="T2" y="T3"/>
                </a:cxn>
                <a:cxn ang="0">
                  <a:pos x="T4" y="T5"/>
                </a:cxn>
                <a:cxn ang="0">
                  <a:pos x="T6" y="T7"/>
                </a:cxn>
                <a:cxn ang="0">
                  <a:pos x="T8" y="T9"/>
                </a:cxn>
              </a:cxnLst>
              <a:rect l="0" t="0" r="r" b="b"/>
              <a:pathLst>
                <a:path w="632" h="252">
                  <a:moveTo>
                    <a:pt x="631" y="226"/>
                  </a:moveTo>
                  <a:lnTo>
                    <a:pt x="426" y="251"/>
                  </a:lnTo>
                  <a:lnTo>
                    <a:pt x="26" y="128"/>
                  </a:lnTo>
                  <a:lnTo>
                    <a:pt x="0" y="0"/>
                  </a:lnTo>
                  <a:lnTo>
                    <a:pt x="631" y="226"/>
                  </a:lnTo>
                </a:path>
              </a:pathLst>
            </a:custGeom>
            <a:solidFill>
              <a:srgbClr val="CFD0D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grpSp>
      <p:sp>
        <p:nvSpPr>
          <p:cNvPr id="66" name="Freeform 170"/>
          <p:cNvSpPr>
            <a:spLocks noChangeArrowheads="1"/>
          </p:cNvSpPr>
          <p:nvPr/>
        </p:nvSpPr>
        <p:spPr bwMode="auto">
          <a:xfrm>
            <a:off x="15372966" y="6085669"/>
            <a:ext cx="563682" cy="588194"/>
          </a:xfrm>
          <a:custGeom>
            <a:avLst/>
            <a:gdLst>
              <a:gd name="T0" fmla="*/ 515 w 634"/>
              <a:gd name="T1" fmla="*/ 471 h 634"/>
              <a:gd name="T2" fmla="*/ 220 w 634"/>
              <a:gd name="T3" fmla="*/ 412 h 634"/>
              <a:gd name="T4" fmla="*/ 117 w 634"/>
              <a:gd name="T5" fmla="*/ 471 h 634"/>
              <a:gd name="T6" fmla="*/ 117 w 634"/>
              <a:gd name="T7" fmla="*/ 515 h 634"/>
              <a:gd name="T8" fmla="*/ 220 w 634"/>
              <a:gd name="T9" fmla="*/ 574 h 634"/>
              <a:gd name="T10" fmla="*/ 515 w 634"/>
              <a:gd name="T11" fmla="*/ 515 h 634"/>
              <a:gd name="T12" fmla="*/ 515 w 634"/>
              <a:gd name="T13" fmla="*/ 471 h 634"/>
              <a:gd name="T14" fmla="*/ 220 w 634"/>
              <a:gd name="T15" fmla="*/ 545 h 634"/>
              <a:gd name="T16" fmla="*/ 220 w 634"/>
              <a:gd name="T17" fmla="*/ 442 h 634"/>
              <a:gd name="T18" fmla="*/ 220 w 634"/>
              <a:gd name="T19" fmla="*/ 545 h 634"/>
              <a:gd name="T20" fmla="*/ 515 w 634"/>
              <a:gd name="T21" fmla="*/ 162 h 634"/>
              <a:gd name="T22" fmla="*/ 220 w 634"/>
              <a:gd name="T23" fmla="*/ 103 h 634"/>
              <a:gd name="T24" fmla="*/ 117 w 634"/>
              <a:gd name="T25" fmla="*/ 162 h 634"/>
              <a:gd name="T26" fmla="*/ 117 w 634"/>
              <a:gd name="T27" fmla="*/ 206 h 634"/>
              <a:gd name="T28" fmla="*/ 220 w 634"/>
              <a:gd name="T29" fmla="*/ 265 h 634"/>
              <a:gd name="T30" fmla="*/ 515 w 634"/>
              <a:gd name="T31" fmla="*/ 206 h 634"/>
              <a:gd name="T32" fmla="*/ 515 w 634"/>
              <a:gd name="T33" fmla="*/ 162 h 634"/>
              <a:gd name="T34" fmla="*/ 220 w 634"/>
              <a:gd name="T35" fmla="*/ 235 h 634"/>
              <a:gd name="T36" fmla="*/ 220 w 634"/>
              <a:gd name="T37" fmla="*/ 133 h 634"/>
              <a:gd name="T38" fmla="*/ 220 w 634"/>
              <a:gd name="T39" fmla="*/ 235 h 634"/>
              <a:gd name="T40" fmla="*/ 515 w 634"/>
              <a:gd name="T41" fmla="*/ 324 h 634"/>
              <a:gd name="T42" fmla="*/ 397 w 634"/>
              <a:gd name="T43" fmla="*/ 265 h 634"/>
              <a:gd name="T44" fmla="*/ 117 w 634"/>
              <a:gd name="T45" fmla="*/ 324 h 634"/>
              <a:gd name="T46" fmla="*/ 117 w 634"/>
              <a:gd name="T47" fmla="*/ 353 h 634"/>
              <a:gd name="T48" fmla="*/ 397 w 634"/>
              <a:gd name="T49" fmla="*/ 412 h 634"/>
              <a:gd name="T50" fmla="*/ 515 w 634"/>
              <a:gd name="T51" fmla="*/ 353 h 634"/>
              <a:gd name="T52" fmla="*/ 515 w 634"/>
              <a:gd name="T53" fmla="*/ 324 h 634"/>
              <a:gd name="T54" fmla="*/ 397 w 634"/>
              <a:gd name="T55" fmla="*/ 383 h 634"/>
              <a:gd name="T56" fmla="*/ 397 w 634"/>
              <a:gd name="T57" fmla="*/ 294 h 634"/>
              <a:gd name="T58" fmla="*/ 397 w 634"/>
              <a:gd name="T59" fmla="*/ 383 h 634"/>
              <a:gd name="T60" fmla="*/ 544 w 634"/>
              <a:gd name="T61" fmla="*/ 0 h 634"/>
              <a:gd name="T62" fmla="*/ 0 w 634"/>
              <a:gd name="T63" fmla="*/ 88 h 634"/>
              <a:gd name="T64" fmla="*/ 73 w 634"/>
              <a:gd name="T65" fmla="*/ 633 h 634"/>
              <a:gd name="T66" fmla="*/ 633 w 634"/>
              <a:gd name="T67" fmla="*/ 559 h 634"/>
              <a:gd name="T68" fmla="*/ 544 w 634"/>
              <a:gd name="T69" fmla="*/ 0 h 634"/>
              <a:gd name="T70" fmla="*/ 588 w 634"/>
              <a:gd name="T71" fmla="*/ 559 h 634"/>
              <a:gd name="T72" fmla="*/ 73 w 634"/>
              <a:gd name="T73" fmla="*/ 589 h 634"/>
              <a:gd name="T74" fmla="*/ 44 w 634"/>
              <a:gd name="T75" fmla="*/ 88 h 634"/>
              <a:gd name="T76" fmla="*/ 544 w 634"/>
              <a:gd name="T77" fmla="*/ 44 h 634"/>
              <a:gd name="T78" fmla="*/ 588 w 634"/>
              <a:gd name="T79" fmla="*/ 55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bg1"/>
          </a:solidFill>
          <a:ln>
            <a:noFill/>
          </a:ln>
          <a:effectLst/>
        </p:spPr>
        <p:txBody>
          <a:bodyPr wrap="none" lIns="68574" tIns="34287" rIns="68574" bIns="34287" anchor="ctr"/>
          <a:lstStyle/>
          <a:p>
            <a:pPr>
              <a:defRPr/>
            </a:pPr>
            <a:endParaRPr lang="en-US" sz="1350"/>
          </a:p>
        </p:txBody>
      </p:sp>
      <p:sp>
        <p:nvSpPr>
          <p:cNvPr id="67" name="Freeform 185"/>
          <p:cNvSpPr>
            <a:spLocks noChangeArrowheads="1"/>
          </p:cNvSpPr>
          <p:nvPr/>
        </p:nvSpPr>
        <p:spPr bwMode="auto">
          <a:xfrm>
            <a:off x="15335203" y="4918462"/>
            <a:ext cx="547308" cy="418776"/>
          </a:xfrm>
          <a:custGeom>
            <a:avLst/>
            <a:gdLst>
              <a:gd name="T0" fmla="*/ 545 w 619"/>
              <a:gd name="T1" fmla="*/ 0 h 472"/>
              <a:gd name="T2" fmla="*/ 545 w 619"/>
              <a:gd name="T3" fmla="*/ 0 h 472"/>
              <a:gd name="T4" fmla="*/ 73 w 619"/>
              <a:gd name="T5" fmla="*/ 0 h 472"/>
              <a:gd name="T6" fmla="*/ 0 w 619"/>
              <a:gd name="T7" fmla="*/ 73 h 472"/>
              <a:gd name="T8" fmla="*/ 0 w 619"/>
              <a:gd name="T9" fmla="*/ 397 h 472"/>
              <a:gd name="T10" fmla="*/ 73 w 619"/>
              <a:gd name="T11" fmla="*/ 471 h 472"/>
              <a:gd name="T12" fmla="*/ 545 w 619"/>
              <a:gd name="T13" fmla="*/ 471 h 472"/>
              <a:gd name="T14" fmla="*/ 618 w 619"/>
              <a:gd name="T15" fmla="*/ 397 h 472"/>
              <a:gd name="T16" fmla="*/ 618 w 619"/>
              <a:gd name="T17" fmla="*/ 73 h 472"/>
              <a:gd name="T18" fmla="*/ 545 w 619"/>
              <a:gd name="T19" fmla="*/ 0 h 472"/>
              <a:gd name="T20" fmla="*/ 559 w 619"/>
              <a:gd name="T21" fmla="*/ 44 h 472"/>
              <a:gd name="T22" fmla="*/ 559 w 619"/>
              <a:gd name="T23" fmla="*/ 44 h 472"/>
              <a:gd name="T24" fmla="*/ 309 w 619"/>
              <a:gd name="T25" fmla="*/ 235 h 472"/>
              <a:gd name="T26" fmla="*/ 59 w 619"/>
              <a:gd name="T27" fmla="*/ 44 h 472"/>
              <a:gd name="T28" fmla="*/ 559 w 619"/>
              <a:gd name="T29" fmla="*/ 44 h 472"/>
              <a:gd name="T30" fmla="*/ 29 w 619"/>
              <a:gd name="T31" fmla="*/ 397 h 472"/>
              <a:gd name="T32" fmla="*/ 29 w 619"/>
              <a:gd name="T33" fmla="*/ 397 h 472"/>
              <a:gd name="T34" fmla="*/ 29 w 619"/>
              <a:gd name="T35" fmla="*/ 73 h 472"/>
              <a:gd name="T36" fmla="*/ 206 w 619"/>
              <a:gd name="T37" fmla="*/ 221 h 472"/>
              <a:gd name="T38" fmla="*/ 29 w 619"/>
              <a:gd name="T39" fmla="*/ 397 h 472"/>
              <a:gd name="T40" fmla="*/ 59 w 619"/>
              <a:gd name="T41" fmla="*/ 427 h 472"/>
              <a:gd name="T42" fmla="*/ 59 w 619"/>
              <a:gd name="T43" fmla="*/ 427 h 472"/>
              <a:gd name="T44" fmla="*/ 236 w 619"/>
              <a:gd name="T45" fmla="*/ 235 h 472"/>
              <a:gd name="T46" fmla="*/ 309 w 619"/>
              <a:gd name="T47" fmla="*/ 294 h 472"/>
              <a:gd name="T48" fmla="*/ 368 w 619"/>
              <a:gd name="T49" fmla="*/ 235 h 472"/>
              <a:gd name="T50" fmla="*/ 559 w 619"/>
              <a:gd name="T51" fmla="*/ 427 h 472"/>
              <a:gd name="T52" fmla="*/ 59 w 619"/>
              <a:gd name="T53" fmla="*/ 427 h 472"/>
              <a:gd name="T54" fmla="*/ 589 w 619"/>
              <a:gd name="T55" fmla="*/ 397 h 472"/>
              <a:gd name="T56" fmla="*/ 589 w 619"/>
              <a:gd name="T57" fmla="*/ 397 h 472"/>
              <a:gd name="T58" fmla="*/ 589 w 619"/>
              <a:gd name="T59" fmla="*/ 397 h 472"/>
              <a:gd name="T60" fmla="*/ 412 w 619"/>
              <a:gd name="T61" fmla="*/ 221 h 472"/>
              <a:gd name="T62" fmla="*/ 589 w 619"/>
              <a:gd name="T63" fmla="*/ 73 h 472"/>
              <a:gd name="T64" fmla="*/ 589 w 619"/>
              <a:gd name="T65" fmla="*/ 39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lnTo>
                  <a:pt x="589" y="397"/>
                </a:lnTo>
                <a:cubicBezTo>
                  <a:pt x="412" y="221"/>
                  <a:pt x="412" y="221"/>
                  <a:pt x="412" y="221"/>
                </a:cubicBezTo>
                <a:cubicBezTo>
                  <a:pt x="589" y="73"/>
                  <a:pt x="589" y="73"/>
                  <a:pt x="589" y="73"/>
                </a:cubicBezTo>
                <a:lnTo>
                  <a:pt x="589" y="397"/>
                </a:lnTo>
                <a:close/>
              </a:path>
            </a:pathLst>
          </a:custGeom>
          <a:solidFill>
            <a:schemeClr val="bg1"/>
          </a:solidFill>
          <a:ln>
            <a:noFill/>
          </a:ln>
          <a:effectLst/>
        </p:spPr>
        <p:txBody>
          <a:bodyPr wrap="none" lIns="68574" tIns="34287" rIns="68574" bIns="34287" anchor="ctr"/>
          <a:lstStyle/>
          <a:p>
            <a:pPr>
              <a:defRPr/>
            </a:pPr>
            <a:endParaRPr lang="en-US" sz="1350"/>
          </a:p>
        </p:txBody>
      </p:sp>
      <p:sp>
        <p:nvSpPr>
          <p:cNvPr id="68" name="Freeform 199"/>
          <p:cNvSpPr>
            <a:spLocks noChangeArrowheads="1"/>
          </p:cNvSpPr>
          <p:nvPr/>
        </p:nvSpPr>
        <p:spPr bwMode="auto">
          <a:xfrm>
            <a:off x="15327017" y="3496643"/>
            <a:ext cx="563681" cy="648113"/>
          </a:xfrm>
          <a:custGeom>
            <a:avLst/>
            <a:gdLst>
              <a:gd name="T0" fmla="*/ 560 w 634"/>
              <a:gd name="T1" fmla="*/ 74 h 590"/>
              <a:gd name="T2" fmla="*/ 560 w 634"/>
              <a:gd name="T3" fmla="*/ 74 h 590"/>
              <a:gd name="T4" fmla="*/ 442 w 634"/>
              <a:gd name="T5" fmla="*/ 74 h 590"/>
              <a:gd name="T6" fmla="*/ 442 w 634"/>
              <a:gd name="T7" fmla="*/ 30 h 590"/>
              <a:gd name="T8" fmla="*/ 398 w 634"/>
              <a:gd name="T9" fmla="*/ 0 h 590"/>
              <a:gd name="T10" fmla="*/ 236 w 634"/>
              <a:gd name="T11" fmla="*/ 0 h 590"/>
              <a:gd name="T12" fmla="*/ 207 w 634"/>
              <a:gd name="T13" fmla="*/ 30 h 590"/>
              <a:gd name="T14" fmla="*/ 207 w 634"/>
              <a:gd name="T15" fmla="*/ 74 h 590"/>
              <a:gd name="T16" fmla="*/ 89 w 634"/>
              <a:gd name="T17" fmla="*/ 74 h 590"/>
              <a:gd name="T18" fmla="*/ 0 w 634"/>
              <a:gd name="T19" fmla="*/ 147 h 590"/>
              <a:gd name="T20" fmla="*/ 0 w 634"/>
              <a:gd name="T21" fmla="*/ 501 h 590"/>
              <a:gd name="T22" fmla="*/ 89 w 634"/>
              <a:gd name="T23" fmla="*/ 589 h 590"/>
              <a:gd name="T24" fmla="*/ 560 w 634"/>
              <a:gd name="T25" fmla="*/ 589 h 590"/>
              <a:gd name="T26" fmla="*/ 633 w 634"/>
              <a:gd name="T27" fmla="*/ 501 h 590"/>
              <a:gd name="T28" fmla="*/ 633 w 634"/>
              <a:gd name="T29" fmla="*/ 147 h 590"/>
              <a:gd name="T30" fmla="*/ 560 w 634"/>
              <a:gd name="T31" fmla="*/ 74 h 590"/>
              <a:gd name="T32" fmla="*/ 236 w 634"/>
              <a:gd name="T33" fmla="*/ 59 h 590"/>
              <a:gd name="T34" fmla="*/ 236 w 634"/>
              <a:gd name="T35" fmla="*/ 59 h 590"/>
              <a:gd name="T36" fmla="*/ 265 w 634"/>
              <a:gd name="T37" fmla="*/ 30 h 590"/>
              <a:gd name="T38" fmla="*/ 383 w 634"/>
              <a:gd name="T39" fmla="*/ 30 h 590"/>
              <a:gd name="T40" fmla="*/ 398 w 634"/>
              <a:gd name="T41" fmla="*/ 59 h 590"/>
              <a:gd name="T42" fmla="*/ 398 w 634"/>
              <a:gd name="T43" fmla="*/ 74 h 590"/>
              <a:gd name="T44" fmla="*/ 236 w 634"/>
              <a:gd name="T45" fmla="*/ 74 h 590"/>
              <a:gd name="T46" fmla="*/ 236 w 634"/>
              <a:gd name="T47" fmla="*/ 59 h 590"/>
              <a:gd name="T48" fmla="*/ 589 w 634"/>
              <a:gd name="T49" fmla="*/ 501 h 590"/>
              <a:gd name="T50" fmla="*/ 589 w 634"/>
              <a:gd name="T51" fmla="*/ 501 h 590"/>
              <a:gd name="T52" fmla="*/ 560 w 634"/>
              <a:gd name="T53" fmla="*/ 545 h 590"/>
              <a:gd name="T54" fmla="*/ 89 w 634"/>
              <a:gd name="T55" fmla="*/ 545 h 590"/>
              <a:gd name="T56" fmla="*/ 44 w 634"/>
              <a:gd name="T57" fmla="*/ 501 h 590"/>
              <a:gd name="T58" fmla="*/ 44 w 634"/>
              <a:gd name="T59" fmla="*/ 295 h 590"/>
              <a:gd name="T60" fmla="*/ 251 w 634"/>
              <a:gd name="T61" fmla="*/ 295 h 590"/>
              <a:gd name="T62" fmla="*/ 236 w 634"/>
              <a:gd name="T63" fmla="*/ 309 h 590"/>
              <a:gd name="T64" fmla="*/ 324 w 634"/>
              <a:gd name="T65" fmla="*/ 383 h 590"/>
              <a:gd name="T66" fmla="*/ 398 w 634"/>
              <a:gd name="T67" fmla="*/ 309 h 590"/>
              <a:gd name="T68" fmla="*/ 398 w 634"/>
              <a:gd name="T69" fmla="*/ 295 h 590"/>
              <a:gd name="T70" fmla="*/ 589 w 634"/>
              <a:gd name="T71" fmla="*/ 295 h 590"/>
              <a:gd name="T72" fmla="*/ 589 w 634"/>
              <a:gd name="T73" fmla="*/ 501 h 590"/>
              <a:gd name="T74" fmla="*/ 280 w 634"/>
              <a:gd name="T75" fmla="*/ 309 h 590"/>
              <a:gd name="T76" fmla="*/ 280 w 634"/>
              <a:gd name="T77" fmla="*/ 309 h 590"/>
              <a:gd name="T78" fmla="*/ 280 w 634"/>
              <a:gd name="T79" fmla="*/ 295 h 590"/>
              <a:gd name="T80" fmla="*/ 354 w 634"/>
              <a:gd name="T81" fmla="*/ 295 h 590"/>
              <a:gd name="T82" fmla="*/ 354 w 634"/>
              <a:gd name="T83" fmla="*/ 309 h 590"/>
              <a:gd name="T84" fmla="*/ 324 w 634"/>
              <a:gd name="T85" fmla="*/ 354 h 590"/>
              <a:gd name="T86" fmla="*/ 280 w 634"/>
              <a:gd name="T87" fmla="*/ 309 h 590"/>
              <a:gd name="T88" fmla="*/ 589 w 634"/>
              <a:gd name="T89" fmla="*/ 250 h 590"/>
              <a:gd name="T90" fmla="*/ 589 w 634"/>
              <a:gd name="T91" fmla="*/ 250 h 590"/>
              <a:gd name="T92" fmla="*/ 44 w 634"/>
              <a:gd name="T93" fmla="*/ 250 h 590"/>
              <a:gd name="T94" fmla="*/ 44 w 634"/>
              <a:gd name="T95" fmla="*/ 147 h 590"/>
              <a:gd name="T96" fmla="*/ 89 w 634"/>
              <a:gd name="T97" fmla="*/ 118 h 590"/>
              <a:gd name="T98" fmla="*/ 560 w 634"/>
              <a:gd name="T99" fmla="*/ 118 h 590"/>
              <a:gd name="T100" fmla="*/ 589 w 634"/>
              <a:gd name="T101" fmla="*/ 147 h 590"/>
              <a:gd name="T102" fmla="*/ 589 w 634"/>
              <a:gd name="T103" fmla="*/ 25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4" h="590">
                <a:moveTo>
                  <a:pt x="560" y="74"/>
                </a:moveTo>
                <a:lnTo>
                  <a:pt x="560" y="74"/>
                </a:lnTo>
                <a:cubicBezTo>
                  <a:pt x="442" y="74"/>
                  <a:pt x="442" y="74"/>
                  <a:pt x="442" y="74"/>
                </a:cubicBezTo>
                <a:cubicBezTo>
                  <a:pt x="442" y="30"/>
                  <a:pt x="442" y="30"/>
                  <a:pt x="442" y="30"/>
                </a:cubicBezTo>
                <a:cubicBezTo>
                  <a:pt x="442" y="15"/>
                  <a:pt x="412" y="0"/>
                  <a:pt x="398" y="0"/>
                </a:cubicBezTo>
                <a:cubicBezTo>
                  <a:pt x="236" y="0"/>
                  <a:pt x="236" y="0"/>
                  <a:pt x="236" y="0"/>
                </a:cubicBezTo>
                <a:cubicBezTo>
                  <a:pt x="221" y="0"/>
                  <a:pt x="207" y="15"/>
                  <a:pt x="207" y="30"/>
                </a:cubicBezTo>
                <a:cubicBezTo>
                  <a:pt x="207" y="74"/>
                  <a:pt x="207" y="74"/>
                  <a:pt x="207" y="74"/>
                </a:cubicBezTo>
                <a:cubicBezTo>
                  <a:pt x="89" y="74"/>
                  <a:pt x="89" y="74"/>
                  <a:pt x="89" y="74"/>
                </a:cubicBezTo>
                <a:cubicBezTo>
                  <a:pt x="44" y="74"/>
                  <a:pt x="0" y="103"/>
                  <a:pt x="0" y="147"/>
                </a:cubicBezTo>
                <a:cubicBezTo>
                  <a:pt x="0" y="501"/>
                  <a:pt x="0" y="501"/>
                  <a:pt x="0" y="501"/>
                </a:cubicBezTo>
                <a:cubicBezTo>
                  <a:pt x="0" y="545"/>
                  <a:pt x="44" y="589"/>
                  <a:pt x="89" y="589"/>
                </a:cubicBezTo>
                <a:cubicBezTo>
                  <a:pt x="560" y="589"/>
                  <a:pt x="560" y="589"/>
                  <a:pt x="560" y="589"/>
                </a:cubicBezTo>
                <a:cubicBezTo>
                  <a:pt x="604" y="589"/>
                  <a:pt x="633" y="545"/>
                  <a:pt x="633" y="501"/>
                </a:cubicBezTo>
                <a:cubicBezTo>
                  <a:pt x="633" y="147"/>
                  <a:pt x="633" y="147"/>
                  <a:pt x="633" y="147"/>
                </a:cubicBezTo>
                <a:cubicBezTo>
                  <a:pt x="633" y="103"/>
                  <a:pt x="604" y="74"/>
                  <a:pt x="560" y="74"/>
                </a:cubicBezTo>
                <a:close/>
                <a:moveTo>
                  <a:pt x="236" y="59"/>
                </a:moveTo>
                <a:lnTo>
                  <a:pt x="236" y="59"/>
                </a:lnTo>
                <a:cubicBezTo>
                  <a:pt x="236" y="45"/>
                  <a:pt x="251" y="30"/>
                  <a:pt x="265" y="30"/>
                </a:cubicBezTo>
                <a:cubicBezTo>
                  <a:pt x="383" y="30"/>
                  <a:pt x="383" y="30"/>
                  <a:pt x="383" y="30"/>
                </a:cubicBezTo>
                <a:cubicBezTo>
                  <a:pt x="383" y="30"/>
                  <a:pt x="398" y="45"/>
                  <a:pt x="398" y="59"/>
                </a:cubicBezTo>
                <a:cubicBezTo>
                  <a:pt x="398" y="74"/>
                  <a:pt x="398" y="74"/>
                  <a:pt x="398" y="74"/>
                </a:cubicBezTo>
                <a:cubicBezTo>
                  <a:pt x="236" y="74"/>
                  <a:pt x="236" y="74"/>
                  <a:pt x="236" y="74"/>
                </a:cubicBezTo>
                <a:lnTo>
                  <a:pt x="236" y="59"/>
                </a:lnTo>
                <a:close/>
                <a:moveTo>
                  <a:pt x="589" y="501"/>
                </a:moveTo>
                <a:lnTo>
                  <a:pt x="589" y="501"/>
                </a:lnTo>
                <a:cubicBezTo>
                  <a:pt x="589" y="530"/>
                  <a:pt x="574" y="545"/>
                  <a:pt x="560" y="545"/>
                </a:cubicBezTo>
                <a:cubicBezTo>
                  <a:pt x="89" y="545"/>
                  <a:pt x="89" y="545"/>
                  <a:pt x="89" y="545"/>
                </a:cubicBezTo>
                <a:cubicBezTo>
                  <a:pt x="59" y="545"/>
                  <a:pt x="44" y="530"/>
                  <a:pt x="44" y="501"/>
                </a:cubicBezTo>
                <a:cubicBezTo>
                  <a:pt x="44" y="295"/>
                  <a:pt x="44" y="295"/>
                  <a:pt x="44" y="295"/>
                </a:cubicBezTo>
                <a:cubicBezTo>
                  <a:pt x="251" y="295"/>
                  <a:pt x="251" y="295"/>
                  <a:pt x="251" y="295"/>
                </a:cubicBezTo>
                <a:cubicBezTo>
                  <a:pt x="236" y="295"/>
                  <a:pt x="236" y="309"/>
                  <a:pt x="236" y="309"/>
                </a:cubicBezTo>
                <a:cubicBezTo>
                  <a:pt x="236" y="354"/>
                  <a:pt x="280" y="383"/>
                  <a:pt x="324" y="383"/>
                </a:cubicBezTo>
                <a:cubicBezTo>
                  <a:pt x="369" y="383"/>
                  <a:pt x="398" y="354"/>
                  <a:pt x="398" y="309"/>
                </a:cubicBezTo>
                <a:lnTo>
                  <a:pt x="398" y="295"/>
                </a:lnTo>
                <a:cubicBezTo>
                  <a:pt x="589" y="295"/>
                  <a:pt x="589" y="295"/>
                  <a:pt x="589" y="295"/>
                </a:cubicBezTo>
                <a:lnTo>
                  <a:pt x="589" y="501"/>
                </a:lnTo>
                <a:close/>
                <a:moveTo>
                  <a:pt x="280" y="309"/>
                </a:moveTo>
                <a:lnTo>
                  <a:pt x="280" y="309"/>
                </a:lnTo>
                <a:lnTo>
                  <a:pt x="280" y="295"/>
                </a:lnTo>
                <a:cubicBezTo>
                  <a:pt x="354" y="295"/>
                  <a:pt x="354" y="295"/>
                  <a:pt x="354" y="295"/>
                </a:cubicBezTo>
                <a:lnTo>
                  <a:pt x="354" y="309"/>
                </a:lnTo>
                <a:cubicBezTo>
                  <a:pt x="354" y="324"/>
                  <a:pt x="339" y="354"/>
                  <a:pt x="324" y="354"/>
                </a:cubicBezTo>
                <a:cubicBezTo>
                  <a:pt x="295" y="354"/>
                  <a:pt x="280" y="324"/>
                  <a:pt x="280" y="309"/>
                </a:cubicBezTo>
                <a:close/>
                <a:moveTo>
                  <a:pt x="589" y="250"/>
                </a:moveTo>
                <a:lnTo>
                  <a:pt x="589" y="250"/>
                </a:lnTo>
                <a:cubicBezTo>
                  <a:pt x="44" y="250"/>
                  <a:pt x="44" y="250"/>
                  <a:pt x="44" y="250"/>
                </a:cubicBezTo>
                <a:cubicBezTo>
                  <a:pt x="44" y="147"/>
                  <a:pt x="44" y="147"/>
                  <a:pt x="44" y="147"/>
                </a:cubicBezTo>
                <a:cubicBezTo>
                  <a:pt x="44" y="133"/>
                  <a:pt x="59" y="118"/>
                  <a:pt x="89" y="118"/>
                </a:cubicBezTo>
                <a:cubicBezTo>
                  <a:pt x="560" y="118"/>
                  <a:pt x="560" y="118"/>
                  <a:pt x="560" y="118"/>
                </a:cubicBezTo>
                <a:cubicBezTo>
                  <a:pt x="574" y="118"/>
                  <a:pt x="589" y="133"/>
                  <a:pt x="589" y="147"/>
                </a:cubicBezTo>
                <a:lnTo>
                  <a:pt x="589" y="250"/>
                </a:lnTo>
                <a:close/>
              </a:path>
            </a:pathLst>
          </a:custGeom>
          <a:solidFill>
            <a:schemeClr val="bg1"/>
          </a:solidFill>
          <a:ln>
            <a:noFill/>
          </a:ln>
          <a:effectLst/>
        </p:spPr>
        <p:txBody>
          <a:bodyPr wrap="none" lIns="68574" tIns="34287" rIns="68574" bIns="34287" anchor="ctr"/>
          <a:lstStyle/>
          <a:p>
            <a:pPr>
              <a:defRPr/>
            </a:pPr>
            <a:endParaRPr lang="en-US" sz="1350"/>
          </a:p>
        </p:txBody>
      </p:sp>
      <p:sp>
        <p:nvSpPr>
          <p:cNvPr id="69" name="Freeform 200"/>
          <p:cNvSpPr>
            <a:spLocks noChangeArrowheads="1"/>
          </p:cNvSpPr>
          <p:nvPr/>
        </p:nvSpPr>
        <p:spPr bwMode="auto">
          <a:xfrm flipV="1">
            <a:off x="15346349" y="2466497"/>
            <a:ext cx="563682" cy="620897"/>
          </a:xfrm>
          <a:custGeom>
            <a:avLst/>
            <a:gdLst>
              <a:gd name="T0" fmla="*/ 309 w 634"/>
              <a:gd name="T1" fmla="*/ 44 h 604"/>
              <a:gd name="T2" fmla="*/ 309 w 634"/>
              <a:gd name="T3" fmla="*/ 44 h 604"/>
              <a:gd name="T4" fmla="*/ 14 w 634"/>
              <a:gd name="T5" fmla="*/ 220 h 604"/>
              <a:gd name="T6" fmla="*/ 14 w 634"/>
              <a:gd name="T7" fmla="*/ 220 h 604"/>
              <a:gd name="T8" fmla="*/ 279 w 634"/>
              <a:gd name="T9" fmla="*/ 338 h 604"/>
              <a:gd name="T10" fmla="*/ 338 w 634"/>
              <a:gd name="T11" fmla="*/ 338 h 604"/>
              <a:gd name="T12" fmla="*/ 603 w 634"/>
              <a:gd name="T13" fmla="*/ 220 h 604"/>
              <a:gd name="T14" fmla="*/ 603 w 634"/>
              <a:gd name="T15" fmla="*/ 161 h 604"/>
              <a:gd name="T16" fmla="*/ 338 w 634"/>
              <a:gd name="T17" fmla="*/ 14 h 604"/>
              <a:gd name="T18" fmla="*/ 279 w 634"/>
              <a:gd name="T19" fmla="*/ 14 h 604"/>
              <a:gd name="T20" fmla="*/ 14 w 634"/>
              <a:gd name="T21" fmla="*/ 161 h 604"/>
              <a:gd name="T22" fmla="*/ 14 w 634"/>
              <a:gd name="T23" fmla="*/ 220 h 604"/>
              <a:gd name="T24" fmla="*/ 309 w 634"/>
              <a:gd name="T25" fmla="*/ 44 h 604"/>
              <a:gd name="T26" fmla="*/ 309 w 634"/>
              <a:gd name="T27" fmla="*/ 44 h 604"/>
              <a:gd name="T28" fmla="*/ 588 w 634"/>
              <a:gd name="T29" fmla="*/ 191 h 604"/>
              <a:gd name="T30" fmla="*/ 309 w 634"/>
              <a:gd name="T31" fmla="*/ 309 h 604"/>
              <a:gd name="T32" fmla="*/ 44 w 634"/>
              <a:gd name="T33" fmla="*/ 191 h 604"/>
              <a:gd name="T34" fmla="*/ 309 w 634"/>
              <a:gd name="T35" fmla="*/ 44 h 604"/>
              <a:gd name="T36" fmla="*/ 309 w 634"/>
              <a:gd name="T37" fmla="*/ 559 h 604"/>
              <a:gd name="T38" fmla="*/ 309 w 634"/>
              <a:gd name="T39" fmla="*/ 559 h 604"/>
              <a:gd name="T40" fmla="*/ 44 w 634"/>
              <a:gd name="T41" fmla="*/ 441 h 604"/>
              <a:gd name="T42" fmla="*/ 0 w 634"/>
              <a:gd name="T43" fmla="*/ 427 h 604"/>
              <a:gd name="T44" fmla="*/ 14 w 634"/>
              <a:gd name="T45" fmla="*/ 471 h 604"/>
              <a:gd name="T46" fmla="*/ 279 w 634"/>
              <a:gd name="T47" fmla="*/ 589 h 604"/>
              <a:gd name="T48" fmla="*/ 338 w 634"/>
              <a:gd name="T49" fmla="*/ 589 h 604"/>
              <a:gd name="T50" fmla="*/ 603 w 634"/>
              <a:gd name="T51" fmla="*/ 471 h 604"/>
              <a:gd name="T52" fmla="*/ 633 w 634"/>
              <a:gd name="T53" fmla="*/ 427 h 604"/>
              <a:gd name="T54" fmla="*/ 588 w 634"/>
              <a:gd name="T55" fmla="*/ 441 h 604"/>
              <a:gd name="T56" fmla="*/ 309 w 634"/>
              <a:gd name="T57" fmla="*/ 559 h 604"/>
              <a:gd name="T58" fmla="*/ 14 w 634"/>
              <a:gd name="T59" fmla="*/ 338 h 604"/>
              <a:gd name="T60" fmla="*/ 14 w 634"/>
              <a:gd name="T61" fmla="*/ 338 h 604"/>
              <a:gd name="T62" fmla="*/ 279 w 634"/>
              <a:gd name="T63" fmla="*/ 471 h 604"/>
              <a:gd name="T64" fmla="*/ 338 w 634"/>
              <a:gd name="T65" fmla="*/ 471 h 604"/>
              <a:gd name="T66" fmla="*/ 603 w 634"/>
              <a:gd name="T67" fmla="*/ 338 h 604"/>
              <a:gd name="T68" fmla="*/ 633 w 634"/>
              <a:gd name="T69" fmla="*/ 294 h 604"/>
              <a:gd name="T70" fmla="*/ 588 w 634"/>
              <a:gd name="T71" fmla="*/ 309 h 604"/>
              <a:gd name="T72" fmla="*/ 309 w 634"/>
              <a:gd name="T73" fmla="*/ 441 h 604"/>
              <a:gd name="T74" fmla="*/ 44 w 634"/>
              <a:gd name="T75" fmla="*/ 309 h 604"/>
              <a:gd name="T76" fmla="*/ 0 w 634"/>
              <a:gd name="T77" fmla="*/ 294 h 604"/>
              <a:gd name="T78" fmla="*/ 14 w 634"/>
              <a:gd name="T79" fmla="*/ 338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chemeClr val="bg1"/>
          </a:solidFill>
          <a:ln>
            <a:noFill/>
          </a:ln>
          <a:effectLst/>
        </p:spPr>
        <p:txBody>
          <a:bodyPr wrap="none" lIns="68574" tIns="34287" rIns="68574" bIns="34287" anchor="ctr"/>
          <a:lstStyle/>
          <a:p>
            <a:pPr>
              <a:defRPr/>
            </a:pPr>
            <a:endParaRPr lang="en-US" sz="1350"/>
          </a:p>
        </p:txBody>
      </p:sp>
      <p:sp>
        <p:nvSpPr>
          <p:cNvPr id="71" name="TextBox 70"/>
          <p:cNvSpPr txBox="1"/>
          <p:nvPr/>
        </p:nvSpPr>
        <p:spPr>
          <a:xfrm>
            <a:off x="1926296" y="3531973"/>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02</a:t>
            </a:r>
          </a:p>
        </p:txBody>
      </p:sp>
      <p:sp>
        <p:nvSpPr>
          <p:cNvPr id="72" name="TextBox 71"/>
          <p:cNvSpPr txBox="1"/>
          <p:nvPr/>
        </p:nvSpPr>
        <p:spPr>
          <a:xfrm>
            <a:off x="1877963" y="4688728"/>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03</a:t>
            </a:r>
          </a:p>
        </p:txBody>
      </p:sp>
      <p:sp>
        <p:nvSpPr>
          <p:cNvPr id="73" name="TextBox 72"/>
          <p:cNvSpPr txBox="1"/>
          <p:nvPr/>
        </p:nvSpPr>
        <p:spPr>
          <a:xfrm>
            <a:off x="1877964" y="5832877"/>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04</a:t>
            </a:r>
          </a:p>
        </p:txBody>
      </p:sp>
      <p:sp>
        <p:nvSpPr>
          <p:cNvPr id="75" name="TextBox 74"/>
          <p:cNvSpPr txBox="1"/>
          <p:nvPr/>
        </p:nvSpPr>
        <p:spPr>
          <a:xfrm>
            <a:off x="2055515" y="2262869"/>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01</a:t>
            </a:r>
          </a:p>
        </p:txBody>
      </p:sp>
      <p:sp>
        <p:nvSpPr>
          <p:cNvPr id="77" name="TextBox 76"/>
          <p:cNvSpPr txBox="1"/>
          <p:nvPr/>
        </p:nvSpPr>
        <p:spPr>
          <a:xfrm>
            <a:off x="3449932" y="3545474"/>
            <a:ext cx="11418632" cy="740113"/>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Poblaciones Clave-PC :Virtual</a:t>
            </a:r>
            <a:endParaRPr lang="es-MX" sz="3000" b="1" dirty="0">
              <a:solidFill>
                <a:schemeClr val="bg1"/>
              </a:solidFill>
              <a:latin typeface="Lato Regular"/>
              <a:cs typeface="Lato Regular"/>
            </a:endParaRPr>
          </a:p>
        </p:txBody>
      </p:sp>
      <p:sp>
        <p:nvSpPr>
          <p:cNvPr id="78" name="TextBox 77"/>
          <p:cNvSpPr txBox="1"/>
          <p:nvPr/>
        </p:nvSpPr>
        <p:spPr>
          <a:xfrm>
            <a:off x="3382259" y="4727581"/>
            <a:ext cx="13614129" cy="740176"/>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Personas Adultas Mayores-PMM :presencial</a:t>
            </a:r>
            <a:endParaRPr lang="en-US" sz="2700" b="1" dirty="0">
              <a:solidFill>
                <a:schemeClr val="bg1"/>
              </a:solidFill>
              <a:latin typeface="Lato Light"/>
              <a:cs typeface="Lato Light"/>
            </a:endParaRPr>
          </a:p>
        </p:txBody>
      </p:sp>
      <p:sp>
        <p:nvSpPr>
          <p:cNvPr id="79" name="TextBox 78"/>
          <p:cNvSpPr txBox="1"/>
          <p:nvPr/>
        </p:nvSpPr>
        <p:spPr>
          <a:xfrm>
            <a:off x="2947926" y="6892464"/>
            <a:ext cx="13608353" cy="740176"/>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Personas con Discapacidad-</a:t>
            </a:r>
            <a:r>
              <a:rPr lang="es-ES" sz="3600" b="1" dirty="0" err="1">
                <a:solidFill>
                  <a:schemeClr val="bg1"/>
                </a:solidFill>
              </a:rPr>
              <a:t>PcD</a:t>
            </a:r>
            <a:r>
              <a:rPr lang="es-ES" sz="3600" b="1" dirty="0">
                <a:solidFill>
                  <a:schemeClr val="bg1"/>
                </a:solidFill>
              </a:rPr>
              <a:t> </a:t>
            </a:r>
            <a:endParaRPr lang="en-US" sz="2700" b="1" dirty="0">
              <a:solidFill>
                <a:schemeClr val="bg1"/>
              </a:solidFill>
              <a:latin typeface="Lato Light"/>
              <a:cs typeface="Lato Light"/>
            </a:endParaRPr>
          </a:p>
        </p:txBody>
      </p:sp>
      <p:sp>
        <p:nvSpPr>
          <p:cNvPr id="81" name="TextBox 80"/>
          <p:cNvSpPr txBox="1"/>
          <p:nvPr/>
        </p:nvSpPr>
        <p:spPr>
          <a:xfrm>
            <a:off x="3293615" y="2345566"/>
            <a:ext cx="12436323" cy="740176"/>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Personas afectadas por el VIH, TB y Malaria-PAVTM: Virtual</a:t>
            </a:r>
            <a:endParaRPr lang="es-MX" sz="2700" b="1" dirty="0">
              <a:solidFill>
                <a:schemeClr val="bg1"/>
              </a:solidFill>
              <a:latin typeface="Lato Regular"/>
              <a:cs typeface="Lato Regular"/>
            </a:endParaRPr>
          </a:p>
        </p:txBody>
      </p:sp>
      <p:sp>
        <p:nvSpPr>
          <p:cNvPr id="82" name="Line 525"/>
          <p:cNvSpPr>
            <a:spLocks noChangeShapeType="1"/>
          </p:cNvSpPr>
          <p:nvPr/>
        </p:nvSpPr>
        <p:spPr bwMode="auto">
          <a:xfrm>
            <a:off x="1616622" y="3619169"/>
            <a:ext cx="7995" cy="801038"/>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650"/>
          </a:p>
        </p:txBody>
      </p:sp>
      <p:sp>
        <p:nvSpPr>
          <p:cNvPr id="83" name="Line 525"/>
          <p:cNvSpPr>
            <a:spLocks noChangeShapeType="1"/>
          </p:cNvSpPr>
          <p:nvPr/>
        </p:nvSpPr>
        <p:spPr bwMode="auto">
          <a:xfrm>
            <a:off x="1544765" y="5667551"/>
            <a:ext cx="7995" cy="801038"/>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650"/>
          </a:p>
        </p:txBody>
      </p:sp>
      <p:sp>
        <p:nvSpPr>
          <p:cNvPr id="84" name="Line 525"/>
          <p:cNvSpPr>
            <a:spLocks noChangeShapeType="1"/>
          </p:cNvSpPr>
          <p:nvPr/>
        </p:nvSpPr>
        <p:spPr bwMode="auto">
          <a:xfrm>
            <a:off x="1544765" y="7162477"/>
            <a:ext cx="7995" cy="801038"/>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650"/>
          </a:p>
        </p:txBody>
      </p:sp>
      <p:sp>
        <p:nvSpPr>
          <p:cNvPr id="86" name="Line 525"/>
          <p:cNvSpPr>
            <a:spLocks noChangeShapeType="1"/>
          </p:cNvSpPr>
          <p:nvPr/>
        </p:nvSpPr>
        <p:spPr bwMode="auto">
          <a:xfrm>
            <a:off x="1603839" y="2346724"/>
            <a:ext cx="7995" cy="801038"/>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650"/>
          </a:p>
        </p:txBody>
      </p:sp>
      <p:grpSp>
        <p:nvGrpSpPr>
          <p:cNvPr id="70" name="Group 69"/>
          <p:cNvGrpSpPr/>
          <p:nvPr/>
        </p:nvGrpSpPr>
        <p:grpSpPr>
          <a:xfrm>
            <a:off x="4572000" y="78364"/>
            <a:ext cx="8741390" cy="2168546"/>
            <a:chOff x="6340658" y="483017"/>
            <a:chExt cx="11655185" cy="2891393"/>
          </a:xfrm>
        </p:grpSpPr>
        <p:sp>
          <p:nvSpPr>
            <p:cNvPr id="76" name="TextBox 75"/>
            <p:cNvSpPr txBox="1"/>
            <p:nvPr/>
          </p:nvSpPr>
          <p:spPr>
            <a:xfrm>
              <a:off x="8625932" y="483017"/>
              <a:ext cx="7084639" cy="1323422"/>
            </a:xfrm>
            <a:prstGeom prst="rect">
              <a:avLst/>
            </a:prstGeom>
            <a:noFill/>
          </p:spPr>
          <p:txBody>
            <a:bodyPr wrap="none" lIns="68567" tIns="34284" rIns="68567" bIns="34284" rtlCol="0">
              <a:spAutoFit/>
            </a:bodyPr>
            <a:lstStyle/>
            <a:p>
              <a:pPr algn="ctr"/>
              <a:r>
                <a:rPr lang="es-ES" sz="6000" b="1" dirty="0">
                  <a:solidFill>
                    <a:schemeClr val="tx2"/>
                  </a:solidFill>
                  <a:cs typeface="Lato Regular"/>
                </a:rPr>
                <a:t>Diálogos de país</a:t>
              </a:r>
              <a:endParaRPr lang="id-ID" sz="6000" b="1" dirty="0">
                <a:solidFill>
                  <a:schemeClr val="tx2"/>
                </a:solidFill>
                <a:cs typeface="Lato Regular"/>
              </a:endParaRPr>
            </a:p>
          </p:txBody>
        </p:sp>
        <p:sp>
          <p:nvSpPr>
            <p:cNvPr id="87" name="Rectangle 86"/>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05" tIns="34254" rIns="68505" bIns="34254" rtlCol="0" anchor="ctr"/>
            <a:lstStyle/>
            <a:p>
              <a:pPr algn="ctr"/>
              <a:endParaRPr lang="en-US" sz="1350" dirty="0">
                <a:solidFill>
                  <a:schemeClr val="accent2"/>
                </a:solidFill>
                <a:latin typeface="Open Sans Light"/>
              </a:endParaRPr>
            </a:p>
          </p:txBody>
        </p:sp>
        <p:sp>
          <p:nvSpPr>
            <p:cNvPr id="88" name="Subtitle 2"/>
            <p:cNvSpPr txBox="1">
              <a:spLocks/>
            </p:cNvSpPr>
            <p:nvPr/>
          </p:nvSpPr>
          <p:spPr>
            <a:xfrm>
              <a:off x="6340658" y="2535294"/>
              <a:ext cx="11655185" cy="839116"/>
            </a:xfrm>
            <a:prstGeom prst="rect">
              <a:avLst/>
            </a:prstGeom>
          </p:spPr>
          <p:txBody>
            <a:bodyPr vert="horz" lIns="163118" tIns="81560" rIns="163118" bIns="8156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2325" b="1" dirty="0">
                <a:solidFill>
                  <a:schemeClr val="accent1"/>
                </a:solidFill>
                <a:latin typeface="Lato Light"/>
              </a:endParaRPr>
            </a:p>
          </p:txBody>
        </p:sp>
      </p:grpSp>
      <p:sp>
        <p:nvSpPr>
          <p:cNvPr id="48" name="Freeform 19">
            <a:extLst>
              <a:ext uri="{FF2B5EF4-FFF2-40B4-BE49-F238E27FC236}">
                <a16:creationId xmlns:a16="http://schemas.microsoft.com/office/drawing/2014/main" id="{6FCCB10D-69B5-4461-98AA-255562A0A636}"/>
              </a:ext>
            </a:extLst>
          </p:cNvPr>
          <p:cNvSpPr>
            <a:spLocks noChangeArrowheads="1"/>
          </p:cNvSpPr>
          <p:nvPr/>
        </p:nvSpPr>
        <p:spPr bwMode="auto">
          <a:xfrm>
            <a:off x="1315834" y="7082804"/>
            <a:ext cx="14019370" cy="1015524"/>
          </a:xfrm>
          <a:custGeom>
            <a:avLst/>
            <a:gdLst>
              <a:gd name="T0" fmla="*/ 0 w 7121"/>
              <a:gd name="T1" fmla="*/ 1400 h 1401"/>
              <a:gd name="T2" fmla="*/ 7120 w 7121"/>
              <a:gd name="T3" fmla="*/ 1400 h 1401"/>
              <a:gd name="T4" fmla="*/ 7120 w 7121"/>
              <a:gd name="T5" fmla="*/ 0 h 1401"/>
              <a:gd name="T6" fmla="*/ 0 w 7121"/>
              <a:gd name="T7" fmla="*/ 0 h 1401"/>
              <a:gd name="T8" fmla="*/ 0 w 7121"/>
              <a:gd name="T9" fmla="*/ 1400 h 1401"/>
            </a:gdLst>
            <a:ahLst/>
            <a:cxnLst>
              <a:cxn ang="0">
                <a:pos x="T0" y="T1"/>
              </a:cxn>
              <a:cxn ang="0">
                <a:pos x="T2" y="T3"/>
              </a:cxn>
              <a:cxn ang="0">
                <a:pos x="T4" y="T5"/>
              </a:cxn>
              <a:cxn ang="0">
                <a:pos x="T6" y="T7"/>
              </a:cxn>
              <a:cxn ang="0">
                <a:pos x="T8" y="T9"/>
              </a:cxn>
            </a:cxnLst>
            <a:rect l="0" t="0" r="r" b="b"/>
            <a:pathLst>
              <a:path w="7121" h="1401">
                <a:moveTo>
                  <a:pt x="0" y="1400"/>
                </a:moveTo>
                <a:lnTo>
                  <a:pt x="7120" y="1400"/>
                </a:lnTo>
                <a:lnTo>
                  <a:pt x="7120" y="0"/>
                </a:lnTo>
                <a:lnTo>
                  <a:pt x="0" y="0"/>
                </a:lnTo>
                <a:lnTo>
                  <a:pt x="0" y="1400"/>
                </a:lnTo>
              </a:path>
            </a:pathLst>
          </a:custGeom>
          <a:solidFill>
            <a:srgbClr val="C00000"/>
          </a:solidFill>
          <a:ln>
            <a:noFill/>
          </a:ln>
          <a:effectLst/>
        </p:spPr>
        <p:txBody>
          <a:bodyPr wrap="none" anchor="ctr"/>
          <a:lstStyle/>
          <a:p>
            <a:endParaRPr lang="en-US" sz="1350"/>
          </a:p>
        </p:txBody>
      </p:sp>
      <p:sp>
        <p:nvSpPr>
          <p:cNvPr id="53" name="Freeform 36">
            <a:extLst>
              <a:ext uri="{FF2B5EF4-FFF2-40B4-BE49-F238E27FC236}">
                <a16:creationId xmlns:a16="http://schemas.microsoft.com/office/drawing/2014/main" id="{CEC6F1AE-7079-4ADF-9DE4-F3B0E14E2DAE}"/>
              </a:ext>
            </a:extLst>
          </p:cNvPr>
          <p:cNvSpPr>
            <a:spLocks noChangeArrowheads="1"/>
          </p:cNvSpPr>
          <p:nvPr/>
        </p:nvSpPr>
        <p:spPr bwMode="auto">
          <a:xfrm>
            <a:off x="15336188" y="7068215"/>
            <a:ext cx="858951" cy="1090065"/>
          </a:xfrm>
          <a:custGeom>
            <a:avLst/>
            <a:gdLst>
              <a:gd name="T0" fmla="*/ 0 w 1283"/>
              <a:gd name="T1" fmla="*/ 1390 h 1560"/>
              <a:gd name="T2" fmla="*/ 1282 w 1283"/>
              <a:gd name="T3" fmla="*/ 1559 h 1560"/>
              <a:gd name="T4" fmla="*/ 1282 w 1283"/>
              <a:gd name="T5" fmla="*/ 0 h 1560"/>
              <a:gd name="T6" fmla="*/ 0 w 1283"/>
              <a:gd name="T7" fmla="*/ 0 h 1560"/>
              <a:gd name="T8" fmla="*/ 0 w 1283"/>
              <a:gd name="T9" fmla="*/ 1390 h 1560"/>
            </a:gdLst>
            <a:ahLst/>
            <a:cxnLst>
              <a:cxn ang="0">
                <a:pos x="T0" y="T1"/>
              </a:cxn>
              <a:cxn ang="0">
                <a:pos x="T2" y="T3"/>
              </a:cxn>
              <a:cxn ang="0">
                <a:pos x="T4" y="T5"/>
              </a:cxn>
              <a:cxn ang="0">
                <a:pos x="T6" y="T7"/>
              </a:cxn>
              <a:cxn ang="0">
                <a:pos x="T8" y="T9"/>
              </a:cxn>
            </a:cxnLst>
            <a:rect l="0" t="0" r="r" b="b"/>
            <a:pathLst>
              <a:path w="1283" h="1560">
                <a:moveTo>
                  <a:pt x="0" y="1390"/>
                </a:moveTo>
                <a:lnTo>
                  <a:pt x="1282" y="1559"/>
                </a:lnTo>
                <a:lnTo>
                  <a:pt x="1282" y="0"/>
                </a:lnTo>
                <a:lnTo>
                  <a:pt x="0" y="0"/>
                </a:lnTo>
                <a:lnTo>
                  <a:pt x="0" y="1390"/>
                </a:lnTo>
              </a:path>
            </a:pathLst>
          </a:custGeom>
          <a:solidFill>
            <a:srgbClr val="990000"/>
          </a:solidFill>
          <a:ln>
            <a:noFill/>
          </a:ln>
          <a:effectLst/>
        </p:spPr>
        <p:txBody>
          <a:bodyPr wrap="none" anchor="ctr"/>
          <a:lstStyle/>
          <a:p>
            <a:endParaRPr lang="en-US" sz="1350" dirty="0"/>
          </a:p>
        </p:txBody>
      </p:sp>
      <p:sp>
        <p:nvSpPr>
          <p:cNvPr id="65" name="Freeform 37">
            <a:extLst>
              <a:ext uri="{FF2B5EF4-FFF2-40B4-BE49-F238E27FC236}">
                <a16:creationId xmlns:a16="http://schemas.microsoft.com/office/drawing/2014/main" id="{5C11E49B-E6B6-4ED1-B576-F43B83672549}"/>
              </a:ext>
            </a:extLst>
          </p:cNvPr>
          <p:cNvSpPr>
            <a:spLocks noChangeArrowheads="1"/>
          </p:cNvSpPr>
          <p:nvPr/>
        </p:nvSpPr>
        <p:spPr bwMode="auto">
          <a:xfrm>
            <a:off x="16135569" y="7082804"/>
            <a:ext cx="1903862" cy="1090065"/>
          </a:xfrm>
          <a:custGeom>
            <a:avLst/>
            <a:gdLst>
              <a:gd name="T0" fmla="*/ 2842 w 2843"/>
              <a:gd name="T1" fmla="*/ 1051 h 1560"/>
              <a:gd name="T2" fmla="*/ 0 w 2843"/>
              <a:gd name="T3" fmla="*/ 1559 h 1560"/>
              <a:gd name="T4" fmla="*/ 0 w 2843"/>
              <a:gd name="T5" fmla="*/ 0 h 1560"/>
              <a:gd name="T6" fmla="*/ 2842 w 2843"/>
              <a:gd name="T7" fmla="*/ 0 h 1560"/>
              <a:gd name="T8" fmla="*/ 2842 w 2843"/>
              <a:gd name="T9" fmla="*/ 1051 h 1560"/>
            </a:gdLst>
            <a:ahLst/>
            <a:cxnLst>
              <a:cxn ang="0">
                <a:pos x="T0" y="T1"/>
              </a:cxn>
              <a:cxn ang="0">
                <a:pos x="T2" y="T3"/>
              </a:cxn>
              <a:cxn ang="0">
                <a:pos x="T4" y="T5"/>
              </a:cxn>
              <a:cxn ang="0">
                <a:pos x="T6" y="T7"/>
              </a:cxn>
              <a:cxn ang="0">
                <a:pos x="T8" y="T9"/>
              </a:cxn>
            </a:cxnLst>
            <a:rect l="0" t="0" r="r" b="b"/>
            <a:pathLst>
              <a:path w="2843" h="1560">
                <a:moveTo>
                  <a:pt x="2842" y="1051"/>
                </a:moveTo>
                <a:lnTo>
                  <a:pt x="0" y="1559"/>
                </a:lnTo>
                <a:lnTo>
                  <a:pt x="0" y="0"/>
                </a:lnTo>
                <a:lnTo>
                  <a:pt x="2842" y="0"/>
                </a:lnTo>
                <a:lnTo>
                  <a:pt x="2842" y="1051"/>
                </a:lnTo>
              </a:path>
            </a:pathLst>
          </a:custGeom>
          <a:solidFill>
            <a:srgbClr val="C00000"/>
          </a:solidFill>
          <a:ln>
            <a:noFill/>
          </a:ln>
          <a:effectLst/>
        </p:spPr>
        <p:txBody>
          <a:bodyPr wrap="none" anchor="ctr"/>
          <a:lstStyle/>
          <a:p>
            <a:endParaRPr lang="en-US" sz="1350"/>
          </a:p>
        </p:txBody>
      </p:sp>
      <p:sp>
        <p:nvSpPr>
          <p:cNvPr id="74" name="TextBox 72">
            <a:extLst>
              <a:ext uri="{FF2B5EF4-FFF2-40B4-BE49-F238E27FC236}">
                <a16:creationId xmlns:a16="http://schemas.microsoft.com/office/drawing/2014/main" id="{7ACEA756-BC58-46F6-A9E2-970F69D6D3E1}"/>
              </a:ext>
            </a:extLst>
          </p:cNvPr>
          <p:cNvSpPr txBox="1"/>
          <p:nvPr/>
        </p:nvSpPr>
        <p:spPr>
          <a:xfrm>
            <a:off x="1877963" y="7139113"/>
            <a:ext cx="1732913"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a:t>
            </a:r>
            <a:r>
              <a:rPr lang="es-ES" sz="4500" b="1" dirty="0">
                <a:solidFill>
                  <a:schemeClr val="bg1"/>
                </a:solidFill>
                <a:latin typeface="Lato Regular"/>
                <a:cs typeface="Lato Regular"/>
              </a:rPr>
              <a:t>5</a:t>
            </a:r>
            <a:endParaRPr lang="id-ID" sz="4500" b="1" dirty="0">
              <a:solidFill>
                <a:schemeClr val="bg1"/>
              </a:solidFill>
              <a:latin typeface="Lato Regular"/>
              <a:cs typeface="Lato Regular"/>
            </a:endParaRPr>
          </a:p>
        </p:txBody>
      </p:sp>
      <p:sp>
        <p:nvSpPr>
          <p:cNvPr id="3" name="CuadroTexto 2">
            <a:extLst>
              <a:ext uri="{FF2B5EF4-FFF2-40B4-BE49-F238E27FC236}">
                <a16:creationId xmlns:a16="http://schemas.microsoft.com/office/drawing/2014/main" id="{8C087C97-1271-437A-B902-AA257EE4C449}"/>
              </a:ext>
            </a:extLst>
          </p:cNvPr>
          <p:cNvSpPr txBox="1"/>
          <p:nvPr/>
        </p:nvSpPr>
        <p:spPr>
          <a:xfrm>
            <a:off x="1496274" y="933021"/>
            <a:ext cx="14775809" cy="1200329"/>
          </a:xfrm>
          <a:prstGeom prst="rect">
            <a:avLst/>
          </a:prstGeom>
          <a:noFill/>
        </p:spPr>
        <p:txBody>
          <a:bodyPr wrap="square" rtlCol="0">
            <a:spAutoFit/>
          </a:bodyPr>
          <a:lstStyle/>
          <a:p>
            <a:r>
              <a:rPr lang="es-ES" sz="3600" b="1" dirty="0"/>
              <a:t>Para la elaboración de la propuesta se realizaron 5 diálogos de país, con los siguientes sectores</a:t>
            </a:r>
            <a:endParaRPr lang="es-SV" sz="3600" b="1" dirty="0"/>
          </a:p>
        </p:txBody>
      </p:sp>
      <p:sp>
        <p:nvSpPr>
          <p:cNvPr id="80" name="TextBox 78">
            <a:extLst>
              <a:ext uri="{FF2B5EF4-FFF2-40B4-BE49-F238E27FC236}">
                <a16:creationId xmlns:a16="http://schemas.microsoft.com/office/drawing/2014/main" id="{66003B2F-2157-4699-AB85-3627CF6F96A9}"/>
              </a:ext>
            </a:extLst>
          </p:cNvPr>
          <p:cNvSpPr txBox="1"/>
          <p:nvPr/>
        </p:nvSpPr>
        <p:spPr>
          <a:xfrm>
            <a:off x="2955642" y="7139551"/>
            <a:ext cx="13608353" cy="740176"/>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 Personas Afectadas por la TB- </a:t>
            </a:r>
            <a:r>
              <a:rPr lang="es-ES" sz="3600" b="1" dirty="0" err="1">
                <a:solidFill>
                  <a:schemeClr val="bg1"/>
                </a:solidFill>
              </a:rPr>
              <a:t>PATB:presencial</a:t>
            </a:r>
            <a:endParaRPr lang="en-US" sz="2700" b="1" dirty="0">
              <a:solidFill>
                <a:schemeClr val="bg1"/>
              </a:solidFill>
              <a:latin typeface="Lato Light"/>
              <a:cs typeface="Lato Light"/>
            </a:endParaRPr>
          </a:p>
        </p:txBody>
      </p:sp>
      <p:sp>
        <p:nvSpPr>
          <p:cNvPr id="85" name="Freeform 200">
            <a:extLst>
              <a:ext uri="{FF2B5EF4-FFF2-40B4-BE49-F238E27FC236}">
                <a16:creationId xmlns:a16="http://schemas.microsoft.com/office/drawing/2014/main" id="{008299DB-E330-47B7-B018-517EB49BA3E3}"/>
              </a:ext>
            </a:extLst>
          </p:cNvPr>
          <p:cNvSpPr>
            <a:spLocks noChangeArrowheads="1"/>
          </p:cNvSpPr>
          <p:nvPr/>
        </p:nvSpPr>
        <p:spPr bwMode="auto">
          <a:xfrm>
            <a:off x="15318301" y="7396876"/>
            <a:ext cx="563682" cy="504456"/>
          </a:xfrm>
          <a:custGeom>
            <a:avLst/>
            <a:gdLst>
              <a:gd name="T0" fmla="*/ 309 w 634"/>
              <a:gd name="T1" fmla="*/ 44 h 604"/>
              <a:gd name="T2" fmla="*/ 309 w 634"/>
              <a:gd name="T3" fmla="*/ 44 h 604"/>
              <a:gd name="T4" fmla="*/ 14 w 634"/>
              <a:gd name="T5" fmla="*/ 220 h 604"/>
              <a:gd name="T6" fmla="*/ 14 w 634"/>
              <a:gd name="T7" fmla="*/ 220 h 604"/>
              <a:gd name="T8" fmla="*/ 279 w 634"/>
              <a:gd name="T9" fmla="*/ 338 h 604"/>
              <a:gd name="T10" fmla="*/ 338 w 634"/>
              <a:gd name="T11" fmla="*/ 338 h 604"/>
              <a:gd name="T12" fmla="*/ 603 w 634"/>
              <a:gd name="T13" fmla="*/ 220 h 604"/>
              <a:gd name="T14" fmla="*/ 603 w 634"/>
              <a:gd name="T15" fmla="*/ 161 h 604"/>
              <a:gd name="T16" fmla="*/ 338 w 634"/>
              <a:gd name="T17" fmla="*/ 14 h 604"/>
              <a:gd name="T18" fmla="*/ 279 w 634"/>
              <a:gd name="T19" fmla="*/ 14 h 604"/>
              <a:gd name="T20" fmla="*/ 14 w 634"/>
              <a:gd name="T21" fmla="*/ 161 h 604"/>
              <a:gd name="T22" fmla="*/ 14 w 634"/>
              <a:gd name="T23" fmla="*/ 220 h 604"/>
              <a:gd name="T24" fmla="*/ 309 w 634"/>
              <a:gd name="T25" fmla="*/ 44 h 604"/>
              <a:gd name="T26" fmla="*/ 309 w 634"/>
              <a:gd name="T27" fmla="*/ 44 h 604"/>
              <a:gd name="T28" fmla="*/ 588 w 634"/>
              <a:gd name="T29" fmla="*/ 191 h 604"/>
              <a:gd name="T30" fmla="*/ 309 w 634"/>
              <a:gd name="T31" fmla="*/ 309 h 604"/>
              <a:gd name="T32" fmla="*/ 44 w 634"/>
              <a:gd name="T33" fmla="*/ 191 h 604"/>
              <a:gd name="T34" fmla="*/ 309 w 634"/>
              <a:gd name="T35" fmla="*/ 44 h 604"/>
              <a:gd name="T36" fmla="*/ 309 w 634"/>
              <a:gd name="T37" fmla="*/ 559 h 604"/>
              <a:gd name="T38" fmla="*/ 309 w 634"/>
              <a:gd name="T39" fmla="*/ 559 h 604"/>
              <a:gd name="T40" fmla="*/ 44 w 634"/>
              <a:gd name="T41" fmla="*/ 441 h 604"/>
              <a:gd name="T42" fmla="*/ 0 w 634"/>
              <a:gd name="T43" fmla="*/ 427 h 604"/>
              <a:gd name="T44" fmla="*/ 14 w 634"/>
              <a:gd name="T45" fmla="*/ 471 h 604"/>
              <a:gd name="T46" fmla="*/ 279 w 634"/>
              <a:gd name="T47" fmla="*/ 589 h 604"/>
              <a:gd name="T48" fmla="*/ 338 w 634"/>
              <a:gd name="T49" fmla="*/ 589 h 604"/>
              <a:gd name="T50" fmla="*/ 603 w 634"/>
              <a:gd name="T51" fmla="*/ 471 h 604"/>
              <a:gd name="T52" fmla="*/ 633 w 634"/>
              <a:gd name="T53" fmla="*/ 427 h 604"/>
              <a:gd name="T54" fmla="*/ 588 w 634"/>
              <a:gd name="T55" fmla="*/ 441 h 604"/>
              <a:gd name="T56" fmla="*/ 309 w 634"/>
              <a:gd name="T57" fmla="*/ 559 h 604"/>
              <a:gd name="T58" fmla="*/ 14 w 634"/>
              <a:gd name="T59" fmla="*/ 338 h 604"/>
              <a:gd name="T60" fmla="*/ 14 w 634"/>
              <a:gd name="T61" fmla="*/ 338 h 604"/>
              <a:gd name="T62" fmla="*/ 279 w 634"/>
              <a:gd name="T63" fmla="*/ 471 h 604"/>
              <a:gd name="T64" fmla="*/ 338 w 634"/>
              <a:gd name="T65" fmla="*/ 471 h 604"/>
              <a:gd name="T66" fmla="*/ 603 w 634"/>
              <a:gd name="T67" fmla="*/ 338 h 604"/>
              <a:gd name="T68" fmla="*/ 633 w 634"/>
              <a:gd name="T69" fmla="*/ 294 h 604"/>
              <a:gd name="T70" fmla="*/ 588 w 634"/>
              <a:gd name="T71" fmla="*/ 309 h 604"/>
              <a:gd name="T72" fmla="*/ 309 w 634"/>
              <a:gd name="T73" fmla="*/ 441 h 604"/>
              <a:gd name="T74" fmla="*/ 44 w 634"/>
              <a:gd name="T75" fmla="*/ 309 h 604"/>
              <a:gd name="T76" fmla="*/ 0 w 634"/>
              <a:gd name="T77" fmla="*/ 294 h 604"/>
              <a:gd name="T78" fmla="*/ 14 w 634"/>
              <a:gd name="T79" fmla="*/ 338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chemeClr val="bg1"/>
          </a:solidFill>
          <a:ln>
            <a:noFill/>
          </a:ln>
          <a:effectLst/>
        </p:spPr>
        <p:txBody>
          <a:bodyPr wrap="none" lIns="68574" tIns="34287" rIns="68574" bIns="34287" anchor="ctr"/>
          <a:lstStyle/>
          <a:p>
            <a:pPr>
              <a:defRPr/>
            </a:pPr>
            <a:endParaRPr lang="en-US" sz="1350"/>
          </a:p>
        </p:txBody>
      </p:sp>
      <p:sp>
        <p:nvSpPr>
          <p:cNvPr id="90" name="TextBox 78">
            <a:extLst>
              <a:ext uri="{FF2B5EF4-FFF2-40B4-BE49-F238E27FC236}">
                <a16:creationId xmlns:a16="http://schemas.microsoft.com/office/drawing/2014/main" id="{2FBB23FC-19BE-4935-A0CE-79DD750CA697}"/>
              </a:ext>
            </a:extLst>
          </p:cNvPr>
          <p:cNvSpPr txBox="1"/>
          <p:nvPr/>
        </p:nvSpPr>
        <p:spPr>
          <a:xfrm>
            <a:off x="3217038" y="6019579"/>
            <a:ext cx="9128505" cy="689722"/>
          </a:xfrm>
          <a:prstGeom prst="rect">
            <a:avLst/>
          </a:prstGeom>
          <a:noFill/>
        </p:spPr>
        <p:txBody>
          <a:bodyPr wrap="square" lIns="109710" tIns="54855" rIns="109710" bIns="54855" rtlCol="0">
            <a:spAutoFit/>
          </a:bodyPr>
          <a:lstStyle/>
          <a:p>
            <a:pPr>
              <a:lnSpc>
                <a:spcPct val="110000"/>
              </a:lnSpc>
            </a:pPr>
            <a:r>
              <a:rPr lang="es-ES" sz="3600" b="1" dirty="0">
                <a:solidFill>
                  <a:schemeClr val="bg1"/>
                </a:solidFill>
              </a:rPr>
              <a:t>Personas con Discapacidad-</a:t>
            </a:r>
            <a:r>
              <a:rPr lang="es-ES" sz="3600" b="1" dirty="0" err="1">
                <a:solidFill>
                  <a:schemeClr val="bg1"/>
                </a:solidFill>
              </a:rPr>
              <a:t>PcD</a:t>
            </a:r>
            <a:r>
              <a:rPr lang="es-ES" sz="3600" b="1" dirty="0">
                <a:solidFill>
                  <a:schemeClr val="bg1"/>
                </a:solidFill>
              </a:rPr>
              <a:t>: Dual </a:t>
            </a:r>
            <a:endParaRPr lang="en-US" sz="3600" b="1" dirty="0">
              <a:solidFill>
                <a:schemeClr val="bg1"/>
              </a:solidFill>
            </a:endParaRPr>
          </a:p>
        </p:txBody>
      </p:sp>
    </p:spTree>
    <p:extLst>
      <p:ext uri="{BB962C8B-B14F-4D97-AF65-F5344CB8AC3E}">
        <p14:creationId xmlns:p14="http://schemas.microsoft.com/office/powerpoint/2010/main" val="2826182560"/>
      </p:ext>
    </p:extLst>
  </p:cSld>
  <p:clrMapOvr>
    <a:masterClrMapping/>
  </p:clrMapOvr>
  <mc:AlternateContent xmlns:mc="http://schemas.openxmlformats.org/markup-compatibility/2006">
    <mc:Choice xmlns:p14="http://schemas.microsoft.com/office/powerpoint/2010/main" Requires="p14">
      <p:transition spd="slow" p14:dur="1400" advClick="0">
        <p14:doors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ppt_x"/>
                                          </p:val>
                                        </p:tav>
                                        <p:tav tm="100000">
                                          <p:val>
                                            <p:strVal val="#ppt_x"/>
                                          </p:val>
                                        </p:tav>
                                      </p:tavLst>
                                    </p:anim>
                                    <p:anim calcmode="lin" valueType="num">
                                      <p:cBhvr additive="base">
                                        <p:cTn id="48" dur="500" fill="hold"/>
                                        <p:tgtEl>
                                          <p:spTgt spid="5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500" fill="hold"/>
                                        <p:tgtEl>
                                          <p:spTgt spid="52"/>
                                        </p:tgtEl>
                                        <p:attrNameLst>
                                          <p:attrName>ppt_x</p:attrName>
                                        </p:attrNameLst>
                                      </p:cBhvr>
                                      <p:tavLst>
                                        <p:tav tm="0">
                                          <p:val>
                                            <p:strVal val="#ppt_x"/>
                                          </p:val>
                                        </p:tav>
                                        <p:tav tm="100000">
                                          <p:val>
                                            <p:strVal val="#ppt_x"/>
                                          </p:val>
                                        </p:tav>
                                      </p:tavLst>
                                    </p:anim>
                                    <p:anim calcmode="lin" valueType="num">
                                      <p:cBhvr additive="base">
                                        <p:cTn id="52" dur="500" fill="hold"/>
                                        <p:tgtEl>
                                          <p:spTgt spid="5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500" fill="hold"/>
                                        <p:tgtEl>
                                          <p:spTgt spid="66"/>
                                        </p:tgtEl>
                                        <p:attrNameLst>
                                          <p:attrName>ppt_x</p:attrName>
                                        </p:attrNameLst>
                                      </p:cBhvr>
                                      <p:tavLst>
                                        <p:tav tm="0">
                                          <p:val>
                                            <p:strVal val="#ppt_x"/>
                                          </p:val>
                                        </p:tav>
                                        <p:tav tm="100000">
                                          <p:val>
                                            <p:strVal val="#ppt_x"/>
                                          </p:val>
                                        </p:tav>
                                      </p:tavLst>
                                    </p:anim>
                                    <p:anim calcmode="lin" valueType="num">
                                      <p:cBhvr additive="base">
                                        <p:cTn id="60" dur="500" fill="hold"/>
                                        <p:tgtEl>
                                          <p:spTgt spid="6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500" fill="hold"/>
                                        <p:tgtEl>
                                          <p:spTgt spid="67"/>
                                        </p:tgtEl>
                                        <p:attrNameLst>
                                          <p:attrName>ppt_x</p:attrName>
                                        </p:attrNameLst>
                                      </p:cBhvr>
                                      <p:tavLst>
                                        <p:tav tm="0">
                                          <p:val>
                                            <p:strVal val="#ppt_x"/>
                                          </p:val>
                                        </p:tav>
                                        <p:tav tm="100000">
                                          <p:val>
                                            <p:strVal val="#ppt_x"/>
                                          </p:val>
                                        </p:tav>
                                      </p:tavLst>
                                    </p:anim>
                                    <p:anim calcmode="lin" valueType="num">
                                      <p:cBhvr additive="base">
                                        <p:cTn id="64" dur="500" fill="hold"/>
                                        <p:tgtEl>
                                          <p:spTgt spid="6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ppt_x"/>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anim calcmode="lin" valueType="num">
                                      <p:cBhvr additive="base">
                                        <p:cTn id="71" dur="500" fill="hold"/>
                                        <p:tgtEl>
                                          <p:spTgt spid="69"/>
                                        </p:tgtEl>
                                        <p:attrNameLst>
                                          <p:attrName>ppt_x</p:attrName>
                                        </p:attrNameLst>
                                      </p:cBhvr>
                                      <p:tavLst>
                                        <p:tav tm="0">
                                          <p:val>
                                            <p:strVal val="#ppt_x"/>
                                          </p:val>
                                        </p:tav>
                                        <p:tav tm="100000">
                                          <p:val>
                                            <p:strVal val="#ppt_x"/>
                                          </p:val>
                                        </p:tav>
                                      </p:tavLst>
                                    </p:anim>
                                    <p:anim calcmode="lin" valueType="num">
                                      <p:cBhvr additive="base">
                                        <p:cTn id="72" dur="500" fill="hold"/>
                                        <p:tgtEl>
                                          <p:spTgt spid="6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500" fill="hold"/>
                                        <p:tgtEl>
                                          <p:spTgt spid="71"/>
                                        </p:tgtEl>
                                        <p:attrNameLst>
                                          <p:attrName>ppt_x</p:attrName>
                                        </p:attrNameLst>
                                      </p:cBhvr>
                                      <p:tavLst>
                                        <p:tav tm="0">
                                          <p:val>
                                            <p:strVal val="#ppt_x"/>
                                          </p:val>
                                        </p:tav>
                                        <p:tav tm="100000">
                                          <p:val>
                                            <p:strVal val="#ppt_x"/>
                                          </p:val>
                                        </p:tav>
                                      </p:tavLst>
                                    </p:anim>
                                    <p:anim calcmode="lin" valueType="num">
                                      <p:cBhvr additive="base">
                                        <p:cTn id="76" dur="500" fill="hold"/>
                                        <p:tgtEl>
                                          <p:spTgt spid="7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additive="base">
                                        <p:cTn id="79" dur="500" fill="hold"/>
                                        <p:tgtEl>
                                          <p:spTgt spid="72"/>
                                        </p:tgtEl>
                                        <p:attrNameLst>
                                          <p:attrName>ppt_x</p:attrName>
                                        </p:attrNameLst>
                                      </p:cBhvr>
                                      <p:tavLst>
                                        <p:tav tm="0">
                                          <p:val>
                                            <p:strVal val="#ppt_x"/>
                                          </p:val>
                                        </p:tav>
                                        <p:tav tm="100000">
                                          <p:val>
                                            <p:strVal val="#ppt_x"/>
                                          </p:val>
                                        </p:tav>
                                      </p:tavLst>
                                    </p:anim>
                                    <p:anim calcmode="lin" valueType="num">
                                      <p:cBhvr additive="base">
                                        <p:cTn id="80" dur="500" fill="hold"/>
                                        <p:tgtEl>
                                          <p:spTgt spid="7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fill="hold"/>
                                        <p:tgtEl>
                                          <p:spTgt spid="73"/>
                                        </p:tgtEl>
                                        <p:attrNameLst>
                                          <p:attrName>ppt_x</p:attrName>
                                        </p:attrNameLst>
                                      </p:cBhvr>
                                      <p:tavLst>
                                        <p:tav tm="0">
                                          <p:val>
                                            <p:strVal val="#ppt_x"/>
                                          </p:val>
                                        </p:tav>
                                        <p:tav tm="100000">
                                          <p:val>
                                            <p:strVal val="#ppt_x"/>
                                          </p:val>
                                        </p:tav>
                                      </p:tavLst>
                                    </p:anim>
                                    <p:anim calcmode="lin" valueType="num">
                                      <p:cBhvr additive="base">
                                        <p:cTn id="84" dur="500" fill="hold"/>
                                        <p:tgtEl>
                                          <p:spTgt spid="7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additive="base">
                                        <p:cTn id="91" dur="500" fill="hold"/>
                                        <p:tgtEl>
                                          <p:spTgt spid="77"/>
                                        </p:tgtEl>
                                        <p:attrNameLst>
                                          <p:attrName>ppt_x</p:attrName>
                                        </p:attrNameLst>
                                      </p:cBhvr>
                                      <p:tavLst>
                                        <p:tav tm="0">
                                          <p:val>
                                            <p:strVal val="#ppt_x"/>
                                          </p:val>
                                        </p:tav>
                                        <p:tav tm="100000">
                                          <p:val>
                                            <p:strVal val="#ppt_x"/>
                                          </p:val>
                                        </p:tav>
                                      </p:tavLst>
                                    </p:anim>
                                    <p:anim calcmode="lin" valueType="num">
                                      <p:cBhvr additive="base">
                                        <p:cTn id="92" dur="500" fill="hold"/>
                                        <p:tgtEl>
                                          <p:spTgt spid="7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500" fill="hold"/>
                                        <p:tgtEl>
                                          <p:spTgt spid="79"/>
                                        </p:tgtEl>
                                        <p:attrNameLst>
                                          <p:attrName>ppt_x</p:attrName>
                                        </p:attrNameLst>
                                      </p:cBhvr>
                                      <p:tavLst>
                                        <p:tav tm="0">
                                          <p:val>
                                            <p:strVal val="#ppt_x"/>
                                          </p:val>
                                        </p:tav>
                                        <p:tav tm="100000">
                                          <p:val>
                                            <p:strVal val="#ppt_x"/>
                                          </p:val>
                                        </p:tav>
                                      </p:tavLst>
                                    </p:anim>
                                    <p:anim calcmode="lin" valueType="num">
                                      <p:cBhvr additive="base">
                                        <p:cTn id="100" dur="500" fill="hold"/>
                                        <p:tgtEl>
                                          <p:spTgt spid="7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additive="base">
                                        <p:cTn id="103" dur="500" fill="hold"/>
                                        <p:tgtEl>
                                          <p:spTgt spid="81"/>
                                        </p:tgtEl>
                                        <p:attrNameLst>
                                          <p:attrName>ppt_x</p:attrName>
                                        </p:attrNameLst>
                                      </p:cBhvr>
                                      <p:tavLst>
                                        <p:tav tm="0">
                                          <p:val>
                                            <p:strVal val="#ppt_x"/>
                                          </p:val>
                                        </p:tav>
                                        <p:tav tm="100000">
                                          <p:val>
                                            <p:strVal val="#ppt_x"/>
                                          </p:val>
                                        </p:tav>
                                      </p:tavLst>
                                    </p:anim>
                                    <p:anim calcmode="lin" valueType="num">
                                      <p:cBhvr additive="base">
                                        <p:cTn id="104" dur="500" fill="hold"/>
                                        <p:tgtEl>
                                          <p:spTgt spid="8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82"/>
                                        </p:tgtEl>
                                        <p:attrNameLst>
                                          <p:attrName>style.visibility</p:attrName>
                                        </p:attrNameLst>
                                      </p:cBhvr>
                                      <p:to>
                                        <p:strVal val="visible"/>
                                      </p:to>
                                    </p:set>
                                    <p:anim calcmode="lin" valueType="num">
                                      <p:cBhvr additive="base">
                                        <p:cTn id="107" dur="500" fill="hold"/>
                                        <p:tgtEl>
                                          <p:spTgt spid="82"/>
                                        </p:tgtEl>
                                        <p:attrNameLst>
                                          <p:attrName>ppt_x</p:attrName>
                                        </p:attrNameLst>
                                      </p:cBhvr>
                                      <p:tavLst>
                                        <p:tav tm="0">
                                          <p:val>
                                            <p:strVal val="#ppt_x"/>
                                          </p:val>
                                        </p:tav>
                                        <p:tav tm="100000">
                                          <p:val>
                                            <p:strVal val="#ppt_x"/>
                                          </p:val>
                                        </p:tav>
                                      </p:tavLst>
                                    </p:anim>
                                    <p:anim calcmode="lin" valueType="num">
                                      <p:cBhvr additive="base">
                                        <p:cTn id="108" dur="500" fill="hold"/>
                                        <p:tgtEl>
                                          <p:spTgt spid="8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83"/>
                                        </p:tgtEl>
                                        <p:attrNameLst>
                                          <p:attrName>style.visibility</p:attrName>
                                        </p:attrNameLst>
                                      </p:cBhvr>
                                      <p:to>
                                        <p:strVal val="visible"/>
                                      </p:to>
                                    </p:set>
                                    <p:anim calcmode="lin" valueType="num">
                                      <p:cBhvr additive="base">
                                        <p:cTn id="111" dur="500" fill="hold"/>
                                        <p:tgtEl>
                                          <p:spTgt spid="83"/>
                                        </p:tgtEl>
                                        <p:attrNameLst>
                                          <p:attrName>ppt_x</p:attrName>
                                        </p:attrNameLst>
                                      </p:cBhvr>
                                      <p:tavLst>
                                        <p:tav tm="0">
                                          <p:val>
                                            <p:strVal val="#ppt_x"/>
                                          </p:val>
                                        </p:tav>
                                        <p:tav tm="100000">
                                          <p:val>
                                            <p:strVal val="#ppt_x"/>
                                          </p:val>
                                        </p:tav>
                                      </p:tavLst>
                                    </p:anim>
                                    <p:anim calcmode="lin" valueType="num">
                                      <p:cBhvr additive="base">
                                        <p:cTn id="112" dur="500" fill="hold"/>
                                        <p:tgtEl>
                                          <p:spTgt spid="8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84"/>
                                        </p:tgtEl>
                                        <p:attrNameLst>
                                          <p:attrName>style.visibility</p:attrName>
                                        </p:attrNameLst>
                                      </p:cBhvr>
                                      <p:to>
                                        <p:strVal val="visible"/>
                                      </p:to>
                                    </p:set>
                                    <p:anim calcmode="lin" valueType="num">
                                      <p:cBhvr additive="base">
                                        <p:cTn id="115" dur="500" fill="hold"/>
                                        <p:tgtEl>
                                          <p:spTgt spid="84"/>
                                        </p:tgtEl>
                                        <p:attrNameLst>
                                          <p:attrName>ppt_x</p:attrName>
                                        </p:attrNameLst>
                                      </p:cBhvr>
                                      <p:tavLst>
                                        <p:tav tm="0">
                                          <p:val>
                                            <p:strVal val="#ppt_x"/>
                                          </p:val>
                                        </p:tav>
                                        <p:tav tm="100000">
                                          <p:val>
                                            <p:strVal val="#ppt_x"/>
                                          </p:val>
                                        </p:tav>
                                      </p:tavLst>
                                    </p:anim>
                                    <p:anim calcmode="lin" valueType="num">
                                      <p:cBhvr additive="base">
                                        <p:cTn id="116" dur="500" fill="hold"/>
                                        <p:tgtEl>
                                          <p:spTgt spid="8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86"/>
                                        </p:tgtEl>
                                        <p:attrNameLst>
                                          <p:attrName>style.visibility</p:attrName>
                                        </p:attrNameLst>
                                      </p:cBhvr>
                                      <p:to>
                                        <p:strVal val="visible"/>
                                      </p:to>
                                    </p:set>
                                    <p:anim calcmode="lin" valueType="num">
                                      <p:cBhvr additive="base">
                                        <p:cTn id="119" dur="500" fill="hold"/>
                                        <p:tgtEl>
                                          <p:spTgt spid="86"/>
                                        </p:tgtEl>
                                        <p:attrNameLst>
                                          <p:attrName>ppt_x</p:attrName>
                                        </p:attrNameLst>
                                      </p:cBhvr>
                                      <p:tavLst>
                                        <p:tav tm="0">
                                          <p:val>
                                            <p:strVal val="#ppt_x"/>
                                          </p:val>
                                        </p:tav>
                                        <p:tav tm="100000">
                                          <p:val>
                                            <p:strVal val="#ppt_x"/>
                                          </p:val>
                                        </p:tav>
                                      </p:tavLst>
                                    </p:anim>
                                    <p:anim calcmode="lin" valueType="num">
                                      <p:cBhvr additive="base">
                                        <p:cTn id="120" dur="500" fill="hold"/>
                                        <p:tgtEl>
                                          <p:spTgt spid="8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500" fill="hold"/>
                                        <p:tgtEl>
                                          <p:spTgt spid="48"/>
                                        </p:tgtEl>
                                        <p:attrNameLst>
                                          <p:attrName>ppt_x</p:attrName>
                                        </p:attrNameLst>
                                      </p:cBhvr>
                                      <p:tavLst>
                                        <p:tav tm="0">
                                          <p:val>
                                            <p:strVal val="#ppt_x"/>
                                          </p:val>
                                        </p:tav>
                                        <p:tav tm="100000">
                                          <p:val>
                                            <p:strVal val="#ppt_x"/>
                                          </p:val>
                                        </p:tav>
                                      </p:tavLst>
                                    </p:anim>
                                    <p:anim calcmode="lin" valueType="num">
                                      <p:cBhvr additive="base">
                                        <p:cTn id="124" dur="5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3"/>
                                        </p:tgtEl>
                                        <p:attrNameLst>
                                          <p:attrName>style.visibility</p:attrName>
                                        </p:attrNameLst>
                                      </p:cBhvr>
                                      <p:to>
                                        <p:strVal val="visible"/>
                                      </p:to>
                                    </p:set>
                                    <p:anim calcmode="lin" valueType="num">
                                      <p:cBhvr additive="base">
                                        <p:cTn id="127" dur="500" fill="hold"/>
                                        <p:tgtEl>
                                          <p:spTgt spid="53"/>
                                        </p:tgtEl>
                                        <p:attrNameLst>
                                          <p:attrName>ppt_x</p:attrName>
                                        </p:attrNameLst>
                                      </p:cBhvr>
                                      <p:tavLst>
                                        <p:tav tm="0">
                                          <p:val>
                                            <p:strVal val="#ppt_x"/>
                                          </p:val>
                                        </p:tav>
                                        <p:tav tm="100000">
                                          <p:val>
                                            <p:strVal val="#ppt_x"/>
                                          </p:val>
                                        </p:tav>
                                      </p:tavLst>
                                    </p:anim>
                                    <p:anim calcmode="lin" valueType="num">
                                      <p:cBhvr additive="base">
                                        <p:cTn id="128" dur="500" fill="hold"/>
                                        <p:tgtEl>
                                          <p:spTgt spid="5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500" fill="hold"/>
                                        <p:tgtEl>
                                          <p:spTgt spid="65"/>
                                        </p:tgtEl>
                                        <p:attrNameLst>
                                          <p:attrName>ppt_x</p:attrName>
                                        </p:attrNameLst>
                                      </p:cBhvr>
                                      <p:tavLst>
                                        <p:tav tm="0">
                                          <p:val>
                                            <p:strVal val="#ppt_x"/>
                                          </p:val>
                                        </p:tav>
                                        <p:tav tm="100000">
                                          <p:val>
                                            <p:strVal val="#ppt_x"/>
                                          </p:val>
                                        </p:tav>
                                      </p:tavLst>
                                    </p:anim>
                                    <p:anim calcmode="lin" valueType="num">
                                      <p:cBhvr additive="base">
                                        <p:cTn id="132" dur="500" fill="hold"/>
                                        <p:tgtEl>
                                          <p:spTgt spid="6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74"/>
                                        </p:tgtEl>
                                        <p:attrNameLst>
                                          <p:attrName>style.visibility</p:attrName>
                                        </p:attrNameLst>
                                      </p:cBhvr>
                                      <p:to>
                                        <p:strVal val="visible"/>
                                      </p:to>
                                    </p:set>
                                    <p:anim calcmode="lin" valueType="num">
                                      <p:cBhvr additive="base">
                                        <p:cTn id="135" dur="500" fill="hold"/>
                                        <p:tgtEl>
                                          <p:spTgt spid="74"/>
                                        </p:tgtEl>
                                        <p:attrNameLst>
                                          <p:attrName>ppt_x</p:attrName>
                                        </p:attrNameLst>
                                      </p:cBhvr>
                                      <p:tavLst>
                                        <p:tav tm="0">
                                          <p:val>
                                            <p:strVal val="#ppt_x"/>
                                          </p:val>
                                        </p:tav>
                                        <p:tav tm="100000">
                                          <p:val>
                                            <p:strVal val="#ppt_x"/>
                                          </p:val>
                                        </p:tav>
                                      </p:tavLst>
                                    </p:anim>
                                    <p:anim calcmode="lin" valueType="num">
                                      <p:cBhvr additive="base">
                                        <p:cTn id="136" dur="500" fill="hold"/>
                                        <p:tgtEl>
                                          <p:spTgt spid="7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80"/>
                                        </p:tgtEl>
                                        <p:attrNameLst>
                                          <p:attrName>style.visibility</p:attrName>
                                        </p:attrNameLst>
                                      </p:cBhvr>
                                      <p:to>
                                        <p:strVal val="visible"/>
                                      </p:to>
                                    </p:set>
                                    <p:anim calcmode="lin" valueType="num">
                                      <p:cBhvr additive="base">
                                        <p:cTn id="139" dur="500" fill="hold"/>
                                        <p:tgtEl>
                                          <p:spTgt spid="80"/>
                                        </p:tgtEl>
                                        <p:attrNameLst>
                                          <p:attrName>ppt_x</p:attrName>
                                        </p:attrNameLst>
                                      </p:cBhvr>
                                      <p:tavLst>
                                        <p:tav tm="0">
                                          <p:val>
                                            <p:strVal val="#ppt_x"/>
                                          </p:val>
                                        </p:tav>
                                        <p:tav tm="100000">
                                          <p:val>
                                            <p:strVal val="#ppt_x"/>
                                          </p:val>
                                        </p:tav>
                                      </p:tavLst>
                                    </p:anim>
                                    <p:anim calcmode="lin" valueType="num">
                                      <p:cBhvr additive="base">
                                        <p:cTn id="140" dur="500" fill="hold"/>
                                        <p:tgtEl>
                                          <p:spTgt spid="8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additive="base">
                                        <p:cTn id="143" dur="500" fill="hold"/>
                                        <p:tgtEl>
                                          <p:spTgt spid="85"/>
                                        </p:tgtEl>
                                        <p:attrNameLst>
                                          <p:attrName>ppt_x</p:attrName>
                                        </p:attrNameLst>
                                      </p:cBhvr>
                                      <p:tavLst>
                                        <p:tav tm="0">
                                          <p:val>
                                            <p:strVal val="#ppt_x"/>
                                          </p:val>
                                        </p:tav>
                                        <p:tav tm="100000">
                                          <p:val>
                                            <p:strVal val="#ppt_x"/>
                                          </p:val>
                                        </p:tav>
                                      </p:tavLst>
                                    </p:anim>
                                    <p:anim calcmode="lin" valueType="num">
                                      <p:cBhvr additive="base">
                                        <p:cTn id="144" dur="500" fill="hold"/>
                                        <p:tgtEl>
                                          <p:spTgt spid="8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anim calcmode="lin" valueType="num">
                                      <p:cBhvr additive="base">
                                        <p:cTn id="147" dur="500" fill="hold"/>
                                        <p:tgtEl>
                                          <p:spTgt spid="90"/>
                                        </p:tgtEl>
                                        <p:attrNameLst>
                                          <p:attrName>ppt_x</p:attrName>
                                        </p:attrNameLst>
                                      </p:cBhvr>
                                      <p:tavLst>
                                        <p:tav tm="0">
                                          <p:val>
                                            <p:strVal val="#ppt_x"/>
                                          </p:val>
                                        </p:tav>
                                        <p:tav tm="100000">
                                          <p:val>
                                            <p:strVal val="#ppt_x"/>
                                          </p:val>
                                        </p:tav>
                                      </p:tavLst>
                                    </p:anim>
                                    <p:anim calcmode="lin" valueType="num">
                                      <p:cBhvr additive="base">
                                        <p:cTn id="14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4" grpId="0" animBg="1"/>
      <p:bldP spid="45" grpId="0" animBg="1"/>
      <p:bldP spid="46" grpId="0" animBg="1"/>
      <p:bldP spid="47" grpId="0" animBg="1"/>
      <p:bldP spid="49" grpId="0" animBg="1"/>
      <p:bldP spid="50" grpId="0" animBg="1"/>
      <p:bldP spid="51" grpId="0" animBg="1"/>
      <p:bldP spid="52" grpId="0" animBg="1"/>
      <p:bldP spid="66" grpId="0" animBg="1"/>
      <p:bldP spid="67" grpId="0" animBg="1"/>
      <p:bldP spid="68" grpId="0" animBg="1"/>
      <p:bldP spid="69" grpId="0" animBg="1"/>
      <p:bldP spid="71" grpId="0"/>
      <p:bldP spid="72" grpId="0"/>
      <p:bldP spid="73" grpId="0"/>
      <p:bldP spid="75" grpId="0"/>
      <p:bldP spid="77" grpId="0"/>
      <p:bldP spid="78" grpId="0"/>
      <p:bldP spid="79" grpId="0"/>
      <p:bldP spid="81" grpId="0"/>
      <p:bldP spid="82" grpId="0" animBg="1"/>
      <p:bldP spid="83" grpId="0" animBg="1"/>
      <p:bldP spid="84" grpId="0" animBg="1"/>
      <p:bldP spid="86" grpId="0" animBg="1"/>
      <p:bldP spid="48" grpId="0" animBg="1"/>
      <p:bldP spid="53" grpId="0" animBg="1"/>
      <p:bldP spid="65" grpId="0" animBg="1"/>
      <p:bldP spid="74" grpId="0"/>
      <p:bldP spid="80" grpId="0"/>
      <p:bldP spid="85" grpId="0" animBg="1"/>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46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562600" y="2247900"/>
            <a:ext cx="11582400" cy="6103201"/>
          </a:xfrm>
          <a:solidFill>
            <a:schemeClr val="accent1"/>
          </a:solidFill>
        </p:spPr>
        <p:txBody>
          <a:bodyPr anchor="ctr">
            <a:noAutofit/>
          </a:bodyPr>
          <a:lstStyle/>
          <a:p>
            <a:pPr algn="l"/>
            <a:r>
              <a:rPr lang="es-SV" sz="3200" spc="20" dirty="0">
                <a:solidFill>
                  <a:schemeClr val="bg1"/>
                </a:solidFill>
                <a:effectLst/>
                <a:latin typeface="Arial" panose="020B0604020202020204" pitchFamily="34" charset="0"/>
                <a:ea typeface="Calibri" panose="020F0502020204030204" pitchFamily="34" charset="0"/>
              </a:rPr>
              <a:t>La pandemia de coronavirus COVID-19 es la crisis de salud global que define nuestro tiempo y el mayor desafío que hemos enfrentado desde la Segunda Guerra Mundial. </a:t>
            </a:r>
            <a:br>
              <a:rPr lang="es-SV" sz="3200" spc="20" dirty="0">
                <a:solidFill>
                  <a:schemeClr val="bg1"/>
                </a:solidFill>
                <a:effectLst/>
                <a:latin typeface="Arial" panose="020B0604020202020204" pitchFamily="34" charset="0"/>
                <a:ea typeface="Calibri" panose="020F0502020204030204" pitchFamily="34" charset="0"/>
              </a:rPr>
            </a:br>
            <a:br>
              <a:rPr lang="es-SV" sz="3200" spc="20" dirty="0">
                <a:solidFill>
                  <a:schemeClr val="bg1"/>
                </a:solidFill>
                <a:effectLst/>
                <a:latin typeface="Arial" panose="020B0604020202020204" pitchFamily="34" charset="0"/>
                <a:ea typeface="Calibri" panose="020F0502020204030204" pitchFamily="34" charset="0"/>
              </a:rPr>
            </a:br>
            <a:r>
              <a:rPr lang="es-SV" sz="3200" spc="20" dirty="0">
                <a:solidFill>
                  <a:schemeClr val="bg1"/>
                </a:solidFill>
                <a:effectLst/>
                <a:latin typeface="Arial" panose="020B0604020202020204" pitchFamily="34" charset="0"/>
                <a:ea typeface="Calibri" panose="020F0502020204030204" pitchFamily="34" charset="0"/>
              </a:rPr>
              <a:t>Desde su aparición en Asia a finales del año pasado, el virus ha llegado a cada</a:t>
            </a:r>
            <a:r>
              <a:rPr lang="es-SV" sz="3200" u="sng" spc="20" dirty="0">
                <a:solidFill>
                  <a:schemeClr val="bg1"/>
                </a:solidFill>
                <a:effectLst/>
                <a:latin typeface="Arial" panose="020B0604020202020204" pitchFamily="34" charset="0"/>
                <a:ea typeface="Calibri" panose="020F0502020204030204" pitchFamily="34" charset="0"/>
              </a:rPr>
              <a:t> </a:t>
            </a:r>
            <a:r>
              <a:rPr lang="es-SV" sz="3200" spc="20" dirty="0">
                <a:solidFill>
                  <a:schemeClr val="bg1"/>
                </a:solidFill>
                <a:effectLst/>
                <a:latin typeface="Arial" panose="020B0604020202020204" pitchFamily="34" charset="0"/>
                <a:ea typeface="Calibri" panose="020F0502020204030204" pitchFamily="34" charset="0"/>
              </a:rPr>
              <a:t>continente, y ha tenido un impacto abrumador en todas las personas y en los siste</a:t>
            </a:r>
            <a:r>
              <a:rPr lang="es-SV" sz="3200" spc="20" dirty="0">
                <a:solidFill>
                  <a:schemeClr val="bg1"/>
                </a:solidFill>
                <a:latin typeface="Arial" panose="020B0604020202020204" pitchFamily="34" charset="0"/>
                <a:ea typeface="Calibri" panose="020F0502020204030204" pitchFamily="34" charset="0"/>
              </a:rPr>
              <a:t>mas y servicios de salud</a:t>
            </a:r>
            <a:r>
              <a:rPr lang="es-SV" sz="3200" spc="20" dirty="0">
                <a:solidFill>
                  <a:schemeClr val="bg1"/>
                </a:solidFill>
                <a:effectLst/>
                <a:latin typeface="Arial" panose="020B0604020202020204" pitchFamily="34" charset="0"/>
                <a:ea typeface="Calibri" panose="020F0502020204030204" pitchFamily="34" charset="0"/>
              </a:rPr>
              <a:t>.</a:t>
            </a:r>
            <a:br>
              <a:rPr lang="es-SV" sz="3200" spc="20" dirty="0">
                <a:solidFill>
                  <a:schemeClr val="bg1"/>
                </a:solidFill>
                <a:effectLst/>
                <a:latin typeface="Arial" panose="020B0604020202020204" pitchFamily="34" charset="0"/>
                <a:ea typeface="Calibri" panose="020F0502020204030204" pitchFamily="34" charset="0"/>
              </a:rPr>
            </a:br>
            <a:br>
              <a:rPr lang="es-SV" sz="3200" spc="20" dirty="0">
                <a:solidFill>
                  <a:schemeClr val="bg1"/>
                </a:solidFill>
                <a:effectLst/>
                <a:latin typeface="Arial" panose="020B0604020202020204" pitchFamily="34" charset="0"/>
                <a:ea typeface="Calibri" panose="020F0502020204030204" pitchFamily="34" charset="0"/>
              </a:rPr>
            </a:br>
            <a:r>
              <a:rPr lang="es-SV" sz="3200" spc="20" dirty="0">
                <a:solidFill>
                  <a:schemeClr val="bg1"/>
                </a:solidFill>
                <a:effectLst/>
                <a:latin typeface="Arial" panose="020B0604020202020204" pitchFamily="34" charset="0"/>
                <a:ea typeface="Calibri" panose="020F0502020204030204" pitchFamily="34" charset="0"/>
              </a:rPr>
              <a:t> Los casos en la actualidad, aún aumentan a diario por variantes del virus original, las cuales  afectan principalmente a Asia América y Europa</a:t>
            </a:r>
            <a:r>
              <a:rPr lang="es-SV" sz="1800" spc="20" dirty="0">
                <a:solidFill>
                  <a:srgbClr val="0A0A0A"/>
                </a:solidFill>
                <a:effectLst/>
                <a:latin typeface="Arial" panose="020B0604020202020204" pitchFamily="34" charset="0"/>
                <a:ea typeface="Calibri" panose="020F0502020204030204" pitchFamily="34" charset="0"/>
              </a:rPr>
              <a:t>.</a:t>
            </a:r>
            <a:endParaRPr lang="es-SV" sz="1800" dirty="0">
              <a:effectLst/>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a16="http://schemas.microsoft.com/office/drawing/2014/main" id="{1102CA41-E43C-42A5-9530-FD0AA64D7C26}"/>
              </a:ext>
            </a:extLst>
          </p:cNvPr>
          <p:cNvSpPr/>
          <p:nvPr/>
        </p:nvSpPr>
        <p:spPr>
          <a:xfrm>
            <a:off x="1981200" y="248066"/>
            <a:ext cx="15992706" cy="17904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dirty="0">
                <a:solidFill>
                  <a:schemeClr val="bg1"/>
                </a:solidFill>
                <a:latin typeface="+mj-lt"/>
              </a:rPr>
              <a:t>LA PANDEMIA POR SARS COV-2 </a:t>
            </a:r>
            <a:r>
              <a:rPr lang="es-ES" sz="3200" dirty="0">
                <a:solidFill>
                  <a:schemeClr val="bg1"/>
                </a:solidFill>
                <a:latin typeface="+mj-lt"/>
              </a:rPr>
              <a:t>(</a:t>
            </a:r>
            <a:r>
              <a:rPr lang="es-ES" sz="4400" dirty="0">
                <a:solidFill>
                  <a:schemeClr val="bg1"/>
                </a:solidFill>
                <a:latin typeface="+mj-lt"/>
              </a:rPr>
              <a:t>CORONAVIRUS)</a:t>
            </a:r>
            <a:br>
              <a:rPr lang="es-ES" sz="4400" dirty="0">
                <a:solidFill>
                  <a:schemeClr val="bg1"/>
                </a:solidFill>
                <a:latin typeface="+mj-lt"/>
              </a:rPr>
            </a:br>
            <a:endParaRPr lang="es-MX" sz="4400" dirty="0">
              <a:solidFill>
                <a:schemeClr val="bg1"/>
              </a:solidFill>
              <a:latin typeface="+mj-lt"/>
            </a:endParaRPr>
          </a:p>
        </p:txBody>
      </p:sp>
      <p:pic>
        <p:nvPicPr>
          <p:cNvPr id="5" name="Picture 6">
            <a:extLst>
              <a:ext uri="{FF2B5EF4-FFF2-40B4-BE49-F238E27FC236}">
                <a16:creationId xmlns:a16="http://schemas.microsoft.com/office/drawing/2014/main" id="{DC6C6F39-6AFD-48EE-B883-D744757E18CE}"/>
              </a:ext>
            </a:extLst>
          </p:cNvPr>
          <p:cNvPicPr>
            <a:picLocks noChangeAspect="1"/>
          </p:cNvPicPr>
          <p:nvPr/>
        </p:nvPicPr>
        <p:blipFill>
          <a:blip r:embed="rId2"/>
          <a:stretch>
            <a:fillRect/>
          </a:stretch>
        </p:blipFill>
        <p:spPr>
          <a:xfrm rot="20503069">
            <a:off x="1668288" y="4943178"/>
            <a:ext cx="4300230" cy="5903889"/>
          </a:xfrm>
          <a:prstGeom prst="rect">
            <a:avLst/>
          </a:prstGeom>
        </p:spPr>
      </p:pic>
    </p:spTree>
    <p:extLst>
      <p:ext uri="{BB962C8B-B14F-4D97-AF65-F5344CB8AC3E}">
        <p14:creationId xmlns:p14="http://schemas.microsoft.com/office/powerpoint/2010/main" val="314113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7550276" y="800100"/>
            <a:ext cx="4365298" cy="646331"/>
          </a:xfrm>
          <a:prstGeom prst="rect">
            <a:avLst/>
          </a:prstGeom>
          <a:noFill/>
        </p:spPr>
        <p:txBody>
          <a:bodyPr wrap="none" rtlCol="0">
            <a:spAutoFit/>
          </a:bodyPr>
          <a:lstStyle/>
          <a:p>
            <a:pPr algn="ctr"/>
            <a:r>
              <a:rPr lang="es-SV" sz="3600" dirty="0">
                <a:latin typeface="Arial Black" panose="020B0A04020102020204" pitchFamily="34" charset="0"/>
              </a:rPr>
              <a:t>ANTECEDENTES</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4724400" y="2628900"/>
            <a:ext cx="2305696" cy="461665"/>
          </a:xfrm>
          <a:prstGeom prst="rect">
            <a:avLst/>
          </a:prstGeom>
          <a:noFill/>
        </p:spPr>
        <p:txBody>
          <a:bodyPr wrap="none" rtlCol="0">
            <a:spAutoFit/>
          </a:bodyPr>
          <a:lstStyle/>
          <a:p>
            <a:r>
              <a:rPr lang="es-SV" sz="2400" dirty="0"/>
              <a:t>Texto en general </a:t>
            </a:r>
          </a:p>
        </p:txBody>
      </p:sp>
      <p:graphicFrame>
        <p:nvGraphicFramePr>
          <p:cNvPr id="4" name="Marcador de contenido 3">
            <a:extLst>
              <a:ext uri="{FF2B5EF4-FFF2-40B4-BE49-F238E27FC236}">
                <a16:creationId xmlns:a16="http://schemas.microsoft.com/office/drawing/2014/main" id="{64A8DD4A-31B1-408D-B643-7D5C3B12968B}"/>
              </a:ext>
            </a:extLst>
          </p:cNvPr>
          <p:cNvGraphicFramePr>
            <a:graphicFrameLocks/>
          </p:cNvGraphicFramePr>
          <p:nvPr>
            <p:extLst>
              <p:ext uri="{D42A27DB-BD31-4B8C-83A1-F6EECF244321}">
                <p14:modId xmlns:p14="http://schemas.microsoft.com/office/powerpoint/2010/main" val="1221201642"/>
              </p:ext>
            </p:extLst>
          </p:nvPr>
        </p:nvGraphicFramePr>
        <p:xfrm>
          <a:off x="2146852" y="1451113"/>
          <a:ext cx="15314072" cy="8552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EB376B-2020-4B51-8F66-8047693F7442}"/>
              </a:ext>
            </a:extLst>
          </p:cNvPr>
          <p:cNvPicPr>
            <a:picLocks noChangeAspect="1"/>
          </p:cNvPicPr>
          <p:nvPr/>
        </p:nvPicPr>
        <p:blipFill>
          <a:blip r:embed="rId2"/>
          <a:stretch>
            <a:fillRect/>
          </a:stretch>
        </p:blipFill>
        <p:spPr>
          <a:xfrm>
            <a:off x="2362200" y="190500"/>
            <a:ext cx="14144381" cy="8660827"/>
          </a:xfrm>
          <a:prstGeom prst="rect">
            <a:avLst/>
          </a:prstGeom>
        </p:spPr>
      </p:pic>
    </p:spTree>
    <p:extLst>
      <p:ext uri="{BB962C8B-B14F-4D97-AF65-F5344CB8AC3E}">
        <p14:creationId xmlns:p14="http://schemas.microsoft.com/office/powerpoint/2010/main" val="389223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04DD327-105F-41A3-ACD2-4B3166A69CA1}"/>
              </a:ext>
            </a:extLst>
          </p:cNvPr>
          <p:cNvPicPr>
            <a:picLocks noChangeAspect="1"/>
          </p:cNvPicPr>
          <p:nvPr/>
        </p:nvPicPr>
        <p:blipFill>
          <a:blip r:embed="rId2"/>
          <a:stretch>
            <a:fillRect/>
          </a:stretch>
        </p:blipFill>
        <p:spPr>
          <a:xfrm>
            <a:off x="2133600" y="190500"/>
            <a:ext cx="14837680" cy="8839200"/>
          </a:xfrm>
          <a:prstGeom prst="rect">
            <a:avLst/>
          </a:prstGeom>
        </p:spPr>
      </p:pic>
    </p:spTree>
    <p:extLst>
      <p:ext uri="{BB962C8B-B14F-4D97-AF65-F5344CB8AC3E}">
        <p14:creationId xmlns:p14="http://schemas.microsoft.com/office/powerpoint/2010/main" val="220582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48F2B09-589C-464A-9DAD-3A19323437FD}"/>
              </a:ext>
            </a:extLst>
          </p:cNvPr>
          <p:cNvSpPr txBox="1"/>
          <p:nvPr/>
        </p:nvSpPr>
        <p:spPr>
          <a:xfrm>
            <a:off x="1981200" y="3390900"/>
            <a:ext cx="15163800" cy="7109639"/>
          </a:xfrm>
          <a:prstGeom prst="rect">
            <a:avLst/>
          </a:prstGeom>
          <a:noFill/>
        </p:spPr>
        <p:txBody>
          <a:bodyPr wrap="square" rtlCol="0">
            <a:spAutoFit/>
          </a:bodyPr>
          <a:lstStyle/>
          <a:p>
            <a:r>
              <a:rPr lang="es-ES" sz="2800" dirty="0"/>
              <a:t>PILAR I: COORDINACION, PLANIFICACION Y SEGUIMIENTO A NIVEL NACIONAL</a:t>
            </a:r>
          </a:p>
          <a:p>
            <a:r>
              <a:rPr lang="es-ES" sz="2800" dirty="0"/>
              <a:t>PILAR II. COMUNICACIÓN DE RIESGO Y PARTICIPACION COMUNITARIA</a:t>
            </a:r>
          </a:p>
          <a:p>
            <a:r>
              <a:rPr lang="es-ES" sz="2800" dirty="0"/>
              <a:t>PILAR III: VIGILANCIA EPIDEMILOGICA</a:t>
            </a:r>
          </a:p>
          <a:p>
            <a:r>
              <a:rPr lang="es-ES" sz="2800" dirty="0">
                <a:solidFill>
                  <a:schemeClr val="accent1">
                    <a:lumMod val="75000"/>
                  </a:schemeClr>
                </a:solidFill>
              </a:rPr>
              <a:t>PILAR IV: PUERTOS DE ENTRADA , VIAJES*</a:t>
            </a:r>
          </a:p>
          <a:p>
            <a:r>
              <a:rPr lang="es-ES" sz="2800" dirty="0"/>
              <a:t>PILAR V: LABORATORIO Y PROD. DIAGNOSTICO</a:t>
            </a:r>
          </a:p>
          <a:p>
            <a:r>
              <a:rPr lang="es-ES" sz="2800" dirty="0"/>
              <a:t>PILAR VI. PREVENCION Y CONTROL DE INFECCIONES Y PROTECCION DE PERSONAL SANITARIO</a:t>
            </a:r>
          </a:p>
          <a:p>
            <a:r>
              <a:rPr lang="es-ES" sz="2800" dirty="0"/>
              <a:t>PILAR VII: GESTION DE CASOS, OPERACIONES CLINICAS Y TRATAMIENTO</a:t>
            </a:r>
          </a:p>
          <a:p>
            <a:r>
              <a:rPr lang="es-ES" sz="2800" dirty="0">
                <a:solidFill>
                  <a:schemeClr val="accent1">
                    <a:lumMod val="75000"/>
                  </a:schemeClr>
                </a:solidFill>
              </a:rPr>
              <a:t>PILAR VIII: APOYO OPERATIVO Y LOGISTICO*</a:t>
            </a:r>
          </a:p>
          <a:p>
            <a:r>
              <a:rPr lang="es-ES" sz="2800" dirty="0"/>
              <a:t>PILAR IX: MANTENER LOS SISTEMAS SANITARIOS ESENCIALES (citados como “mitigación” en el C19RM).</a:t>
            </a:r>
          </a:p>
          <a:p>
            <a:r>
              <a:rPr lang="es-ES" sz="2800" dirty="0"/>
              <a:t>PILAR X. VACUNACION</a:t>
            </a:r>
          </a:p>
          <a:p>
            <a:endParaRPr lang="es-ES" sz="2800" dirty="0">
              <a:solidFill>
                <a:schemeClr val="accent1">
                  <a:lumMod val="75000"/>
                </a:schemeClr>
              </a:solidFill>
            </a:endParaRPr>
          </a:p>
          <a:p>
            <a:r>
              <a:rPr lang="es-ES" sz="2800" dirty="0">
                <a:solidFill>
                  <a:schemeClr val="accent1">
                    <a:lumMod val="75000"/>
                  </a:schemeClr>
                </a:solidFill>
              </a:rPr>
              <a:t>*No son elegibles</a:t>
            </a:r>
          </a:p>
          <a:p>
            <a:endParaRPr lang="es-ES" sz="2800" dirty="0"/>
          </a:p>
          <a:p>
            <a:endParaRPr lang="es-ES" sz="2800" dirty="0"/>
          </a:p>
          <a:p>
            <a:endParaRPr lang="es-ES" sz="2800" dirty="0"/>
          </a:p>
          <a:p>
            <a:endParaRPr lang="es-ES" dirty="0"/>
          </a:p>
          <a:p>
            <a:endParaRPr lang="es-SV" dirty="0"/>
          </a:p>
        </p:txBody>
      </p:sp>
      <p:sp>
        <p:nvSpPr>
          <p:cNvPr id="5" name="CuadroTexto 4">
            <a:extLst>
              <a:ext uri="{FF2B5EF4-FFF2-40B4-BE49-F238E27FC236}">
                <a16:creationId xmlns:a16="http://schemas.microsoft.com/office/drawing/2014/main" id="{F7DF0912-9C7F-4126-A8B6-1E8B2C8C9FE7}"/>
              </a:ext>
            </a:extLst>
          </p:cNvPr>
          <p:cNvSpPr txBox="1"/>
          <p:nvPr/>
        </p:nvSpPr>
        <p:spPr>
          <a:xfrm>
            <a:off x="1939636" y="419100"/>
            <a:ext cx="15510164" cy="2308324"/>
          </a:xfrm>
          <a:prstGeom prst="rect">
            <a:avLst/>
          </a:prstGeom>
          <a:solidFill>
            <a:srgbClr val="00B0F0"/>
          </a:solidFill>
        </p:spPr>
        <p:txBody>
          <a:bodyPr wrap="square" rtlCol="0">
            <a:spAutoFit/>
          </a:bodyPr>
          <a:lstStyle/>
          <a:p>
            <a:pPr algn="ctr"/>
            <a:r>
              <a:rPr lang="es-ES" sz="3600" b="1" dirty="0">
                <a:latin typeface="+mj-lt"/>
              </a:rPr>
              <a:t>INVERSIONES ELEGIBLES</a:t>
            </a:r>
          </a:p>
          <a:p>
            <a:pPr algn="ctr"/>
            <a:endParaRPr lang="es-ES" sz="3600" b="1" dirty="0">
              <a:latin typeface="+mj-lt"/>
            </a:endParaRPr>
          </a:p>
          <a:p>
            <a:pPr algn="ctr"/>
            <a:r>
              <a:rPr lang="es-ES" sz="3600" b="1" dirty="0">
                <a:latin typeface="+mj-lt"/>
              </a:rPr>
              <a:t>Las actividades a financiar están alineadas con los pilares pertinentes del marco de pilares de respuesta a la COVID-19 de OMS</a:t>
            </a:r>
            <a:endParaRPr lang="es-SV" sz="3600" b="1" dirty="0">
              <a:latin typeface="+mj-lt"/>
            </a:endParaRPr>
          </a:p>
        </p:txBody>
      </p:sp>
    </p:spTree>
    <p:extLst>
      <p:ext uri="{BB962C8B-B14F-4D97-AF65-F5344CB8AC3E}">
        <p14:creationId xmlns:p14="http://schemas.microsoft.com/office/powerpoint/2010/main" val="395833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13C45231-26D8-4E2D-AEF3-149C207D3AE5}"/>
              </a:ext>
            </a:extLst>
          </p:cNvPr>
          <p:cNvSpPr>
            <a:spLocks noChangeArrowheads="1"/>
          </p:cNvSpPr>
          <p:nvPr/>
        </p:nvSpPr>
        <p:spPr bwMode="auto">
          <a:xfrm>
            <a:off x="2824163" y="2728603"/>
            <a:ext cx="12420600" cy="4426745"/>
          </a:xfrm>
          <a:prstGeom prst="rect">
            <a:avLst/>
          </a:prstGeom>
          <a:solidFill>
            <a:srgbClr val="FF944B"/>
          </a:solidFill>
          <a:ln w="55080" cap="sq">
            <a:solidFill>
              <a:srgbClr val="FFC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35000" tIns="70200" rIns="135000" bIns="70200" anchor="ct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Lucida Sans Unicode" panose="020B0602030504020204" pitchFamily="34" charset="0"/>
                <a:cs typeface="Droid Sans" charset="0"/>
              </a:defRPr>
            </a:lvl1pPr>
            <a:lvl2pPr>
              <a:spcBef>
                <a:spcPts val="3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Lucida Sans Unicode" panose="020B0602030504020204" pitchFamily="34" charset="0"/>
                <a:cs typeface="Droid Sans"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Lucida Sans Unicode" panose="020B0602030504020204" pitchFamily="34" charset="0"/>
                <a:cs typeface="Droid Sans" charset="0"/>
              </a:defRPr>
            </a:lvl3pPr>
            <a:lvl4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Lucida Sans Unicode" panose="020B0602030504020204" pitchFamily="34" charset="0"/>
                <a:cs typeface="Droid Sans" charset="0"/>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9pPr>
          </a:lstStyle>
          <a:p>
            <a:pPr algn="just">
              <a:lnSpc>
                <a:spcPct val="107000"/>
              </a:lnSpc>
              <a:spcAft>
                <a:spcPts val="1200"/>
              </a:spcAft>
            </a:pPr>
            <a:r>
              <a:rPr lang="es-ES" sz="3600" b="1" dirty="0">
                <a:solidFill>
                  <a:schemeClr val="bg1"/>
                </a:solidFill>
                <a:latin typeface="Calibri" panose="020F0502020204030204" pitchFamily="34" charset="0"/>
                <a:ea typeface="Calibri" panose="020F0502020204030204" pitchFamily="34" charset="0"/>
                <a:cs typeface="Calibri" panose="020F0502020204030204" pitchFamily="34" charset="0"/>
              </a:rPr>
              <a:t>El C19RM del FM, además de mitigar el impacto de la pandemia por COVID-19 en las respuestas al VIH, la TB y la malaria, también representa una oportunidad única para la participación de las comunidades más vulnerables en la respuesta a la pandemia, así como para el fortalecimiento y la participación más efectiva de las organizaciones de la sociedad civil (OSC) y comunidades de poblaciones clave. </a:t>
            </a:r>
            <a:endParaRPr lang="es-SV" sz="3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2468" name="AutoShape 3">
            <a:extLst>
              <a:ext uri="{FF2B5EF4-FFF2-40B4-BE49-F238E27FC236}">
                <a16:creationId xmlns:a16="http://schemas.microsoft.com/office/drawing/2014/main" id="{AAB768E9-AC9E-4BBA-9C61-261B6DC0593F}"/>
              </a:ext>
            </a:extLst>
          </p:cNvPr>
          <p:cNvSpPr>
            <a:spLocks noChangeArrowheads="1"/>
          </p:cNvSpPr>
          <p:nvPr/>
        </p:nvSpPr>
        <p:spPr bwMode="auto">
          <a:xfrm>
            <a:off x="2824163" y="939352"/>
            <a:ext cx="12420599" cy="1728788"/>
          </a:xfrm>
          <a:prstGeom prst="downArrowCallout">
            <a:avLst>
              <a:gd name="adj1" fmla="val 24987"/>
              <a:gd name="adj2" fmla="val 24987"/>
              <a:gd name="adj3" fmla="val 25000"/>
              <a:gd name="adj4" fmla="val 64977"/>
            </a:avLst>
          </a:prstGeom>
          <a:solidFill>
            <a:schemeClr val="tx2"/>
          </a:solidFill>
          <a:ln w="55080" cap="sq">
            <a:solidFill>
              <a:schemeClr val="tx2"/>
            </a:solidFill>
            <a:miter lim="800000"/>
            <a:headEnd/>
            <a:tailEnd/>
          </a:ln>
          <a:effectLst/>
        </p:spPr>
        <p:txBody>
          <a:bodyPr lIns="135000" tIns="70200" rIns="135000" bIns="70200" anchor="ct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Lucida Sans Unicode" panose="020B0602030504020204" pitchFamily="34" charset="0"/>
                <a:cs typeface="Droid Sans" charset="0"/>
              </a:defRPr>
            </a:lvl1pPr>
            <a:lvl2pPr>
              <a:spcBef>
                <a:spcPts val="3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Lucida Sans Unicode" panose="020B0602030504020204" pitchFamily="34" charset="0"/>
                <a:cs typeface="Droid Sans"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Lucida Sans Unicode" panose="020B0602030504020204" pitchFamily="34" charset="0"/>
                <a:cs typeface="Droid Sans" charset="0"/>
              </a:defRPr>
            </a:lvl3pPr>
            <a:lvl4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Lucida Sans Unicode" panose="020B0602030504020204" pitchFamily="34" charset="0"/>
                <a:cs typeface="Droid Sans" charset="0"/>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9pPr>
          </a:lstStyle>
          <a:p>
            <a:pPr algn="ctr" eaLnBrk="1" hangingPunct="1">
              <a:spcBef>
                <a:spcPct val="0"/>
              </a:spcBef>
              <a:buClrTx/>
              <a:buFontTx/>
              <a:buNone/>
            </a:pPr>
            <a:r>
              <a:rPr lang="es-MX" altLang="es-SV" sz="3600" dirty="0">
                <a:solidFill>
                  <a:schemeClr val="bg1"/>
                </a:solidFill>
                <a:latin typeface="+mj-lt"/>
              </a:rPr>
              <a:t>Mitigar el impacto del COVID 19</a:t>
            </a:r>
          </a:p>
        </p:txBody>
      </p:sp>
      <p:sp>
        <p:nvSpPr>
          <p:cNvPr id="62469" name="AutoShape 4">
            <a:extLst>
              <a:ext uri="{FF2B5EF4-FFF2-40B4-BE49-F238E27FC236}">
                <a16:creationId xmlns:a16="http://schemas.microsoft.com/office/drawing/2014/main" id="{17A3949F-FCD5-4DAF-915C-69E9C6CAE370}"/>
              </a:ext>
            </a:extLst>
          </p:cNvPr>
          <p:cNvSpPr>
            <a:spLocks noChangeArrowheads="1"/>
          </p:cNvSpPr>
          <p:nvPr/>
        </p:nvSpPr>
        <p:spPr bwMode="auto">
          <a:xfrm>
            <a:off x="2824163" y="7215810"/>
            <a:ext cx="12206287" cy="1737689"/>
          </a:xfrm>
          <a:prstGeom prst="upArrowCallout">
            <a:avLst>
              <a:gd name="adj1" fmla="val 24970"/>
              <a:gd name="adj2" fmla="val 25001"/>
              <a:gd name="adj3" fmla="val 25000"/>
              <a:gd name="adj4" fmla="val 64977"/>
            </a:avLst>
          </a:prstGeom>
          <a:solidFill>
            <a:srgbClr val="FF0000"/>
          </a:solidFill>
          <a:ln w="55080" cap="sq">
            <a:solidFill>
              <a:srgbClr val="FF3300"/>
            </a:solidFill>
            <a:miter lim="800000"/>
            <a:headEnd/>
            <a:tailEnd/>
          </a:ln>
          <a:effectLst/>
        </p:spPr>
        <p:txBody>
          <a:bodyPr lIns="135000" tIns="70200" rIns="135000" bIns="70200" anchor="ct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Lucida Sans Unicode" panose="020B0602030504020204" pitchFamily="34" charset="0"/>
                <a:cs typeface="Droid Sans" charset="0"/>
              </a:defRPr>
            </a:lvl1pPr>
            <a:lvl2pPr>
              <a:spcBef>
                <a:spcPts val="3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Lucida Sans Unicode" panose="020B0602030504020204" pitchFamily="34" charset="0"/>
                <a:cs typeface="Droid Sans"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Lucida Sans Unicode" panose="020B0602030504020204" pitchFamily="34" charset="0"/>
                <a:cs typeface="Droid Sans" charset="0"/>
              </a:defRPr>
            </a:lvl3pPr>
            <a:lvl4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Lucida Sans Unicode" panose="020B0602030504020204" pitchFamily="34" charset="0"/>
                <a:cs typeface="Droid Sans" charset="0"/>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9pPr>
          </a:lstStyle>
          <a:p>
            <a:pPr algn="ctr" eaLnBrk="1" hangingPunct="1">
              <a:spcBef>
                <a:spcPct val="0"/>
              </a:spcBef>
              <a:buClrTx/>
              <a:buFontTx/>
              <a:buNone/>
            </a:pPr>
            <a:r>
              <a:rPr lang="es-ES" sz="4000" b="1" dirty="0">
                <a:solidFill>
                  <a:schemeClr val="bg1"/>
                </a:solidFill>
                <a:latin typeface="Calibri" panose="020F0502020204030204" pitchFamily="34" charset="0"/>
                <a:ea typeface="Calibri" panose="020F0502020204030204" pitchFamily="34" charset="0"/>
                <a:cs typeface="Calibri" panose="020F0502020204030204" pitchFamily="34" charset="0"/>
              </a:rPr>
              <a:t>F</a:t>
            </a:r>
            <a:r>
              <a:rPr lang="es-E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ortaleciendo los sistemas de salud y comunitarios</a:t>
            </a:r>
          </a:p>
          <a:p>
            <a:pPr algn="ctr" eaLnBrk="1" hangingPunct="1">
              <a:spcBef>
                <a:spcPct val="0"/>
              </a:spcBef>
              <a:buClrTx/>
              <a:buFontTx/>
              <a:buNone/>
            </a:pPr>
            <a:r>
              <a:rPr lang="es-E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y la </a:t>
            </a:r>
            <a:r>
              <a:rPr lang="es-MX" altLang="es-SV" sz="4000" b="1" dirty="0">
                <a:solidFill>
                  <a:schemeClr val="bg1"/>
                </a:solidFill>
                <a:latin typeface="Calibri" panose="020F0502020204030204" pitchFamily="34" charset="0"/>
                <a:cs typeface="Calibri" panose="020F0502020204030204" pitchFamily="34" charset="0"/>
              </a:rPr>
              <a:t>Participación efectiva de las OSC</a:t>
            </a:r>
          </a:p>
        </p:txBody>
      </p:sp>
      <p:sp>
        <p:nvSpPr>
          <p:cNvPr id="2" name="CuadroTexto 1">
            <a:extLst>
              <a:ext uri="{FF2B5EF4-FFF2-40B4-BE49-F238E27FC236}">
                <a16:creationId xmlns:a16="http://schemas.microsoft.com/office/drawing/2014/main" id="{364BBD3C-A54C-46A4-BC0B-B91622BA9E42}"/>
              </a:ext>
            </a:extLst>
          </p:cNvPr>
          <p:cNvSpPr txBox="1"/>
          <p:nvPr/>
        </p:nvSpPr>
        <p:spPr>
          <a:xfrm>
            <a:off x="6281682" y="232558"/>
            <a:ext cx="5724636" cy="646331"/>
          </a:xfrm>
          <a:prstGeom prst="rect">
            <a:avLst/>
          </a:prstGeom>
          <a:noFill/>
        </p:spPr>
        <p:txBody>
          <a:bodyPr wrap="square" rtlCol="0">
            <a:spAutoFit/>
          </a:bodyPr>
          <a:lstStyle/>
          <a:p>
            <a:pPr algn="ctr"/>
            <a:r>
              <a:rPr lang="es-ES" sz="3600" b="1" dirty="0"/>
              <a:t>PROPÓSITO</a:t>
            </a:r>
            <a:endParaRPr lang="es-SV" sz="36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1217639" y="773665"/>
            <a:ext cx="4428492" cy="9305894"/>
            <a:chOff x="683568" y="476672"/>
            <a:chExt cx="2952328" cy="6203929"/>
          </a:xfrm>
        </p:grpSpPr>
        <p:sp>
          <p:nvSpPr>
            <p:cNvPr id="5" name="4 Rectángulo"/>
            <p:cNvSpPr/>
            <p:nvPr/>
          </p:nvSpPr>
          <p:spPr>
            <a:xfrm>
              <a:off x="1382251" y="4743694"/>
              <a:ext cx="2160240" cy="11521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6" name="5 Rectángulo"/>
            <p:cNvSpPr/>
            <p:nvPr/>
          </p:nvSpPr>
          <p:spPr>
            <a:xfrm>
              <a:off x="1475656" y="476672"/>
              <a:ext cx="2160240" cy="10801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dirty="0">
                  <a:solidFill>
                    <a:schemeClr val="tx1"/>
                  </a:solidFill>
                </a:rPr>
                <a:t>ONUSIDA</a:t>
              </a:r>
            </a:p>
          </p:txBody>
        </p:sp>
        <p:sp>
          <p:nvSpPr>
            <p:cNvPr id="7" name="6 Rectángulo"/>
            <p:cNvSpPr/>
            <p:nvPr/>
          </p:nvSpPr>
          <p:spPr>
            <a:xfrm>
              <a:off x="1403648" y="1916832"/>
              <a:ext cx="2160240" cy="11521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8" name="7 Rectángulo"/>
            <p:cNvSpPr/>
            <p:nvPr/>
          </p:nvSpPr>
          <p:spPr>
            <a:xfrm>
              <a:off x="1475656" y="3284984"/>
              <a:ext cx="2088232" cy="10801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9" name="8 Rectángulo"/>
            <p:cNvSpPr/>
            <p:nvPr/>
          </p:nvSpPr>
          <p:spPr>
            <a:xfrm>
              <a:off x="1691680" y="662789"/>
              <a:ext cx="1853952" cy="215443"/>
            </a:xfrm>
            <a:prstGeom prst="rect">
              <a:avLst/>
            </a:prstGeom>
          </p:spPr>
          <p:txBody>
            <a:bodyPr wrap="square">
              <a:spAutoFit/>
            </a:bodyPr>
            <a:lstStyle/>
            <a:p>
              <a:endParaRPr lang="es-ES" sz="1500" b="1" dirty="0">
                <a:effectLst>
                  <a:outerShdw blurRad="38100" dist="38100" dir="2700000" algn="tl">
                    <a:srgbClr val="000000">
                      <a:alpha val="43137"/>
                    </a:srgbClr>
                  </a:outerShdw>
                </a:effectLst>
              </a:endParaRPr>
            </a:p>
          </p:txBody>
        </p:sp>
        <p:sp>
          <p:nvSpPr>
            <p:cNvPr id="10" name="Rectangle 7"/>
            <p:cNvSpPr>
              <a:spLocks noChangeArrowheads="1"/>
            </p:cNvSpPr>
            <p:nvPr/>
          </p:nvSpPr>
          <p:spPr bwMode="auto">
            <a:xfrm>
              <a:off x="1512069" y="2150072"/>
              <a:ext cx="2033563" cy="707886"/>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algn="ctr"/>
              <a:r>
                <a:rPr lang="es-SV" sz="3000" b="1" dirty="0">
                  <a:solidFill>
                    <a:prstClr val="black"/>
                  </a:solidFill>
                  <a:effectLst>
                    <a:outerShdw blurRad="38100" dist="38100" dir="2700000" algn="tl">
                      <a:srgbClr val="000000">
                        <a:alpha val="43137"/>
                      </a:srgbClr>
                    </a:outerShdw>
                  </a:effectLst>
                  <a:ea typeface="Times New Roman" pitchFamily="18" charset="0"/>
                  <a:cs typeface="Arial" pitchFamily="34" charset="0"/>
                </a:rPr>
                <a:t>PLAN INTERNACIONAL</a:t>
              </a:r>
              <a:endParaRPr lang="es-SV" sz="3000" b="1" dirty="0">
                <a:solidFill>
                  <a:prstClr val="black"/>
                </a:solidFill>
                <a:effectLst>
                  <a:outerShdw blurRad="38100" dist="38100" dir="2700000" algn="tl">
                    <a:srgbClr val="000000">
                      <a:alpha val="43137"/>
                    </a:srgbClr>
                  </a:outerShdw>
                </a:effectLst>
              </a:endParaRPr>
            </a:p>
          </p:txBody>
        </p:sp>
        <p:sp>
          <p:nvSpPr>
            <p:cNvPr id="11" name="10 Rectángulo"/>
            <p:cNvSpPr/>
            <p:nvPr/>
          </p:nvSpPr>
          <p:spPr>
            <a:xfrm>
              <a:off x="1475656" y="3600758"/>
              <a:ext cx="1925960" cy="984885"/>
            </a:xfrm>
            <a:prstGeom prst="rect">
              <a:avLst/>
            </a:prstGeom>
          </p:spPr>
          <p:txBody>
            <a:bodyPr wrap="square">
              <a:spAutoFit/>
            </a:bodyPr>
            <a:lstStyle/>
            <a:p>
              <a:pPr algn="ctr"/>
              <a:r>
                <a:rPr lang="es-ES" sz="3000" b="1" dirty="0">
                  <a:solidFill>
                    <a:prstClr val="black"/>
                  </a:solidFill>
                  <a:effectLst>
                    <a:outerShdw blurRad="38100" dist="38100" dir="2700000" algn="tl">
                      <a:srgbClr val="000000">
                        <a:alpha val="43137"/>
                      </a:srgbClr>
                    </a:outerShdw>
                  </a:effectLst>
                </a:rPr>
                <a:t>CONSULTORA OBSERVA TB</a:t>
              </a:r>
            </a:p>
            <a:p>
              <a:pPr algn="ctr"/>
              <a:endParaRPr lang="es-ES" sz="3000" b="1" dirty="0">
                <a:solidFill>
                  <a:prstClr val="black"/>
                </a:solidFill>
                <a:effectLst>
                  <a:outerShdw blurRad="38100" dist="38100" dir="2700000" algn="tl">
                    <a:srgbClr val="000000">
                      <a:alpha val="43137"/>
                    </a:srgbClr>
                  </a:outerShdw>
                </a:effectLst>
              </a:endParaRPr>
            </a:p>
          </p:txBody>
        </p:sp>
        <p:sp>
          <p:nvSpPr>
            <p:cNvPr id="12" name="11 Elipse"/>
            <p:cNvSpPr/>
            <p:nvPr/>
          </p:nvSpPr>
          <p:spPr>
            <a:xfrm>
              <a:off x="683568" y="5085184"/>
              <a:ext cx="576064" cy="576064"/>
            </a:xfrm>
            <a:prstGeom prst="ellipse">
              <a:avLst/>
            </a:prstGeom>
            <a:solidFill>
              <a:srgbClr val="99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8</a:t>
              </a:r>
              <a:endParaRPr lang="es-ES" sz="2700" b="1" dirty="0">
                <a:solidFill>
                  <a:prstClr val="white"/>
                </a:solidFill>
                <a:latin typeface="Arial Black" pitchFamily="34" charset="0"/>
              </a:endParaRPr>
            </a:p>
          </p:txBody>
        </p:sp>
        <p:sp>
          <p:nvSpPr>
            <p:cNvPr id="13" name="12 Elipse"/>
            <p:cNvSpPr/>
            <p:nvPr/>
          </p:nvSpPr>
          <p:spPr>
            <a:xfrm>
              <a:off x="683568" y="692696"/>
              <a:ext cx="576064" cy="576064"/>
            </a:xfrm>
            <a:prstGeom prst="ellipse">
              <a:avLst/>
            </a:prstGeom>
            <a:solidFill>
              <a:srgbClr val="99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5</a:t>
              </a:r>
              <a:endParaRPr lang="es-ES" sz="2700" b="1" dirty="0">
                <a:solidFill>
                  <a:prstClr val="white"/>
                </a:solidFill>
                <a:latin typeface="Arial Black" pitchFamily="34" charset="0"/>
              </a:endParaRPr>
            </a:p>
          </p:txBody>
        </p:sp>
        <p:sp>
          <p:nvSpPr>
            <p:cNvPr id="14" name="13 Elipse"/>
            <p:cNvSpPr/>
            <p:nvPr/>
          </p:nvSpPr>
          <p:spPr>
            <a:xfrm>
              <a:off x="683568" y="2060848"/>
              <a:ext cx="576064" cy="576064"/>
            </a:xfrm>
            <a:prstGeom prst="ellipse">
              <a:avLst/>
            </a:prstGeom>
            <a:solidFill>
              <a:srgbClr val="99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6</a:t>
              </a:r>
              <a:endParaRPr lang="es-ES" sz="2700" b="1" dirty="0">
                <a:solidFill>
                  <a:prstClr val="white"/>
                </a:solidFill>
                <a:latin typeface="Arial Black" pitchFamily="34" charset="0"/>
              </a:endParaRPr>
            </a:p>
          </p:txBody>
        </p:sp>
        <p:sp>
          <p:nvSpPr>
            <p:cNvPr id="15" name="14 Elipse"/>
            <p:cNvSpPr/>
            <p:nvPr/>
          </p:nvSpPr>
          <p:spPr>
            <a:xfrm>
              <a:off x="683568" y="3645024"/>
              <a:ext cx="576064" cy="576064"/>
            </a:xfrm>
            <a:prstGeom prst="ellipse">
              <a:avLst/>
            </a:prstGeom>
            <a:solidFill>
              <a:srgbClr val="99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7</a:t>
              </a:r>
              <a:endParaRPr lang="es-ES" sz="2700" b="1" dirty="0">
                <a:solidFill>
                  <a:prstClr val="white"/>
                </a:solidFill>
                <a:latin typeface="Arial Black" pitchFamily="34" charset="0"/>
              </a:endParaRPr>
            </a:p>
          </p:txBody>
        </p:sp>
        <p:sp>
          <p:nvSpPr>
            <p:cNvPr id="16" name="15 Rectángulo"/>
            <p:cNvSpPr/>
            <p:nvPr/>
          </p:nvSpPr>
          <p:spPr>
            <a:xfrm>
              <a:off x="1655676" y="4828813"/>
              <a:ext cx="1656184" cy="1851788"/>
            </a:xfrm>
            <a:prstGeom prst="rect">
              <a:avLst/>
            </a:prstGeom>
          </p:spPr>
          <p:txBody>
            <a:bodyPr wrap="square">
              <a:spAutoFit/>
            </a:bodyPr>
            <a:lstStyle/>
            <a:p>
              <a:pPr algn="ctr"/>
              <a:r>
                <a:rPr lang="es-ES" sz="2000" dirty="0">
                  <a:latin typeface="Corbel" panose="020B0503020204020204" pitchFamily="34" charset="0"/>
                  <a:ea typeface="Calibri" panose="020F0502020204030204" pitchFamily="34" charset="0"/>
                  <a:cs typeface="Times New Roman" panose="02020603050405020304" pitchFamily="18" charset="0"/>
                </a:rPr>
                <a:t>Comisión Nacional de Coordinación de la COVID y de la </a:t>
              </a:r>
              <a:r>
                <a:rPr lang="es-ES" sz="2000" dirty="0">
                  <a:latin typeface="Corbel" panose="020B0503020204020204" pitchFamily="34" charset="0"/>
                  <a:cs typeface="Times New Roman" panose="02020603050405020304" pitchFamily="18" charset="0"/>
                </a:rPr>
                <a:t>CONVIH-19</a:t>
              </a: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endParaRPr>
            </a:p>
          </p:txBody>
        </p:sp>
      </p:grpSp>
      <p:grpSp>
        <p:nvGrpSpPr>
          <p:cNvPr id="34" name="33 Grupo"/>
          <p:cNvGrpSpPr/>
          <p:nvPr/>
        </p:nvGrpSpPr>
        <p:grpSpPr>
          <a:xfrm>
            <a:off x="6677205" y="863113"/>
            <a:ext cx="4371879" cy="8039277"/>
            <a:chOff x="683568" y="692696"/>
            <a:chExt cx="2914586" cy="5472608"/>
          </a:xfrm>
        </p:grpSpPr>
        <p:sp>
          <p:nvSpPr>
            <p:cNvPr id="35" name="34 Rectángulo"/>
            <p:cNvSpPr/>
            <p:nvPr/>
          </p:nvSpPr>
          <p:spPr>
            <a:xfrm>
              <a:off x="1403648" y="692696"/>
              <a:ext cx="2160240" cy="100811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36" name="35 Elipse"/>
            <p:cNvSpPr/>
            <p:nvPr/>
          </p:nvSpPr>
          <p:spPr>
            <a:xfrm>
              <a:off x="683568" y="2276872"/>
              <a:ext cx="576064" cy="576064"/>
            </a:xfrm>
            <a:prstGeom prst="ellipse">
              <a:avLst/>
            </a:prstGeom>
            <a:solidFill>
              <a:srgbClr val="99000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2</a:t>
              </a:r>
              <a:endParaRPr lang="es-ES" sz="2700" b="1" dirty="0">
                <a:solidFill>
                  <a:prstClr val="white"/>
                </a:solidFill>
                <a:latin typeface="Arial Black" pitchFamily="34" charset="0"/>
              </a:endParaRPr>
            </a:p>
          </p:txBody>
        </p:sp>
        <p:sp>
          <p:nvSpPr>
            <p:cNvPr id="37" name="36 Rectángulo"/>
            <p:cNvSpPr/>
            <p:nvPr/>
          </p:nvSpPr>
          <p:spPr>
            <a:xfrm>
              <a:off x="1403648" y="2060848"/>
              <a:ext cx="2160240" cy="11521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38" name="37 Rectángulo"/>
            <p:cNvSpPr/>
            <p:nvPr/>
          </p:nvSpPr>
          <p:spPr>
            <a:xfrm>
              <a:off x="1383289" y="3341312"/>
              <a:ext cx="2160240" cy="118813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39" name="38 Rectángulo"/>
            <p:cNvSpPr/>
            <p:nvPr/>
          </p:nvSpPr>
          <p:spPr>
            <a:xfrm>
              <a:off x="1437914" y="5013176"/>
              <a:ext cx="2160240" cy="11521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dirty="0">
                  <a:solidFill>
                    <a:prstClr val="white"/>
                  </a:solidFill>
                </a:rPr>
                <a:t> </a:t>
              </a:r>
              <a:r>
                <a:rPr lang="es-ES" sz="3000" b="1" dirty="0">
                  <a:solidFill>
                    <a:schemeClr val="tx1"/>
                  </a:solidFill>
                </a:rPr>
                <a:t>ALF</a:t>
              </a:r>
              <a:endParaRPr lang="es-ES" sz="2700" b="1" dirty="0">
                <a:solidFill>
                  <a:schemeClr val="tx1"/>
                </a:solidFill>
              </a:endParaRPr>
            </a:p>
          </p:txBody>
        </p:sp>
        <p:sp>
          <p:nvSpPr>
            <p:cNvPr id="40" name="39 Rectángulo"/>
            <p:cNvSpPr/>
            <p:nvPr/>
          </p:nvSpPr>
          <p:spPr>
            <a:xfrm>
              <a:off x="1567698" y="768770"/>
              <a:ext cx="1913316" cy="677109"/>
            </a:xfrm>
            <a:prstGeom prst="rect">
              <a:avLst/>
            </a:prstGeom>
          </p:spPr>
          <p:txBody>
            <a:bodyPr wrap="square">
              <a:spAutoFit/>
            </a:bodyPr>
            <a:lstStyle/>
            <a:p>
              <a:pPr algn="ctr"/>
              <a:r>
                <a:rPr lang="es-ES" sz="3000" b="1" dirty="0">
                  <a:solidFill>
                    <a:prstClr val="black"/>
                  </a:solidFill>
                  <a:effectLst>
                    <a:outerShdw blurRad="38100" dist="38100" dir="2700000" algn="tl">
                      <a:srgbClr val="000000">
                        <a:alpha val="43137"/>
                      </a:srgbClr>
                    </a:outerShdw>
                  </a:effectLst>
                </a:rPr>
                <a:t>MIEMBROS MCP-ES</a:t>
              </a:r>
            </a:p>
          </p:txBody>
        </p:sp>
        <p:sp>
          <p:nvSpPr>
            <p:cNvPr id="41" name="Rectangle 2"/>
            <p:cNvSpPr>
              <a:spLocks noChangeArrowheads="1"/>
            </p:cNvSpPr>
            <p:nvPr/>
          </p:nvSpPr>
          <p:spPr bwMode="auto">
            <a:xfrm>
              <a:off x="1509922" y="2359897"/>
              <a:ext cx="2016224" cy="400109"/>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algn="ctr"/>
              <a:r>
                <a:rPr lang="es-ES" sz="3000" b="1" dirty="0">
                  <a:solidFill>
                    <a:prstClr val="black"/>
                  </a:solidFill>
                  <a:effectLst>
                    <a:outerShdw blurRad="38100" dist="38100" dir="2700000" algn="tl">
                      <a:srgbClr val="000000">
                        <a:alpha val="43137"/>
                      </a:srgbClr>
                    </a:outerShdw>
                  </a:effectLst>
                </a:rPr>
                <a:t>PN ITS/ VIH Y TB</a:t>
              </a:r>
              <a:endParaRPr lang="es-SV" sz="3000" b="1" dirty="0">
                <a:solidFill>
                  <a:prstClr val="black"/>
                </a:solidFill>
                <a:effectLst>
                  <a:outerShdw blurRad="38100" dist="38100" dir="2700000" algn="tl">
                    <a:srgbClr val="000000">
                      <a:alpha val="43137"/>
                    </a:srgbClr>
                  </a:outerShdw>
                </a:effectLst>
              </a:endParaRPr>
            </a:p>
          </p:txBody>
        </p:sp>
        <p:sp>
          <p:nvSpPr>
            <p:cNvPr id="42" name="41 Rectángulo"/>
            <p:cNvSpPr/>
            <p:nvPr/>
          </p:nvSpPr>
          <p:spPr>
            <a:xfrm>
              <a:off x="1537647" y="3656040"/>
              <a:ext cx="1853952" cy="215443"/>
            </a:xfrm>
            <a:prstGeom prst="rect">
              <a:avLst/>
            </a:prstGeom>
          </p:spPr>
          <p:txBody>
            <a:bodyPr wrap="square">
              <a:spAutoFit/>
            </a:bodyPr>
            <a:lstStyle/>
            <a:p>
              <a:pPr algn="ctr"/>
              <a:r>
                <a:rPr lang="es-ES" sz="1500" b="1" dirty="0">
                  <a:solidFill>
                    <a:prstClr val="black"/>
                  </a:solidFill>
                  <a:effectLst>
                    <a:outerShdw blurRad="38100" dist="38100" dir="2700000" algn="tl">
                      <a:srgbClr val="000000">
                        <a:alpha val="43137"/>
                      </a:srgbClr>
                    </a:outerShdw>
                  </a:effectLst>
                </a:rPr>
                <a:t>UFI MINSAL</a:t>
              </a:r>
            </a:p>
          </p:txBody>
        </p:sp>
        <p:sp>
          <p:nvSpPr>
            <p:cNvPr id="44" name="43 Elipse"/>
            <p:cNvSpPr/>
            <p:nvPr/>
          </p:nvSpPr>
          <p:spPr>
            <a:xfrm>
              <a:off x="683568" y="836712"/>
              <a:ext cx="576064" cy="576064"/>
            </a:xfrm>
            <a:prstGeom prst="ellipse">
              <a:avLst/>
            </a:prstGeom>
            <a:solidFill>
              <a:srgbClr val="99000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1</a:t>
              </a:r>
              <a:endParaRPr lang="es-ES" sz="2700" b="1" dirty="0">
                <a:solidFill>
                  <a:prstClr val="white"/>
                </a:solidFill>
                <a:latin typeface="Arial Black" pitchFamily="34" charset="0"/>
              </a:endParaRPr>
            </a:p>
          </p:txBody>
        </p:sp>
        <p:sp>
          <p:nvSpPr>
            <p:cNvPr id="45" name="44 Elipse"/>
            <p:cNvSpPr/>
            <p:nvPr/>
          </p:nvSpPr>
          <p:spPr>
            <a:xfrm>
              <a:off x="683568" y="3789040"/>
              <a:ext cx="576064" cy="576064"/>
            </a:xfrm>
            <a:prstGeom prst="ellipse">
              <a:avLst/>
            </a:prstGeom>
            <a:solidFill>
              <a:srgbClr val="99000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3</a:t>
              </a:r>
              <a:endParaRPr lang="es-ES" sz="2700" b="1" dirty="0">
                <a:solidFill>
                  <a:prstClr val="white"/>
                </a:solidFill>
                <a:latin typeface="Arial Black" pitchFamily="34" charset="0"/>
              </a:endParaRPr>
            </a:p>
          </p:txBody>
        </p:sp>
        <p:sp>
          <p:nvSpPr>
            <p:cNvPr id="46" name="45 Elipse"/>
            <p:cNvSpPr/>
            <p:nvPr/>
          </p:nvSpPr>
          <p:spPr>
            <a:xfrm>
              <a:off x="683568" y="5301208"/>
              <a:ext cx="576064" cy="576064"/>
            </a:xfrm>
            <a:prstGeom prst="ellipse">
              <a:avLst/>
            </a:prstGeom>
            <a:solidFill>
              <a:srgbClr val="99000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4</a:t>
              </a:r>
              <a:endParaRPr lang="es-ES" sz="2700" b="1" dirty="0">
                <a:solidFill>
                  <a:prstClr val="white"/>
                </a:solidFill>
                <a:latin typeface="Arial Black" pitchFamily="34" charset="0"/>
              </a:endParaRPr>
            </a:p>
          </p:txBody>
        </p:sp>
      </p:grpSp>
      <p:sp>
        <p:nvSpPr>
          <p:cNvPr id="47" name="46 Flecha izquierda y derecha"/>
          <p:cNvSpPr/>
          <p:nvPr/>
        </p:nvSpPr>
        <p:spPr>
          <a:xfrm>
            <a:off x="6936167" y="6608324"/>
            <a:ext cx="9289032" cy="756084"/>
          </a:xfrm>
          <a:prstGeom prst="leftRightArrow">
            <a:avLst/>
          </a:prstGeom>
          <a:solidFill>
            <a:schemeClr val="tx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b="1" dirty="0">
                <a:solidFill>
                  <a:prstClr val="white"/>
                </a:solidFill>
              </a:rPr>
              <a:t>CONSULTOR EXTERNO</a:t>
            </a:r>
          </a:p>
        </p:txBody>
      </p:sp>
      <p:sp>
        <p:nvSpPr>
          <p:cNvPr id="48" name="47 Flecha izquierda y derecha"/>
          <p:cNvSpPr/>
          <p:nvPr/>
        </p:nvSpPr>
        <p:spPr>
          <a:xfrm>
            <a:off x="7070683" y="4506306"/>
            <a:ext cx="9181020" cy="756084"/>
          </a:xfrm>
          <a:prstGeom prst="leftRightArrow">
            <a:avLst/>
          </a:prstGeom>
          <a:solidFill>
            <a:schemeClr val="tx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b="1" dirty="0">
              <a:solidFill>
                <a:prstClr val="white"/>
              </a:solidFill>
            </a:endParaRPr>
          </a:p>
        </p:txBody>
      </p:sp>
      <p:sp>
        <p:nvSpPr>
          <p:cNvPr id="49" name="48 Flecha izquierda y derecha"/>
          <p:cNvSpPr/>
          <p:nvPr/>
        </p:nvSpPr>
        <p:spPr>
          <a:xfrm>
            <a:off x="6936167" y="2262959"/>
            <a:ext cx="9181020" cy="756084"/>
          </a:xfrm>
          <a:prstGeom prst="leftRightArrow">
            <a:avLst/>
          </a:prstGeom>
          <a:solidFill>
            <a:schemeClr val="tx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b="1" dirty="0">
              <a:solidFill>
                <a:prstClr val="white"/>
              </a:solidFill>
            </a:endParaRPr>
          </a:p>
        </p:txBody>
      </p:sp>
      <p:sp>
        <p:nvSpPr>
          <p:cNvPr id="52" name="Text Box 9"/>
          <p:cNvSpPr txBox="1">
            <a:spLocks noChangeArrowheads="1"/>
          </p:cNvSpPr>
          <p:nvPr/>
        </p:nvSpPr>
        <p:spPr bwMode="auto">
          <a:xfrm>
            <a:off x="2333298" y="789552"/>
            <a:ext cx="4049688" cy="715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b="1" dirty="0">
              <a:solidFill>
                <a:srgbClr val="FF0000"/>
              </a:solidFill>
              <a:effectLst>
                <a:outerShdw blurRad="38100" dist="38100" dir="2700000" algn="tl">
                  <a:srgbClr val="000000">
                    <a:alpha val="43137"/>
                  </a:srgbClr>
                </a:outerShdw>
              </a:effectLst>
            </a:endParaRPr>
          </a:p>
        </p:txBody>
      </p:sp>
      <p:sp>
        <p:nvSpPr>
          <p:cNvPr id="54" name="1 Rectángulo"/>
          <p:cNvSpPr/>
          <p:nvPr/>
        </p:nvSpPr>
        <p:spPr>
          <a:xfrm>
            <a:off x="4267058" y="20506"/>
            <a:ext cx="13338720" cy="723900"/>
          </a:xfrm>
          <a:prstGeom prst="rect">
            <a:avLst/>
          </a:prstGeom>
          <a:solidFill>
            <a:schemeClr val="accent4"/>
          </a:solidFill>
          <a:ln w="9525">
            <a:noFill/>
          </a:ln>
          <a:scene3d>
            <a:camera prst="orthographicFront"/>
            <a:lightRig rig="threePt" dir="t"/>
          </a:scene3d>
          <a:sp3d>
            <a:bevelT w="139700" prst="cross"/>
          </a:sp3d>
        </p:spPr>
        <p:style>
          <a:lnRef idx="3">
            <a:schemeClr val="lt1"/>
          </a:lnRef>
          <a:fillRef idx="1">
            <a:schemeClr val="dk1"/>
          </a:fillRef>
          <a:effectRef idx="1">
            <a:schemeClr val="dk1"/>
          </a:effectRef>
          <a:fontRef idx="minor">
            <a:schemeClr val="lt1"/>
          </a:fontRef>
        </p:style>
        <p:txBody>
          <a:bodyPr anchor="b"/>
          <a:lstStyle/>
          <a:p>
            <a:pPr algn="ctr">
              <a:spcBef>
                <a:spcPct val="30000"/>
              </a:spcBef>
              <a:defRPr/>
            </a:pPr>
            <a:r>
              <a:rPr lang="es-ES" sz="3600" b="1" dirty="0">
                <a:solidFill>
                  <a:prstClr val="white"/>
                </a:solidFill>
                <a:latin typeface="Georgia" pitchFamily="18" charset="0"/>
              </a:rPr>
              <a:t> </a:t>
            </a:r>
            <a:r>
              <a:rPr lang="es-ES" sz="36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Comité de Propuestas C19RM</a:t>
            </a:r>
            <a:endParaRPr lang="es-ES" sz="3600" b="1" i="1" dirty="0">
              <a:solidFill>
                <a:prstClr val="white"/>
              </a:solidFill>
              <a:latin typeface="Times New Roman" pitchFamily="18" charset="0"/>
              <a:cs typeface="Times New Roman" pitchFamily="18" charset="0"/>
            </a:endParaRPr>
          </a:p>
        </p:txBody>
      </p:sp>
      <p:sp>
        <p:nvSpPr>
          <p:cNvPr id="50" name="12 Rectángulo"/>
          <p:cNvSpPr/>
          <p:nvPr/>
        </p:nvSpPr>
        <p:spPr>
          <a:xfrm>
            <a:off x="2662238" y="1471613"/>
            <a:ext cx="3402807" cy="7472363"/>
          </a:xfrm>
          <a:prstGeom prst="rect">
            <a:avLst/>
          </a:prstGeom>
          <a:solidFill>
            <a:srgbClr val="C00000"/>
          </a:solidFill>
          <a:ln/>
        </p:spPr>
        <p:style>
          <a:lnRef idx="1">
            <a:schemeClr val="accent2"/>
          </a:lnRef>
          <a:fillRef idx="2">
            <a:schemeClr val="accent2"/>
          </a:fillRef>
          <a:effectRef idx="1">
            <a:schemeClr val="accent2"/>
          </a:effectRef>
          <a:fontRef idx="minor">
            <a:schemeClr val="dk1"/>
          </a:fontRef>
        </p:style>
        <p:txBody>
          <a:bodyPr anchor="ctr"/>
          <a:lstStyle/>
          <a:p>
            <a:pPr algn="ctr">
              <a:spcBef>
                <a:spcPct val="30000"/>
              </a:spcBef>
              <a:defRPr/>
            </a:pPr>
            <a:r>
              <a:rPr lang="es-ES" sz="36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Para la </a:t>
            </a:r>
            <a:r>
              <a:rPr lang="es-ES" sz="3600" b="1" dirty="0" err="1">
                <a:solidFill>
                  <a:schemeClr val="bg1"/>
                </a:solidFill>
                <a:latin typeface="Corbel" panose="020B0503020204020204" pitchFamily="34" charset="0"/>
                <a:ea typeface="Calibri" panose="020F0502020204030204" pitchFamily="34" charset="0"/>
                <a:cs typeface="Times New Roman" panose="02020603050405020304" pitchFamily="18" charset="0"/>
              </a:rPr>
              <a:t>la</a:t>
            </a:r>
            <a:r>
              <a:rPr lang="es-ES" sz="36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 elaboración de la solicitud C19RM el Mecanismo Coordinador de País -MCP ES- creó el Comité de Propuestas C19RM, conformado por</a:t>
            </a:r>
            <a:r>
              <a:rPr lang="es-ES" sz="3600" b="1" dirty="0">
                <a:solidFill>
                  <a:schemeClr val="bg1"/>
                </a:solidFill>
              </a:rPr>
              <a:t> </a:t>
            </a:r>
          </a:p>
        </p:txBody>
      </p:sp>
      <p:sp>
        <p:nvSpPr>
          <p:cNvPr id="51" name="46 Flecha izquierda y derecha"/>
          <p:cNvSpPr/>
          <p:nvPr/>
        </p:nvSpPr>
        <p:spPr>
          <a:xfrm rot="5400000">
            <a:off x="14004236" y="3521102"/>
            <a:ext cx="6453202" cy="1225326"/>
          </a:xfrm>
          <a:prstGeom prst="leftRightArrow">
            <a:avLst/>
          </a:prstGeom>
          <a:solidFill>
            <a:schemeClr val="tx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b="1" dirty="0">
                <a:latin typeface="Corbel" panose="020B0503020204020204" pitchFamily="34" charset="0"/>
                <a:ea typeface="Calibri" panose="020F0502020204030204" pitchFamily="34" charset="0"/>
                <a:cs typeface="Times New Roman" panose="02020603050405020304" pitchFamily="18" charset="0"/>
              </a:rPr>
              <a:t>El </a:t>
            </a:r>
            <a:r>
              <a:rPr lang="es-ES" sz="2700" b="1" dirty="0" err="1">
                <a:latin typeface="Corbel" panose="020B0503020204020204" pitchFamily="34" charset="0"/>
                <a:ea typeface="Calibri" panose="020F0502020204030204" pitchFamily="34" charset="0"/>
                <a:cs typeface="Times New Roman" panose="02020603050405020304" pitchFamily="18" charset="0"/>
              </a:rPr>
              <a:t>consulor</a:t>
            </a:r>
            <a:r>
              <a:rPr lang="es-ES" sz="2700" b="1" dirty="0">
                <a:latin typeface="Corbel" panose="020B0503020204020204" pitchFamily="34" charset="0"/>
                <a:ea typeface="Calibri" panose="020F0502020204030204" pitchFamily="34" charset="0"/>
                <a:cs typeface="Times New Roman" panose="02020603050405020304" pitchFamily="18" charset="0"/>
              </a:rPr>
              <a:t> </a:t>
            </a:r>
            <a:r>
              <a:rPr lang="es-ES" sz="2700" b="1" dirty="0" err="1">
                <a:latin typeface="Corbel" panose="020B0503020204020204" pitchFamily="34" charset="0"/>
                <a:ea typeface="Calibri" panose="020F0502020204030204" pitchFamily="34" charset="0"/>
                <a:cs typeface="Times New Roman" panose="02020603050405020304" pitchFamily="18" charset="0"/>
              </a:rPr>
              <a:t>tde</a:t>
            </a:r>
            <a:r>
              <a:rPr lang="es-ES" sz="2700" b="1" dirty="0">
                <a:latin typeface="Corbel" panose="020B0503020204020204" pitchFamily="34" charset="0"/>
                <a:ea typeface="Calibri" panose="020F0502020204030204" pitchFamily="34" charset="0"/>
                <a:cs typeface="Times New Roman" panose="02020603050405020304" pitchFamily="18" charset="0"/>
              </a:rPr>
              <a:t> Plataforma </a:t>
            </a:r>
            <a:r>
              <a:rPr lang="es-ES" sz="2700" dirty="0">
                <a:latin typeface="Corbel" panose="020B0503020204020204" pitchFamily="34" charset="0"/>
                <a:ea typeface="Calibri" panose="020F0502020204030204" pitchFamily="34" charset="0"/>
                <a:cs typeface="Times New Roman" panose="02020603050405020304" pitchFamily="18" charset="0"/>
              </a:rPr>
              <a:t>LAC</a:t>
            </a:r>
            <a:endParaRPr lang="es-ES" sz="2700" b="1" dirty="0">
              <a:solidFill>
                <a:prstClr val="white"/>
              </a:solidFill>
            </a:endParaRPr>
          </a:p>
        </p:txBody>
      </p:sp>
      <p:sp>
        <p:nvSpPr>
          <p:cNvPr id="2" name="Flecha: curvada hacia la izquierda 1">
            <a:extLst>
              <a:ext uri="{FF2B5EF4-FFF2-40B4-BE49-F238E27FC236}">
                <a16:creationId xmlns:a16="http://schemas.microsoft.com/office/drawing/2014/main" id="{F56878E1-A553-4A4D-BA86-25CE34E5F905}"/>
              </a:ext>
            </a:extLst>
          </p:cNvPr>
          <p:cNvSpPr/>
          <p:nvPr/>
        </p:nvSpPr>
        <p:spPr>
          <a:xfrm>
            <a:off x="15694878" y="7319924"/>
            <a:ext cx="844618" cy="158247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spTree>
    <p:extLst>
      <p:ext uri="{BB962C8B-B14F-4D97-AF65-F5344CB8AC3E}">
        <p14:creationId xmlns:p14="http://schemas.microsoft.com/office/powerpoint/2010/main" val="217779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 name="6 Marcador de texto"/>
          <p:cNvSpPr txBox="1">
            <a:spLocks noGrp="1"/>
          </p:cNvSpPr>
          <p:nvPr>
            <p:ph type="body" sz="quarter" idx="4294967295"/>
          </p:nvPr>
        </p:nvSpPr>
        <p:spPr>
          <a:xfrm>
            <a:off x="1259124" y="449500"/>
            <a:ext cx="17028876" cy="709613"/>
          </a:xfrm>
          <a:prstGeom prst="rect">
            <a:avLst/>
          </a:prstGeom>
        </p:spPr>
        <p:txBody>
          <a:bodyPr vert="horz" lIns="137160" tIns="68580" rIns="137160" bIns="68580" rtlCol="0" anchor="ctr">
            <a:noAutofit/>
          </a:bodyPr>
          <a:lstStyle/>
          <a:p>
            <a:pPr algn="ctr">
              <a:spcBef>
                <a:spcPct val="0"/>
              </a:spcBef>
              <a:buNone/>
            </a:pPr>
            <a:r>
              <a:rPr lang="es-ES" sz="4200" b="1" dirty="0">
                <a:latin typeface="Corbel" panose="020B0503020204020204" pitchFamily="34" charset="0"/>
                <a:ea typeface="Liberation Sans Narrow"/>
                <a:cs typeface="Calibri" panose="020F0502020204030204" pitchFamily="34" charset="0"/>
              </a:rPr>
              <a:t>Participación de la Sociedad Civil</a:t>
            </a:r>
            <a:endParaRPr lang="es-ES" b="1" dirty="0">
              <a:latin typeface="Corbel" panose="020B0503020204020204" pitchFamily="34" charset="0"/>
              <a:ea typeface="Liberation Sans Narrow"/>
              <a:cs typeface="Calibri" panose="020F0502020204030204" pitchFamily="34" charset="0"/>
            </a:endParaRPr>
          </a:p>
        </p:txBody>
      </p:sp>
      <p:sp>
        <p:nvSpPr>
          <p:cNvPr id="3" name="CuadroTexto 2">
            <a:extLst>
              <a:ext uri="{FF2B5EF4-FFF2-40B4-BE49-F238E27FC236}">
                <a16:creationId xmlns:a16="http://schemas.microsoft.com/office/drawing/2014/main" id="{63E72B6B-0594-4FD6-80F4-7F313DDBD692}"/>
              </a:ext>
            </a:extLst>
          </p:cNvPr>
          <p:cNvSpPr txBox="1"/>
          <p:nvPr/>
        </p:nvSpPr>
        <p:spPr>
          <a:xfrm>
            <a:off x="3276599" y="2306152"/>
            <a:ext cx="13188125" cy="3995004"/>
          </a:xfrm>
          <a:prstGeom prst="rect">
            <a:avLst/>
          </a:prstGeom>
          <a:noFill/>
        </p:spPr>
        <p:txBody>
          <a:bodyPr wrap="square" rtlCol="0">
            <a:spAutoFit/>
          </a:bodyPr>
          <a:lstStyle/>
          <a:p>
            <a:pPr indent="-9525" algn="just">
              <a:lnSpc>
                <a:spcPct val="107000"/>
              </a:lnSpc>
              <a:spcAft>
                <a:spcPts val="1500"/>
              </a:spcAft>
            </a:pPr>
            <a:r>
              <a:rPr lang="es-ES" sz="3600" b="1" dirty="0">
                <a:solidFill>
                  <a:schemeClr val="tx1">
                    <a:lumMod val="85000"/>
                    <a:lumOff val="15000"/>
                  </a:schemeClr>
                </a:solidFill>
                <a:latin typeface="Corbel" panose="020B0503020204020204" pitchFamily="34" charset="0"/>
                <a:ea typeface="Liberation Sans Narrow"/>
                <a:cs typeface="Calibri" panose="020F0502020204030204" pitchFamily="34" charset="0"/>
              </a:rPr>
              <a:t>A petición del Fondo Mundial se estableció coordinación con la plataforma regional para América latina y del caribe para apoyar y fortalecer la participación comunitaria y de la sociedad civil en todos los niveles de sus procesos. </a:t>
            </a:r>
          </a:p>
          <a:p>
            <a:pPr indent="-9525" algn="just">
              <a:lnSpc>
                <a:spcPct val="107000"/>
              </a:lnSpc>
              <a:spcAft>
                <a:spcPts val="1500"/>
              </a:spcAft>
            </a:pPr>
            <a:endParaRPr lang="es-ES" sz="3600" b="1" dirty="0">
              <a:solidFill>
                <a:schemeClr val="tx1">
                  <a:lumMod val="85000"/>
                  <a:lumOff val="15000"/>
                </a:schemeClr>
              </a:solidFill>
              <a:latin typeface="Corbel" panose="020B0503020204020204" pitchFamily="34" charset="0"/>
              <a:ea typeface="Liberation Sans Narrow"/>
              <a:cs typeface="Calibri" panose="020F0502020204030204" pitchFamily="34" charset="0"/>
            </a:endParaRPr>
          </a:p>
          <a:p>
            <a:endParaRPr lang="es-SV" sz="3600" dirty="0">
              <a:solidFill>
                <a:schemeClr val="tx1">
                  <a:lumMod val="85000"/>
                  <a:lumOff val="15000"/>
                </a:schemeClr>
              </a:solidFill>
            </a:endParaRPr>
          </a:p>
        </p:txBody>
      </p:sp>
      <p:pic>
        <p:nvPicPr>
          <p:cNvPr id="1026" name="Picture 2" descr="Conceptos básicos de las pruebas para el COVID-19 | FDA">
            <a:extLst>
              <a:ext uri="{FF2B5EF4-FFF2-40B4-BE49-F238E27FC236}">
                <a16:creationId xmlns:a16="http://schemas.microsoft.com/office/drawing/2014/main" id="{5B8D37BE-D9FB-4F8A-83A6-515AE66FF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599" y="4810481"/>
            <a:ext cx="7315201" cy="40965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E9E9FB51-1A96-4693-B6F2-2F06E7C221FC}"/>
              </a:ext>
            </a:extLst>
          </p:cNvPr>
          <p:cNvPicPr>
            <a:picLocks noChangeAspect="1"/>
          </p:cNvPicPr>
          <p:nvPr/>
        </p:nvPicPr>
        <p:blipFill>
          <a:blip r:embed="rId4"/>
          <a:stretch>
            <a:fillRect/>
          </a:stretch>
        </p:blipFill>
        <p:spPr>
          <a:xfrm>
            <a:off x="1823276" y="2306152"/>
            <a:ext cx="1580991" cy="1351274"/>
          </a:xfrm>
          <a:prstGeom prst="rect">
            <a:avLst/>
          </a:prstGeom>
        </p:spPr>
      </p:pic>
    </p:spTree>
    <p:extLst>
      <p:ext uri="{BB962C8B-B14F-4D97-AF65-F5344CB8AC3E}">
        <p14:creationId xmlns:p14="http://schemas.microsoft.com/office/powerpoint/2010/main" val="1366739419"/>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1118</TotalTime>
  <Words>928</Words>
  <Application>Microsoft Office PowerPoint</Application>
  <PresentationFormat>Personalizado</PresentationFormat>
  <Paragraphs>99</Paragraphs>
  <Slides>13</Slides>
  <Notes>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13</vt:i4>
      </vt:variant>
    </vt:vector>
  </HeadingPairs>
  <TitlesOfParts>
    <vt:vector size="25" baseType="lpstr">
      <vt:lpstr>Oswald</vt:lpstr>
      <vt:lpstr>Arial Black</vt:lpstr>
      <vt:lpstr>Segoe UI</vt:lpstr>
      <vt:lpstr>Times New Roman</vt:lpstr>
      <vt:lpstr>Open Sans Light</vt:lpstr>
      <vt:lpstr>Calibri</vt:lpstr>
      <vt:lpstr>Georgia</vt:lpstr>
      <vt:lpstr>Corbel</vt:lpstr>
      <vt:lpstr>Arial</vt:lpstr>
      <vt:lpstr>Lato Light</vt:lpstr>
      <vt:lpstr>Lato Regular</vt:lpstr>
      <vt:lpstr>Office Theme</vt:lpstr>
      <vt:lpstr>Presentación de PowerPoint</vt:lpstr>
      <vt:lpstr>La pandemia de coronavirus COVID-19 es la crisis de salud global que define nuestro tiempo y el mayor desafío que hemos enfrentado desde la Segunda Guerra Mundial.   Desde su aparición en Asia a finales del año pasado, el virus ha llegado a cada continente, y ha tenido un impacto abrumador en todas las personas y en los sistemas y servicios de salud.   Los casos en la actualidad, aún aumentan a diario por variantes del virus original, las cuales  afectan principalmente a Asia América y Europa.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 Parada</dc:creator>
  <cp:lastModifiedBy>Karla Eugenia Rivera Arévalo</cp:lastModifiedBy>
  <cp:revision>11</cp:revision>
  <dcterms:created xsi:type="dcterms:W3CDTF">2006-08-16T00:00:00Z</dcterms:created>
  <dcterms:modified xsi:type="dcterms:W3CDTF">2022-04-21T13:40:02Z</dcterms:modified>
  <dc:identifier>DAE8ZGc9Oho</dc:identifier>
</cp:coreProperties>
</file>