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382" r:id="rId3"/>
    <p:sldId id="257" r:id="rId4"/>
    <p:sldId id="948" r:id="rId5"/>
    <p:sldId id="949" r:id="rId6"/>
    <p:sldId id="950" r:id="rId7"/>
    <p:sldId id="270" r:id="rId8"/>
    <p:sldId id="376" r:id="rId9"/>
    <p:sldId id="388" r:id="rId10"/>
    <p:sldId id="391" r:id="rId11"/>
    <p:sldId id="793" r:id="rId12"/>
    <p:sldId id="944" r:id="rId13"/>
    <p:sldId id="953" r:id="rId14"/>
    <p:sldId id="259" r:id="rId15"/>
  </p:sldIdLst>
  <p:sldSz cx="18288000" cy="10287000"/>
  <p:notesSz cx="6858000" cy="9144000"/>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Lato Light" panose="020F0502020204030203" pitchFamily="34" charset="0"/>
      <p:regular r:id="rId30"/>
      <p:italic r:id="rId31"/>
    </p:embeddedFont>
    <p:embeddedFont>
      <p:font typeface="Lato Regular" panose="020B0604020202020204" charset="0"/>
      <p:regular r:id="rId32"/>
    </p:embeddedFont>
    <p:embeddedFont>
      <p:font typeface="Open Sans Light" panose="020B0306030504020204" pitchFamily="34" charset="0"/>
      <p:regular r:id="rId33"/>
      <p:italic r:id="rId34"/>
    </p:embeddedFont>
    <p:embeddedFont>
      <p:font typeface="Oswald" panose="020B0604020202020204" pitchFamily="2" charset="0"/>
      <p:regular r:id="rId35"/>
      <p:bold r:id="rId36"/>
    </p:embeddedFont>
    <p:embeddedFont>
      <p:font typeface="Segoe UI" panose="020B0502040204020203"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54" d="100"/>
          <a:sy n="54" d="100"/>
        </p:scale>
        <p:origin x="12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FE277-5DF5-4426-93E6-82BDC23F8D0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BCEF67D1-D370-46A3-85D0-3DF7E3E4387A}">
      <dgm:prSet phldrT="[Texto]"/>
      <dgm:spPr>
        <a:solidFill>
          <a:schemeClr val="tx2"/>
        </a:solidFill>
      </dgm:spPr>
      <dgm:t>
        <a:bodyPr/>
        <a:lstStyle/>
        <a:p>
          <a:r>
            <a:rPr lang="es-ES" dirty="0"/>
            <a:t>2020</a:t>
          </a:r>
        </a:p>
      </dgm:t>
    </dgm:pt>
    <dgm:pt modelId="{6863704B-A879-4573-B636-E51DE94B15B1}" type="parTrans" cxnId="{E8D8E360-D6C3-4027-A2EC-2586C53EC538}">
      <dgm:prSet/>
      <dgm:spPr/>
      <dgm:t>
        <a:bodyPr/>
        <a:lstStyle/>
        <a:p>
          <a:endParaRPr lang="es-ES"/>
        </a:p>
      </dgm:t>
    </dgm:pt>
    <dgm:pt modelId="{4587AE46-E887-469A-91A9-CD7744DC5E11}" type="sibTrans" cxnId="{E8D8E360-D6C3-4027-A2EC-2586C53EC538}">
      <dgm:prSet/>
      <dgm:spPr/>
      <dgm:t>
        <a:bodyPr/>
        <a:lstStyle/>
        <a:p>
          <a:endParaRPr lang="es-ES"/>
        </a:p>
      </dgm:t>
    </dgm:pt>
    <dgm:pt modelId="{C0AFD795-FCD2-4A5C-9AC4-100AF9F48E27}">
      <dgm:prSet phldrT="[Texto]" custT="1"/>
      <dgm:spPr>
        <a:solidFill>
          <a:schemeClr val="accent5">
            <a:lumMod val="60000"/>
            <a:lumOff val="40000"/>
            <a:alpha val="90000"/>
          </a:schemeClr>
        </a:solidFill>
      </dgm:spPr>
      <dgm:t>
        <a:bodyPr/>
        <a:lstStyle/>
        <a:p>
          <a:pPr algn="just"/>
          <a:r>
            <a:rPr lang="es-ES" sz="3600" dirty="0"/>
            <a:t>En abril de 2020, el Fondo Mundial (FM) estableció el Mecanismo de Respuesta COVID-19 (C19RM por sus siglas en inglés) para apoyar a los países para responder a la COVID-19, mitigando su impacto en los programas de VIH, TB y malaria y fortaleciendo los sistemas de salud y comunitarios</a:t>
          </a:r>
          <a:r>
            <a:rPr lang="es-ES" sz="1900" dirty="0"/>
            <a:t>. </a:t>
          </a:r>
          <a:endParaRPr lang="es-ES" sz="1900" b="1" dirty="0"/>
        </a:p>
      </dgm:t>
    </dgm:pt>
    <dgm:pt modelId="{531E6594-197E-4444-A9AC-6318EC33EAE5}" type="parTrans" cxnId="{D395F0B0-FD21-4BCD-B553-F9EBFA13511F}">
      <dgm:prSet/>
      <dgm:spPr/>
      <dgm:t>
        <a:bodyPr/>
        <a:lstStyle/>
        <a:p>
          <a:endParaRPr lang="es-ES"/>
        </a:p>
      </dgm:t>
    </dgm:pt>
    <dgm:pt modelId="{1F8A6C5C-0326-4084-BE82-E6BF8E93EAA3}" type="sibTrans" cxnId="{D395F0B0-FD21-4BCD-B553-F9EBFA13511F}">
      <dgm:prSet/>
      <dgm:spPr/>
      <dgm:t>
        <a:bodyPr/>
        <a:lstStyle/>
        <a:p>
          <a:endParaRPr lang="es-ES"/>
        </a:p>
      </dgm:t>
    </dgm:pt>
    <dgm:pt modelId="{A08BBA2C-DE2C-4AD4-9C92-E58E8B70A74E}">
      <dgm:prSet phldrT="[Texto]"/>
      <dgm:spPr>
        <a:solidFill>
          <a:srgbClr val="FF3300"/>
        </a:solidFill>
      </dgm:spPr>
      <dgm:t>
        <a:bodyPr/>
        <a:lstStyle/>
        <a:p>
          <a:r>
            <a:rPr lang="es-ES" dirty="0"/>
            <a:t>2021</a:t>
          </a:r>
        </a:p>
      </dgm:t>
    </dgm:pt>
    <dgm:pt modelId="{4086E974-50E5-4182-8169-57521F00CC35}" type="parTrans" cxnId="{7B607A3C-0E24-4196-859D-3AF91840E88C}">
      <dgm:prSet/>
      <dgm:spPr/>
      <dgm:t>
        <a:bodyPr/>
        <a:lstStyle/>
        <a:p>
          <a:endParaRPr lang="es-ES"/>
        </a:p>
      </dgm:t>
    </dgm:pt>
    <dgm:pt modelId="{05F922D7-CFAD-49B9-990A-B008C48DEB9A}" type="sibTrans" cxnId="{7B607A3C-0E24-4196-859D-3AF91840E88C}">
      <dgm:prSet/>
      <dgm:spPr/>
      <dgm:t>
        <a:bodyPr/>
        <a:lstStyle/>
        <a:p>
          <a:endParaRPr lang="es-ES"/>
        </a:p>
      </dgm:t>
    </dgm:pt>
    <dgm:pt modelId="{00F5A99C-58F0-44A1-8936-145454522E3C}">
      <dgm:prSet phldrT="[Texto]" custT="1"/>
      <dgm:spPr/>
      <dgm:t>
        <a:bodyPr/>
        <a:lstStyle/>
        <a:p>
          <a:r>
            <a:rPr lang="es-ES" sz="3600" dirty="0"/>
            <a:t>En abril de 2021, el FM lanzó la segunda fase de C19RM 2.0, en la que todos los países elegibles a subvenciones del FM son elegibles para recibir fondos C19RM, incluidos los proyectos multi país</a:t>
          </a:r>
          <a:r>
            <a:rPr lang="es-CO" sz="3600" b="1" dirty="0"/>
            <a:t>.</a:t>
          </a:r>
          <a:endParaRPr lang="es-ES" sz="3600" dirty="0"/>
        </a:p>
      </dgm:t>
    </dgm:pt>
    <dgm:pt modelId="{7ACE0FB1-A05E-402C-B69E-EBC1B61DA719}" type="parTrans" cxnId="{A178F84D-0C58-4770-9211-4A0AE83EB65A}">
      <dgm:prSet/>
      <dgm:spPr/>
      <dgm:t>
        <a:bodyPr/>
        <a:lstStyle/>
        <a:p>
          <a:endParaRPr lang="es-ES"/>
        </a:p>
      </dgm:t>
    </dgm:pt>
    <dgm:pt modelId="{632F0C72-D1FB-42DE-952B-CA8400D0FA4C}" type="sibTrans" cxnId="{A178F84D-0C58-4770-9211-4A0AE83EB65A}">
      <dgm:prSet/>
      <dgm:spPr/>
      <dgm:t>
        <a:bodyPr/>
        <a:lstStyle/>
        <a:p>
          <a:endParaRPr lang="es-ES"/>
        </a:p>
      </dgm:t>
    </dgm:pt>
    <dgm:pt modelId="{63EC58EF-B72D-442C-B745-3D9B7C9ECE5E}" type="pres">
      <dgm:prSet presAssocID="{07BFE277-5DF5-4426-93E6-82BDC23F8D0F}" presName="Name0" presStyleCnt="0">
        <dgm:presLayoutVars>
          <dgm:dir/>
          <dgm:animLvl val="lvl"/>
          <dgm:resizeHandles val="exact"/>
        </dgm:presLayoutVars>
      </dgm:prSet>
      <dgm:spPr/>
    </dgm:pt>
    <dgm:pt modelId="{70B635A7-6BB5-45F8-B61B-26F5D025A5DE}" type="pres">
      <dgm:prSet presAssocID="{BCEF67D1-D370-46A3-85D0-3DF7E3E4387A}" presName="linNode" presStyleCnt="0"/>
      <dgm:spPr/>
    </dgm:pt>
    <dgm:pt modelId="{27B1948B-4F78-4529-8CF2-9C89E9F99746}" type="pres">
      <dgm:prSet presAssocID="{BCEF67D1-D370-46A3-85D0-3DF7E3E4387A}" presName="parentText" presStyleLbl="node1" presStyleIdx="0" presStyleCnt="2" custScaleX="66667">
        <dgm:presLayoutVars>
          <dgm:chMax val="1"/>
          <dgm:bulletEnabled val="1"/>
        </dgm:presLayoutVars>
      </dgm:prSet>
      <dgm:spPr/>
    </dgm:pt>
    <dgm:pt modelId="{4D752042-92C6-412E-B0B8-B474880D29AD}" type="pres">
      <dgm:prSet presAssocID="{BCEF67D1-D370-46A3-85D0-3DF7E3E4387A}" presName="descendantText" presStyleLbl="alignAccFollowNode1" presStyleIdx="0" presStyleCnt="2" custScaleX="149165">
        <dgm:presLayoutVars>
          <dgm:bulletEnabled val="1"/>
        </dgm:presLayoutVars>
      </dgm:prSet>
      <dgm:spPr/>
    </dgm:pt>
    <dgm:pt modelId="{D44366F2-A459-4E3A-BA9B-22ABF84BD117}" type="pres">
      <dgm:prSet presAssocID="{4587AE46-E887-469A-91A9-CD7744DC5E11}" presName="sp" presStyleCnt="0"/>
      <dgm:spPr/>
    </dgm:pt>
    <dgm:pt modelId="{FA6080DD-60C7-41FF-B499-0CDE62277ADF}" type="pres">
      <dgm:prSet presAssocID="{A08BBA2C-DE2C-4AD4-9C92-E58E8B70A74E}" presName="linNode" presStyleCnt="0"/>
      <dgm:spPr/>
    </dgm:pt>
    <dgm:pt modelId="{20BBBAA8-A9E7-4847-AAE6-B66F2A247375}" type="pres">
      <dgm:prSet presAssocID="{A08BBA2C-DE2C-4AD4-9C92-E58E8B70A74E}" presName="parentText" presStyleLbl="node1" presStyleIdx="1" presStyleCnt="2" custScaleX="144340" custLinFactNeighborX="-10" custLinFactNeighborY="3">
        <dgm:presLayoutVars>
          <dgm:chMax val="1"/>
          <dgm:bulletEnabled val="1"/>
        </dgm:presLayoutVars>
      </dgm:prSet>
      <dgm:spPr/>
    </dgm:pt>
    <dgm:pt modelId="{2EA09CB0-E1BA-4BC2-BF55-E0A486380811}" type="pres">
      <dgm:prSet presAssocID="{A08BBA2C-DE2C-4AD4-9C92-E58E8B70A74E}" presName="descendantText" presStyleLbl="alignAccFollowNode1" presStyleIdx="1" presStyleCnt="2" custScaleX="316468" custScaleY="60131">
        <dgm:presLayoutVars>
          <dgm:bulletEnabled val="1"/>
        </dgm:presLayoutVars>
      </dgm:prSet>
      <dgm:spPr/>
    </dgm:pt>
  </dgm:ptLst>
  <dgm:cxnLst>
    <dgm:cxn modelId="{C9079327-D2D3-436D-B057-61A25238A3B0}" type="presOf" srcId="{00F5A99C-58F0-44A1-8936-145454522E3C}" destId="{2EA09CB0-E1BA-4BC2-BF55-E0A486380811}" srcOrd="0" destOrd="0" presId="urn:microsoft.com/office/officeart/2005/8/layout/vList5"/>
    <dgm:cxn modelId="{7B607A3C-0E24-4196-859D-3AF91840E88C}" srcId="{07BFE277-5DF5-4426-93E6-82BDC23F8D0F}" destId="{A08BBA2C-DE2C-4AD4-9C92-E58E8B70A74E}" srcOrd="1" destOrd="0" parTransId="{4086E974-50E5-4182-8169-57521F00CC35}" sibTransId="{05F922D7-CFAD-49B9-990A-B008C48DEB9A}"/>
    <dgm:cxn modelId="{E8D8E360-D6C3-4027-A2EC-2586C53EC538}" srcId="{07BFE277-5DF5-4426-93E6-82BDC23F8D0F}" destId="{BCEF67D1-D370-46A3-85D0-3DF7E3E4387A}" srcOrd="0" destOrd="0" parTransId="{6863704B-A879-4573-B636-E51DE94B15B1}" sibTransId="{4587AE46-E887-469A-91A9-CD7744DC5E11}"/>
    <dgm:cxn modelId="{A178F84D-0C58-4770-9211-4A0AE83EB65A}" srcId="{A08BBA2C-DE2C-4AD4-9C92-E58E8B70A74E}" destId="{00F5A99C-58F0-44A1-8936-145454522E3C}" srcOrd="0" destOrd="0" parTransId="{7ACE0FB1-A05E-402C-B69E-EBC1B61DA719}" sibTransId="{632F0C72-D1FB-42DE-952B-CA8400D0FA4C}"/>
    <dgm:cxn modelId="{7173C671-6183-41BC-8405-14D9EB622B1F}" type="presOf" srcId="{A08BBA2C-DE2C-4AD4-9C92-E58E8B70A74E}" destId="{20BBBAA8-A9E7-4847-AAE6-B66F2A247375}" srcOrd="0" destOrd="0" presId="urn:microsoft.com/office/officeart/2005/8/layout/vList5"/>
    <dgm:cxn modelId="{D395F0B0-FD21-4BCD-B553-F9EBFA13511F}" srcId="{BCEF67D1-D370-46A3-85D0-3DF7E3E4387A}" destId="{C0AFD795-FCD2-4A5C-9AC4-100AF9F48E27}" srcOrd="0" destOrd="0" parTransId="{531E6594-197E-4444-A9AC-6318EC33EAE5}" sibTransId="{1F8A6C5C-0326-4084-BE82-E6BF8E93EAA3}"/>
    <dgm:cxn modelId="{694C64C7-4741-46D7-B1DA-8910F171A474}" type="presOf" srcId="{C0AFD795-FCD2-4A5C-9AC4-100AF9F48E27}" destId="{4D752042-92C6-412E-B0B8-B474880D29AD}" srcOrd="0" destOrd="0" presId="urn:microsoft.com/office/officeart/2005/8/layout/vList5"/>
    <dgm:cxn modelId="{43AC8DED-9AAA-4659-B5C0-A46303F01A21}" type="presOf" srcId="{BCEF67D1-D370-46A3-85D0-3DF7E3E4387A}" destId="{27B1948B-4F78-4529-8CF2-9C89E9F99746}" srcOrd="0" destOrd="0" presId="urn:microsoft.com/office/officeart/2005/8/layout/vList5"/>
    <dgm:cxn modelId="{B6F776F4-CB21-442C-BFE0-3E90C97F9DCB}" type="presOf" srcId="{07BFE277-5DF5-4426-93E6-82BDC23F8D0F}" destId="{63EC58EF-B72D-442C-B745-3D9B7C9ECE5E}" srcOrd="0" destOrd="0" presId="urn:microsoft.com/office/officeart/2005/8/layout/vList5"/>
    <dgm:cxn modelId="{53E17B6C-DE73-4AD9-9E7B-EC346263C1FB}" type="presParOf" srcId="{63EC58EF-B72D-442C-B745-3D9B7C9ECE5E}" destId="{70B635A7-6BB5-45F8-B61B-26F5D025A5DE}" srcOrd="0" destOrd="0" presId="urn:microsoft.com/office/officeart/2005/8/layout/vList5"/>
    <dgm:cxn modelId="{D11FCFAF-7FE5-41FE-9DD7-1605849E5AB2}" type="presParOf" srcId="{70B635A7-6BB5-45F8-B61B-26F5D025A5DE}" destId="{27B1948B-4F78-4529-8CF2-9C89E9F99746}" srcOrd="0" destOrd="0" presId="urn:microsoft.com/office/officeart/2005/8/layout/vList5"/>
    <dgm:cxn modelId="{56F72DA8-72D4-4FC2-8850-42294D48F036}" type="presParOf" srcId="{70B635A7-6BB5-45F8-B61B-26F5D025A5DE}" destId="{4D752042-92C6-412E-B0B8-B474880D29AD}" srcOrd="1" destOrd="0" presId="urn:microsoft.com/office/officeart/2005/8/layout/vList5"/>
    <dgm:cxn modelId="{D2797531-707A-4E69-8343-8D548D793277}" type="presParOf" srcId="{63EC58EF-B72D-442C-B745-3D9B7C9ECE5E}" destId="{D44366F2-A459-4E3A-BA9B-22ABF84BD117}" srcOrd="1" destOrd="0" presId="urn:microsoft.com/office/officeart/2005/8/layout/vList5"/>
    <dgm:cxn modelId="{81F397BE-55AA-49BA-ACA5-42A699F5CB97}" type="presParOf" srcId="{63EC58EF-B72D-442C-B745-3D9B7C9ECE5E}" destId="{FA6080DD-60C7-41FF-B499-0CDE62277ADF}" srcOrd="2" destOrd="0" presId="urn:microsoft.com/office/officeart/2005/8/layout/vList5"/>
    <dgm:cxn modelId="{F97F1B2A-FAD6-408A-BDCB-624B54E81FCD}" type="presParOf" srcId="{FA6080DD-60C7-41FF-B499-0CDE62277ADF}" destId="{20BBBAA8-A9E7-4847-AAE6-B66F2A247375}" srcOrd="0" destOrd="0" presId="urn:microsoft.com/office/officeart/2005/8/layout/vList5"/>
    <dgm:cxn modelId="{F10AA664-5D96-4B3F-97FD-ECF32255FF36}" type="presParOf" srcId="{FA6080DD-60C7-41FF-B499-0CDE62277ADF}" destId="{2EA09CB0-E1BA-4BC2-BF55-E0A4863808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2042-92C6-412E-B0B8-B474880D29AD}">
      <dsp:nvSpPr>
        <dsp:cNvPr id="0" name=""/>
        <dsp:cNvSpPr/>
      </dsp:nvSpPr>
      <dsp:spPr>
        <a:xfrm rot="5400000">
          <a:off x="7526208" y="-4031570"/>
          <a:ext cx="3337646" cy="12235408"/>
        </a:xfrm>
        <a:prstGeom prst="round2SameRect">
          <a:avLst/>
        </a:prstGeom>
        <a:solidFill>
          <a:schemeClr val="accent5">
            <a:lumMod val="60000"/>
            <a:lumOff val="4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600200">
            <a:lnSpc>
              <a:spcPct val="90000"/>
            </a:lnSpc>
            <a:spcBef>
              <a:spcPct val="0"/>
            </a:spcBef>
            <a:spcAft>
              <a:spcPct val="15000"/>
            </a:spcAft>
            <a:buChar char="•"/>
          </a:pPr>
          <a:r>
            <a:rPr lang="es-ES" sz="3600" kern="1200" dirty="0"/>
            <a:t>En abril de 2020, el Fondo Mundial (FM) estableció el Mecanismo de Respuesta COVID-19 (C19RM por sus siglas en inglés) para apoyar a los países para responder a la COVID-19, mitigando su impacto en los programas de VIH, TB y malaria y fortaleciendo los sistemas de salud y comunitarios</a:t>
          </a:r>
          <a:r>
            <a:rPr lang="es-ES" sz="1900" kern="1200" dirty="0"/>
            <a:t>. </a:t>
          </a:r>
          <a:endParaRPr lang="es-ES" sz="1900" b="1" kern="1200" dirty="0"/>
        </a:p>
      </dsp:txBody>
      <dsp:txXfrm rot="-5400000">
        <a:off x="3077327" y="580241"/>
        <a:ext cx="12072478" cy="3011786"/>
      </dsp:txXfrm>
    </dsp:sp>
    <dsp:sp modelId="{27B1948B-4F78-4529-8CF2-9C89E9F99746}">
      <dsp:nvSpPr>
        <dsp:cNvPr id="0" name=""/>
        <dsp:cNvSpPr/>
      </dsp:nvSpPr>
      <dsp:spPr>
        <a:xfrm>
          <a:off x="1336" y="104"/>
          <a:ext cx="3075990" cy="41720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kern="1200" dirty="0"/>
            <a:t>2020</a:t>
          </a:r>
        </a:p>
      </dsp:txBody>
      <dsp:txXfrm>
        <a:off x="151493" y="150261"/>
        <a:ext cx="2775676" cy="3871743"/>
      </dsp:txXfrm>
    </dsp:sp>
    <dsp:sp modelId="{2EA09CB0-E1BA-4BC2-BF55-E0A486380811}">
      <dsp:nvSpPr>
        <dsp:cNvPr id="0" name=""/>
        <dsp:cNvSpPr/>
      </dsp:nvSpPr>
      <dsp:spPr>
        <a:xfrm rot="5400000">
          <a:off x="8210127" y="378486"/>
          <a:ext cx="2006959" cy="1217661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s-ES" sz="3600" kern="1200" dirty="0"/>
            <a:t>En abril de 2021, el FM lanzó la segunda fase de C19RM 2.0, en la que todos los países elegibles a subvenciones del FM son elegibles para recibir fondos C19RM, incluidos los proyectos multi país</a:t>
          </a:r>
          <a:r>
            <a:rPr lang="es-CO" sz="3600" b="1" kern="1200" dirty="0"/>
            <a:t>.</a:t>
          </a:r>
          <a:endParaRPr lang="es-ES" sz="3600" kern="1200" dirty="0"/>
        </a:p>
      </dsp:txBody>
      <dsp:txXfrm rot="-5400000">
        <a:off x="3125300" y="5561285"/>
        <a:ext cx="12078642" cy="1811015"/>
      </dsp:txXfrm>
    </dsp:sp>
    <dsp:sp modelId="{20BBBAA8-A9E7-4847-AAE6-B66F2A247375}">
      <dsp:nvSpPr>
        <dsp:cNvPr id="0" name=""/>
        <dsp:cNvSpPr/>
      </dsp:nvSpPr>
      <dsp:spPr>
        <a:xfrm>
          <a:off x="952" y="4380869"/>
          <a:ext cx="3123963" cy="4172057"/>
        </a:xfrm>
        <a:prstGeom prst="roundRect">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kern="1200" dirty="0"/>
            <a:t>2021</a:t>
          </a:r>
        </a:p>
      </dsp:txBody>
      <dsp:txXfrm>
        <a:off x="153451" y="4533368"/>
        <a:ext cx="2818965" cy="38670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5882F-1011-489E-8E45-CEF14CE602DE}" type="datetimeFigureOut">
              <a:rPr lang="es-SV" smtClean="0"/>
              <a:t>6/4/2022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8EAA7-AD80-4816-A12F-FAB9097371F1}" type="slidenum">
              <a:rPr lang="es-SV" smtClean="0"/>
              <a:t>‹Nº›</a:t>
            </a:fld>
            <a:endParaRPr lang="es-SV"/>
          </a:p>
        </p:txBody>
      </p:sp>
    </p:spTree>
    <p:extLst>
      <p:ext uri="{BB962C8B-B14F-4D97-AF65-F5344CB8AC3E}">
        <p14:creationId xmlns:p14="http://schemas.microsoft.com/office/powerpoint/2010/main" val="255467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096F1E8C-7558-478B-8622-9400012C13B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B423CED5-4731-4F9A-A92D-E390106804E7}" type="slidenum">
              <a:rPr lang="es-ES" altLang="es-SV">
                <a:latin typeface="Calibri" panose="020F0502020204030204" pitchFamily="34" charset="0"/>
              </a:rPr>
              <a:pPr>
                <a:spcBef>
                  <a:spcPct val="0"/>
                </a:spcBef>
                <a:buClrTx/>
                <a:buFontTx/>
                <a:buNone/>
              </a:pPr>
              <a:t>7</a:t>
            </a:fld>
            <a:endParaRPr lang="es-ES" altLang="es-SV">
              <a:latin typeface="Calibri" panose="020F0502020204030204" pitchFamily="34" charset="0"/>
            </a:endParaRPr>
          </a:p>
        </p:txBody>
      </p:sp>
      <p:sp>
        <p:nvSpPr>
          <p:cNvPr id="63491" name="Rectangle 1">
            <a:extLst>
              <a:ext uri="{FF2B5EF4-FFF2-40B4-BE49-F238E27FC236}">
                <a16:creationId xmlns:a16="http://schemas.microsoft.com/office/drawing/2014/main" id="{50DC998A-3090-4C99-9555-F1A0AAB0537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a:extLst>
              <a:ext uri="{FF2B5EF4-FFF2-40B4-BE49-F238E27FC236}">
                <a16:creationId xmlns:a16="http://schemas.microsoft.com/office/drawing/2014/main" id="{257E17E7-48BC-4EA6-A3AF-AD7A0F28DD6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s-MX" altLang="es-SV">
                <a:latin typeface="Calibri" panose="020F0502020204030204" pitchFamily="34" charset="0"/>
              </a:rPr>
              <a:t>Es parte de las proyecciones</a:t>
            </a:r>
          </a:p>
        </p:txBody>
      </p:sp>
      <p:sp>
        <p:nvSpPr>
          <p:cNvPr id="63493" name="Text Box 3">
            <a:extLst>
              <a:ext uri="{FF2B5EF4-FFF2-40B4-BE49-F238E27FC236}">
                <a16:creationId xmlns:a16="http://schemas.microsoft.com/office/drawing/2014/main" id="{3E38FCD1-F44F-4850-BE00-2066908FC3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5179D6E-BC62-411A-834D-28DA3ACA05C2}" type="slidenum">
              <a:rPr lang="es-ES" altLang="es-SV">
                <a:latin typeface="Calibri" panose="020F0502020204030204" pitchFamily="34" charset="0"/>
              </a:rPr>
              <a:pPr algn="r" eaLnBrk="1" hangingPunct="1">
                <a:spcBef>
                  <a:spcPct val="0"/>
                </a:spcBef>
                <a:buClrTx/>
                <a:buFontTx/>
                <a:buNone/>
              </a:pPr>
              <a:t>7</a:t>
            </a:fld>
            <a:endParaRPr lang="es-ES" altLang="es-SV">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Shape 1377"/>
          <p:cNvSpPr>
            <a:spLocks noGrp="1" noRot="1" noChangeAspect="1"/>
          </p:cNvSpPr>
          <p:nvPr>
            <p:ph type="sldImg"/>
          </p:nvPr>
        </p:nvSpPr>
        <p:spPr>
          <a:xfrm>
            <a:off x="381000" y="685800"/>
            <a:ext cx="6096000" cy="3429000"/>
          </a:xfrm>
          <a:prstGeom prst="rect">
            <a:avLst/>
          </a:prstGeom>
        </p:spPr>
        <p:txBody>
          <a:bodyPr/>
          <a:lstStyle/>
          <a:p>
            <a:endParaRPr/>
          </a:p>
        </p:txBody>
      </p:sp>
      <p:sp>
        <p:nvSpPr>
          <p:cNvPr id="1378" name="Shape 1378"/>
          <p:cNvSpPr>
            <a:spLocks noGrp="1"/>
          </p:cNvSpPr>
          <p:nvPr>
            <p:ph type="body" sz="quarter" idx="1"/>
          </p:nvPr>
        </p:nvSpPr>
        <p:spPr>
          <a:prstGeom prst="rect">
            <a:avLst/>
          </a:prstGeom>
        </p:spPr>
        <p:txBody>
          <a:bodyPr/>
          <a:lstStyle/>
          <a:p>
            <a:r>
              <a:t>Macroeconomic investment policies are intended to improve future economic growth rates – generally by sacrificing current consumption for future gains. Similarly, agricultural and food investment policies aim to increase economic rates of return in the sectors, rather than specifically the quality of what is produced in those sectors. This disconnect should be corrected. There is no necessary conflict between agriculture and healthy food systems and a strong rate of return for investors in the sector. In fact, as consumers increasingly demand quality, diversity, taste and safety in the foods they eat, those mutual goals can be met through investments that meet those demands. </a:t>
            </a:r>
          </a:p>
        </p:txBody>
      </p:sp>
    </p:spTree>
    <p:extLst>
      <p:ext uri="{BB962C8B-B14F-4D97-AF65-F5344CB8AC3E}">
        <p14:creationId xmlns:p14="http://schemas.microsoft.com/office/powerpoint/2010/main" val="41942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t>…Malnutrition is a global challenge with huge social and economic costs, and the biggest risk factor for the global burden of disease. One in three people are affected, and virtually every country on this planet is facing a serious public health challenge due to malnutrition…</a:t>
            </a:r>
          </a:p>
        </p:txBody>
      </p:sp>
    </p:spTree>
    <p:extLst>
      <p:ext uri="{BB962C8B-B14F-4D97-AF65-F5344CB8AC3E}">
        <p14:creationId xmlns:p14="http://schemas.microsoft.com/office/powerpoint/2010/main" val="62265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6997363" y="-11796713"/>
            <a:ext cx="22185313"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73700" cy="41021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96363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61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Rectangle 1"/>
          <p:cNvSpPr/>
          <p:nvPr userDrawn="1"/>
        </p:nvSpPr>
        <p:spPr>
          <a:xfrm>
            <a:off x="4520425" y="9390185"/>
            <a:ext cx="8794598" cy="7033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v</a:t>
            </a:r>
          </a:p>
        </p:txBody>
      </p:sp>
    </p:spTree>
    <p:extLst>
      <p:ext uri="{BB962C8B-B14F-4D97-AF65-F5344CB8AC3E}">
        <p14:creationId xmlns:p14="http://schemas.microsoft.com/office/powerpoint/2010/main" val="64018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5164127" y="3086100"/>
            <a:ext cx="7959743" cy="646331"/>
          </a:xfrm>
          <a:prstGeom prst="rect">
            <a:avLst/>
          </a:prstGeom>
          <a:noFill/>
        </p:spPr>
        <p:txBody>
          <a:bodyPr wrap="none" rtlCol="0">
            <a:spAutoFit/>
          </a:bodyPr>
          <a:lstStyle/>
          <a:p>
            <a:pPr algn="ctr"/>
            <a:r>
              <a:rPr lang="es-SV" sz="3600" dirty="0">
                <a:latin typeface="Arial Black" panose="020B0A04020102020204" pitchFamily="34" charset="0"/>
              </a:rPr>
              <a:t>TITULO DE LA PRESENTACIÓN</a:t>
            </a:r>
          </a:p>
        </p:txBody>
      </p:sp>
      <p:sp>
        <p:nvSpPr>
          <p:cNvPr id="7" name="CuadroTexto 6">
            <a:extLst>
              <a:ext uri="{FF2B5EF4-FFF2-40B4-BE49-F238E27FC236}">
                <a16:creationId xmlns:a16="http://schemas.microsoft.com/office/drawing/2014/main" id="{11231659-BAB6-489E-9FFB-9EFC4F9E0C16}"/>
              </a:ext>
            </a:extLst>
          </p:cNvPr>
          <p:cNvSpPr txBox="1"/>
          <p:nvPr/>
        </p:nvSpPr>
        <p:spPr>
          <a:xfrm>
            <a:off x="7726558" y="4152900"/>
            <a:ext cx="2834879" cy="523220"/>
          </a:xfrm>
          <a:prstGeom prst="rect">
            <a:avLst/>
          </a:prstGeom>
          <a:noFill/>
        </p:spPr>
        <p:txBody>
          <a:bodyPr wrap="none" rtlCol="0">
            <a:spAutoFit/>
          </a:bodyPr>
          <a:lstStyle/>
          <a:p>
            <a:r>
              <a:rPr lang="es-SV" sz="2800" dirty="0"/>
              <a:t>Presenta: Nombre</a:t>
            </a:r>
          </a:p>
        </p:txBody>
      </p:sp>
      <p:sp>
        <p:nvSpPr>
          <p:cNvPr id="8" name="CuadroTexto 7">
            <a:extLst>
              <a:ext uri="{FF2B5EF4-FFF2-40B4-BE49-F238E27FC236}">
                <a16:creationId xmlns:a16="http://schemas.microsoft.com/office/drawing/2014/main" id="{46837D26-53E4-4B88-B4AF-7E5147579D44}"/>
              </a:ext>
            </a:extLst>
          </p:cNvPr>
          <p:cNvSpPr txBox="1"/>
          <p:nvPr/>
        </p:nvSpPr>
        <p:spPr>
          <a:xfrm>
            <a:off x="8719938" y="5096589"/>
            <a:ext cx="848117" cy="369332"/>
          </a:xfrm>
          <a:prstGeom prst="rect">
            <a:avLst/>
          </a:prstGeom>
          <a:noFill/>
        </p:spPr>
        <p:txBody>
          <a:bodyPr wrap="none" rtlCol="0">
            <a:spAutoFit/>
          </a:bodyPr>
          <a:lstStyle/>
          <a:p>
            <a:r>
              <a:rPr lang="es-SV" dirty="0"/>
              <a:t>Fecha: </a:t>
            </a:r>
          </a:p>
        </p:txBody>
      </p:sp>
      <p:sp>
        <p:nvSpPr>
          <p:cNvPr id="5" name="Título 3">
            <a:extLst>
              <a:ext uri="{FF2B5EF4-FFF2-40B4-BE49-F238E27FC236}">
                <a16:creationId xmlns:a16="http://schemas.microsoft.com/office/drawing/2014/main" id="{20B8FFE5-948C-4C9B-A8BE-E9F9775C94D0}"/>
              </a:ext>
            </a:extLst>
          </p:cNvPr>
          <p:cNvSpPr txBox="1">
            <a:spLocks/>
          </p:cNvSpPr>
          <p:nvPr/>
        </p:nvSpPr>
        <p:spPr>
          <a:xfrm>
            <a:off x="721943" y="2214343"/>
            <a:ext cx="7597020" cy="4923554"/>
          </a:xfrm>
          <a:prstGeom prst="rect">
            <a:avLst/>
          </a:prstGeom>
          <a:solidFill>
            <a:srgbClr val="00B0F0"/>
          </a:solidFill>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MX" sz="4500" b="1" dirty="0">
              <a:solidFill>
                <a:schemeClr val="bg1"/>
              </a:solidFill>
            </a:endParaRPr>
          </a:p>
        </p:txBody>
      </p:sp>
      <p:sp>
        <p:nvSpPr>
          <p:cNvPr id="10" name="Título 3">
            <a:extLst>
              <a:ext uri="{FF2B5EF4-FFF2-40B4-BE49-F238E27FC236}">
                <a16:creationId xmlns:a16="http://schemas.microsoft.com/office/drawing/2014/main" id="{99382DE1-4A2C-49D0-B92E-7CA2E7A8B22B}"/>
              </a:ext>
            </a:extLst>
          </p:cNvPr>
          <p:cNvSpPr txBox="1">
            <a:spLocks/>
          </p:cNvSpPr>
          <p:nvPr/>
        </p:nvSpPr>
        <p:spPr>
          <a:xfrm>
            <a:off x="8235014" y="2214343"/>
            <a:ext cx="9378174" cy="4923554"/>
          </a:xfrm>
          <a:prstGeom prst="rect">
            <a:avLst/>
          </a:prstGeom>
          <a:solidFill>
            <a:schemeClr val="accent1"/>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s-ES" sz="2700" dirty="0">
                <a:solidFill>
                  <a:schemeClr val="bg1"/>
                </a:solidFill>
                <a:latin typeface="Arial" panose="020B0604020202020204" pitchFamily="34" charset="0"/>
              </a:rPr>
              <a:t> </a:t>
            </a:r>
            <a:br>
              <a:rPr lang="es-ES" sz="1575" dirty="0">
                <a:solidFill>
                  <a:schemeClr val="bg1"/>
                </a:solidFill>
                <a:latin typeface="Segoe UI" panose="020B0502040204020203" pitchFamily="34" charset="0"/>
              </a:rPr>
            </a:br>
            <a:r>
              <a:rPr lang="es-ES" sz="3200" b="1" dirty="0">
                <a:solidFill>
                  <a:schemeClr val="bg1"/>
                </a:solidFill>
                <a:latin typeface="Arial" panose="020B0604020202020204" pitchFamily="34" charset="0"/>
              </a:rPr>
              <a:t>MECANISMO DE RESPUESTA C19RM 2.0</a:t>
            </a:r>
            <a:endParaRPr lang="es-ES" sz="2700" b="1" dirty="0">
              <a:solidFill>
                <a:schemeClr val="bg1"/>
              </a:solidFill>
              <a:latin typeface="Arial" panose="020B0604020202020204" pitchFamily="34" charset="0"/>
            </a:endParaRPr>
          </a:p>
          <a:p>
            <a:pPr fontAlgn="base"/>
            <a:endParaRPr lang="es-ES" sz="2700" b="1" dirty="0">
              <a:solidFill>
                <a:schemeClr val="bg1"/>
              </a:solidFill>
              <a:latin typeface="Arial" panose="020B0604020202020204" pitchFamily="34" charset="0"/>
            </a:endParaRPr>
          </a:p>
          <a:p>
            <a:pPr fontAlgn="base"/>
            <a:r>
              <a:rPr lang="es-ES" sz="2700" b="1" dirty="0">
                <a:solidFill>
                  <a:schemeClr val="bg1"/>
                </a:solidFill>
                <a:latin typeface="Arial" panose="020B0604020202020204" pitchFamily="34" charset="0"/>
              </a:rPr>
              <a:t>ANTECEDENTES</a:t>
            </a:r>
            <a:endParaRPr lang="es-ES" sz="1575" dirty="0">
              <a:solidFill>
                <a:srgbClr val="000000"/>
              </a:solidFill>
              <a:latin typeface="Segoe UI" panose="020B0502040204020203" pitchFamily="34" charset="0"/>
            </a:endParaRPr>
          </a:p>
        </p:txBody>
      </p:sp>
      <p:sp>
        <p:nvSpPr>
          <p:cNvPr id="12" name="Rectángulo 11">
            <a:extLst>
              <a:ext uri="{FF2B5EF4-FFF2-40B4-BE49-F238E27FC236}">
                <a16:creationId xmlns:a16="http://schemas.microsoft.com/office/drawing/2014/main" id="{524AA56F-ECDB-42B2-98AF-7FE0BE84FEFD}"/>
              </a:ext>
            </a:extLst>
          </p:cNvPr>
          <p:cNvSpPr/>
          <p:nvPr/>
        </p:nvSpPr>
        <p:spPr>
          <a:xfrm>
            <a:off x="715016" y="248066"/>
            <a:ext cx="16898172" cy="17904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a:solidFill>
                <a:schemeClr val="bg1"/>
              </a:solidFill>
              <a:latin typeface="+mj-lt"/>
            </a:endParaRPr>
          </a:p>
          <a:p>
            <a:pPr algn="ctr"/>
            <a:r>
              <a:rPr lang="es-ES" sz="4000" b="1" dirty="0">
                <a:solidFill>
                  <a:schemeClr val="bg1"/>
                </a:solidFill>
                <a:latin typeface="+mj-lt"/>
              </a:rPr>
              <a:t>Diálogo de País para socializar la solicitud de fondos bajo el </a:t>
            </a:r>
            <a:r>
              <a:rPr lang="es-ES" sz="4000" dirty="0">
                <a:solidFill>
                  <a:schemeClr val="bg1"/>
                </a:solidFill>
                <a:latin typeface="+mj-lt"/>
              </a:rPr>
              <a:t> </a:t>
            </a:r>
            <a:br>
              <a:rPr lang="es-ES" sz="2400" dirty="0">
                <a:solidFill>
                  <a:schemeClr val="bg1"/>
                </a:solidFill>
                <a:latin typeface="+mj-lt"/>
              </a:rPr>
            </a:br>
            <a:r>
              <a:rPr lang="es-ES" sz="4000" b="1" dirty="0">
                <a:solidFill>
                  <a:schemeClr val="bg1"/>
                </a:solidFill>
                <a:latin typeface="+mj-lt"/>
              </a:rPr>
              <a:t>Mecanismo de Respuesta C19RM 2.0 Resultados y Avances</a:t>
            </a:r>
            <a:r>
              <a:rPr lang="es-ES" sz="4000" dirty="0">
                <a:solidFill>
                  <a:schemeClr val="bg1"/>
                </a:solidFill>
                <a:latin typeface="+mj-lt"/>
              </a:rPr>
              <a:t> </a:t>
            </a:r>
            <a:br>
              <a:rPr lang="es-ES" sz="2400" dirty="0">
                <a:solidFill>
                  <a:schemeClr val="bg1"/>
                </a:solidFill>
                <a:latin typeface="+mj-lt"/>
              </a:rPr>
            </a:br>
            <a:endParaRPr lang="es-MX" sz="4000" dirty="0">
              <a:solidFill>
                <a:schemeClr val="bg1"/>
              </a:solidFill>
              <a:latin typeface="+mj-lt"/>
            </a:endParaRPr>
          </a:p>
        </p:txBody>
      </p:sp>
      <p:pic>
        <p:nvPicPr>
          <p:cNvPr id="2" name="Imagen 1">
            <a:extLst>
              <a:ext uri="{FF2B5EF4-FFF2-40B4-BE49-F238E27FC236}">
                <a16:creationId xmlns:a16="http://schemas.microsoft.com/office/drawing/2014/main" id="{4E0EC0D3-39D3-4124-93C7-5E894C5F50E1}"/>
              </a:ext>
            </a:extLst>
          </p:cNvPr>
          <p:cNvPicPr>
            <a:picLocks noChangeAspect="1"/>
          </p:cNvPicPr>
          <p:nvPr/>
        </p:nvPicPr>
        <p:blipFill>
          <a:blip r:embed="rId3"/>
          <a:stretch>
            <a:fillRect/>
          </a:stretch>
        </p:blipFill>
        <p:spPr>
          <a:xfrm>
            <a:off x="1264673" y="2705100"/>
            <a:ext cx="616492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2"/>
          <p:cNvGrpSpPr/>
          <p:nvPr/>
        </p:nvGrpSpPr>
        <p:grpSpPr>
          <a:xfrm>
            <a:off x="4014697" y="293293"/>
            <a:ext cx="11134912" cy="8670540"/>
            <a:chOff x="0" y="-406400"/>
            <a:chExt cx="12816377" cy="9415641"/>
          </a:xfrm>
          <a:solidFill>
            <a:schemeClr val="tx2"/>
          </a:solidFill>
        </p:grpSpPr>
        <p:sp>
          <p:nvSpPr>
            <p:cNvPr id="297" name="7 Rectángulo"/>
            <p:cNvSpPr/>
            <p:nvPr/>
          </p:nvSpPr>
          <p:spPr>
            <a:xfrm>
              <a:off x="-1" y="-406400"/>
              <a:ext cx="12816379" cy="9415642"/>
            </a:xfrm>
            <a:prstGeom prst="rect">
              <a:avLst/>
            </a:prstGeom>
            <a:grpFill/>
            <a:ln w="9525" cap="flat">
              <a:solidFill>
                <a:schemeClr val="accent6">
                  <a:lumOff val="-2549"/>
                </a:schemeClr>
              </a:solidFill>
              <a:prstDash val="solid"/>
              <a:round/>
            </a:ln>
            <a:effectLst/>
          </p:spPr>
          <p:txBody>
            <a:bodyPr wrap="square" lIns="0" tIns="0" rIns="0" bIns="0" numCol="1" anchor="ctr">
              <a:noAutofit/>
            </a:bodyPr>
            <a:lstStyle/>
            <a:p>
              <a:pPr algn="ctr">
                <a:defRPr>
                  <a:latin typeface="Segoe UI"/>
                  <a:ea typeface="Segoe UI"/>
                  <a:cs typeface="Segoe UI"/>
                  <a:sym typeface="Segoe UI"/>
                </a:defRPr>
              </a:pPr>
              <a:endParaRPr sz="1350" dirty="0"/>
            </a:p>
          </p:txBody>
        </p:sp>
        <p:grpSp>
          <p:nvGrpSpPr>
            <p:cNvPr id="300" name="9 Rectángulo"/>
            <p:cNvGrpSpPr/>
            <p:nvPr/>
          </p:nvGrpSpPr>
          <p:grpSpPr>
            <a:xfrm>
              <a:off x="0" y="-35063"/>
              <a:ext cx="12816377" cy="1043055"/>
              <a:chOff x="0" y="0"/>
              <a:chExt cx="12816376" cy="1043053"/>
            </a:xfrm>
            <a:grpFill/>
          </p:grpSpPr>
          <p:sp>
            <p:nvSpPr>
              <p:cNvPr id="298" name="Rectangle"/>
              <p:cNvSpPr/>
              <p:nvPr/>
            </p:nvSpPr>
            <p:spPr>
              <a:xfrm>
                <a:off x="0" y="0"/>
                <a:ext cx="12816377" cy="1043054"/>
              </a:xfrm>
              <a:prstGeom prst="rect">
                <a:avLst/>
              </a:prstGeom>
              <a:grpFill/>
              <a:ln w="12700" cap="flat">
                <a:noFill/>
                <a:miter lim="400000"/>
              </a:ln>
              <a:effectLst/>
            </p:spPr>
            <p:txBody>
              <a:bodyPr wrap="square" lIns="0" tIns="0" rIns="0" bIns="0" numCol="1" anchor="ctr">
                <a:noAutofit/>
              </a:bodyPr>
              <a:lstStyle/>
              <a:p>
                <a:pPr algn="ctr"/>
                <a:endParaRPr sz="1350"/>
              </a:p>
            </p:txBody>
          </p:sp>
          <p:sp>
            <p:nvSpPr>
              <p:cNvPr id="299" name="Many Improvements in Human Well-Being"/>
              <p:cNvSpPr txBox="1"/>
              <p:nvPr/>
            </p:nvSpPr>
            <p:spPr>
              <a:xfrm>
                <a:off x="0" y="215670"/>
                <a:ext cx="12816377" cy="61171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4000">
                    <a:solidFill>
                      <a:srgbClr val="FFFFFF"/>
                    </a:solidFill>
                    <a:latin typeface="Oswald"/>
                    <a:ea typeface="Oswald"/>
                    <a:cs typeface="Oswald"/>
                    <a:sym typeface="Oswald"/>
                  </a:defRPr>
                </a:lvl1pPr>
              </a:lstStyle>
              <a:p>
                <a:r>
                  <a:rPr lang="es-SV" sz="3600" b="1" dirty="0">
                    <a:solidFill>
                      <a:schemeClr val="bg1"/>
                    </a:solidFill>
                    <a:latin typeface="+mn-lt"/>
                  </a:rPr>
                  <a:t>RUTA CRITICA PARA LA ELABORACION DE LA PROPUESTA</a:t>
                </a:r>
              </a:p>
            </p:txBody>
          </p:sp>
        </p:grpSp>
      </p:grpSp>
      <p:sp>
        <p:nvSpPr>
          <p:cNvPr id="303" name="1 Marcador de número de diapositiva"/>
          <p:cNvSpPr txBox="1">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grpSp>
        <p:nvGrpSpPr>
          <p:cNvPr id="319" name="Grupo 13"/>
          <p:cNvGrpSpPr/>
          <p:nvPr/>
        </p:nvGrpSpPr>
        <p:grpSpPr>
          <a:xfrm>
            <a:off x="2076775" y="3583883"/>
            <a:ext cx="16211225" cy="3691534"/>
            <a:chOff x="-16176298" y="933123"/>
            <a:chExt cx="21614965" cy="4922043"/>
          </a:xfrm>
        </p:grpSpPr>
        <p:grpSp>
          <p:nvGrpSpPr>
            <p:cNvPr id="315" name="Grupo 2"/>
            <p:cNvGrpSpPr/>
            <p:nvPr/>
          </p:nvGrpSpPr>
          <p:grpSpPr>
            <a:xfrm>
              <a:off x="-16176298" y="933123"/>
              <a:ext cx="21614965" cy="4505544"/>
              <a:chOff x="-16176297" y="933123"/>
              <a:chExt cx="21614963" cy="4505543"/>
            </a:xfrm>
          </p:grpSpPr>
          <p:sp>
            <p:nvSpPr>
              <p:cNvPr id="311" name="Elipse 61"/>
              <p:cNvSpPr/>
              <p:nvPr/>
            </p:nvSpPr>
            <p:spPr>
              <a:xfrm rot="2706211">
                <a:off x="933123" y="933123"/>
                <a:ext cx="4505543" cy="4505543"/>
              </a:xfrm>
              <a:prstGeom prst="ellipse">
                <a:avLst/>
              </a:prstGeom>
              <a:solidFill>
                <a:schemeClr val="accent4"/>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sz="6000"/>
              </a:p>
            </p:txBody>
          </p:sp>
          <p:grpSp>
            <p:nvGrpSpPr>
              <p:cNvPr id="314" name="30 Elipse"/>
              <p:cNvGrpSpPr/>
              <p:nvPr/>
            </p:nvGrpSpPr>
            <p:grpSpPr>
              <a:xfrm>
                <a:off x="-16176297" y="1033246"/>
                <a:ext cx="21514841" cy="4305298"/>
                <a:chOff x="-17209542" y="0"/>
                <a:chExt cx="21514839" cy="4305296"/>
              </a:xfrm>
            </p:grpSpPr>
            <p:sp>
              <p:nvSpPr>
                <p:cNvPr id="312"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509703">
                    <a:defRPr sz="2700">
                      <a:solidFill>
                        <a:srgbClr val="404040"/>
                      </a:solidFill>
                      <a:latin typeface="Oswald"/>
                      <a:ea typeface="Oswald"/>
                      <a:cs typeface="Oswald"/>
                      <a:sym typeface="Oswald"/>
                    </a:defRPr>
                  </a:pPr>
                  <a:endParaRPr sz="2025"/>
                </a:p>
              </p:txBody>
            </p:sp>
            <p:sp>
              <p:nvSpPr>
                <p:cNvPr id="313" name="Today 30% people affected by malnutrition"/>
                <p:cNvSpPr txBox="1"/>
                <p:nvPr/>
              </p:nvSpPr>
              <p:spPr>
                <a:xfrm>
                  <a:off x="-17209542" y="1798706"/>
                  <a:ext cx="3044303" cy="707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lvl1pPr algn="ctr" defTabSz="679604">
                    <a:defRPr sz="4000" b="1">
                      <a:solidFill>
                        <a:srgbClr val="404040"/>
                      </a:solidFill>
                      <a:latin typeface="Oswald"/>
                      <a:ea typeface="Oswald"/>
                      <a:cs typeface="Oswald"/>
                      <a:sym typeface="Oswald"/>
                    </a:defRPr>
                  </a:lvl1pPr>
                </a:lstStyle>
                <a:p>
                  <a:endParaRPr sz="3000" dirty="0"/>
                </a:p>
              </p:txBody>
            </p:sp>
          </p:grpSp>
        </p:grpSp>
        <p:grpSp>
          <p:nvGrpSpPr>
            <p:cNvPr id="318" name="46 Elipse"/>
            <p:cNvGrpSpPr/>
            <p:nvPr/>
          </p:nvGrpSpPr>
          <p:grpSpPr>
            <a:xfrm>
              <a:off x="627197" y="1245441"/>
              <a:ext cx="4388882" cy="4609725"/>
              <a:chOff x="26394" y="619949"/>
              <a:chExt cx="4388879" cy="4609722"/>
            </a:xfrm>
          </p:grpSpPr>
          <p:sp>
            <p:nvSpPr>
              <p:cNvPr id="316" name="Circle"/>
              <p:cNvSpPr/>
              <p:nvPr/>
            </p:nvSpPr>
            <p:spPr>
              <a:xfrm>
                <a:off x="2807772" y="3620437"/>
                <a:ext cx="1607501" cy="1609234"/>
              </a:xfrm>
              <a:prstGeom prst="ellipse">
                <a:avLst/>
              </a:prstGeom>
              <a:solidFill>
                <a:schemeClr val="accent4">
                  <a:alpha val="90000"/>
                </a:schemeClr>
              </a:solidFill>
              <a:ln w="12700" cap="flat">
                <a:noFill/>
                <a:miter lim="400000"/>
              </a:ln>
              <a:effectLst/>
            </p:spPr>
            <p:txBody>
              <a:bodyPr wrap="square" lIns="0" tIns="0" rIns="0" bIns="0" numCol="1" anchor="ctr">
                <a:noAutofit/>
              </a:bodyPr>
              <a:lstStyle/>
              <a:p>
                <a:pPr algn="ctr" defTabSz="509703">
                  <a:defRPr>
                    <a:solidFill>
                      <a:srgbClr val="FFFFFF"/>
                    </a:solidFill>
                  </a:defRPr>
                </a:pPr>
                <a:endParaRPr sz="1350"/>
              </a:p>
            </p:txBody>
          </p:sp>
          <p:sp>
            <p:nvSpPr>
              <p:cNvPr id="317" name="Tomorrow…"/>
              <p:cNvSpPr txBox="1"/>
              <p:nvPr/>
            </p:nvSpPr>
            <p:spPr>
              <a:xfrm>
                <a:off x="26394" y="619949"/>
                <a:ext cx="149181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lvl1pPr algn="ctr" defTabSz="679604">
                  <a:defRPr sz="1800" b="1">
                    <a:solidFill>
                      <a:srgbClr val="FFFFFF"/>
                    </a:solidFill>
                    <a:latin typeface="Oswald"/>
                    <a:ea typeface="Oswald"/>
                    <a:cs typeface="Oswald"/>
                    <a:sym typeface="Oswald"/>
                  </a:defRPr>
                </a:lvl1pPr>
              </a:lstStyle>
              <a:p>
                <a:endParaRPr sz="1350" dirty="0"/>
              </a:p>
            </p:txBody>
          </p:sp>
        </p:grpSp>
      </p:grpSp>
      <p:grpSp>
        <p:nvGrpSpPr>
          <p:cNvPr id="328" name="Grupo 10"/>
          <p:cNvGrpSpPr/>
          <p:nvPr/>
        </p:nvGrpSpPr>
        <p:grpSpPr>
          <a:xfrm>
            <a:off x="224128" y="3240426"/>
            <a:ext cx="3628401" cy="3609884"/>
            <a:chOff x="600802" y="625491"/>
            <a:chExt cx="4837865" cy="4813176"/>
          </a:xfrm>
        </p:grpSpPr>
        <p:grpSp>
          <p:nvGrpSpPr>
            <p:cNvPr id="324" name="Grupo 1"/>
            <p:cNvGrpSpPr/>
            <p:nvPr/>
          </p:nvGrpSpPr>
          <p:grpSpPr>
            <a:xfrm>
              <a:off x="933123" y="933123"/>
              <a:ext cx="4505544" cy="4505544"/>
              <a:chOff x="933123" y="933123"/>
              <a:chExt cx="4505543" cy="4505543"/>
            </a:xfrm>
          </p:grpSpPr>
          <p:sp>
            <p:nvSpPr>
              <p:cNvPr id="320" name="Lágrima 66"/>
              <p:cNvSpPr/>
              <p:nvPr/>
            </p:nvSpPr>
            <p:spPr>
              <a:xfrm rot="2706211">
                <a:off x="933123" y="933123"/>
                <a:ext cx="4505543" cy="45055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00000"/>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sz="6000"/>
              </a:p>
            </p:txBody>
          </p:sp>
          <p:grpSp>
            <p:nvGrpSpPr>
              <p:cNvPr id="323" name="30 Elipse"/>
              <p:cNvGrpSpPr/>
              <p:nvPr/>
            </p:nvGrpSpPr>
            <p:grpSpPr>
              <a:xfrm>
                <a:off x="1033245" y="1033247"/>
                <a:ext cx="4305299" cy="4305297"/>
                <a:chOff x="-1" y="0"/>
                <a:chExt cx="4305298" cy="4305296"/>
              </a:xfrm>
            </p:grpSpPr>
            <p:sp>
              <p:nvSpPr>
                <p:cNvPr id="321"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509703">
                    <a:defRPr sz="2700">
                      <a:solidFill>
                        <a:srgbClr val="404040"/>
                      </a:solidFill>
                      <a:latin typeface="Oswald"/>
                      <a:ea typeface="Oswald"/>
                      <a:cs typeface="Oswald"/>
                      <a:sym typeface="Oswald"/>
                    </a:defRPr>
                  </a:pPr>
                  <a:endParaRPr sz="2025"/>
                </a:p>
              </p:txBody>
            </p:sp>
            <p:sp>
              <p:nvSpPr>
                <p:cNvPr id="322" name="Today 30% people affected by malnutrition"/>
                <p:cNvSpPr txBox="1"/>
                <p:nvPr/>
              </p:nvSpPr>
              <p:spPr>
                <a:xfrm>
                  <a:off x="630494" y="1121604"/>
                  <a:ext cx="3044305" cy="206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lvl1pPr algn="ctr" defTabSz="679604">
                    <a:defRPr sz="4000" b="1">
                      <a:solidFill>
                        <a:srgbClr val="404040"/>
                      </a:solidFill>
                      <a:latin typeface="Oswald"/>
                      <a:ea typeface="Oswald"/>
                      <a:cs typeface="Oswald"/>
                      <a:sym typeface="Oswald"/>
                    </a:defRPr>
                  </a:lvl1pPr>
                </a:lstStyle>
                <a:p>
                  <a:r>
                    <a:rPr sz="2400" dirty="0">
                      <a:solidFill>
                        <a:schemeClr val="accent6">
                          <a:lumMod val="50000"/>
                        </a:schemeClr>
                      </a:solidFill>
                      <a:latin typeface="+mj-lt"/>
                    </a:rPr>
                    <a:t>INICIA EL PROCESO EL 15 DE ABRIL DEL 2021</a:t>
                  </a:r>
                </a:p>
              </p:txBody>
            </p:sp>
          </p:grpSp>
        </p:grpSp>
        <p:sp>
          <p:nvSpPr>
            <p:cNvPr id="325" name="Circle"/>
            <p:cNvSpPr/>
            <p:nvPr/>
          </p:nvSpPr>
          <p:spPr>
            <a:xfrm>
              <a:off x="600802" y="625491"/>
              <a:ext cx="1607503" cy="1609235"/>
            </a:xfrm>
            <a:prstGeom prst="ellipse">
              <a:avLst/>
            </a:prstGeom>
            <a:solidFill>
              <a:srgbClr val="C00000">
                <a:alpha val="90000"/>
              </a:srgbClr>
            </a:solidFill>
            <a:ln w="12700" cap="flat">
              <a:noFill/>
              <a:miter lim="400000"/>
            </a:ln>
            <a:effectLst/>
          </p:spPr>
          <p:txBody>
            <a:bodyPr wrap="square" lIns="0" tIns="0" rIns="0" bIns="0" numCol="1" anchor="ctr">
              <a:noAutofit/>
            </a:bodyPr>
            <a:lstStyle/>
            <a:p>
              <a:pPr algn="ctr" defTabSz="509703">
                <a:defRPr>
                  <a:solidFill>
                    <a:srgbClr val="FFFFFF"/>
                  </a:solidFill>
                </a:defRPr>
              </a:pPr>
              <a:endParaRPr sz="1350"/>
            </a:p>
          </p:txBody>
        </p:sp>
      </p:grpSp>
      <p:sp>
        <p:nvSpPr>
          <p:cNvPr id="329" name="By 2035 malnutrition could affect 50% people"/>
          <p:cNvSpPr txBox="1"/>
          <p:nvPr/>
        </p:nvSpPr>
        <p:spPr>
          <a:xfrm>
            <a:off x="15454147" y="5007764"/>
            <a:ext cx="2285391" cy="900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90" tIns="34290" rIns="34290" bIns="34290" numCol="1" anchor="ctr">
            <a:spAutoFit/>
          </a:bodyPr>
          <a:lstStyle>
            <a:defPPr>
              <a:defRPr lang="en-US"/>
            </a:defPPr>
            <a:lvl1pPr algn="ctr" defTabSz="679604">
              <a:defRPr b="1">
                <a:solidFill>
                  <a:srgbClr val="404040"/>
                </a:solidFill>
                <a:latin typeface="Oswald"/>
                <a:ea typeface="Oswald"/>
                <a:cs typeface="Oswald"/>
              </a:defRPr>
            </a:lvl1pPr>
          </a:lstStyle>
          <a:p>
            <a:r>
              <a:rPr dirty="0">
                <a:solidFill>
                  <a:schemeClr val="accent4"/>
                </a:solidFill>
                <a:latin typeface="+mn-lt"/>
              </a:rPr>
              <a:t>FINALIZA</a:t>
            </a:r>
            <a:r>
              <a:rPr dirty="0">
                <a:solidFill>
                  <a:schemeClr val="accent4"/>
                </a:solidFill>
              </a:rPr>
              <a:t> </a:t>
            </a:r>
            <a:r>
              <a:rPr dirty="0">
                <a:solidFill>
                  <a:schemeClr val="accent4"/>
                </a:solidFill>
                <a:latin typeface="+mj-lt"/>
              </a:rPr>
              <a:t>EL PROCESO EL DIA 22 DE JUNIO DEL 2021</a:t>
            </a:r>
          </a:p>
        </p:txBody>
      </p:sp>
      <p:sp>
        <p:nvSpPr>
          <p:cNvPr id="3" name="Flecha abajo 2"/>
          <p:cNvSpPr/>
          <p:nvPr/>
        </p:nvSpPr>
        <p:spPr>
          <a:xfrm>
            <a:off x="15564313" y="7202401"/>
            <a:ext cx="297948" cy="128537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00" dirty="0"/>
          </a:p>
        </p:txBody>
      </p:sp>
      <p:sp>
        <p:nvSpPr>
          <p:cNvPr id="38" name="Flecha abajo 37"/>
          <p:cNvSpPr/>
          <p:nvPr/>
        </p:nvSpPr>
        <p:spPr>
          <a:xfrm>
            <a:off x="3502012" y="3014041"/>
            <a:ext cx="386225" cy="111558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00"/>
          </a:p>
        </p:txBody>
      </p:sp>
      <p:pic>
        <p:nvPicPr>
          <p:cNvPr id="33" name="Imagen 32">
            <a:extLst>
              <a:ext uri="{FF2B5EF4-FFF2-40B4-BE49-F238E27FC236}">
                <a16:creationId xmlns:a16="http://schemas.microsoft.com/office/drawing/2014/main" id="{8806F57D-FEA9-4D60-9FA6-CF473B932400}"/>
              </a:ext>
            </a:extLst>
          </p:cNvPr>
          <p:cNvPicPr>
            <a:picLocks noChangeAspect="1"/>
          </p:cNvPicPr>
          <p:nvPr/>
        </p:nvPicPr>
        <p:blipFill rotWithShape="1">
          <a:blip r:embed="rId3"/>
          <a:srcRect l="1949" t="16065" r="31108" b="15884"/>
          <a:stretch/>
        </p:blipFill>
        <p:spPr bwMode="auto">
          <a:xfrm>
            <a:off x="4191016" y="2504598"/>
            <a:ext cx="10445910" cy="5969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64437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03"/>
                                        </p:tgtEl>
                                        <p:attrNameLst>
                                          <p:attrName>style.visibility</p:attrName>
                                        </p:attrNameLst>
                                      </p:cBhvr>
                                      <p:to>
                                        <p:strVal val="visible"/>
                                      </p:to>
                                    </p:set>
                                    <p:animEffect transition="in" filter="dissolve">
                                      <p:cBhvr>
                                        <p:cTn id="7" dur="500"/>
                                        <p:tgtEl>
                                          <p:spTgt spid="303"/>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328"/>
                                        </p:tgtEl>
                                        <p:attrNameLst>
                                          <p:attrName>style.visibility</p:attrName>
                                        </p:attrNameLst>
                                      </p:cBhvr>
                                      <p:to>
                                        <p:strVal val="visible"/>
                                      </p:to>
                                    </p:set>
                                    <p:animEffect transition="in" filter="dissolve">
                                      <p:cBhvr>
                                        <p:cTn id="11" dur="500"/>
                                        <p:tgtEl>
                                          <p:spTgt spid="328"/>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319"/>
                                        </p:tgtEl>
                                        <p:attrNameLst>
                                          <p:attrName>style.visibility</p:attrName>
                                        </p:attrNameLst>
                                      </p:cBhvr>
                                      <p:to>
                                        <p:strVal val="visible"/>
                                      </p:to>
                                    </p:set>
                                    <p:animEffect transition="in" filter="dissolve">
                                      <p:cBhvr>
                                        <p:cTn id="15" dur="500"/>
                                        <p:tgtEl>
                                          <p:spTgt spid="3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329"/>
                                        </p:tgtEl>
                                        <p:attrNameLst>
                                          <p:attrName>style.visibility</p:attrName>
                                        </p:attrNameLst>
                                      </p:cBhvr>
                                      <p:to>
                                        <p:strVal val="visible"/>
                                      </p:to>
                                    </p:set>
                                    <p:animEffect transition="in" filter="dissolve">
                                      <p:cBhvr>
                                        <p:cTn id="20"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advAuto="0"/>
      <p:bldP spid="319" grpId="0" animBg="1" advAuto="0"/>
      <p:bldP spid="328" grpId="0" animBg="1" advAuto="0"/>
      <p:bldP spid="329"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eeform 9"/>
          <p:cNvSpPr>
            <a:spLocks noChangeArrowheads="1"/>
          </p:cNvSpPr>
          <p:nvPr/>
        </p:nvSpPr>
        <p:spPr bwMode="auto">
          <a:xfrm>
            <a:off x="8851232" y="1403629"/>
            <a:ext cx="226877" cy="4842239"/>
          </a:xfrm>
          <a:custGeom>
            <a:avLst/>
            <a:gdLst>
              <a:gd name="T0" fmla="*/ 190 w 191"/>
              <a:gd name="T1" fmla="*/ 0 h 8813"/>
              <a:gd name="T2" fmla="*/ 0 w 191"/>
              <a:gd name="T3" fmla="*/ 0 h 8813"/>
              <a:gd name="T4" fmla="*/ 0 w 191"/>
              <a:gd name="T5" fmla="*/ 8812 h 8813"/>
              <a:gd name="T6" fmla="*/ 190 w 191"/>
              <a:gd name="T7" fmla="*/ 8812 h 8813"/>
              <a:gd name="T8" fmla="*/ 190 w 191"/>
              <a:gd name="T9" fmla="*/ 0 h 8813"/>
            </a:gdLst>
            <a:ahLst/>
            <a:cxnLst>
              <a:cxn ang="0">
                <a:pos x="T0" y="T1"/>
              </a:cxn>
              <a:cxn ang="0">
                <a:pos x="T2" y="T3"/>
              </a:cxn>
              <a:cxn ang="0">
                <a:pos x="T4" y="T5"/>
              </a:cxn>
              <a:cxn ang="0">
                <a:pos x="T6" y="T7"/>
              </a:cxn>
              <a:cxn ang="0">
                <a:pos x="T8" y="T9"/>
              </a:cxn>
            </a:cxnLst>
            <a:rect l="0" t="0" r="r" b="b"/>
            <a:pathLst>
              <a:path w="191" h="8813">
                <a:moveTo>
                  <a:pt x="190" y="0"/>
                </a:moveTo>
                <a:lnTo>
                  <a:pt x="0" y="0"/>
                </a:lnTo>
                <a:lnTo>
                  <a:pt x="0" y="8812"/>
                </a:lnTo>
                <a:lnTo>
                  <a:pt x="190" y="8812"/>
                </a:lnTo>
                <a:lnTo>
                  <a:pt x="190" y="0"/>
                </a:lnTo>
              </a:path>
            </a:pathLst>
          </a:custGeom>
          <a:solidFill>
            <a:schemeClr val="tx2"/>
          </a:solidFill>
          <a:ln>
            <a:noFill/>
          </a:ln>
          <a:effectLst/>
        </p:spPr>
        <p:txBody>
          <a:bodyPr wrap="none" anchor="ctr"/>
          <a:lstStyle/>
          <a:p>
            <a:endParaRPr lang="en-US" sz="1350" dirty="0"/>
          </a:p>
        </p:txBody>
      </p:sp>
      <p:sp>
        <p:nvSpPr>
          <p:cNvPr id="328" name="Freeform 9"/>
          <p:cNvSpPr>
            <a:spLocks noChangeArrowheads="1"/>
          </p:cNvSpPr>
          <p:nvPr/>
        </p:nvSpPr>
        <p:spPr bwMode="auto">
          <a:xfrm>
            <a:off x="8851232" y="6245865"/>
            <a:ext cx="226877" cy="4041135"/>
          </a:xfrm>
          <a:custGeom>
            <a:avLst/>
            <a:gdLst>
              <a:gd name="T0" fmla="*/ 190 w 191"/>
              <a:gd name="T1" fmla="*/ 0 h 8813"/>
              <a:gd name="T2" fmla="*/ 0 w 191"/>
              <a:gd name="T3" fmla="*/ 0 h 8813"/>
              <a:gd name="T4" fmla="*/ 0 w 191"/>
              <a:gd name="T5" fmla="*/ 8812 h 8813"/>
              <a:gd name="T6" fmla="*/ 190 w 191"/>
              <a:gd name="T7" fmla="*/ 8812 h 8813"/>
              <a:gd name="T8" fmla="*/ 190 w 191"/>
              <a:gd name="T9" fmla="*/ 0 h 8813"/>
            </a:gdLst>
            <a:ahLst/>
            <a:cxnLst>
              <a:cxn ang="0">
                <a:pos x="T0" y="T1"/>
              </a:cxn>
              <a:cxn ang="0">
                <a:pos x="T2" y="T3"/>
              </a:cxn>
              <a:cxn ang="0">
                <a:pos x="T4" y="T5"/>
              </a:cxn>
              <a:cxn ang="0">
                <a:pos x="T6" y="T7"/>
              </a:cxn>
              <a:cxn ang="0">
                <a:pos x="T8" y="T9"/>
              </a:cxn>
            </a:cxnLst>
            <a:rect l="0" t="0" r="r" b="b"/>
            <a:pathLst>
              <a:path w="191" h="8813">
                <a:moveTo>
                  <a:pt x="190" y="0"/>
                </a:moveTo>
                <a:lnTo>
                  <a:pt x="0" y="0"/>
                </a:lnTo>
                <a:lnTo>
                  <a:pt x="0" y="8812"/>
                </a:lnTo>
                <a:lnTo>
                  <a:pt x="190" y="8812"/>
                </a:lnTo>
                <a:lnTo>
                  <a:pt x="190" y="0"/>
                </a:lnTo>
              </a:path>
            </a:pathLst>
          </a:custGeom>
          <a:solidFill>
            <a:schemeClr val="tx2"/>
          </a:solidFill>
          <a:ln>
            <a:noFill/>
          </a:ln>
          <a:effectLst/>
        </p:spPr>
        <p:txBody>
          <a:bodyPr wrap="none" anchor="ctr"/>
          <a:lstStyle/>
          <a:p>
            <a:endParaRPr lang="en-US" sz="1350" dirty="0"/>
          </a:p>
        </p:txBody>
      </p:sp>
      <p:sp>
        <p:nvSpPr>
          <p:cNvPr id="1058" name="TextBox 1057"/>
          <p:cNvSpPr txBox="1"/>
          <p:nvPr/>
        </p:nvSpPr>
        <p:spPr>
          <a:xfrm>
            <a:off x="9845925" y="4840655"/>
            <a:ext cx="8189084" cy="3485557"/>
          </a:xfrm>
          <a:prstGeom prst="rect">
            <a:avLst/>
          </a:prstGeom>
          <a:noFill/>
        </p:spPr>
        <p:txBody>
          <a:bodyPr wrap="square" lIns="68567" tIns="34284" rIns="68567" bIns="34284" rtlCol="0">
            <a:spAutoFit/>
          </a:bodyPr>
          <a:lstStyle/>
          <a:p>
            <a:endParaRPr lang="en-US" sz="3300" b="1" dirty="0">
              <a:solidFill>
                <a:schemeClr val="tx2"/>
              </a:solidFill>
              <a:latin typeface="Lato Regular"/>
              <a:cs typeface="Lato Regular"/>
            </a:endParaRPr>
          </a:p>
          <a:p>
            <a:endParaRPr lang="es-SV" sz="3300" b="1" dirty="0">
              <a:solidFill>
                <a:schemeClr val="tx2"/>
              </a:solidFill>
              <a:latin typeface="Lato Regular"/>
              <a:cs typeface="Lato Regular"/>
            </a:endParaRPr>
          </a:p>
          <a:p>
            <a:r>
              <a:rPr lang="es-SV" sz="3000" dirty="0">
                <a:latin typeface="Calibri" panose="020F0502020204030204" pitchFamily="34" charset="0"/>
                <a:ea typeface="Calibri" panose="020F0502020204030204" pitchFamily="34" charset="0"/>
                <a:cs typeface="Calibri" panose="020F0502020204030204" pitchFamily="34" charset="0"/>
              </a:rPr>
              <a:t>La</a:t>
            </a:r>
            <a:r>
              <a:rPr lang="es-SV" sz="3600" dirty="0">
                <a:latin typeface="Calibri" panose="020F0502020204030204" pitchFamily="34" charset="0"/>
                <a:ea typeface="Calibri" panose="020F0502020204030204" pitchFamily="34" charset="0"/>
                <a:cs typeface="Calibri" panose="020F0502020204030204" pitchFamily="34" charset="0"/>
              </a:rPr>
              <a:t> </a:t>
            </a:r>
            <a:r>
              <a:rPr lang="es-SV" sz="3000" dirty="0">
                <a:latin typeface="Calibri" panose="020F0502020204030204" pitchFamily="34" charset="0"/>
                <a:ea typeface="Calibri" panose="020F0502020204030204" pitchFamily="34" charset="0"/>
                <a:cs typeface="Calibri" panose="020F0502020204030204" pitchFamily="34" charset="0"/>
              </a:rPr>
              <a:t>inclusión de estos sectores se adhiere a las consultas realizadas a los sectores de Personas afectadas por el VIH, Tuberculosis y Malaria (PAVTM), Poblaciones Clave (PC) y Personas afectadas por la Tuberculosis (PATB).</a:t>
            </a:r>
            <a:endParaRPr lang="id-ID" sz="3600" b="1" dirty="0">
              <a:solidFill>
                <a:schemeClr val="tx2"/>
              </a:solidFill>
              <a:latin typeface="Lato Regular"/>
              <a:cs typeface="Lato Regular"/>
            </a:endParaRPr>
          </a:p>
        </p:txBody>
      </p:sp>
      <p:grpSp>
        <p:nvGrpSpPr>
          <p:cNvPr id="9" name="Group 8"/>
          <p:cNvGrpSpPr/>
          <p:nvPr/>
        </p:nvGrpSpPr>
        <p:grpSpPr>
          <a:xfrm>
            <a:off x="1697365" y="1115093"/>
            <a:ext cx="6873728" cy="4683298"/>
            <a:chOff x="2196080" y="1483399"/>
            <a:chExt cx="8690209" cy="5693114"/>
          </a:xfrm>
        </p:grpSpPr>
        <p:sp>
          <p:nvSpPr>
            <p:cNvPr id="1061" name="TextBox 1060"/>
            <p:cNvSpPr txBox="1"/>
            <p:nvPr/>
          </p:nvSpPr>
          <p:spPr>
            <a:xfrm>
              <a:off x="2747598" y="3536603"/>
              <a:ext cx="7904940" cy="3639910"/>
            </a:xfrm>
            <a:prstGeom prst="rect">
              <a:avLst/>
            </a:prstGeom>
            <a:noFill/>
          </p:spPr>
          <p:txBody>
            <a:bodyPr wrap="square" rtlCol="0">
              <a:spAutoFit/>
            </a:bodyPr>
            <a:lstStyle/>
            <a:p>
              <a:pPr>
                <a:lnSpc>
                  <a:spcPct val="130000"/>
                </a:lnSpc>
              </a:pPr>
              <a:endParaRPr lang="es-MX" sz="1500" b="1" dirty="0">
                <a:solidFill>
                  <a:schemeClr val="tx2"/>
                </a:solidFill>
                <a:latin typeface="Lato Light"/>
                <a:cs typeface="Lato Light"/>
              </a:endParaRPr>
            </a:p>
            <a:p>
              <a:pPr>
                <a:lnSpc>
                  <a:spcPct val="107000"/>
                </a:lnSpc>
                <a:spcAft>
                  <a:spcPts val="1200"/>
                </a:spcAft>
              </a:pPr>
              <a:r>
                <a:rPr lang="es-ES" sz="3000" dirty="0">
                  <a:latin typeface="Calibri" panose="020F0502020204030204" pitchFamily="34" charset="0"/>
                  <a:cs typeface="Calibri" panose="020F0502020204030204" pitchFamily="34" charset="0"/>
                </a:rPr>
                <a:t>El MCP decidió realizar los diálogos de país de la manera más inclusiva y amplió la consulta a los sectores;</a:t>
              </a:r>
            </a:p>
            <a:p>
              <a:pPr>
                <a:lnSpc>
                  <a:spcPct val="107000"/>
                </a:lnSpc>
                <a:spcAft>
                  <a:spcPts val="1200"/>
                </a:spcAft>
              </a:pPr>
              <a:r>
                <a:rPr lang="es-ES" sz="3000" dirty="0">
                  <a:latin typeface="Calibri" panose="020F0502020204030204" pitchFamily="34" charset="0"/>
                  <a:cs typeface="Calibri" panose="020F0502020204030204" pitchFamily="34" charset="0"/>
                </a:rPr>
                <a:t>Personas Adultas Mayores (PMM) y Personas con Discapacidad (</a:t>
              </a:r>
              <a:r>
                <a:rPr lang="es-ES" sz="3000" dirty="0" err="1">
                  <a:latin typeface="Calibri" panose="020F0502020204030204" pitchFamily="34" charset="0"/>
                  <a:cs typeface="Calibri" panose="020F0502020204030204" pitchFamily="34" charset="0"/>
                </a:rPr>
                <a:t>PcD</a:t>
              </a:r>
              <a:r>
                <a:rPr lang="es-ES" sz="3000" dirty="0">
                  <a:latin typeface="Calibri" panose="020F0502020204030204" pitchFamily="34" charset="0"/>
                  <a:cs typeface="Calibri" panose="020F0502020204030204" pitchFamily="34" charset="0"/>
                </a:rPr>
                <a:t>). </a:t>
              </a:r>
              <a:endParaRPr lang="es-SV" sz="3000" dirty="0">
                <a:latin typeface="Calibri" panose="020F0502020204030204" pitchFamily="34" charset="0"/>
                <a:cs typeface="Calibri" panose="020F0502020204030204" pitchFamily="34" charset="0"/>
              </a:endParaRPr>
            </a:p>
          </p:txBody>
        </p:sp>
        <p:sp>
          <p:nvSpPr>
            <p:cNvPr id="1062" name="TextBox 1061"/>
            <p:cNvSpPr txBox="1"/>
            <p:nvPr/>
          </p:nvSpPr>
          <p:spPr>
            <a:xfrm>
              <a:off x="2196080" y="1483399"/>
              <a:ext cx="8690209" cy="701497"/>
            </a:xfrm>
            <a:prstGeom prst="rect">
              <a:avLst/>
            </a:prstGeom>
            <a:noFill/>
          </p:spPr>
          <p:txBody>
            <a:bodyPr wrap="square" lIns="68567" tIns="34284" rIns="68567" bIns="34284" rtlCol="0">
              <a:spAutoFit/>
            </a:bodyPr>
            <a:lstStyle/>
            <a:p>
              <a:r>
                <a:rPr lang="en-US" sz="3300" b="1" dirty="0">
                  <a:solidFill>
                    <a:schemeClr val="tx2"/>
                  </a:solidFill>
                  <a:latin typeface="Lato Regular"/>
                  <a:cs typeface="Lato Regular"/>
                </a:rPr>
                <a:t>... </a:t>
              </a:r>
              <a:r>
                <a:rPr lang="es-SV" sz="3300" b="1" dirty="0">
                  <a:solidFill>
                    <a:schemeClr val="tx2"/>
                  </a:solidFill>
                  <a:latin typeface="Lato Regular"/>
                  <a:cs typeface="Lato Regular"/>
                </a:rPr>
                <a:t>aspectos</a:t>
              </a:r>
              <a:r>
                <a:rPr lang="en-US" sz="3300" b="1" dirty="0">
                  <a:solidFill>
                    <a:schemeClr val="tx2"/>
                  </a:solidFill>
                  <a:latin typeface="Lato Regular"/>
                  <a:cs typeface="Lato Regular"/>
                </a:rPr>
                <a:t> </a:t>
              </a:r>
              <a:r>
                <a:rPr lang="es-SV" sz="3300" b="1" dirty="0">
                  <a:solidFill>
                    <a:schemeClr val="tx2"/>
                  </a:solidFill>
                  <a:latin typeface="Lato Regular"/>
                  <a:cs typeface="Lato Regular"/>
                </a:rPr>
                <a:t>destacados</a:t>
              </a:r>
              <a:r>
                <a:rPr lang="en-US" sz="3300" b="1" dirty="0">
                  <a:solidFill>
                    <a:schemeClr val="tx2"/>
                  </a:solidFill>
                  <a:latin typeface="Lato Regular"/>
                  <a:cs typeface="Lato Regular"/>
                </a:rPr>
                <a:t> </a:t>
              </a:r>
              <a:endParaRPr lang="id-ID" sz="3300" b="1" dirty="0">
                <a:solidFill>
                  <a:schemeClr val="tx2"/>
                </a:solidFill>
                <a:latin typeface="Lato Regular"/>
                <a:cs typeface="Lato Regular"/>
              </a:endParaRPr>
            </a:p>
          </p:txBody>
        </p:sp>
      </p:grpSp>
      <p:grpSp>
        <p:nvGrpSpPr>
          <p:cNvPr id="120" name="Group 119"/>
          <p:cNvGrpSpPr/>
          <p:nvPr/>
        </p:nvGrpSpPr>
        <p:grpSpPr>
          <a:xfrm>
            <a:off x="8478987" y="5215891"/>
            <a:ext cx="1245302" cy="892338"/>
            <a:chOff x="11341351" y="8141025"/>
            <a:chExt cx="1660402" cy="1189783"/>
          </a:xfrm>
        </p:grpSpPr>
        <p:sp>
          <p:nvSpPr>
            <p:cNvPr id="122" name="Freeform 298"/>
            <p:cNvSpPr>
              <a:spLocks noChangeArrowheads="1"/>
            </p:cNvSpPr>
            <p:nvPr/>
          </p:nvSpPr>
          <p:spPr bwMode="auto">
            <a:xfrm>
              <a:off x="11341351" y="8141025"/>
              <a:ext cx="1189843" cy="1189783"/>
            </a:xfrm>
            <a:custGeom>
              <a:avLst/>
              <a:gdLst>
                <a:gd name="T0" fmla="*/ 785 w 786"/>
                <a:gd name="T1" fmla="*/ 391 h 784"/>
                <a:gd name="T2" fmla="*/ 785 w 786"/>
                <a:gd name="T3" fmla="*/ 391 h 784"/>
                <a:gd name="T4" fmla="*/ 394 w 786"/>
                <a:gd name="T5" fmla="*/ 783 h 784"/>
                <a:gd name="T6" fmla="*/ 0 w 786"/>
                <a:gd name="T7" fmla="*/ 391 h 784"/>
                <a:gd name="T8" fmla="*/ 394 w 786"/>
                <a:gd name="T9" fmla="*/ 0 h 784"/>
                <a:gd name="T10" fmla="*/ 785 w 786"/>
                <a:gd name="T11" fmla="*/ 391 h 784"/>
              </a:gdLst>
              <a:ahLst/>
              <a:cxnLst>
                <a:cxn ang="0">
                  <a:pos x="T0" y="T1"/>
                </a:cxn>
                <a:cxn ang="0">
                  <a:pos x="T2" y="T3"/>
                </a:cxn>
                <a:cxn ang="0">
                  <a:pos x="T4" y="T5"/>
                </a:cxn>
                <a:cxn ang="0">
                  <a:pos x="T6" y="T7"/>
                </a:cxn>
                <a:cxn ang="0">
                  <a:pos x="T8" y="T9"/>
                </a:cxn>
                <a:cxn ang="0">
                  <a:pos x="T10" y="T11"/>
                </a:cxn>
              </a:cxnLst>
              <a:rect l="0" t="0" r="r" b="b"/>
              <a:pathLst>
                <a:path w="786" h="784">
                  <a:moveTo>
                    <a:pt x="785" y="391"/>
                  </a:moveTo>
                  <a:lnTo>
                    <a:pt x="785" y="391"/>
                  </a:lnTo>
                  <a:cubicBezTo>
                    <a:pt x="785" y="607"/>
                    <a:pt x="610" y="783"/>
                    <a:pt x="394" y="783"/>
                  </a:cubicBezTo>
                  <a:cubicBezTo>
                    <a:pt x="176" y="783"/>
                    <a:pt x="0" y="607"/>
                    <a:pt x="0" y="391"/>
                  </a:cubicBezTo>
                  <a:cubicBezTo>
                    <a:pt x="0" y="176"/>
                    <a:pt x="176" y="0"/>
                    <a:pt x="394" y="0"/>
                  </a:cubicBezTo>
                  <a:cubicBezTo>
                    <a:pt x="610" y="0"/>
                    <a:pt x="785" y="176"/>
                    <a:pt x="785" y="391"/>
                  </a:cubicBezTo>
                </a:path>
              </a:pathLst>
            </a:custGeom>
            <a:solidFill>
              <a:srgbClr val="325767"/>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23" name="Freeform 299"/>
            <p:cNvSpPr>
              <a:spLocks noChangeArrowheads="1"/>
            </p:cNvSpPr>
            <p:nvPr/>
          </p:nvSpPr>
          <p:spPr bwMode="auto">
            <a:xfrm>
              <a:off x="11583353" y="8383015"/>
              <a:ext cx="712561" cy="705803"/>
            </a:xfrm>
            <a:custGeom>
              <a:avLst/>
              <a:gdLst>
                <a:gd name="T0" fmla="*/ 236 w 471"/>
                <a:gd name="T1" fmla="*/ 466 h 467"/>
                <a:gd name="T2" fmla="*/ 236 w 471"/>
                <a:gd name="T3" fmla="*/ 466 h 467"/>
                <a:gd name="T4" fmla="*/ 0 w 471"/>
                <a:gd name="T5" fmla="*/ 232 h 467"/>
                <a:gd name="T6" fmla="*/ 236 w 471"/>
                <a:gd name="T7" fmla="*/ 0 h 467"/>
                <a:gd name="T8" fmla="*/ 470 w 471"/>
                <a:gd name="T9" fmla="*/ 232 h 467"/>
                <a:gd name="T10" fmla="*/ 236 w 471"/>
                <a:gd name="T11" fmla="*/ 466 h 467"/>
              </a:gdLst>
              <a:ahLst/>
              <a:cxnLst>
                <a:cxn ang="0">
                  <a:pos x="T0" y="T1"/>
                </a:cxn>
                <a:cxn ang="0">
                  <a:pos x="T2" y="T3"/>
                </a:cxn>
                <a:cxn ang="0">
                  <a:pos x="T4" y="T5"/>
                </a:cxn>
                <a:cxn ang="0">
                  <a:pos x="T6" y="T7"/>
                </a:cxn>
                <a:cxn ang="0">
                  <a:pos x="T8" y="T9"/>
                </a:cxn>
                <a:cxn ang="0">
                  <a:pos x="T10" y="T11"/>
                </a:cxn>
              </a:cxnLst>
              <a:rect l="0" t="0" r="r" b="b"/>
              <a:pathLst>
                <a:path w="471" h="467">
                  <a:moveTo>
                    <a:pt x="236" y="466"/>
                  </a:moveTo>
                  <a:lnTo>
                    <a:pt x="236" y="466"/>
                  </a:lnTo>
                  <a:cubicBezTo>
                    <a:pt x="107" y="466"/>
                    <a:pt x="0" y="362"/>
                    <a:pt x="0" y="232"/>
                  </a:cubicBezTo>
                  <a:cubicBezTo>
                    <a:pt x="0" y="103"/>
                    <a:pt x="107" y="0"/>
                    <a:pt x="236" y="0"/>
                  </a:cubicBezTo>
                  <a:cubicBezTo>
                    <a:pt x="363" y="0"/>
                    <a:pt x="470" y="103"/>
                    <a:pt x="470" y="232"/>
                  </a:cubicBezTo>
                  <a:cubicBezTo>
                    <a:pt x="470" y="362"/>
                    <a:pt x="363" y="466"/>
                    <a:pt x="236" y="466"/>
                  </a:cubicBezTo>
                </a:path>
              </a:pathLst>
            </a:custGeom>
            <a:solidFill>
              <a:schemeClr val="accent4"/>
            </a:solidFill>
            <a:ln>
              <a:noFill/>
            </a:ln>
            <a:effectLst/>
          </p:spPr>
          <p:txBody>
            <a:bodyPr wrap="none" anchor="ctr"/>
            <a:lstStyle/>
            <a:p>
              <a:endParaRPr lang="en-US" sz="1350" dirty="0"/>
            </a:p>
          </p:txBody>
        </p:sp>
        <p:sp>
          <p:nvSpPr>
            <p:cNvPr id="124" name="Freeform 734"/>
            <p:cNvSpPr>
              <a:spLocks noChangeArrowheads="1"/>
            </p:cNvSpPr>
            <p:nvPr/>
          </p:nvSpPr>
          <p:spPr bwMode="auto">
            <a:xfrm>
              <a:off x="12605139" y="8497288"/>
              <a:ext cx="396614" cy="53103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4"/>
            </a:solidFill>
            <a:ln>
              <a:noFill/>
            </a:ln>
            <a:effectLst/>
          </p:spPr>
          <p:txBody>
            <a:bodyPr wrap="none" anchor="ctr"/>
            <a:lstStyle/>
            <a:p>
              <a:endParaRPr lang="en-US" sz="1350" dirty="0"/>
            </a:p>
          </p:txBody>
        </p:sp>
      </p:grpSp>
      <p:sp>
        <p:nvSpPr>
          <p:cNvPr id="125" name="Freeform 9"/>
          <p:cNvSpPr>
            <a:spLocks noChangeArrowheads="1"/>
          </p:cNvSpPr>
          <p:nvPr/>
        </p:nvSpPr>
        <p:spPr bwMode="auto">
          <a:xfrm>
            <a:off x="8851232" y="0"/>
            <a:ext cx="226877" cy="1403628"/>
          </a:xfrm>
          <a:custGeom>
            <a:avLst/>
            <a:gdLst>
              <a:gd name="T0" fmla="*/ 190 w 191"/>
              <a:gd name="T1" fmla="*/ 0 h 8813"/>
              <a:gd name="T2" fmla="*/ 0 w 191"/>
              <a:gd name="T3" fmla="*/ 0 h 8813"/>
              <a:gd name="T4" fmla="*/ 0 w 191"/>
              <a:gd name="T5" fmla="*/ 8812 h 8813"/>
              <a:gd name="T6" fmla="*/ 190 w 191"/>
              <a:gd name="T7" fmla="*/ 8812 h 8813"/>
              <a:gd name="T8" fmla="*/ 190 w 191"/>
              <a:gd name="T9" fmla="*/ 0 h 8813"/>
            </a:gdLst>
            <a:ahLst/>
            <a:cxnLst>
              <a:cxn ang="0">
                <a:pos x="T0" y="T1"/>
              </a:cxn>
              <a:cxn ang="0">
                <a:pos x="T2" y="T3"/>
              </a:cxn>
              <a:cxn ang="0">
                <a:pos x="T4" y="T5"/>
              </a:cxn>
              <a:cxn ang="0">
                <a:pos x="T6" y="T7"/>
              </a:cxn>
              <a:cxn ang="0">
                <a:pos x="T8" y="T9"/>
              </a:cxn>
            </a:cxnLst>
            <a:rect l="0" t="0" r="r" b="b"/>
            <a:pathLst>
              <a:path w="191" h="8813">
                <a:moveTo>
                  <a:pt x="190" y="0"/>
                </a:moveTo>
                <a:lnTo>
                  <a:pt x="0" y="0"/>
                </a:lnTo>
                <a:lnTo>
                  <a:pt x="0" y="8812"/>
                </a:lnTo>
                <a:lnTo>
                  <a:pt x="190" y="8812"/>
                </a:lnTo>
                <a:lnTo>
                  <a:pt x="190" y="0"/>
                </a:lnTo>
              </a:path>
            </a:pathLst>
          </a:custGeom>
          <a:solidFill>
            <a:schemeClr val="tx2"/>
          </a:solidFill>
          <a:ln>
            <a:noFill/>
          </a:ln>
          <a:effectLst/>
        </p:spPr>
        <p:txBody>
          <a:bodyPr wrap="none" anchor="ctr"/>
          <a:lstStyle/>
          <a:p>
            <a:endParaRPr lang="en-US" sz="1350" dirty="0"/>
          </a:p>
        </p:txBody>
      </p:sp>
      <p:grpSp>
        <p:nvGrpSpPr>
          <p:cNvPr id="126" name="Group 125"/>
          <p:cNvGrpSpPr/>
          <p:nvPr/>
        </p:nvGrpSpPr>
        <p:grpSpPr>
          <a:xfrm>
            <a:off x="8083897" y="930216"/>
            <a:ext cx="1316882" cy="892338"/>
            <a:chOff x="10775352" y="1240287"/>
            <a:chExt cx="1755842" cy="1189783"/>
          </a:xfrm>
        </p:grpSpPr>
        <p:sp>
          <p:nvSpPr>
            <p:cNvPr id="127" name="Freeform 301"/>
            <p:cNvSpPr>
              <a:spLocks noChangeArrowheads="1"/>
            </p:cNvSpPr>
            <p:nvPr/>
          </p:nvSpPr>
          <p:spPr bwMode="auto">
            <a:xfrm>
              <a:off x="11341351" y="1240287"/>
              <a:ext cx="1189843" cy="1189783"/>
            </a:xfrm>
            <a:custGeom>
              <a:avLst/>
              <a:gdLst>
                <a:gd name="T0" fmla="*/ 785 w 786"/>
                <a:gd name="T1" fmla="*/ 391 h 784"/>
                <a:gd name="T2" fmla="*/ 785 w 786"/>
                <a:gd name="T3" fmla="*/ 391 h 784"/>
                <a:gd name="T4" fmla="*/ 394 w 786"/>
                <a:gd name="T5" fmla="*/ 783 h 784"/>
                <a:gd name="T6" fmla="*/ 0 w 786"/>
                <a:gd name="T7" fmla="*/ 391 h 784"/>
                <a:gd name="T8" fmla="*/ 394 w 786"/>
                <a:gd name="T9" fmla="*/ 0 h 784"/>
                <a:gd name="T10" fmla="*/ 785 w 786"/>
                <a:gd name="T11" fmla="*/ 391 h 784"/>
              </a:gdLst>
              <a:ahLst/>
              <a:cxnLst>
                <a:cxn ang="0">
                  <a:pos x="T0" y="T1"/>
                </a:cxn>
                <a:cxn ang="0">
                  <a:pos x="T2" y="T3"/>
                </a:cxn>
                <a:cxn ang="0">
                  <a:pos x="T4" y="T5"/>
                </a:cxn>
                <a:cxn ang="0">
                  <a:pos x="T6" y="T7"/>
                </a:cxn>
                <a:cxn ang="0">
                  <a:pos x="T8" y="T9"/>
                </a:cxn>
                <a:cxn ang="0">
                  <a:pos x="T10" y="T11"/>
                </a:cxn>
              </a:cxnLst>
              <a:rect l="0" t="0" r="r" b="b"/>
              <a:pathLst>
                <a:path w="786" h="784">
                  <a:moveTo>
                    <a:pt x="785" y="391"/>
                  </a:moveTo>
                  <a:lnTo>
                    <a:pt x="785" y="391"/>
                  </a:lnTo>
                  <a:cubicBezTo>
                    <a:pt x="785" y="607"/>
                    <a:pt x="610" y="783"/>
                    <a:pt x="394" y="783"/>
                  </a:cubicBezTo>
                  <a:cubicBezTo>
                    <a:pt x="176" y="783"/>
                    <a:pt x="0" y="607"/>
                    <a:pt x="0" y="391"/>
                  </a:cubicBezTo>
                  <a:cubicBezTo>
                    <a:pt x="0" y="176"/>
                    <a:pt x="176" y="0"/>
                    <a:pt x="394" y="0"/>
                  </a:cubicBezTo>
                  <a:cubicBezTo>
                    <a:pt x="610" y="0"/>
                    <a:pt x="785" y="176"/>
                    <a:pt x="785" y="391"/>
                  </a:cubicBezTo>
                </a:path>
              </a:pathLst>
            </a:custGeom>
            <a:solidFill>
              <a:schemeClr val="accent5"/>
            </a:solidFill>
            <a:ln>
              <a:noFill/>
            </a:ln>
            <a:effectLst/>
          </p:spPr>
          <p:txBody>
            <a:bodyPr wrap="none" anchor="ctr"/>
            <a:lstStyle/>
            <a:p>
              <a:endParaRPr lang="en-US" sz="1350" dirty="0"/>
            </a:p>
          </p:txBody>
        </p:sp>
        <p:sp>
          <p:nvSpPr>
            <p:cNvPr id="128" name="Freeform 302"/>
            <p:cNvSpPr>
              <a:spLocks noChangeArrowheads="1"/>
            </p:cNvSpPr>
            <p:nvPr/>
          </p:nvSpPr>
          <p:spPr bwMode="auto">
            <a:xfrm>
              <a:off x="11583353" y="1475555"/>
              <a:ext cx="712561" cy="712525"/>
            </a:xfrm>
            <a:custGeom>
              <a:avLst/>
              <a:gdLst>
                <a:gd name="T0" fmla="*/ 236 w 471"/>
                <a:gd name="T1" fmla="*/ 469 h 470"/>
                <a:gd name="T2" fmla="*/ 236 w 471"/>
                <a:gd name="T3" fmla="*/ 469 h 470"/>
                <a:gd name="T4" fmla="*/ 0 w 471"/>
                <a:gd name="T5" fmla="*/ 235 h 470"/>
                <a:gd name="T6" fmla="*/ 236 w 471"/>
                <a:gd name="T7" fmla="*/ 0 h 470"/>
                <a:gd name="T8" fmla="*/ 470 w 471"/>
                <a:gd name="T9" fmla="*/ 235 h 470"/>
                <a:gd name="T10" fmla="*/ 236 w 471"/>
                <a:gd name="T11" fmla="*/ 469 h 470"/>
              </a:gdLst>
              <a:ahLst/>
              <a:cxnLst>
                <a:cxn ang="0">
                  <a:pos x="T0" y="T1"/>
                </a:cxn>
                <a:cxn ang="0">
                  <a:pos x="T2" y="T3"/>
                </a:cxn>
                <a:cxn ang="0">
                  <a:pos x="T4" y="T5"/>
                </a:cxn>
                <a:cxn ang="0">
                  <a:pos x="T6" y="T7"/>
                </a:cxn>
                <a:cxn ang="0">
                  <a:pos x="T8" y="T9"/>
                </a:cxn>
                <a:cxn ang="0">
                  <a:pos x="T10" y="T11"/>
                </a:cxn>
              </a:cxnLst>
              <a:rect l="0" t="0" r="r" b="b"/>
              <a:pathLst>
                <a:path w="471" h="470">
                  <a:moveTo>
                    <a:pt x="236" y="469"/>
                  </a:moveTo>
                  <a:lnTo>
                    <a:pt x="236" y="469"/>
                  </a:lnTo>
                  <a:cubicBezTo>
                    <a:pt x="107" y="469"/>
                    <a:pt x="0" y="365"/>
                    <a:pt x="0" y="235"/>
                  </a:cubicBezTo>
                  <a:cubicBezTo>
                    <a:pt x="0" y="106"/>
                    <a:pt x="107" y="0"/>
                    <a:pt x="236" y="0"/>
                  </a:cubicBezTo>
                  <a:cubicBezTo>
                    <a:pt x="363" y="0"/>
                    <a:pt x="470" y="106"/>
                    <a:pt x="470" y="235"/>
                  </a:cubicBezTo>
                  <a:cubicBezTo>
                    <a:pt x="470" y="365"/>
                    <a:pt x="363" y="469"/>
                    <a:pt x="236" y="469"/>
                  </a:cubicBezTo>
                </a:path>
              </a:pathLst>
            </a:custGeom>
            <a:solidFill>
              <a:schemeClr val="accent4"/>
            </a:solidFill>
            <a:ln>
              <a:noFill/>
            </a:ln>
            <a:effectLst/>
          </p:spPr>
          <p:txBody>
            <a:bodyPr wrap="none" anchor="ctr"/>
            <a:lstStyle/>
            <a:p>
              <a:endParaRPr lang="en-US" sz="1350" dirty="0"/>
            </a:p>
          </p:txBody>
        </p:sp>
        <p:sp>
          <p:nvSpPr>
            <p:cNvPr id="129" name="Freeform 733"/>
            <p:cNvSpPr>
              <a:spLocks noChangeArrowheads="1"/>
            </p:cNvSpPr>
            <p:nvPr/>
          </p:nvSpPr>
          <p:spPr bwMode="auto">
            <a:xfrm>
              <a:off x="10775352" y="1619318"/>
              <a:ext cx="389892" cy="537755"/>
            </a:xfrm>
            <a:custGeom>
              <a:avLst/>
              <a:gdLst>
                <a:gd name="T0" fmla="*/ 218 w 260"/>
                <a:gd name="T1" fmla="*/ 5 h 355"/>
                <a:gd name="T2" fmla="*/ 218 w 260"/>
                <a:gd name="T3" fmla="*/ 5 h 355"/>
                <a:gd name="T4" fmla="*/ 12 w 260"/>
                <a:gd name="T5" fmla="*/ 155 h 355"/>
                <a:gd name="T6" fmla="*/ 0 w 260"/>
                <a:gd name="T7" fmla="*/ 178 h 355"/>
                <a:gd name="T8" fmla="*/ 12 w 260"/>
                <a:gd name="T9" fmla="*/ 198 h 355"/>
                <a:gd name="T10" fmla="*/ 218 w 260"/>
                <a:gd name="T11" fmla="*/ 348 h 355"/>
                <a:gd name="T12" fmla="*/ 244 w 260"/>
                <a:gd name="T13" fmla="*/ 351 h 355"/>
                <a:gd name="T14" fmla="*/ 259 w 260"/>
                <a:gd name="T15" fmla="*/ 325 h 355"/>
                <a:gd name="T16" fmla="*/ 259 w 260"/>
                <a:gd name="T17" fmla="*/ 29 h 355"/>
                <a:gd name="T18" fmla="*/ 244 w 260"/>
                <a:gd name="T19" fmla="*/ 5 h 355"/>
                <a:gd name="T20" fmla="*/ 218 w 260"/>
                <a:gd name="T21" fmla="*/ 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355">
                  <a:moveTo>
                    <a:pt x="218" y="5"/>
                  </a:moveTo>
                  <a:lnTo>
                    <a:pt x="218" y="5"/>
                  </a:lnTo>
                  <a:cubicBezTo>
                    <a:pt x="12" y="155"/>
                    <a:pt x="12" y="155"/>
                    <a:pt x="12" y="155"/>
                  </a:cubicBezTo>
                  <a:cubicBezTo>
                    <a:pt x="3" y="161"/>
                    <a:pt x="0" y="170"/>
                    <a:pt x="0" y="178"/>
                  </a:cubicBezTo>
                  <a:cubicBezTo>
                    <a:pt x="0" y="187"/>
                    <a:pt x="3" y="193"/>
                    <a:pt x="12" y="198"/>
                  </a:cubicBezTo>
                  <a:cubicBezTo>
                    <a:pt x="218" y="348"/>
                    <a:pt x="218" y="348"/>
                    <a:pt x="218" y="348"/>
                  </a:cubicBezTo>
                  <a:cubicBezTo>
                    <a:pt x="227" y="354"/>
                    <a:pt x="236" y="354"/>
                    <a:pt x="244" y="351"/>
                  </a:cubicBezTo>
                  <a:cubicBezTo>
                    <a:pt x="253" y="345"/>
                    <a:pt x="259" y="337"/>
                    <a:pt x="259" y="325"/>
                  </a:cubicBezTo>
                  <a:cubicBezTo>
                    <a:pt x="259" y="29"/>
                    <a:pt x="259" y="29"/>
                    <a:pt x="259" y="29"/>
                  </a:cubicBezTo>
                  <a:cubicBezTo>
                    <a:pt x="259" y="17"/>
                    <a:pt x="253" y="9"/>
                    <a:pt x="244" y="5"/>
                  </a:cubicBezTo>
                  <a:cubicBezTo>
                    <a:pt x="236" y="0"/>
                    <a:pt x="227" y="0"/>
                    <a:pt x="218" y="5"/>
                  </a:cubicBezTo>
                </a:path>
              </a:pathLst>
            </a:custGeom>
            <a:solidFill>
              <a:schemeClr val="accent4"/>
            </a:solidFill>
            <a:ln>
              <a:noFill/>
            </a:ln>
            <a:effectLst/>
          </p:spPr>
          <p:txBody>
            <a:bodyPr wrap="none" anchor="ctr"/>
            <a:lstStyle/>
            <a:p>
              <a:endParaRPr lang="en-US" sz="1350" dirty="0"/>
            </a:p>
          </p:txBody>
        </p:sp>
      </p:grpSp>
      <p:pic>
        <p:nvPicPr>
          <p:cNvPr id="543" name="Imagen 3" descr="Interfaz de usuario gráfica, Aplicación, Sitio web&#10;&#10;Descripción generada automáticamente">
            <a:extLst>
              <a:ext uri="{FF2B5EF4-FFF2-40B4-BE49-F238E27FC236}">
                <a16:creationId xmlns:a16="http://schemas.microsoft.com/office/drawing/2014/main" id="{D86582A9-89DB-42AF-831B-0A6A14691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954028"/>
            <a:ext cx="6387653" cy="4182895"/>
          </a:xfrm>
          <a:prstGeom prst="rect">
            <a:avLst/>
          </a:prstGeom>
        </p:spPr>
      </p:pic>
      <p:pic>
        <p:nvPicPr>
          <p:cNvPr id="544" name="Imagen 4">
            <a:extLst>
              <a:ext uri="{FF2B5EF4-FFF2-40B4-BE49-F238E27FC236}">
                <a16:creationId xmlns:a16="http://schemas.microsoft.com/office/drawing/2014/main" id="{2377DBB6-5AE2-46FC-8764-E0EDA6AA7E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8768" y="5798391"/>
            <a:ext cx="5455740" cy="3471398"/>
          </a:xfrm>
          <a:prstGeom prst="rect">
            <a:avLst/>
          </a:prstGeom>
        </p:spPr>
      </p:pic>
    </p:spTree>
    <p:extLst>
      <p:ext uri="{BB962C8B-B14F-4D97-AF65-F5344CB8AC3E}">
        <p14:creationId xmlns:p14="http://schemas.microsoft.com/office/powerpoint/2010/main" val="196195565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down)">
                                      <p:cBhvr>
                                        <p:cTn id="7" dur="500"/>
                                        <p:tgtEl>
                                          <p:spTgt spid="3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down)">
                                      <p:cBhvr>
                                        <p:cTn id="11" dur="500"/>
                                        <p:tgtEl>
                                          <p:spTgt spid="11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right)">
                                      <p:cBhvr>
                                        <p:cTn id="15" dur="500"/>
                                        <p:tgtEl>
                                          <p:spTgt spid="1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wipe(down)">
                                      <p:cBhvr>
                                        <p:cTn id="2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328" grpId="0" animBg="1"/>
      <p:bldP spid="1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
          <p:cNvSpPr>
            <a:spLocks noChangeArrowheads="1"/>
          </p:cNvSpPr>
          <p:nvPr/>
        </p:nvSpPr>
        <p:spPr bwMode="auto">
          <a:xfrm>
            <a:off x="1250319" y="2240028"/>
            <a:ext cx="14016465" cy="1014431"/>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chemeClr val="accent1"/>
          </a:solidFill>
          <a:ln>
            <a:noFill/>
          </a:ln>
          <a:effectLst/>
        </p:spPr>
        <p:txBody>
          <a:bodyPr wrap="none" anchor="ctr"/>
          <a:lstStyle/>
          <a:p>
            <a:endParaRPr lang="en-US" sz="1350"/>
          </a:p>
        </p:txBody>
      </p:sp>
      <p:sp>
        <p:nvSpPr>
          <p:cNvPr id="35" name="Freeform 7"/>
          <p:cNvSpPr>
            <a:spLocks noChangeArrowheads="1"/>
          </p:cNvSpPr>
          <p:nvPr/>
        </p:nvSpPr>
        <p:spPr bwMode="auto">
          <a:xfrm>
            <a:off x="1248803" y="3455758"/>
            <a:ext cx="13995778" cy="975636"/>
          </a:xfrm>
          <a:custGeom>
            <a:avLst/>
            <a:gdLst>
              <a:gd name="T0" fmla="*/ 0 w 7121"/>
              <a:gd name="T1" fmla="*/ 1190 h 1191"/>
              <a:gd name="T2" fmla="*/ 7120 w 7121"/>
              <a:gd name="T3" fmla="*/ 1190 h 1191"/>
              <a:gd name="T4" fmla="*/ 7120 w 7121"/>
              <a:gd name="T5" fmla="*/ 0 h 1191"/>
              <a:gd name="T6" fmla="*/ 0 w 7121"/>
              <a:gd name="T7" fmla="*/ 0 h 1191"/>
              <a:gd name="T8" fmla="*/ 0 w 7121"/>
              <a:gd name="T9" fmla="*/ 1190 h 1191"/>
            </a:gdLst>
            <a:ahLst/>
            <a:cxnLst>
              <a:cxn ang="0">
                <a:pos x="T0" y="T1"/>
              </a:cxn>
              <a:cxn ang="0">
                <a:pos x="T2" y="T3"/>
              </a:cxn>
              <a:cxn ang="0">
                <a:pos x="T4" y="T5"/>
              </a:cxn>
              <a:cxn ang="0">
                <a:pos x="T6" y="T7"/>
              </a:cxn>
              <a:cxn ang="0">
                <a:pos x="T8" y="T9"/>
              </a:cxn>
            </a:cxnLst>
            <a:rect l="0" t="0" r="r" b="b"/>
            <a:pathLst>
              <a:path w="7121" h="1191">
                <a:moveTo>
                  <a:pt x="0" y="1190"/>
                </a:moveTo>
                <a:lnTo>
                  <a:pt x="7120" y="1190"/>
                </a:lnTo>
                <a:lnTo>
                  <a:pt x="7120" y="0"/>
                </a:lnTo>
                <a:lnTo>
                  <a:pt x="0" y="0"/>
                </a:lnTo>
                <a:lnTo>
                  <a:pt x="0" y="1190"/>
                </a:lnTo>
              </a:path>
            </a:pathLst>
          </a:custGeom>
          <a:solidFill>
            <a:schemeClr val="accent6">
              <a:lumMod val="75000"/>
            </a:schemeClr>
          </a:solidFill>
          <a:ln>
            <a:noFill/>
          </a:ln>
          <a:effectLst/>
        </p:spPr>
        <p:txBody>
          <a:bodyPr wrap="none" anchor="ctr"/>
          <a:lstStyle/>
          <a:p>
            <a:endParaRPr lang="en-US" sz="1350"/>
          </a:p>
        </p:txBody>
      </p:sp>
      <p:sp>
        <p:nvSpPr>
          <p:cNvPr id="36" name="Freeform 13"/>
          <p:cNvSpPr>
            <a:spLocks noChangeArrowheads="1"/>
          </p:cNvSpPr>
          <p:nvPr/>
        </p:nvSpPr>
        <p:spPr bwMode="auto">
          <a:xfrm>
            <a:off x="1299607" y="4596311"/>
            <a:ext cx="13944974" cy="1033103"/>
          </a:xfrm>
          <a:custGeom>
            <a:avLst/>
            <a:gdLst>
              <a:gd name="T0" fmla="*/ 0 w 7121"/>
              <a:gd name="T1" fmla="*/ 1544 h 1545"/>
              <a:gd name="T2" fmla="*/ 7120 w 7121"/>
              <a:gd name="T3" fmla="*/ 1544 h 1545"/>
              <a:gd name="T4" fmla="*/ 7120 w 7121"/>
              <a:gd name="T5" fmla="*/ 0 h 1545"/>
              <a:gd name="T6" fmla="*/ 0 w 7121"/>
              <a:gd name="T7" fmla="*/ 0 h 1545"/>
              <a:gd name="T8" fmla="*/ 0 w 7121"/>
              <a:gd name="T9" fmla="*/ 1544 h 1545"/>
            </a:gdLst>
            <a:ahLst/>
            <a:cxnLst>
              <a:cxn ang="0">
                <a:pos x="T0" y="T1"/>
              </a:cxn>
              <a:cxn ang="0">
                <a:pos x="T2" y="T3"/>
              </a:cxn>
              <a:cxn ang="0">
                <a:pos x="T4" y="T5"/>
              </a:cxn>
              <a:cxn ang="0">
                <a:pos x="T6" y="T7"/>
              </a:cxn>
              <a:cxn ang="0">
                <a:pos x="T8" y="T9"/>
              </a:cxn>
            </a:cxnLst>
            <a:rect l="0" t="0" r="r" b="b"/>
            <a:pathLst>
              <a:path w="7121" h="1545">
                <a:moveTo>
                  <a:pt x="0" y="1544"/>
                </a:moveTo>
                <a:lnTo>
                  <a:pt x="7120" y="1544"/>
                </a:lnTo>
                <a:lnTo>
                  <a:pt x="7120" y="0"/>
                </a:lnTo>
                <a:lnTo>
                  <a:pt x="0" y="0"/>
                </a:lnTo>
                <a:lnTo>
                  <a:pt x="0" y="1544"/>
                </a:lnTo>
              </a:path>
            </a:pathLst>
          </a:custGeom>
          <a:solidFill>
            <a:schemeClr val="accent3"/>
          </a:solidFill>
          <a:ln>
            <a:noFill/>
          </a:ln>
          <a:effectLst/>
        </p:spPr>
        <p:txBody>
          <a:bodyPr wrap="none" anchor="ctr"/>
          <a:lstStyle/>
          <a:p>
            <a:endParaRPr lang="en-US" sz="1350"/>
          </a:p>
        </p:txBody>
      </p:sp>
      <p:sp>
        <p:nvSpPr>
          <p:cNvPr id="37" name="Freeform 19"/>
          <p:cNvSpPr>
            <a:spLocks noChangeArrowheads="1"/>
          </p:cNvSpPr>
          <p:nvPr/>
        </p:nvSpPr>
        <p:spPr bwMode="auto">
          <a:xfrm>
            <a:off x="1315833" y="5876660"/>
            <a:ext cx="14276967" cy="1015524"/>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rgbClr val="FFC000"/>
          </a:solidFill>
          <a:ln>
            <a:noFill/>
          </a:ln>
          <a:effectLst/>
        </p:spPr>
        <p:txBody>
          <a:bodyPr wrap="none" anchor="ctr"/>
          <a:lstStyle/>
          <a:p>
            <a:r>
              <a:rPr lang="en-US" sz="1350" dirty="0"/>
              <a:t>p</a:t>
            </a:r>
          </a:p>
        </p:txBody>
      </p:sp>
      <p:sp>
        <p:nvSpPr>
          <p:cNvPr id="44" name="Freeform 36"/>
          <p:cNvSpPr>
            <a:spLocks noChangeArrowheads="1"/>
          </p:cNvSpPr>
          <p:nvPr/>
        </p:nvSpPr>
        <p:spPr bwMode="auto">
          <a:xfrm>
            <a:off x="15436254" y="5853901"/>
            <a:ext cx="858951" cy="1090065"/>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rgbClr val="FFC000"/>
          </a:solidFill>
          <a:ln>
            <a:noFill/>
          </a:ln>
          <a:effectLst/>
        </p:spPr>
        <p:txBody>
          <a:bodyPr wrap="none" anchor="ctr"/>
          <a:lstStyle/>
          <a:p>
            <a:endParaRPr lang="en-US" sz="1350"/>
          </a:p>
        </p:txBody>
      </p:sp>
      <p:sp>
        <p:nvSpPr>
          <p:cNvPr id="45" name="Freeform 37"/>
          <p:cNvSpPr>
            <a:spLocks noChangeArrowheads="1"/>
          </p:cNvSpPr>
          <p:nvPr/>
        </p:nvSpPr>
        <p:spPr bwMode="auto">
          <a:xfrm>
            <a:off x="16294302" y="5839389"/>
            <a:ext cx="1903862" cy="1090065"/>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rgbClr val="FFC000"/>
          </a:solidFill>
          <a:ln>
            <a:noFill/>
          </a:ln>
          <a:effectLst/>
        </p:spPr>
        <p:txBody>
          <a:bodyPr wrap="none" anchor="ctr"/>
          <a:lstStyle/>
          <a:p>
            <a:endParaRPr lang="en-US" sz="1350"/>
          </a:p>
        </p:txBody>
      </p:sp>
      <p:sp>
        <p:nvSpPr>
          <p:cNvPr id="46" name="Freeform 38"/>
          <p:cNvSpPr>
            <a:spLocks noChangeArrowheads="1"/>
          </p:cNvSpPr>
          <p:nvPr/>
        </p:nvSpPr>
        <p:spPr bwMode="auto">
          <a:xfrm>
            <a:off x="15269748" y="1927078"/>
            <a:ext cx="861903" cy="1378526"/>
          </a:xfrm>
          <a:custGeom>
            <a:avLst/>
            <a:gdLst>
              <a:gd name="T0" fmla="*/ 0 w 1288"/>
              <a:gd name="T1" fmla="*/ 2185 h 2186"/>
              <a:gd name="T2" fmla="*/ 1287 w 1288"/>
              <a:gd name="T3" fmla="*/ 1790 h 2186"/>
              <a:gd name="T4" fmla="*/ 1287 w 1288"/>
              <a:gd name="T5" fmla="*/ 0 h 2186"/>
              <a:gd name="T6" fmla="*/ 0 w 1288"/>
              <a:gd name="T7" fmla="*/ 528 h 2186"/>
              <a:gd name="T8" fmla="*/ 0 w 1288"/>
              <a:gd name="T9" fmla="*/ 2185 h 2186"/>
            </a:gdLst>
            <a:ahLst/>
            <a:cxnLst>
              <a:cxn ang="0">
                <a:pos x="T0" y="T1"/>
              </a:cxn>
              <a:cxn ang="0">
                <a:pos x="T2" y="T3"/>
              </a:cxn>
              <a:cxn ang="0">
                <a:pos x="T4" y="T5"/>
              </a:cxn>
              <a:cxn ang="0">
                <a:pos x="T6" y="T7"/>
              </a:cxn>
              <a:cxn ang="0">
                <a:pos x="T8" y="T9"/>
              </a:cxn>
            </a:cxnLst>
            <a:rect l="0" t="0" r="r" b="b"/>
            <a:pathLst>
              <a:path w="1288" h="2186">
                <a:moveTo>
                  <a:pt x="0" y="2185"/>
                </a:moveTo>
                <a:lnTo>
                  <a:pt x="1287" y="1790"/>
                </a:lnTo>
                <a:lnTo>
                  <a:pt x="1287" y="0"/>
                </a:lnTo>
                <a:lnTo>
                  <a:pt x="0" y="528"/>
                </a:lnTo>
                <a:lnTo>
                  <a:pt x="0" y="2185"/>
                </a:lnTo>
              </a:path>
            </a:pathLst>
          </a:custGeom>
          <a:solidFill>
            <a:schemeClr val="accent1">
              <a:lumMod val="75000"/>
            </a:schemeClr>
          </a:solidFill>
          <a:ln>
            <a:noFill/>
          </a:ln>
          <a:effectLst/>
        </p:spPr>
        <p:txBody>
          <a:bodyPr wrap="none" anchor="ctr"/>
          <a:lstStyle/>
          <a:p>
            <a:endParaRPr lang="en-US" sz="1350"/>
          </a:p>
        </p:txBody>
      </p:sp>
      <p:sp>
        <p:nvSpPr>
          <p:cNvPr id="47" name="Freeform 39"/>
          <p:cNvSpPr>
            <a:spLocks noChangeArrowheads="1"/>
          </p:cNvSpPr>
          <p:nvPr/>
        </p:nvSpPr>
        <p:spPr bwMode="auto">
          <a:xfrm>
            <a:off x="16054884" y="1899411"/>
            <a:ext cx="1900910" cy="1895471"/>
          </a:xfrm>
          <a:custGeom>
            <a:avLst/>
            <a:gdLst>
              <a:gd name="T0" fmla="*/ 0 w 2842"/>
              <a:gd name="T1" fmla="*/ 0 h 3007"/>
              <a:gd name="T2" fmla="*/ 2841 w 2842"/>
              <a:gd name="T3" fmla="*/ 1836 h 3007"/>
              <a:gd name="T4" fmla="*/ 2841 w 2842"/>
              <a:gd name="T5" fmla="*/ 3006 h 3007"/>
              <a:gd name="T6" fmla="*/ 0 w 2842"/>
              <a:gd name="T7" fmla="*/ 1790 h 3007"/>
              <a:gd name="T8" fmla="*/ 0 w 2842"/>
              <a:gd name="T9" fmla="*/ 0 h 3007"/>
            </a:gdLst>
            <a:ahLst/>
            <a:cxnLst>
              <a:cxn ang="0">
                <a:pos x="T0" y="T1"/>
              </a:cxn>
              <a:cxn ang="0">
                <a:pos x="T2" y="T3"/>
              </a:cxn>
              <a:cxn ang="0">
                <a:pos x="T4" y="T5"/>
              </a:cxn>
              <a:cxn ang="0">
                <a:pos x="T6" y="T7"/>
              </a:cxn>
              <a:cxn ang="0">
                <a:pos x="T8" y="T9"/>
              </a:cxn>
            </a:cxnLst>
            <a:rect l="0" t="0" r="r" b="b"/>
            <a:pathLst>
              <a:path w="2842" h="3007">
                <a:moveTo>
                  <a:pt x="0" y="0"/>
                </a:moveTo>
                <a:lnTo>
                  <a:pt x="2841" y="1836"/>
                </a:lnTo>
                <a:lnTo>
                  <a:pt x="2841" y="3006"/>
                </a:lnTo>
                <a:lnTo>
                  <a:pt x="0" y="1790"/>
                </a:lnTo>
                <a:lnTo>
                  <a:pt x="0" y="0"/>
                </a:lnTo>
              </a:path>
            </a:pathLst>
          </a:custGeom>
          <a:solidFill>
            <a:schemeClr val="accent1"/>
          </a:solidFill>
          <a:ln>
            <a:noFill/>
          </a:ln>
          <a:effectLst/>
        </p:spPr>
        <p:txBody>
          <a:bodyPr wrap="none" anchor="ctr"/>
          <a:lstStyle/>
          <a:p>
            <a:endParaRPr lang="en-US" sz="1350"/>
          </a:p>
        </p:txBody>
      </p:sp>
      <p:sp>
        <p:nvSpPr>
          <p:cNvPr id="49" name="Freeform 42"/>
          <p:cNvSpPr>
            <a:spLocks noChangeArrowheads="1"/>
          </p:cNvSpPr>
          <p:nvPr/>
        </p:nvSpPr>
        <p:spPr bwMode="auto">
          <a:xfrm>
            <a:off x="15213443" y="3159261"/>
            <a:ext cx="858951" cy="1274012"/>
          </a:xfrm>
          <a:custGeom>
            <a:avLst/>
            <a:gdLst>
              <a:gd name="T0" fmla="*/ 0 w 1283"/>
              <a:gd name="T1" fmla="*/ 1539 h 1540"/>
              <a:gd name="T2" fmla="*/ 1282 w 1283"/>
              <a:gd name="T3" fmla="*/ 1267 h 1540"/>
              <a:gd name="T4" fmla="*/ 1282 w 1283"/>
              <a:gd name="T5" fmla="*/ 0 h 1540"/>
              <a:gd name="T6" fmla="*/ 0 w 1283"/>
              <a:gd name="T7" fmla="*/ 349 h 1540"/>
              <a:gd name="T8" fmla="*/ 0 w 1283"/>
              <a:gd name="T9" fmla="*/ 1539 h 1540"/>
            </a:gdLst>
            <a:ahLst/>
            <a:cxnLst>
              <a:cxn ang="0">
                <a:pos x="T0" y="T1"/>
              </a:cxn>
              <a:cxn ang="0">
                <a:pos x="T2" y="T3"/>
              </a:cxn>
              <a:cxn ang="0">
                <a:pos x="T4" y="T5"/>
              </a:cxn>
              <a:cxn ang="0">
                <a:pos x="T6" y="T7"/>
              </a:cxn>
              <a:cxn ang="0">
                <a:pos x="T8" y="T9"/>
              </a:cxn>
            </a:cxnLst>
            <a:rect l="0" t="0" r="r" b="b"/>
            <a:pathLst>
              <a:path w="1283" h="1540">
                <a:moveTo>
                  <a:pt x="0" y="1539"/>
                </a:moveTo>
                <a:lnTo>
                  <a:pt x="1282" y="1267"/>
                </a:lnTo>
                <a:lnTo>
                  <a:pt x="1282" y="0"/>
                </a:lnTo>
                <a:lnTo>
                  <a:pt x="0" y="349"/>
                </a:lnTo>
                <a:lnTo>
                  <a:pt x="0" y="1539"/>
                </a:lnTo>
              </a:path>
            </a:pathLst>
          </a:custGeom>
          <a:solidFill>
            <a:schemeClr val="accent6">
              <a:lumMod val="75000"/>
            </a:schemeClr>
          </a:solidFill>
          <a:ln>
            <a:noFill/>
          </a:ln>
          <a:effectLst/>
        </p:spPr>
        <p:txBody>
          <a:bodyPr wrap="none" anchor="ctr"/>
          <a:lstStyle/>
          <a:p>
            <a:endParaRPr lang="en-US" sz="1350"/>
          </a:p>
        </p:txBody>
      </p:sp>
      <p:sp>
        <p:nvSpPr>
          <p:cNvPr id="50" name="Freeform 43"/>
          <p:cNvSpPr>
            <a:spLocks noChangeArrowheads="1"/>
          </p:cNvSpPr>
          <p:nvPr/>
        </p:nvSpPr>
        <p:spPr bwMode="auto">
          <a:xfrm>
            <a:off x="16095563" y="3173927"/>
            <a:ext cx="1900910" cy="1650011"/>
          </a:xfrm>
          <a:custGeom>
            <a:avLst/>
            <a:gdLst>
              <a:gd name="T0" fmla="*/ 0 w 2842"/>
              <a:gd name="T1" fmla="*/ 1267 h 1991"/>
              <a:gd name="T2" fmla="*/ 2841 w 2842"/>
              <a:gd name="T3" fmla="*/ 1990 h 1991"/>
              <a:gd name="T4" fmla="*/ 2841 w 2842"/>
              <a:gd name="T5" fmla="*/ 1159 h 1991"/>
              <a:gd name="T6" fmla="*/ 0 w 2842"/>
              <a:gd name="T7" fmla="*/ 0 h 1991"/>
              <a:gd name="T8" fmla="*/ 0 w 2842"/>
              <a:gd name="T9" fmla="*/ 1267 h 1991"/>
            </a:gdLst>
            <a:ahLst/>
            <a:cxnLst>
              <a:cxn ang="0">
                <a:pos x="T0" y="T1"/>
              </a:cxn>
              <a:cxn ang="0">
                <a:pos x="T2" y="T3"/>
              </a:cxn>
              <a:cxn ang="0">
                <a:pos x="T4" y="T5"/>
              </a:cxn>
              <a:cxn ang="0">
                <a:pos x="T6" y="T7"/>
              </a:cxn>
              <a:cxn ang="0">
                <a:pos x="T8" y="T9"/>
              </a:cxn>
            </a:cxnLst>
            <a:rect l="0" t="0" r="r" b="b"/>
            <a:pathLst>
              <a:path w="2842" h="1991">
                <a:moveTo>
                  <a:pt x="0" y="1267"/>
                </a:moveTo>
                <a:lnTo>
                  <a:pt x="2841" y="1990"/>
                </a:lnTo>
                <a:lnTo>
                  <a:pt x="2841" y="1159"/>
                </a:lnTo>
                <a:lnTo>
                  <a:pt x="0" y="0"/>
                </a:lnTo>
                <a:lnTo>
                  <a:pt x="0" y="1267"/>
                </a:lnTo>
              </a:path>
            </a:pathLst>
          </a:custGeom>
          <a:solidFill>
            <a:schemeClr val="accent6">
              <a:lumMod val="75000"/>
            </a:schemeClr>
          </a:solidFill>
          <a:ln>
            <a:noFill/>
          </a:ln>
          <a:effectLst/>
        </p:spPr>
        <p:txBody>
          <a:bodyPr wrap="none" anchor="ctr"/>
          <a:lstStyle/>
          <a:p>
            <a:endParaRPr lang="en-US" sz="1350"/>
          </a:p>
        </p:txBody>
      </p:sp>
      <p:sp>
        <p:nvSpPr>
          <p:cNvPr id="51" name="Freeform 44"/>
          <p:cNvSpPr>
            <a:spLocks noChangeArrowheads="1"/>
          </p:cNvSpPr>
          <p:nvPr/>
        </p:nvSpPr>
        <p:spPr bwMode="auto">
          <a:xfrm>
            <a:off x="15177905" y="4454804"/>
            <a:ext cx="861903" cy="1160027"/>
          </a:xfrm>
          <a:custGeom>
            <a:avLst/>
            <a:gdLst>
              <a:gd name="T0" fmla="*/ 0 w 1288"/>
              <a:gd name="T1" fmla="*/ 1734 h 1735"/>
              <a:gd name="T2" fmla="*/ 1287 w 1288"/>
              <a:gd name="T3" fmla="*/ 1708 h 1735"/>
              <a:gd name="T4" fmla="*/ 1287 w 1288"/>
              <a:gd name="T5" fmla="*/ 0 h 1735"/>
              <a:gd name="T6" fmla="*/ 0 w 1288"/>
              <a:gd name="T7" fmla="*/ 190 h 1735"/>
              <a:gd name="T8" fmla="*/ 0 w 1288"/>
              <a:gd name="T9" fmla="*/ 1734 h 1735"/>
            </a:gdLst>
            <a:ahLst/>
            <a:cxnLst>
              <a:cxn ang="0">
                <a:pos x="T0" y="T1"/>
              </a:cxn>
              <a:cxn ang="0">
                <a:pos x="T2" y="T3"/>
              </a:cxn>
              <a:cxn ang="0">
                <a:pos x="T4" y="T5"/>
              </a:cxn>
              <a:cxn ang="0">
                <a:pos x="T6" y="T7"/>
              </a:cxn>
              <a:cxn ang="0">
                <a:pos x="T8" y="T9"/>
              </a:cxn>
            </a:cxnLst>
            <a:rect l="0" t="0" r="r" b="b"/>
            <a:pathLst>
              <a:path w="1288" h="1735">
                <a:moveTo>
                  <a:pt x="0" y="1734"/>
                </a:moveTo>
                <a:lnTo>
                  <a:pt x="1287" y="1708"/>
                </a:lnTo>
                <a:lnTo>
                  <a:pt x="1287" y="0"/>
                </a:lnTo>
                <a:lnTo>
                  <a:pt x="0" y="190"/>
                </a:lnTo>
                <a:lnTo>
                  <a:pt x="0" y="1734"/>
                </a:lnTo>
              </a:path>
            </a:pathLst>
          </a:custGeom>
          <a:solidFill>
            <a:schemeClr val="accent3">
              <a:lumMod val="75000"/>
            </a:schemeClr>
          </a:solidFill>
          <a:ln>
            <a:noFill/>
          </a:ln>
          <a:effectLst/>
        </p:spPr>
        <p:txBody>
          <a:bodyPr wrap="none" anchor="ctr"/>
          <a:lstStyle/>
          <a:p>
            <a:endParaRPr lang="en-US" sz="1350"/>
          </a:p>
        </p:txBody>
      </p:sp>
      <p:sp>
        <p:nvSpPr>
          <p:cNvPr id="52" name="Freeform 45"/>
          <p:cNvSpPr>
            <a:spLocks noChangeArrowheads="1"/>
          </p:cNvSpPr>
          <p:nvPr/>
        </p:nvSpPr>
        <p:spPr bwMode="auto">
          <a:xfrm>
            <a:off x="15991516" y="4454449"/>
            <a:ext cx="1903862" cy="1219061"/>
          </a:xfrm>
          <a:custGeom>
            <a:avLst/>
            <a:gdLst>
              <a:gd name="T0" fmla="*/ 2842 w 2843"/>
              <a:gd name="T1" fmla="*/ 1821 h 1822"/>
              <a:gd name="T2" fmla="*/ 0 w 2843"/>
              <a:gd name="T3" fmla="*/ 1708 h 1822"/>
              <a:gd name="T4" fmla="*/ 0 w 2843"/>
              <a:gd name="T5" fmla="*/ 0 h 1822"/>
              <a:gd name="T6" fmla="*/ 2842 w 2843"/>
              <a:gd name="T7" fmla="*/ 636 h 1822"/>
              <a:gd name="T8" fmla="*/ 2842 w 2843"/>
              <a:gd name="T9" fmla="*/ 1821 h 1822"/>
            </a:gdLst>
            <a:ahLst/>
            <a:cxnLst>
              <a:cxn ang="0">
                <a:pos x="T0" y="T1"/>
              </a:cxn>
              <a:cxn ang="0">
                <a:pos x="T2" y="T3"/>
              </a:cxn>
              <a:cxn ang="0">
                <a:pos x="T4" y="T5"/>
              </a:cxn>
              <a:cxn ang="0">
                <a:pos x="T6" y="T7"/>
              </a:cxn>
              <a:cxn ang="0">
                <a:pos x="T8" y="T9"/>
              </a:cxn>
            </a:cxnLst>
            <a:rect l="0" t="0" r="r" b="b"/>
            <a:pathLst>
              <a:path w="2843" h="1822">
                <a:moveTo>
                  <a:pt x="2842" y="1821"/>
                </a:moveTo>
                <a:lnTo>
                  <a:pt x="0" y="1708"/>
                </a:lnTo>
                <a:lnTo>
                  <a:pt x="0" y="0"/>
                </a:lnTo>
                <a:lnTo>
                  <a:pt x="2842" y="636"/>
                </a:lnTo>
                <a:lnTo>
                  <a:pt x="2842" y="1821"/>
                </a:lnTo>
              </a:path>
            </a:pathLst>
          </a:custGeom>
          <a:solidFill>
            <a:schemeClr val="accent3"/>
          </a:solidFill>
          <a:ln>
            <a:noFill/>
          </a:ln>
          <a:effectLst/>
        </p:spPr>
        <p:txBody>
          <a:bodyPr wrap="none" anchor="ctr"/>
          <a:lstStyle/>
          <a:p>
            <a:endParaRPr lang="en-US" sz="1350"/>
          </a:p>
        </p:txBody>
      </p:sp>
      <p:grpSp>
        <p:nvGrpSpPr>
          <p:cNvPr id="2" name="Group 1"/>
          <p:cNvGrpSpPr/>
          <p:nvPr/>
        </p:nvGrpSpPr>
        <p:grpSpPr>
          <a:xfrm>
            <a:off x="16236157" y="2367290"/>
            <a:ext cx="1712364" cy="5802735"/>
            <a:chOff x="19621295" y="83924"/>
            <a:chExt cx="1433291" cy="4645842"/>
          </a:xfrm>
        </p:grpSpPr>
        <p:sp>
          <p:nvSpPr>
            <p:cNvPr id="54" name="Freeform 47"/>
            <p:cNvSpPr>
              <a:spLocks noChangeArrowheads="1"/>
            </p:cNvSpPr>
            <p:nvPr/>
          </p:nvSpPr>
          <p:spPr bwMode="auto">
            <a:xfrm>
              <a:off x="19621295" y="83924"/>
              <a:ext cx="1015661" cy="4645842"/>
            </a:xfrm>
            <a:custGeom>
              <a:avLst/>
              <a:gdLst>
                <a:gd name="T0" fmla="*/ 0 w 1812"/>
                <a:gd name="T1" fmla="*/ 10 h 8290"/>
                <a:gd name="T2" fmla="*/ 0 w 1812"/>
                <a:gd name="T3" fmla="*/ 10 h 8290"/>
                <a:gd name="T4" fmla="*/ 216 w 1812"/>
                <a:gd name="T5" fmla="*/ 10 h 8290"/>
                <a:gd name="T6" fmla="*/ 1811 w 1812"/>
                <a:gd name="T7" fmla="*/ 8289 h 8290"/>
                <a:gd name="T8" fmla="*/ 1462 w 1812"/>
                <a:gd name="T9" fmla="*/ 8222 h 8290"/>
                <a:gd name="T10" fmla="*/ 0 w 1812"/>
                <a:gd name="T11" fmla="*/ 10 h 8290"/>
              </a:gdLst>
              <a:ahLst/>
              <a:cxnLst>
                <a:cxn ang="0">
                  <a:pos x="T0" y="T1"/>
                </a:cxn>
                <a:cxn ang="0">
                  <a:pos x="T2" y="T3"/>
                </a:cxn>
                <a:cxn ang="0">
                  <a:pos x="T4" y="T5"/>
                </a:cxn>
                <a:cxn ang="0">
                  <a:pos x="T6" y="T7"/>
                </a:cxn>
                <a:cxn ang="0">
                  <a:pos x="T8" y="T9"/>
                </a:cxn>
                <a:cxn ang="0">
                  <a:pos x="T10" y="T11"/>
                </a:cxn>
              </a:cxnLst>
              <a:rect l="0" t="0" r="r" b="b"/>
              <a:pathLst>
                <a:path w="1812" h="8290">
                  <a:moveTo>
                    <a:pt x="0" y="10"/>
                  </a:moveTo>
                  <a:lnTo>
                    <a:pt x="0" y="10"/>
                  </a:lnTo>
                  <a:cubicBezTo>
                    <a:pt x="31" y="0"/>
                    <a:pt x="216" y="10"/>
                    <a:pt x="216" y="10"/>
                  </a:cubicBezTo>
                  <a:cubicBezTo>
                    <a:pt x="1811" y="8289"/>
                    <a:pt x="1811" y="8289"/>
                    <a:pt x="1811" y="8289"/>
                  </a:cubicBezTo>
                  <a:cubicBezTo>
                    <a:pt x="1462" y="8222"/>
                    <a:pt x="1462" y="8222"/>
                    <a:pt x="1462" y="8222"/>
                  </a:cubicBezTo>
                  <a:lnTo>
                    <a:pt x="0" y="1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5" name="Freeform 48"/>
            <p:cNvSpPr>
              <a:spLocks noChangeArrowheads="1"/>
            </p:cNvSpPr>
            <p:nvPr/>
          </p:nvSpPr>
          <p:spPr bwMode="auto">
            <a:xfrm>
              <a:off x="19742384" y="88866"/>
              <a:ext cx="948938" cy="4640900"/>
            </a:xfrm>
            <a:custGeom>
              <a:avLst/>
              <a:gdLst>
                <a:gd name="T0" fmla="*/ 0 w 1693"/>
                <a:gd name="T1" fmla="*/ 0 h 8280"/>
                <a:gd name="T2" fmla="*/ 107 w 1693"/>
                <a:gd name="T3" fmla="*/ 51 h 8280"/>
                <a:gd name="T4" fmla="*/ 1692 w 1693"/>
                <a:gd name="T5" fmla="*/ 8192 h 8280"/>
                <a:gd name="T6" fmla="*/ 1595 w 1693"/>
                <a:gd name="T7" fmla="*/ 8279 h 8280"/>
                <a:gd name="T8" fmla="*/ 0 w 1693"/>
                <a:gd name="T9" fmla="*/ 0 h 8280"/>
              </a:gdLst>
              <a:ahLst/>
              <a:cxnLst>
                <a:cxn ang="0">
                  <a:pos x="T0" y="T1"/>
                </a:cxn>
                <a:cxn ang="0">
                  <a:pos x="T2" y="T3"/>
                </a:cxn>
                <a:cxn ang="0">
                  <a:pos x="T4" y="T5"/>
                </a:cxn>
                <a:cxn ang="0">
                  <a:pos x="T6" y="T7"/>
                </a:cxn>
                <a:cxn ang="0">
                  <a:pos x="T8" y="T9"/>
                </a:cxn>
              </a:cxnLst>
              <a:rect l="0" t="0" r="r" b="b"/>
              <a:pathLst>
                <a:path w="1693" h="8280">
                  <a:moveTo>
                    <a:pt x="0" y="0"/>
                  </a:moveTo>
                  <a:lnTo>
                    <a:pt x="107" y="51"/>
                  </a:lnTo>
                  <a:lnTo>
                    <a:pt x="1692" y="8192"/>
                  </a:lnTo>
                  <a:lnTo>
                    <a:pt x="1595" y="827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6" name="Freeform 49"/>
            <p:cNvSpPr>
              <a:spLocks noChangeArrowheads="1"/>
            </p:cNvSpPr>
            <p:nvPr/>
          </p:nvSpPr>
          <p:spPr bwMode="auto">
            <a:xfrm>
              <a:off x="20058696" y="368110"/>
              <a:ext cx="951408" cy="4114537"/>
            </a:xfrm>
            <a:custGeom>
              <a:avLst/>
              <a:gdLst>
                <a:gd name="T0" fmla="*/ 0 w 1699"/>
                <a:gd name="T1" fmla="*/ 0 h 7342"/>
                <a:gd name="T2" fmla="*/ 0 w 1699"/>
                <a:gd name="T3" fmla="*/ 0 h 7342"/>
                <a:gd name="T4" fmla="*/ 190 w 1699"/>
                <a:gd name="T5" fmla="*/ 6 h 7342"/>
                <a:gd name="T6" fmla="*/ 1698 w 1699"/>
                <a:gd name="T7" fmla="*/ 7341 h 7342"/>
                <a:gd name="T8" fmla="*/ 1410 w 1699"/>
                <a:gd name="T9" fmla="*/ 7315 h 7342"/>
                <a:gd name="T10" fmla="*/ 0 w 1699"/>
                <a:gd name="T11" fmla="*/ 0 h 7342"/>
              </a:gdLst>
              <a:ahLst/>
              <a:cxnLst>
                <a:cxn ang="0">
                  <a:pos x="T0" y="T1"/>
                </a:cxn>
                <a:cxn ang="0">
                  <a:pos x="T2" y="T3"/>
                </a:cxn>
                <a:cxn ang="0">
                  <a:pos x="T4" y="T5"/>
                </a:cxn>
                <a:cxn ang="0">
                  <a:pos x="T6" y="T7"/>
                </a:cxn>
                <a:cxn ang="0">
                  <a:pos x="T8" y="T9"/>
                </a:cxn>
                <a:cxn ang="0">
                  <a:pos x="T10" y="T11"/>
                </a:cxn>
              </a:cxnLst>
              <a:rect l="0" t="0" r="r" b="b"/>
              <a:pathLst>
                <a:path w="1699" h="7342">
                  <a:moveTo>
                    <a:pt x="0" y="0"/>
                  </a:moveTo>
                  <a:lnTo>
                    <a:pt x="0" y="0"/>
                  </a:lnTo>
                  <a:cubicBezTo>
                    <a:pt x="118" y="6"/>
                    <a:pt x="190" y="6"/>
                    <a:pt x="190" y="6"/>
                  </a:cubicBezTo>
                  <a:cubicBezTo>
                    <a:pt x="1698" y="7341"/>
                    <a:pt x="1698" y="7341"/>
                    <a:pt x="1698" y="7341"/>
                  </a:cubicBezTo>
                  <a:cubicBezTo>
                    <a:pt x="1410" y="7315"/>
                    <a:pt x="1410" y="7315"/>
                    <a:pt x="1410" y="7315"/>
                  </a:cubicBezTo>
                  <a:lnTo>
                    <a:pt x="0" y="0"/>
                  </a:lnTo>
                </a:path>
              </a:pathLst>
            </a:custGeom>
            <a:solidFill>
              <a:srgbClr val="DEDED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7" name="Freeform 50"/>
            <p:cNvSpPr>
              <a:spLocks noChangeArrowheads="1"/>
            </p:cNvSpPr>
            <p:nvPr/>
          </p:nvSpPr>
          <p:spPr bwMode="auto">
            <a:xfrm>
              <a:off x="20164957" y="370582"/>
              <a:ext cx="889629" cy="4112065"/>
            </a:xfrm>
            <a:custGeom>
              <a:avLst/>
              <a:gdLst>
                <a:gd name="T0" fmla="*/ 0 w 1586"/>
                <a:gd name="T1" fmla="*/ 0 h 7336"/>
                <a:gd name="T2" fmla="*/ 92 w 1586"/>
                <a:gd name="T3" fmla="*/ 46 h 7336"/>
                <a:gd name="T4" fmla="*/ 1585 w 1586"/>
                <a:gd name="T5" fmla="*/ 7273 h 7336"/>
                <a:gd name="T6" fmla="*/ 1508 w 1586"/>
                <a:gd name="T7" fmla="*/ 7335 h 7336"/>
                <a:gd name="T8" fmla="*/ 0 w 1586"/>
                <a:gd name="T9" fmla="*/ 0 h 7336"/>
              </a:gdLst>
              <a:ahLst/>
              <a:cxnLst>
                <a:cxn ang="0">
                  <a:pos x="T0" y="T1"/>
                </a:cxn>
                <a:cxn ang="0">
                  <a:pos x="T2" y="T3"/>
                </a:cxn>
                <a:cxn ang="0">
                  <a:pos x="T4" y="T5"/>
                </a:cxn>
                <a:cxn ang="0">
                  <a:pos x="T6" y="T7"/>
                </a:cxn>
                <a:cxn ang="0">
                  <a:pos x="T8" y="T9"/>
                </a:cxn>
              </a:cxnLst>
              <a:rect l="0" t="0" r="r" b="b"/>
              <a:pathLst>
                <a:path w="1586" h="7336">
                  <a:moveTo>
                    <a:pt x="0" y="0"/>
                  </a:moveTo>
                  <a:lnTo>
                    <a:pt x="92" y="46"/>
                  </a:lnTo>
                  <a:lnTo>
                    <a:pt x="1585" y="7273"/>
                  </a:lnTo>
                  <a:lnTo>
                    <a:pt x="1508" y="733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8" name="Freeform 51"/>
            <p:cNvSpPr>
              <a:spLocks noChangeArrowheads="1"/>
            </p:cNvSpPr>
            <p:nvPr/>
          </p:nvSpPr>
          <p:spPr bwMode="auto">
            <a:xfrm>
              <a:off x="19865943" y="719019"/>
              <a:ext cx="481882" cy="301486"/>
            </a:xfrm>
            <a:custGeom>
              <a:avLst/>
              <a:gdLst>
                <a:gd name="T0" fmla="*/ 31 w 858"/>
                <a:gd name="T1" fmla="*/ 159 h 540"/>
                <a:gd name="T2" fmla="*/ 857 w 858"/>
                <a:gd name="T3" fmla="*/ 539 h 540"/>
                <a:gd name="T4" fmla="*/ 831 w 858"/>
                <a:gd name="T5" fmla="*/ 411 h 540"/>
                <a:gd name="T6" fmla="*/ 0 w 858"/>
                <a:gd name="T7" fmla="*/ 0 h 540"/>
                <a:gd name="T8" fmla="*/ 31 w 858"/>
                <a:gd name="T9" fmla="*/ 159 h 540"/>
              </a:gdLst>
              <a:ahLst/>
              <a:cxnLst>
                <a:cxn ang="0">
                  <a:pos x="T0" y="T1"/>
                </a:cxn>
                <a:cxn ang="0">
                  <a:pos x="T2" y="T3"/>
                </a:cxn>
                <a:cxn ang="0">
                  <a:pos x="T4" y="T5"/>
                </a:cxn>
                <a:cxn ang="0">
                  <a:pos x="T6" y="T7"/>
                </a:cxn>
                <a:cxn ang="0">
                  <a:pos x="T8" y="T9"/>
                </a:cxn>
              </a:cxnLst>
              <a:rect l="0" t="0" r="r" b="b"/>
              <a:pathLst>
                <a:path w="858" h="540">
                  <a:moveTo>
                    <a:pt x="31" y="159"/>
                  </a:moveTo>
                  <a:lnTo>
                    <a:pt x="857" y="539"/>
                  </a:lnTo>
                  <a:lnTo>
                    <a:pt x="831" y="411"/>
                  </a:lnTo>
                  <a:lnTo>
                    <a:pt x="0" y="0"/>
                  </a:lnTo>
                  <a:lnTo>
                    <a:pt x="31" y="15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9" name="Freeform 52"/>
            <p:cNvSpPr>
              <a:spLocks noChangeArrowheads="1"/>
            </p:cNvSpPr>
            <p:nvPr/>
          </p:nvSpPr>
          <p:spPr bwMode="auto">
            <a:xfrm>
              <a:off x="20024100" y="1497446"/>
              <a:ext cx="467055" cy="244647"/>
            </a:xfrm>
            <a:custGeom>
              <a:avLst/>
              <a:gdLst>
                <a:gd name="T0" fmla="*/ 31 w 832"/>
                <a:gd name="T1" fmla="*/ 154 h 437"/>
                <a:gd name="T2" fmla="*/ 831 w 832"/>
                <a:gd name="T3" fmla="*/ 436 h 437"/>
                <a:gd name="T4" fmla="*/ 806 w 832"/>
                <a:gd name="T5" fmla="*/ 308 h 437"/>
                <a:gd name="T6" fmla="*/ 0 w 832"/>
                <a:gd name="T7" fmla="*/ 0 h 437"/>
                <a:gd name="T8" fmla="*/ 31 w 832"/>
                <a:gd name="T9" fmla="*/ 154 h 437"/>
              </a:gdLst>
              <a:ahLst/>
              <a:cxnLst>
                <a:cxn ang="0">
                  <a:pos x="T0" y="T1"/>
                </a:cxn>
                <a:cxn ang="0">
                  <a:pos x="T2" y="T3"/>
                </a:cxn>
                <a:cxn ang="0">
                  <a:pos x="T4" y="T5"/>
                </a:cxn>
                <a:cxn ang="0">
                  <a:pos x="T6" y="T7"/>
                </a:cxn>
                <a:cxn ang="0">
                  <a:pos x="T8" y="T9"/>
                </a:cxn>
              </a:cxnLst>
              <a:rect l="0" t="0" r="r" b="b"/>
              <a:pathLst>
                <a:path w="832" h="437">
                  <a:moveTo>
                    <a:pt x="31" y="154"/>
                  </a:moveTo>
                  <a:lnTo>
                    <a:pt x="831" y="436"/>
                  </a:lnTo>
                  <a:lnTo>
                    <a:pt x="806" y="308"/>
                  </a:lnTo>
                  <a:lnTo>
                    <a:pt x="0" y="0"/>
                  </a:lnTo>
                  <a:lnTo>
                    <a:pt x="31" y="1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0" name="Freeform 53"/>
            <p:cNvSpPr>
              <a:spLocks noChangeArrowheads="1"/>
            </p:cNvSpPr>
            <p:nvPr/>
          </p:nvSpPr>
          <p:spPr bwMode="auto">
            <a:xfrm>
              <a:off x="20177314" y="2265986"/>
              <a:ext cx="459642" cy="160628"/>
            </a:xfrm>
            <a:custGeom>
              <a:avLst/>
              <a:gdLst>
                <a:gd name="T0" fmla="*/ 31 w 822"/>
                <a:gd name="T1" fmla="*/ 154 h 288"/>
                <a:gd name="T2" fmla="*/ 821 w 822"/>
                <a:gd name="T3" fmla="*/ 287 h 288"/>
                <a:gd name="T4" fmla="*/ 795 w 822"/>
                <a:gd name="T5" fmla="*/ 159 h 288"/>
                <a:gd name="T6" fmla="*/ 0 w 822"/>
                <a:gd name="T7" fmla="*/ 0 h 288"/>
                <a:gd name="T8" fmla="*/ 31 w 822"/>
                <a:gd name="T9" fmla="*/ 154 h 288"/>
              </a:gdLst>
              <a:ahLst/>
              <a:cxnLst>
                <a:cxn ang="0">
                  <a:pos x="T0" y="T1"/>
                </a:cxn>
                <a:cxn ang="0">
                  <a:pos x="T2" y="T3"/>
                </a:cxn>
                <a:cxn ang="0">
                  <a:pos x="T4" y="T5"/>
                </a:cxn>
                <a:cxn ang="0">
                  <a:pos x="T6" y="T7"/>
                </a:cxn>
                <a:cxn ang="0">
                  <a:pos x="T8" y="T9"/>
                </a:cxn>
              </a:cxnLst>
              <a:rect l="0" t="0" r="r" b="b"/>
              <a:pathLst>
                <a:path w="822" h="288">
                  <a:moveTo>
                    <a:pt x="31" y="154"/>
                  </a:moveTo>
                  <a:lnTo>
                    <a:pt x="821" y="287"/>
                  </a:lnTo>
                  <a:lnTo>
                    <a:pt x="795" y="159"/>
                  </a:lnTo>
                  <a:lnTo>
                    <a:pt x="0" y="0"/>
                  </a:lnTo>
                  <a:lnTo>
                    <a:pt x="31" y="1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1" name="Freeform 54"/>
            <p:cNvSpPr>
              <a:spLocks noChangeArrowheads="1"/>
            </p:cNvSpPr>
            <p:nvPr/>
          </p:nvSpPr>
          <p:spPr bwMode="auto">
            <a:xfrm>
              <a:off x="20320643" y="3041941"/>
              <a:ext cx="442343" cy="86493"/>
            </a:xfrm>
            <a:custGeom>
              <a:avLst/>
              <a:gdLst>
                <a:gd name="T0" fmla="*/ 30 w 791"/>
                <a:gd name="T1" fmla="*/ 154 h 155"/>
                <a:gd name="T2" fmla="*/ 790 w 791"/>
                <a:gd name="T3" fmla="*/ 128 h 155"/>
                <a:gd name="T4" fmla="*/ 764 w 791"/>
                <a:gd name="T5" fmla="*/ 0 h 155"/>
                <a:gd name="T6" fmla="*/ 0 w 791"/>
                <a:gd name="T7" fmla="*/ 0 h 155"/>
                <a:gd name="T8" fmla="*/ 30 w 791"/>
                <a:gd name="T9" fmla="*/ 154 h 155"/>
              </a:gdLst>
              <a:ahLst/>
              <a:cxnLst>
                <a:cxn ang="0">
                  <a:pos x="T0" y="T1"/>
                </a:cxn>
                <a:cxn ang="0">
                  <a:pos x="T2" y="T3"/>
                </a:cxn>
                <a:cxn ang="0">
                  <a:pos x="T4" y="T5"/>
                </a:cxn>
                <a:cxn ang="0">
                  <a:pos x="T6" y="T7"/>
                </a:cxn>
                <a:cxn ang="0">
                  <a:pos x="T8" y="T9"/>
                </a:cxn>
              </a:cxnLst>
              <a:rect l="0" t="0" r="r" b="b"/>
              <a:pathLst>
                <a:path w="791" h="155">
                  <a:moveTo>
                    <a:pt x="30" y="154"/>
                  </a:moveTo>
                  <a:lnTo>
                    <a:pt x="790" y="128"/>
                  </a:lnTo>
                  <a:lnTo>
                    <a:pt x="764" y="0"/>
                  </a:lnTo>
                  <a:lnTo>
                    <a:pt x="0" y="0"/>
                  </a:lnTo>
                  <a:lnTo>
                    <a:pt x="30" y="1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2" name="Freeform 55"/>
            <p:cNvSpPr>
              <a:spLocks noChangeArrowheads="1"/>
            </p:cNvSpPr>
            <p:nvPr/>
          </p:nvSpPr>
          <p:spPr bwMode="auto">
            <a:xfrm>
              <a:off x="20491154" y="3696807"/>
              <a:ext cx="402805" cy="207580"/>
            </a:xfrm>
            <a:custGeom>
              <a:avLst/>
              <a:gdLst>
                <a:gd name="T0" fmla="*/ 31 w 719"/>
                <a:gd name="T1" fmla="*/ 370 h 371"/>
                <a:gd name="T2" fmla="*/ 718 w 719"/>
                <a:gd name="T3" fmla="*/ 129 h 371"/>
                <a:gd name="T4" fmla="*/ 693 w 719"/>
                <a:gd name="T5" fmla="*/ 0 h 371"/>
                <a:gd name="T6" fmla="*/ 0 w 719"/>
                <a:gd name="T7" fmla="*/ 216 h 371"/>
                <a:gd name="T8" fmla="*/ 31 w 719"/>
                <a:gd name="T9" fmla="*/ 370 h 371"/>
              </a:gdLst>
              <a:ahLst/>
              <a:cxnLst>
                <a:cxn ang="0">
                  <a:pos x="T0" y="T1"/>
                </a:cxn>
                <a:cxn ang="0">
                  <a:pos x="T2" y="T3"/>
                </a:cxn>
                <a:cxn ang="0">
                  <a:pos x="T4" y="T5"/>
                </a:cxn>
                <a:cxn ang="0">
                  <a:pos x="T6" y="T7"/>
                </a:cxn>
                <a:cxn ang="0">
                  <a:pos x="T8" y="T9"/>
                </a:cxn>
              </a:cxnLst>
              <a:rect l="0" t="0" r="r" b="b"/>
              <a:pathLst>
                <a:path w="719" h="371">
                  <a:moveTo>
                    <a:pt x="31" y="370"/>
                  </a:moveTo>
                  <a:lnTo>
                    <a:pt x="718" y="129"/>
                  </a:lnTo>
                  <a:lnTo>
                    <a:pt x="693" y="0"/>
                  </a:lnTo>
                  <a:lnTo>
                    <a:pt x="0" y="216"/>
                  </a:lnTo>
                  <a:lnTo>
                    <a:pt x="31" y="37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3" name="Freeform 56"/>
            <p:cNvSpPr>
              <a:spLocks noChangeArrowheads="1"/>
            </p:cNvSpPr>
            <p:nvPr/>
          </p:nvSpPr>
          <p:spPr bwMode="auto">
            <a:xfrm>
              <a:off x="19940079" y="835166"/>
              <a:ext cx="353380" cy="175454"/>
            </a:xfrm>
            <a:custGeom>
              <a:avLst/>
              <a:gdLst>
                <a:gd name="T0" fmla="*/ 631 w 632"/>
                <a:gd name="T1" fmla="*/ 292 h 313"/>
                <a:gd name="T2" fmla="*/ 437 w 632"/>
                <a:gd name="T3" fmla="*/ 312 h 313"/>
                <a:gd name="T4" fmla="*/ 26 w 632"/>
                <a:gd name="T5" fmla="*/ 128 h 313"/>
                <a:gd name="T6" fmla="*/ 0 w 632"/>
                <a:gd name="T7" fmla="*/ 0 h 313"/>
                <a:gd name="T8" fmla="*/ 631 w 632"/>
                <a:gd name="T9" fmla="*/ 292 h 313"/>
              </a:gdLst>
              <a:ahLst/>
              <a:cxnLst>
                <a:cxn ang="0">
                  <a:pos x="T0" y="T1"/>
                </a:cxn>
                <a:cxn ang="0">
                  <a:pos x="T2" y="T3"/>
                </a:cxn>
                <a:cxn ang="0">
                  <a:pos x="T4" y="T5"/>
                </a:cxn>
                <a:cxn ang="0">
                  <a:pos x="T6" y="T7"/>
                </a:cxn>
                <a:cxn ang="0">
                  <a:pos x="T8" y="T9"/>
                </a:cxn>
              </a:cxnLst>
              <a:rect l="0" t="0" r="r" b="b"/>
              <a:pathLst>
                <a:path w="632" h="313">
                  <a:moveTo>
                    <a:pt x="631" y="292"/>
                  </a:moveTo>
                  <a:lnTo>
                    <a:pt x="437" y="312"/>
                  </a:lnTo>
                  <a:lnTo>
                    <a:pt x="26" y="128"/>
                  </a:lnTo>
                  <a:lnTo>
                    <a:pt x="0" y="0"/>
                  </a:lnTo>
                  <a:lnTo>
                    <a:pt x="631" y="292"/>
                  </a:lnTo>
                </a:path>
              </a:pathLst>
            </a:custGeom>
            <a:solidFill>
              <a:srgbClr val="CFD0D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4" name="Freeform 57"/>
            <p:cNvSpPr>
              <a:spLocks noChangeArrowheads="1"/>
            </p:cNvSpPr>
            <p:nvPr/>
          </p:nvSpPr>
          <p:spPr bwMode="auto">
            <a:xfrm>
              <a:off x="20090821" y="1601236"/>
              <a:ext cx="353381" cy="140857"/>
            </a:xfrm>
            <a:custGeom>
              <a:avLst/>
              <a:gdLst>
                <a:gd name="T0" fmla="*/ 631 w 632"/>
                <a:gd name="T1" fmla="*/ 226 h 252"/>
                <a:gd name="T2" fmla="*/ 426 w 632"/>
                <a:gd name="T3" fmla="*/ 251 h 252"/>
                <a:gd name="T4" fmla="*/ 26 w 632"/>
                <a:gd name="T5" fmla="*/ 128 h 252"/>
                <a:gd name="T6" fmla="*/ 0 w 632"/>
                <a:gd name="T7" fmla="*/ 0 h 252"/>
                <a:gd name="T8" fmla="*/ 631 w 632"/>
                <a:gd name="T9" fmla="*/ 226 h 252"/>
              </a:gdLst>
              <a:ahLst/>
              <a:cxnLst>
                <a:cxn ang="0">
                  <a:pos x="T0" y="T1"/>
                </a:cxn>
                <a:cxn ang="0">
                  <a:pos x="T2" y="T3"/>
                </a:cxn>
                <a:cxn ang="0">
                  <a:pos x="T4" y="T5"/>
                </a:cxn>
                <a:cxn ang="0">
                  <a:pos x="T6" y="T7"/>
                </a:cxn>
                <a:cxn ang="0">
                  <a:pos x="T8" y="T9"/>
                </a:cxn>
              </a:cxnLst>
              <a:rect l="0" t="0" r="r" b="b"/>
              <a:pathLst>
                <a:path w="632" h="252">
                  <a:moveTo>
                    <a:pt x="631" y="226"/>
                  </a:moveTo>
                  <a:lnTo>
                    <a:pt x="426" y="251"/>
                  </a:lnTo>
                  <a:lnTo>
                    <a:pt x="26" y="128"/>
                  </a:lnTo>
                  <a:lnTo>
                    <a:pt x="0" y="0"/>
                  </a:lnTo>
                  <a:lnTo>
                    <a:pt x="631" y="226"/>
                  </a:lnTo>
                </a:path>
              </a:pathLst>
            </a:custGeom>
            <a:solidFill>
              <a:srgbClr val="CFD0D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grpSp>
      <p:sp>
        <p:nvSpPr>
          <p:cNvPr id="66" name="Freeform 170"/>
          <p:cNvSpPr>
            <a:spLocks noChangeArrowheads="1"/>
          </p:cNvSpPr>
          <p:nvPr/>
        </p:nvSpPr>
        <p:spPr bwMode="auto">
          <a:xfrm>
            <a:off x="15372966" y="6085669"/>
            <a:ext cx="563682" cy="588194"/>
          </a:xfrm>
          <a:custGeom>
            <a:avLst/>
            <a:gdLst>
              <a:gd name="T0" fmla="*/ 515 w 634"/>
              <a:gd name="T1" fmla="*/ 471 h 634"/>
              <a:gd name="T2" fmla="*/ 220 w 634"/>
              <a:gd name="T3" fmla="*/ 412 h 634"/>
              <a:gd name="T4" fmla="*/ 117 w 634"/>
              <a:gd name="T5" fmla="*/ 471 h 634"/>
              <a:gd name="T6" fmla="*/ 117 w 634"/>
              <a:gd name="T7" fmla="*/ 515 h 634"/>
              <a:gd name="T8" fmla="*/ 220 w 634"/>
              <a:gd name="T9" fmla="*/ 574 h 634"/>
              <a:gd name="T10" fmla="*/ 515 w 634"/>
              <a:gd name="T11" fmla="*/ 515 h 634"/>
              <a:gd name="T12" fmla="*/ 515 w 634"/>
              <a:gd name="T13" fmla="*/ 471 h 634"/>
              <a:gd name="T14" fmla="*/ 220 w 634"/>
              <a:gd name="T15" fmla="*/ 545 h 634"/>
              <a:gd name="T16" fmla="*/ 220 w 634"/>
              <a:gd name="T17" fmla="*/ 442 h 634"/>
              <a:gd name="T18" fmla="*/ 220 w 634"/>
              <a:gd name="T19" fmla="*/ 545 h 634"/>
              <a:gd name="T20" fmla="*/ 515 w 634"/>
              <a:gd name="T21" fmla="*/ 162 h 634"/>
              <a:gd name="T22" fmla="*/ 220 w 634"/>
              <a:gd name="T23" fmla="*/ 103 h 634"/>
              <a:gd name="T24" fmla="*/ 117 w 634"/>
              <a:gd name="T25" fmla="*/ 162 h 634"/>
              <a:gd name="T26" fmla="*/ 117 w 634"/>
              <a:gd name="T27" fmla="*/ 206 h 634"/>
              <a:gd name="T28" fmla="*/ 220 w 634"/>
              <a:gd name="T29" fmla="*/ 265 h 634"/>
              <a:gd name="T30" fmla="*/ 515 w 634"/>
              <a:gd name="T31" fmla="*/ 206 h 634"/>
              <a:gd name="T32" fmla="*/ 515 w 634"/>
              <a:gd name="T33" fmla="*/ 162 h 634"/>
              <a:gd name="T34" fmla="*/ 220 w 634"/>
              <a:gd name="T35" fmla="*/ 235 h 634"/>
              <a:gd name="T36" fmla="*/ 220 w 634"/>
              <a:gd name="T37" fmla="*/ 133 h 634"/>
              <a:gd name="T38" fmla="*/ 220 w 634"/>
              <a:gd name="T39" fmla="*/ 235 h 634"/>
              <a:gd name="T40" fmla="*/ 515 w 634"/>
              <a:gd name="T41" fmla="*/ 324 h 634"/>
              <a:gd name="T42" fmla="*/ 397 w 634"/>
              <a:gd name="T43" fmla="*/ 265 h 634"/>
              <a:gd name="T44" fmla="*/ 117 w 634"/>
              <a:gd name="T45" fmla="*/ 324 h 634"/>
              <a:gd name="T46" fmla="*/ 117 w 634"/>
              <a:gd name="T47" fmla="*/ 353 h 634"/>
              <a:gd name="T48" fmla="*/ 397 w 634"/>
              <a:gd name="T49" fmla="*/ 412 h 634"/>
              <a:gd name="T50" fmla="*/ 515 w 634"/>
              <a:gd name="T51" fmla="*/ 353 h 634"/>
              <a:gd name="T52" fmla="*/ 515 w 634"/>
              <a:gd name="T53" fmla="*/ 324 h 634"/>
              <a:gd name="T54" fmla="*/ 397 w 634"/>
              <a:gd name="T55" fmla="*/ 383 h 634"/>
              <a:gd name="T56" fmla="*/ 397 w 634"/>
              <a:gd name="T57" fmla="*/ 294 h 634"/>
              <a:gd name="T58" fmla="*/ 397 w 634"/>
              <a:gd name="T59" fmla="*/ 383 h 634"/>
              <a:gd name="T60" fmla="*/ 544 w 634"/>
              <a:gd name="T61" fmla="*/ 0 h 634"/>
              <a:gd name="T62" fmla="*/ 0 w 634"/>
              <a:gd name="T63" fmla="*/ 88 h 634"/>
              <a:gd name="T64" fmla="*/ 73 w 634"/>
              <a:gd name="T65" fmla="*/ 633 h 634"/>
              <a:gd name="T66" fmla="*/ 633 w 634"/>
              <a:gd name="T67" fmla="*/ 559 h 634"/>
              <a:gd name="T68" fmla="*/ 544 w 634"/>
              <a:gd name="T69" fmla="*/ 0 h 634"/>
              <a:gd name="T70" fmla="*/ 588 w 634"/>
              <a:gd name="T71" fmla="*/ 559 h 634"/>
              <a:gd name="T72" fmla="*/ 73 w 634"/>
              <a:gd name="T73" fmla="*/ 589 h 634"/>
              <a:gd name="T74" fmla="*/ 44 w 634"/>
              <a:gd name="T75" fmla="*/ 88 h 634"/>
              <a:gd name="T76" fmla="*/ 544 w 634"/>
              <a:gd name="T77" fmla="*/ 44 h 634"/>
              <a:gd name="T78" fmla="*/ 588 w 634"/>
              <a:gd name="T79" fmla="*/ 55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7" name="Freeform 185"/>
          <p:cNvSpPr>
            <a:spLocks noChangeArrowheads="1"/>
          </p:cNvSpPr>
          <p:nvPr/>
        </p:nvSpPr>
        <p:spPr bwMode="auto">
          <a:xfrm>
            <a:off x="15335203" y="4918462"/>
            <a:ext cx="547308" cy="418776"/>
          </a:xfrm>
          <a:custGeom>
            <a:avLst/>
            <a:gdLst>
              <a:gd name="T0" fmla="*/ 545 w 619"/>
              <a:gd name="T1" fmla="*/ 0 h 472"/>
              <a:gd name="T2" fmla="*/ 545 w 619"/>
              <a:gd name="T3" fmla="*/ 0 h 472"/>
              <a:gd name="T4" fmla="*/ 73 w 619"/>
              <a:gd name="T5" fmla="*/ 0 h 472"/>
              <a:gd name="T6" fmla="*/ 0 w 619"/>
              <a:gd name="T7" fmla="*/ 73 h 472"/>
              <a:gd name="T8" fmla="*/ 0 w 619"/>
              <a:gd name="T9" fmla="*/ 397 h 472"/>
              <a:gd name="T10" fmla="*/ 73 w 619"/>
              <a:gd name="T11" fmla="*/ 471 h 472"/>
              <a:gd name="T12" fmla="*/ 545 w 619"/>
              <a:gd name="T13" fmla="*/ 471 h 472"/>
              <a:gd name="T14" fmla="*/ 618 w 619"/>
              <a:gd name="T15" fmla="*/ 397 h 472"/>
              <a:gd name="T16" fmla="*/ 618 w 619"/>
              <a:gd name="T17" fmla="*/ 73 h 472"/>
              <a:gd name="T18" fmla="*/ 545 w 619"/>
              <a:gd name="T19" fmla="*/ 0 h 472"/>
              <a:gd name="T20" fmla="*/ 559 w 619"/>
              <a:gd name="T21" fmla="*/ 44 h 472"/>
              <a:gd name="T22" fmla="*/ 559 w 619"/>
              <a:gd name="T23" fmla="*/ 44 h 472"/>
              <a:gd name="T24" fmla="*/ 309 w 619"/>
              <a:gd name="T25" fmla="*/ 235 h 472"/>
              <a:gd name="T26" fmla="*/ 59 w 619"/>
              <a:gd name="T27" fmla="*/ 44 h 472"/>
              <a:gd name="T28" fmla="*/ 559 w 619"/>
              <a:gd name="T29" fmla="*/ 44 h 472"/>
              <a:gd name="T30" fmla="*/ 29 w 619"/>
              <a:gd name="T31" fmla="*/ 397 h 472"/>
              <a:gd name="T32" fmla="*/ 29 w 619"/>
              <a:gd name="T33" fmla="*/ 397 h 472"/>
              <a:gd name="T34" fmla="*/ 29 w 619"/>
              <a:gd name="T35" fmla="*/ 73 h 472"/>
              <a:gd name="T36" fmla="*/ 206 w 619"/>
              <a:gd name="T37" fmla="*/ 221 h 472"/>
              <a:gd name="T38" fmla="*/ 29 w 619"/>
              <a:gd name="T39" fmla="*/ 397 h 472"/>
              <a:gd name="T40" fmla="*/ 59 w 619"/>
              <a:gd name="T41" fmla="*/ 427 h 472"/>
              <a:gd name="T42" fmla="*/ 59 w 619"/>
              <a:gd name="T43" fmla="*/ 427 h 472"/>
              <a:gd name="T44" fmla="*/ 236 w 619"/>
              <a:gd name="T45" fmla="*/ 235 h 472"/>
              <a:gd name="T46" fmla="*/ 309 w 619"/>
              <a:gd name="T47" fmla="*/ 294 h 472"/>
              <a:gd name="T48" fmla="*/ 368 w 619"/>
              <a:gd name="T49" fmla="*/ 235 h 472"/>
              <a:gd name="T50" fmla="*/ 559 w 619"/>
              <a:gd name="T51" fmla="*/ 427 h 472"/>
              <a:gd name="T52" fmla="*/ 59 w 619"/>
              <a:gd name="T53" fmla="*/ 427 h 472"/>
              <a:gd name="T54" fmla="*/ 589 w 619"/>
              <a:gd name="T55" fmla="*/ 397 h 472"/>
              <a:gd name="T56" fmla="*/ 589 w 619"/>
              <a:gd name="T57" fmla="*/ 397 h 472"/>
              <a:gd name="T58" fmla="*/ 589 w 619"/>
              <a:gd name="T59" fmla="*/ 397 h 472"/>
              <a:gd name="T60" fmla="*/ 412 w 619"/>
              <a:gd name="T61" fmla="*/ 221 h 472"/>
              <a:gd name="T62" fmla="*/ 589 w 619"/>
              <a:gd name="T63" fmla="*/ 73 h 472"/>
              <a:gd name="T64" fmla="*/ 589 w 619"/>
              <a:gd name="T65" fmla="*/ 3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8" name="Freeform 199"/>
          <p:cNvSpPr>
            <a:spLocks noChangeArrowheads="1"/>
          </p:cNvSpPr>
          <p:nvPr/>
        </p:nvSpPr>
        <p:spPr bwMode="auto">
          <a:xfrm>
            <a:off x="15327017" y="3496643"/>
            <a:ext cx="563681" cy="648113"/>
          </a:xfrm>
          <a:custGeom>
            <a:avLst/>
            <a:gdLst>
              <a:gd name="T0" fmla="*/ 560 w 634"/>
              <a:gd name="T1" fmla="*/ 74 h 590"/>
              <a:gd name="T2" fmla="*/ 560 w 634"/>
              <a:gd name="T3" fmla="*/ 74 h 590"/>
              <a:gd name="T4" fmla="*/ 442 w 634"/>
              <a:gd name="T5" fmla="*/ 74 h 590"/>
              <a:gd name="T6" fmla="*/ 442 w 634"/>
              <a:gd name="T7" fmla="*/ 30 h 590"/>
              <a:gd name="T8" fmla="*/ 398 w 634"/>
              <a:gd name="T9" fmla="*/ 0 h 590"/>
              <a:gd name="T10" fmla="*/ 236 w 634"/>
              <a:gd name="T11" fmla="*/ 0 h 590"/>
              <a:gd name="T12" fmla="*/ 207 w 634"/>
              <a:gd name="T13" fmla="*/ 30 h 590"/>
              <a:gd name="T14" fmla="*/ 207 w 634"/>
              <a:gd name="T15" fmla="*/ 74 h 590"/>
              <a:gd name="T16" fmla="*/ 89 w 634"/>
              <a:gd name="T17" fmla="*/ 74 h 590"/>
              <a:gd name="T18" fmla="*/ 0 w 634"/>
              <a:gd name="T19" fmla="*/ 147 h 590"/>
              <a:gd name="T20" fmla="*/ 0 w 634"/>
              <a:gd name="T21" fmla="*/ 501 h 590"/>
              <a:gd name="T22" fmla="*/ 89 w 634"/>
              <a:gd name="T23" fmla="*/ 589 h 590"/>
              <a:gd name="T24" fmla="*/ 560 w 634"/>
              <a:gd name="T25" fmla="*/ 589 h 590"/>
              <a:gd name="T26" fmla="*/ 633 w 634"/>
              <a:gd name="T27" fmla="*/ 501 h 590"/>
              <a:gd name="T28" fmla="*/ 633 w 634"/>
              <a:gd name="T29" fmla="*/ 147 h 590"/>
              <a:gd name="T30" fmla="*/ 560 w 634"/>
              <a:gd name="T31" fmla="*/ 74 h 590"/>
              <a:gd name="T32" fmla="*/ 236 w 634"/>
              <a:gd name="T33" fmla="*/ 59 h 590"/>
              <a:gd name="T34" fmla="*/ 236 w 634"/>
              <a:gd name="T35" fmla="*/ 59 h 590"/>
              <a:gd name="T36" fmla="*/ 265 w 634"/>
              <a:gd name="T37" fmla="*/ 30 h 590"/>
              <a:gd name="T38" fmla="*/ 383 w 634"/>
              <a:gd name="T39" fmla="*/ 30 h 590"/>
              <a:gd name="T40" fmla="*/ 398 w 634"/>
              <a:gd name="T41" fmla="*/ 59 h 590"/>
              <a:gd name="T42" fmla="*/ 398 w 634"/>
              <a:gd name="T43" fmla="*/ 74 h 590"/>
              <a:gd name="T44" fmla="*/ 236 w 634"/>
              <a:gd name="T45" fmla="*/ 74 h 590"/>
              <a:gd name="T46" fmla="*/ 236 w 634"/>
              <a:gd name="T47" fmla="*/ 59 h 590"/>
              <a:gd name="T48" fmla="*/ 589 w 634"/>
              <a:gd name="T49" fmla="*/ 501 h 590"/>
              <a:gd name="T50" fmla="*/ 589 w 634"/>
              <a:gd name="T51" fmla="*/ 501 h 590"/>
              <a:gd name="T52" fmla="*/ 560 w 634"/>
              <a:gd name="T53" fmla="*/ 545 h 590"/>
              <a:gd name="T54" fmla="*/ 89 w 634"/>
              <a:gd name="T55" fmla="*/ 545 h 590"/>
              <a:gd name="T56" fmla="*/ 44 w 634"/>
              <a:gd name="T57" fmla="*/ 501 h 590"/>
              <a:gd name="T58" fmla="*/ 44 w 634"/>
              <a:gd name="T59" fmla="*/ 295 h 590"/>
              <a:gd name="T60" fmla="*/ 251 w 634"/>
              <a:gd name="T61" fmla="*/ 295 h 590"/>
              <a:gd name="T62" fmla="*/ 236 w 634"/>
              <a:gd name="T63" fmla="*/ 309 h 590"/>
              <a:gd name="T64" fmla="*/ 324 w 634"/>
              <a:gd name="T65" fmla="*/ 383 h 590"/>
              <a:gd name="T66" fmla="*/ 398 w 634"/>
              <a:gd name="T67" fmla="*/ 309 h 590"/>
              <a:gd name="T68" fmla="*/ 398 w 634"/>
              <a:gd name="T69" fmla="*/ 295 h 590"/>
              <a:gd name="T70" fmla="*/ 589 w 634"/>
              <a:gd name="T71" fmla="*/ 295 h 590"/>
              <a:gd name="T72" fmla="*/ 589 w 634"/>
              <a:gd name="T73" fmla="*/ 501 h 590"/>
              <a:gd name="T74" fmla="*/ 280 w 634"/>
              <a:gd name="T75" fmla="*/ 309 h 590"/>
              <a:gd name="T76" fmla="*/ 280 w 634"/>
              <a:gd name="T77" fmla="*/ 309 h 590"/>
              <a:gd name="T78" fmla="*/ 280 w 634"/>
              <a:gd name="T79" fmla="*/ 295 h 590"/>
              <a:gd name="T80" fmla="*/ 354 w 634"/>
              <a:gd name="T81" fmla="*/ 295 h 590"/>
              <a:gd name="T82" fmla="*/ 354 w 634"/>
              <a:gd name="T83" fmla="*/ 309 h 590"/>
              <a:gd name="T84" fmla="*/ 324 w 634"/>
              <a:gd name="T85" fmla="*/ 354 h 590"/>
              <a:gd name="T86" fmla="*/ 280 w 634"/>
              <a:gd name="T87" fmla="*/ 309 h 590"/>
              <a:gd name="T88" fmla="*/ 589 w 634"/>
              <a:gd name="T89" fmla="*/ 250 h 590"/>
              <a:gd name="T90" fmla="*/ 589 w 634"/>
              <a:gd name="T91" fmla="*/ 250 h 590"/>
              <a:gd name="T92" fmla="*/ 44 w 634"/>
              <a:gd name="T93" fmla="*/ 250 h 590"/>
              <a:gd name="T94" fmla="*/ 44 w 634"/>
              <a:gd name="T95" fmla="*/ 147 h 590"/>
              <a:gd name="T96" fmla="*/ 89 w 634"/>
              <a:gd name="T97" fmla="*/ 118 h 590"/>
              <a:gd name="T98" fmla="*/ 560 w 634"/>
              <a:gd name="T99" fmla="*/ 118 h 590"/>
              <a:gd name="T100" fmla="*/ 589 w 634"/>
              <a:gd name="T101" fmla="*/ 147 h 590"/>
              <a:gd name="T102" fmla="*/ 589 w 634"/>
              <a:gd name="T103" fmla="*/ 25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4" h="590">
                <a:moveTo>
                  <a:pt x="560" y="74"/>
                </a:moveTo>
                <a:lnTo>
                  <a:pt x="560" y="74"/>
                </a:lnTo>
                <a:cubicBezTo>
                  <a:pt x="442" y="74"/>
                  <a:pt x="442" y="74"/>
                  <a:pt x="442" y="74"/>
                </a:cubicBezTo>
                <a:cubicBezTo>
                  <a:pt x="442" y="30"/>
                  <a:pt x="442" y="30"/>
                  <a:pt x="442" y="30"/>
                </a:cubicBezTo>
                <a:cubicBezTo>
                  <a:pt x="442" y="15"/>
                  <a:pt x="412" y="0"/>
                  <a:pt x="398" y="0"/>
                </a:cubicBezTo>
                <a:cubicBezTo>
                  <a:pt x="236" y="0"/>
                  <a:pt x="236" y="0"/>
                  <a:pt x="236" y="0"/>
                </a:cubicBezTo>
                <a:cubicBezTo>
                  <a:pt x="221" y="0"/>
                  <a:pt x="207" y="15"/>
                  <a:pt x="207" y="30"/>
                </a:cubicBezTo>
                <a:cubicBezTo>
                  <a:pt x="207" y="74"/>
                  <a:pt x="207" y="74"/>
                  <a:pt x="207" y="74"/>
                </a:cubicBezTo>
                <a:cubicBezTo>
                  <a:pt x="89" y="74"/>
                  <a:pt x="89" y="74"/>
                  <a:pt x="89" y="74"/>
                </a:cubicBezTo>
                <a:cubicBezTo>
                  <a:pt x="44" y="74"/>
                  <a:pt x="0" y="103"/>
                  <a:pt x="0" y="147"/>
                </a:cubicBezTo>
                <a:cubicBezTo>
                  <a:pt x="0" y="501"/>
                  <a:pt x="0" y="501"/>
                  <a:pt x="0" y="501"/>
                </a:cubicBezTo>
                <a:cubicBezTo>
                  <a:pt x="0" y="545"/>
                  <a:pt x="44" y="589"/>
                  <a:pt x="89" y="589"/>
                </a:cubicBezTo>
                <a:cubicBezTo>
                  <a:pt x="560" y="589"/>
                  <a:pt x="560" y="589"/>
                  <a:pt x="560" y="589"/>
                </a:cubicBezTo>
                <a:cubicBezTo>
                  <a:pt x="604" y="589"/>
                  <a:pt x="633" y="545"/>
                  <a:pt x="633" y="501"/>
                </a:cubicBezTo>
                <a:cubicBezTo>
                  <a:pt x="633" y="147"/>
                  <a:pt x="633" y="147"/>
                  <a:pt x="633" y="147"/>
                </a:cubicBezTo>
                <a:cubicBezTo>
                  <a:pt x="633" y="103"/>
                  <a:pt x="604" y="74"/>
                  <a:pt x="560" y="74"/>
                </a:cubicBezTo>
                <a:close/>
                <a:moveTo>
                  <a:pt x="236" y="59"/>
                </a:moveTo>
                <a:lnTo>
                  <a:pt x="236" y="59"/>
                </a:lnTo>
                <a:cubicBezTo>
                  <a:pt x="236" y="45"/>
                  <a:pt x="251" y="30"/>
                  <a:pt x="265" y="30"/>
                </a:cubicBezTo>
                <a:cubicBezTo>
                  <a:pt x="383" y="30"/>
                  <a:pt x="383" y="30"/>
                  <a:pt x="383" y="30"/>
                </a:cubicBezTo>
                <a:cubicBezTo>
                  <a:pt x="383" y="30"/>
                  <a:pt x="398" y="45"/>
                  <a:pt x="398" y="59"/>
                </a:cubicBezTo>
                <a:cubicBezTo>
                  <a:pt x="398" y="74"/>
                  <a:pt x="398" y="74"/>
                  <a:pt x="398" y="74"/>
                </a:cubicBezTo>
                <a:cubicBezTo>
                  <a:pt x="236" y="74"/>
                  <a:pt x="236" y="74"/>
                  <a:pt x="236" y="74"/>
                </a:cubicBezTo>
                <a:lnTo>
                  <a:pt x="236" y="59"/>
                </a:lnTo>
                <a:close/>
                <a:moveTo>
                  <a:pt x="589" y="501"/>
                </a:moveTo>
                <a:lnTo>
                  <a:pt x="589" y="501"/>
                </a:lnTo>
                <a:cubicBezTo>
                  <a:pt x="589" y="530"/>
                  <a:pt x="574" y="545"/>
                  <a:pt x="560" y="545"/>
                </a:cubicBezTo>
                <a:cubicBezTo>
                  <a:pt x="89" y="545"/>
                  <a:pt x="89" y="545"/>
                  <a:pt x="89" y="545"/>
                </a:cubicBezTo>
                <a:cubicBezTo>
                  <a:pt x="59" y="545"/>
                  <a:pt x="44" y="530"/>
                  <a:pt x="44" y="501"/>
                </a:cubicBezTo>
                <a:cubicBezTo>
                  <a:pt x="44" y="295"/>
                  <a:pt x="44" y="295"/>
                  <a:pt x="44" y="295"/>
                </a:cubicBezTo>
                <a:cubicBezTo>
                  <a:pt x="251" y="295"/>
                  <a:pt x="251" y="295"/>
                  <a:pt x="251" y="295"/>
                </a:cubicBezTo>
                <a:cubicBezTo>
                  <a:pt x="236" y="295"/>
                  <a:pt x="236" y="309"/>
                  <a:pt x="236" y="309"/>
                </a:cubicBezTo>
                <a:cubicBezTo>
                  <a:pt x="236" y="354"/>
                  <a:pt x="280" y="383"/>
                  <a:pt x="324" y="383"/>
                </a:cubicBezTo>
                <a:cubicBezTo>
                  <a:pt x="369" y="383"/>
                  <a:pt x="398" y="354"/>
                  <a:pt x="398" y="309"/>
                </a:cubicBezTo>
                <a:lnTo>
                  <a:pt x="398" y="295"/>
                </a:lnTo>
                <a:cubicBezTo>
                  <a:pt x="589" y="295"/>
                  <a:pt x="589" y="295"/>
                  <a:pt x="589" y="295"/>
                </a:cubicBezTo>
                <a:lnTo>
                  <a:pt x="589" y="501"/>
                </a:lnTo>
                <a:close/>
                <a:moveTo>
                  <a:pt x="280" y="309"/>
                </a:moveTo>
                <a:lnTo>
                  <a:pt x="280" y="309"/>
                </a:lnTo>
                <a:lnTo>
                  <a:pt x="280" y="295"/>
                </a:lnTo>
                <a:cubicBezTo>
                  <a:pt x="354" y="295"/>
                  <a:pt x="354" y="295"/>
                  <a:pt x="354" y="295"/>
                </a:cubicBezTo>
                <a:lnTo>
                  <a:pt x="354" y="309"/>
                </a:lnTo>
                <a:cubicBezTo>
                  <a:pt x="354" y="324"/>
                  <a:pt x="339" y="354"/>
                  <a:pt x="324" y="354"/>
                </a:cubicBezTo>
                <a:cubicBezTo>
                  <a:pt x="295" y="354"/>
                  <a:pt x="280" y="324"/>
                  <a:pt x="280" y="309"/>
                </a:cubicBezTo>
                <a:close/>
                <a:moveTo>
                  <a:pt x="589" y="250"/>
                </a:moveTo>
                <a:lnTo>
                  <a:pt x="589" y="250"/>
                </a:lnTo>
                <a:cubicBezTo>
                  <a:pt x="44" y="250"/>
                  <a:pt x="44" y="250"/>
                  <a:pt x="44" y="250"/>
                </a:cubicBezTo>
                <a:cubicBezTo>
                  <a:pt x="44" y="147"/>
                  <a:pt x="44" y="147"/>
                  <a:pt x="44" y="147"/>
                </a:cubicBezTo>
                <a:cubicBezTo>
                  <a:pt x="44" y="133"/>
                  <a:pt x="59" y="118"/>
                  <a:pt x="89" y="118"/>
                </a:cubicBezTo>
                <a:cubicBezTo>
                  <a:pt x="560" y="118"/>
                  <a:pt x="560" y="118"/>
                  <a:pt x="560" y="118"/>
                </a:cubicBezTo>
                <a:cubicBezTo>
                  <a:pt x="574" y="118"/>
                  <a:pt x="589" y="133"/>
                  <a:pt x="589" y="147"/>
                </a:cubicBezTo>
                <a:lnTo>
                  <a:pt x="589" y="250"/>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9" name="Freeform 200"/>
          <p:cNvSpPr>
            <a:spLocks noChangeArrowheads="1"/>
          </p:cNvSpPr>
          <p:nvPr/>
        </p:nvSpPr>
        <p:spPr bwMode="auto">
          <a:xfrm flipV="1">
            <a:off x="15346349" y="2466497"/>
            <a:ext cx="563682" cy="620897"/>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68574" tIns="34287" rIns="68574" bIns="34287" anchor="ctr"/>
          <a:lstStyle/>
          <a:p>
            <a:pPr>
              <a:defRPr/>
            </a:pPr>
            <a:endParaRPr lang="en-US" sz="1350"/>
          </a:p>
        </p:txBody>
      </p:sp>
      <p:sp>
        <p:nvSpPr>
          <p:cNvPr id="71" name="TextBox 70"/>
          <p:cNvSpPr txBox="1"/>
          <p:nvPr/>
        </p:nvSpPr>
        <p:spPr>
          <a:xfrm>
            <a:off x="1926296" y="3531973"/>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02</a:t>
            </a:r>
          </a:p>
        </p:txBody>
      </p:sp>
      <p:sp>
        <p:nvSpPr>
          <p:cNvPr id="72" name="TextBox 71"/>
          <p:cNvSpPr txBox="1"/>
          <p:nvPr/>
        </p:nvSpPr>
        <p:spPr>
          <a:xfrm>
            <a:off x="1877963" y="4688728"/>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03</a:t>
            </a:r>
          </a:p>
        </p:txBody>
      </p:sp>
      <p:sp>
        <p:nvSpPr>
          <p:cNvPr id="73" name="TextBox 72"/>
          <p:cNvSpPr txBox="1"/>
          <p:nvPr/>
        </p:nvSpPr>
        <p:spPr>
          <a:xfrm>
            <a:off x="1877964" y="5832877"/>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04</a:t>
            </a:r>
          </a:p>
        </p:txBody>
      </p:sp>
      <p:sp>
        <p:nvSpPr>
          <p:cNvPr id="75" name="TextBox 74"/>
          <p:cNvSpPr txBox="1"/>
          <p:nvPr/>
        </p:nvSpPr>
        <p:spPr>
          <a:xfrm>
            <a:off x="2055515" y="2262869"/>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01</a:t>
            </a:r>
          </a:p>
        </p:txBody>
      </p:sp>
      <p:sp>
        <p:nvSpPr>
          <p:cNvPr id="77" name="TextBox 76"/>
          <p:cNvSpPr txBox="1"/>
          <p:nvPr/>
        </p:nvSpPr>
        <p:spPr>
          <a:xfrm>
            <a:off x="3449932" y="3545474"/>
            <a:ext cx="11418632" cy="740113"/>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Poblaciones Clave-PC :Virtual</a:t>
            </a:r>
            <a:endParaRPr lang="es-MX" sz="3000" b="1" dirty="0">
              <a:solidFill>
                <a:schemeClr val="bg1"/>
              </a:solidFill>
              <a:latin typeface="Lato Regular"/>
              <a:cs typeface="Lato Regular"/>
            </a:endParaRPr>
          </a:p>
        </p:txBody>
      </p:sp>
      <p:sp>
        <p:nvSpPr>
          <p:cNvPr id="78" name="TextBox 77"/>
          <p:cNvSpPr txBox="1"/>
          <p:nvPr/>
        </p:nvSpPr>
        <p:spPr>
          <a:xfrm>
            <a:off x="3382259" y="4727581"/>
            <a:ext cx="13614129"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Adultas Mayores-PMM :presencial</a:t>
            </a:r>
            <a:endParaRPr lang="en-US" sz="2700" b="1" dirty="0">
              <a:solidFill>
                <a:schemeClr val="bg1"/>
              </a:solidFill>
              <a:latin typeface="Lato Light"/>
              <a:cs typeface="Lato Light"/>
            </a:endParaRPr>
          </a:p>
        </p:txBody>
      </p:sp>
      <p:sp>
        <p:nvSpPr>
          <p:cNvPr id="79" name="TextBox 78"/>
          <p:cNvSpPr txBox="1"/>
          <p:nvPr/>
        </p:nvSpPr>
        <p:spPr>
          <a:xfrm>
            <a:off x="2947926" y="6892464"/>
            <a:ext cx="1360835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con Discapacidad-</a:t>
            </a:r>
            <a:r>
              <a:rPr lang="es-ES" sz="3600" b="1" dirty="0" err="1">
                <a:solidFill>
                  <a:schemeClr val="bg1"/>
                </a:solidFill>
              </a:rPr>
              <a:t>PcD</a:t>
            </a:r>
            <a:r>
              <a:rPr lang="es-ES" sz="3600" b="1" dirty="0">
                <a:solidFill>
                  <a:schemeClr val="bg1"/>
                </a:solidFill>
              </a:rPr>
              <a:t> </a:t>
            </a:r>
            <a:endParaRPr lang="en-US" sz="2700" b="1" dirty="0">
              <a:solidFill>
                <a:schemeClr val="bg1"/>
              </a:solidFill>
              <a:latin typeface="Lato Light"/>
              <a:cs typeface="Lato Light"/>
            </a:endParaRPr>
          </a:p>
        </p:txBody>
      </p:sp>
      <p:sp>
        <p:nvSpPr>
          <p:cNvPr id="81" name="TextBox 80"/>
          <p:cNvSpPr txBox="1"/>
          <p:nvPr/>
        </p:nvSpPr>
        <p:spPr>
          <a:xfrm>
            <a:off x="3293615" y="2345566"/>
            <a:ext cx="1243632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afectadas por el VIH, TB y Malaria-PAVTM: Virtual</a:t>
            </a:r>
            <a:endParaRPr lang="es-MX" sz="2700" b="1" dirty="0">
              <a:solidFill>
                <a:schemeClr val="bg1"/>
              </a:solidFill>
              <a:latin typeface="Lato Regular"/>
              <a:cs typeface="Lato Regular"/>
            </a:endParaRPr>
          </a:p>
        </p:txBody>
      </p:sp>
      <p:sp>
        <p:nvSpPr>
          <p:cNvPr id="82" name="Line 525"/>
          <p:cNvSpPr>
            <a:spLocks noChangeShapeType="1"/>
          </p:cNvSpPr>
          <p:nvPr/>
        </p:nvSpPr>
        <p:spPr bwMode="auto">
          <a:xfrm>
            <a:off x="1616622" y="3619169"/>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sp>
        <p:nvSpPr>
          <p:cNvPr id="83" name="Line 525"/>
          <p:cNvSpPr>
            <a:spLocks noChangeShapeType="1"/>
          </p:cNvSpPr>
          <p:nvPr/>
        </p:nvSpPr>
        <p:spPr bwMode="auto">
          <a:xfrm>
            <a:off x="1544765" y="5667551"/>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sp>
        <p:nvSpPr>
          <p:cNvPr id="84" name="Line 525"/>
          <p:cNvSpPr>
            <a:spLocks noChangeShapeType="1"/>
          </p:cNvSpPr>
          <p:nvPr/>
        </p:nvSpPr>
        <p:spPr bwMode="auto">
          <a:xfrm>
            <a:off x="1544765" y="7162477"/>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sp>
        <p:nvSpPr>
          <p:cNvPr id="86" name="Line 525"/>
          <p:cNvSpPr>
            <a:spLocks noChangeShapeType="1"/>
          </p:cNvSpPr>
          <p:nvPr/>
        </p:nvSpPr>
        <p:spPr bwMode="auto">
          <a:xfrm>
            <a:off x="1603839" y="2346724"/>
            <a:ext cx="7995" cy="801038"/>
          </a:xfrm>
          <a:prstGeom prst="line">
            <a:avLst/>
          </a:prstGeom>
          <a:noFill/>
          <a:ln w="1800" cap="flat">
            <a:solidFill>
              <a:srgbClr val="F1F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650"/>
          </a:p>
        </p:txBody>
      </p:sp>
      <p:grpSp>
        <p:nvGrpSpPr>
          <p:cNvPr id="70" name="Group 69"/>
          <p:cNvGrpSpPr/>
          <p:nvPr/>
        </p:nvGrpSpPr>
        <p:grpSpPr>
          <a:xfrm>
            <a:off x="4572000" y="78364"/>
            <a:ext cx="8741390" cy="2168546"/>
            <a:chOff x="6340658" y="483017"/>
            <a:chExt cx="11655185" cy="2891393"/>
          </a:xfrm>
        </p:grpSpPr>
        <p:sp>
          <p:nvSpPr>
            <p:cNvPr id="76" name="TextBox 75"/>
            <p:cNvSpPr txBox="1"/>
            <p:nvPr/>
          </p:nvSpPr>
          <p:spPr>
            <a:xfrm>
              <a:off x="8625932" y="483017"/>
              <a:ext cx="7084639" cy="1323422"/>
            </a:xfrm>
            <a:prstGeom prst="rect">
              <a:avLst/>
            </a:prstGeom>
            <a:noFill/>
          </p:spPr>
          <p:txBody>
            <a:bodyPr wrap="none" lIns="68567" tIns="34284" rIns="68567" bIns="34284" rtlCol="0">
              <a:spAutoFit/>
            </a:bodyPr>
            <a:lstStyle/>
            <a:p>
              <a:pPr algn="ctr"/>
              <a:r>
                <a:rPr lang="es-ES" sz="6000" b="1" dirty="0">
                  <a:solidFill>
                    <a:schemeClr val="tx2"/>
                  </a:solidFill>
                  <a:cs typeface="Lato Regular"/>
                </a:rPr>
                <a:t>Diálogos de país</a:t>
              </a:r>
              <a:endParaRPr lang="id-ID" sz="6000" b="1" dirty="0">
                <a:solidFill>
                  <a:schemeClr val="tx2"/>
                </a:solidFill>
                <a:cs typeface="Lato Regular"/>
              </a:endParaRPr>
            </a:p>
          </p:txBody>
        </p:sp>
        <p:sp>
          <p:nvSpPr>
            <p:cNvPr id="87" name="Rectangle 8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05" tIns="34254" rIns="68505" bIns="34254" rtlCol="0" anchor="ctr"/>
            <a:lstStyle/>
            <a:p>
              <a:pPr algn="ctr"/>
              <a:endParaRPr lang="en-US" sz="1350" dirty="0">
                <a:solidFill>
                  <a:schemeClr val="accent2"/>
                </a:solidFill>
                <a:latin typeface="Open Sans Light"/>
              </a:endParaRPr>
            </a:p>
          </p:txBody>
        </p:sp>
        <p:sp>
          <p:nvSpPr>
            <p:cNvPr id="88" name="Subtitle 2"/>
            <p:cNvSpPr txBox="1">
              <a:spLocks/>
            </p:cNvSpPr>
            <p:nvPr/>
          </p:nvSpPr>
          <p:spPr>
            <a:xfrm>
              <a:off x="6340658" y="2535294"/>
              <a:ext cx="11655185" cy="839116"/>
            </a:xfrm>
            <a:prstGeom prst="rect">
              <a:avLst/>
            </a:prstGeom>
          </p:spPr>
          <p:txBody>
            <a:bodyPr vert="horz" lIns="163118" tIns="81560" rIns="163118" bIns="8156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2325" b="1" dirty="0">
                <a:solidFill>
                  <a:schemeClr val="accent1"/>
                </a:solidFill>
                <a:latin typeface="Lato Light"/>
              </a:endParaRPr>
            </a:p>
          </p:txBody>
        </p:sp>
      </p:grpSp>
      <p:sp>
        <p:nvSpPr>
          <p:cNvPr id="48" name="Freeform 19">
            <a:extLst>
              <a:ext uri="{FF2B5EF4-FFF2-40B4-BE49-F238E27FC236}">
                <a16:creationId xmlns:a16="http://schemas.microsoft.com/office/drawing/2014/main" id="{6FCCB10D-69B5-4461-98AA-255562A0A636}"/>
              </a:ext>
            </a:extLst>
          </p:cNvPr>
          <p:cNvSpPr>
            <a:spLocks noChangeArrowheads="1"/>
          </p:cNvSpPr>
          <p:nvPr/>
        </p:nvSpPr>
        <p:spPr bwMode="auto">
          <a:xfrm>
            <a:off x="1315834" y="7082804"/>
            <a:ext cx="14019370" cy="1015524"/>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rgbClr val="C00000"/>
          </a:solidFill>
          <a:ln>
            <a:noFill/>
          </a:ln>
          <a:effectLst/>
        </p:spPr>
        <p:txBody>
          <a:bodyPr wrap="none" anchor="ctr"/>
          <a:lstStyle/>
          <a:p>
            <a:endParaRPr lang="en-US" sz="1350"/>
          </a:p>
        </p:txBody>
      </p:sp>
      <p:sp>
        <p:nvSpPr>
          <p:cNvPr id="53" name="Freeform 36">
            <a:extLst>
              <a:ext uri="{FF2B5EF4-FFF2-40B4-BE49-F238E27FC236}">
                <a16:creationId xmlns:a16="http://schemas.microsoft.com/office/drawing/2014/main" id="{CEC6F1AE-7079-4ADF-9DE4-F3B0E14E2DAE}"/>
              </a:ext>
            </a:extLst>
          </p:cNvPr>
          <p:cNvSpPr>
            <a:spLocks noChangeArrowheads="1"/>
          </p:cNvSpPr>
          <p:nvPr/>
        </p:nvSpPr>
        <p:spPr bwMode="auto">
          <a:xfrm>
            <a:off x="15336188" y="7068215"/>
            <a:ext cx="858951" cy="1090065"/>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rgbClr val="990000"/>
          </a:solidFill>
          <a:ln>
            <a:noFill/>
          </a:ln>
          <a:effectLst/>
        </p:spPr>
        <p:txBody>
          <a:bodyPr wrap="none" anchor="ctr"/>
          <a:lstStyle/>
          <a:p>
            <a:endParaRPr lang="en-US" sz="1350" dirty="0"/>
          </a:p>
        </p:txBody>
      </p:sp>
      <p:sp>
        <p:nvSpPr>
          <p:cNvPr id="65" name="Freeform 37">
            <a:extLst>
              <a:ext uri="{FF2B5EF4-FFF2-40B4-BE49-F238E27FC236}">
                <a16:creationId xmlns:a16="http://schemas.microsoft.com/office/drawing/2014/main" id="{5C11E49B-E6B6-4ED1-B576-F43B83672549}"/>
              </a:ext>
            </a:extLst>
          </p:cNvPr>
          <p:cNvSpPr>
            <a:spLocks noChangeArrowheads="1"/>
          </p:cNvSpPr>
          <p:nvPr/>
        </p:nvSpPr>
        <p:spPr bwMode="auto">
          <a:xfrm>
            <a:off x="16135569" y="7082804"/>
            <a:ext cx="1903862" cy="1090065"/>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rgbClr val="C00000"/>
          </a:solidFill>
          <a:ln>
            <a:noFill/>
          </a:ln>
          <a:effectLst/>
        </p:spPr>
        <p:txBody>
          <a:bodyPr wrap="none" anchor="ctr"/>
          <a:lstStyle/>
          <a:p>
            <a:endParaRPr lang="en-US" sz="1350"/>
          </a:p>
        </p:txBody>
      </p:sp>
      <p:sp>
        <p:nvSpPr>
          <p:cNvPr id="74" name="TextBox 72">
            <a:extLst>
              <a:ext uri="{FF2B5EF4-FFF2-40B4-BE49-F238E27FC236}">
                <a16:creationId xmlns:a16="http://schemas.microsoft.com/office/drawing/2014/main" id="{7ACEA756-BC58-46F6-A9E2-970F69D6D3E1}"/>
              </a:ext>
            </a:extLst>
          </p:cNvPr>
          <p:cNvSpPr txBox="1"/>
          <p:nvPr/>
        </p:nvSpPr>
        <p:spPr>
          <a:xfrm>
            <a:off x="1877963" y="7139113"/>
            <a:ext cx="1732913"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a:t>
            </a:r>
            <a:r>
              <a:rPr lang="es-ES" sz="4500" b="1" dirty="0">
                <a:solidFill>
                  <a:schemeClr val="bg1"/>
                </a:solidFill>
                <a:latin typeface="Lato Regular"/>
                <a:cs typeface="Lato Regular"/>
              </a:rPr>
              <a:t>5</a:t>
            </a:r>
            <a:endParaRPr lang="id-ID" sz="4500" b="1" dirty="0">
              <a:solidFill>
                <a:schemeClr val="bg1"/>
              </a:solidFill>
              <a:latin typeface="Lato Regular"/>
              <a:cs typeface="Lato Regular"/>
            </a:endParaRPr>
          </a:p>
        </p:txBody>
      </p:sp>
      <p:sp>
        <p:nvSpPr>
          <p:cNvPr id="3" name="CuadroTexto 2">
            <a:extLst>
              <a:ext uri="{FF2B5EF4-FFF2-40B4-BE49-F238E27FC236}">
                <a16:creationId xmlns:a16="http://schemas.microsoft.com/office/drawing/2014/main" id="{8C087C97-1271-437A-B902-AA257EE4C449}"/>
              </a:ext>
            </a:extLst>
          </p:cNvPr>
          <p:cNvSpPr txBox="1"/>
          <p:nvPr/>
        </p:nvSpPr>
        <p:spPr>
          <a:xfrm>
            <a:off x="1496274" y="933021"/>
            <a:ext cx="14775809" cy="1200329"/>
          </a:xfrm>
          <a:prstGeom prst="rect">
            <a:avLst/>
          </a:prstGeom>
          <a:noFill/>
        </p:spPr>
        <p:txBody>
          <a:bodyPr wrap="square" rtlCol="0">
            <a:spAutoFit/>
          </a:bodyPr>
          <a:lstStyle/>
          <a:p>
            <a:r>
              <a:rPr lang="es-ES" sz="3600" b="1" dirty="0"/>
              <a:t>Para la elaboración de la propuesta se realizaron 5 diálogos de país, con los siguientes sectores</a:t>
            </a:r>
            <a:endParaRPr lang="es-SV" sz="3600" b="1" dirty="0"/>
          </a:p>
        </p:txBody>
      </p:sp>
      <p:sp>
        <p:nvSpPr>
          <p:cNvPr id="80" name="TextBox 78">
            <a:extLst>
              <a:ext uri="{FF2B5EF4-FFF2-40B4-BE49-F238E27FC236}">
                <a16:creationId xmlns:a16="http://schemas.microsoft.com/office/drawing/2014/main" id="{66003B2F-2157-4699-AB85-3627CF6F96A9}"/>
              </a:ext>
            </a:extLst>
          </p:cNvPr>
          <p:cNvSpPr txBox="1"/>
          <p:nvPr/>
        </p:nvSpPr>
        <p:spPr>
          <a:xfrm>
            <a:off x="2955642" y="7139551"/>
            <a:ext cx="1360835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 Personas Afectadas por la TB- </a:t>
            </a:r>
            <a:r>
              <a:rPr lang="es-ES" sz="3600" b="1" dirty="0" err="1">
                <a:solidFill>
                  <a:schemeClr val="bg1"/>
                </a:solidFill>
              </a:rPr>
              <a:t>PATB:presencial</a:t>
            </a:r>
            <a:endParaRPr lang="en-US" sz="2700" b="1" dirty="0">
              <a:solidFill>
                <a:schemeClr val="bg1"/>
              </a:solidFill>
              <a:latin typeface="Lato Light"/>
              <a:cs typeface="Lato Light"/>
            </a:endParaRPr>
          </a:p>
        </p:txBody>
      </p:sp>
      <p:sp>
        <p:nvSpPr>
          <p:cNvPr id="85" name="Freeform 200">
            <a:extLst>
              <a:ext uri="{FF2B5EF4-FFF2-40B4-BE49-F238E27FC236}">
                <a16:creationId xmlns:a16="http://schemas.microsoft.com/office/drawing/2014/main" id="{008299DB-E330-47B7-B018-517EB49BA3E3}"/>
              </a:ext>
            </a:extLst>
          </p:cNvPr>
          <p:cNvSpPr>
            <a:spLocks noChangeArrowheads="1"/>
          </p:cNvSpPr>
          <p:nvPr/>
        </p:nvSpPr>
        <p:spPr bwMode="auto">
          <a:xfrm>
            <a:off x="15318301" y="7396876"/>
            <a:ext cx="563682" cy="504456"/>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68574" tIns="34287" rIns="68574" bIns="34287" anchor="ctr"/>
          <a:lstStyle/>
          <a:p>
            <a:pPr>
              <a:defRPr/>
            </a:pPr>
            <a:endParaRPr lang="en-US" sz="1350"/>
          </a:p>
        </p:txBody>
      </p:sp>
      <p:sp>
        <p:nvSpPr>
          <p:cNvPr id="90" name="TextBox 78">
            <a:extLst>
              <a:ext uri="{FF2B5EF4-FFF2-40B4-BE49-F238E27FC236}">
                <a16:creationId xmlns:a16="http://schemas.microsoft.com/office/drawing/2014/main" id="{2FBB23FC-19BE-4935-A0CE-79DD750CA697}"/>
              </a:ext>
            </a:extLst>
          </p:cNvPr>
          <p:cNvSpPr txBox="1"/>
          <p:nvPr/>
        </p:nvSpPr>
        <p:spPr>
          <a:xfrm>
            <a:off x="3217038" y="6019579"/>
            <a:ext cx="9128505" cy="689722"/>
          </a:xfrm>
          <a:prstGeom prst="rect">
            <a:avLst/>
          </a:prstGeom>
          <a:noFill/>
        </p:spPr>
        <p:txBody>
          <a:bodyPr wrap="square" lIns="109710" tIns="54855" rIns="109710" bIns="54855" rtlCol="0">
            <a:spAutoFit/>
          </a:bodyPr>
          <a:lstStyle/>
          <a:p>
            <a:pPr>
              <a:lnSpc>
                <a:spcPct val="110000"/>
              </a:lnSpc>
            </a:pPr>
            <a:r>
              <a:rPr lang="es-ES" sz="3600" b="1" dirty="0">
                <a:solidFill>
                  <a:schemeClr val="bg1"/>
                </a:solidFill>
              </a:rPr>
              <a:t>Personas con Discapacidad-</a:t>
            </a:r>
            <a:r>
              <a:rPr lang="es-ES" sz="3600" b="1" dirty="0" err="1">
                <a:solidFill>
                  <a:schemeClr val="bg1"/>
                </a:solidFill>
              </a:rPr>
              <a:t>PcD</a:t>
            </a:r>
            <a:r>
              <a:rPr lang="es-ES" sz="3600" b="1" dirty="0">
                <a:solidFill>
                  <a:schemeClr val="bg1"/>
                </a:solidFill>
              </a:rPr>
              <a:t>: Dual </a:t>
            </a:r>
            <a:endParaRPr lang="en-US" sz="3600" b="1" dirty="0">
              <a:solidFill>
                <a:schemeClr val="bg1"/>
              </a:solidFill>
            </a:endParaRPr>
          </a:p>
        </p:txBody>
      </p:sp>
    </p:spTree>
    <p:extLst>
      <p:ext uri="{BB962C8B-B14F-4D97-AF65-F5344CB8AC3E}">
        <p14:creationId xmlns:p14="http://schemas.microsoft.com/office/powerpoint/2010/main" val="194725505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ppt_x"/>
                                          </p:val>
                                        </p:tav>
                                        <p:tav tm="100000">
                                          <p:val>
                                            <p:strVal val="#ppt_x"/>
                                          </p:val>
                                        </p:tav>
                                      </p:tavLst>
                                    </p:anim>
                                    <p:anim calcmode="lin" valueType="num">
                                      <p:cBhvr additive="base">
                                        <p:cTn id="52" dur="500" fill="hold"/>
                                        <p:tgtEl>
                                          <p:spTgt spid="5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ppt_x"/>
                                          </p:val>
                                        </p:tav>
                                        <p:tav tm="100000">
                                          <p:val>
                                            <p:strVal val="#ppt_x"/>
                                          </p:val>
                                        </p:tav>
                                      </p:tavLst>
                                    </p:anim>
                                    <p:anim calcmode="lin" valueType="num">
                                      <p:cBhvr additive="base">
                                        <p:cTn id="72" dur="500" fill="hold"/>
                                        <p:tgtEl>
                                          <p:spTgt spid="6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500" fill="hold"/>
                                        <p:tgtEl>
                                          <p:spTgt spid="72"/>
                                        </p:tgtEl>
                                        <p:attrNameLst>
                                          <p:attrName>ppt_x</p:attrName>
                                        </p:attrNameLst>
                                      </p:cBhvr>
                                      <p:tavLst>
                                        <p:tav tm="0">
                                          <p:val>
                                            <p:strVal val="#ppt_x"/>
                                          </p:val>
                                        </p:tav>
                                        <p:tav tm="100000">
                                          <p:val>
                                            <p:strVal val="#ppt_x"/>
                                          </p:val>
                                        </p:tav>
                                      </p:tavLst>
                                    </p:anim>
                                    <p:anim calcmode="lin" valueType="num">
                                      <p:cBhvr additive="base">
                                        <p:cTn id="80" dur="500" fill="hold"/>
                                        <p:tgtEl>
                                          <p:spTgt spid="7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ppt_x"/>
                                          </p:val>
                                        </p:tav>
                                        <p:tav tm="100000">
                                          <p:val>
                                            <p:strVal val="#ppt_x"/>
                                          </p:val>
                                        </p:tav>
                                      </p:tavLst>
                                    </p:anim>
                                    <p:anim calcmode="lin" valueType="num">
                                      <p:cBhvr additive="base">
                                        <p:cTn id="84" dur="500" fill="hold"/>
                                        <p:tgtEl>
                                          <p:spTgt spid="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ppt_x"/>
                                          </p:val>
                                        </p:tav>
                                        <p:tav tm="100000">
                                          <p:val>
                                            <p:strVal val="#ppt_x"/>
                                          </p:val>
                                        </p:tav>
                                      </p:tavLst>
                                    </p:anim>
                                    <p:anim calcmode="lin" valueType="num">
                                      <p:cBhvr additive="base">
                                        <p:cTn id="92" dur="500" fill="hold"/>
                                        <p:tgtEl>
                                          <p:spTgt spid="7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ppt_x"/>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additive="base">
                                        <p:cTn id="103" dur="500" fill="hold"/>
                                        <p:tgtEl>
                                          <p:spTgt spid="81"/>
                                        </p:tgtEl>
                                        <p:attrNameLst>
                                          <p:attrName>ppt_x</p:attrName>
                                        </p:attrNameLst>
                                      </p:cBhvr>
                                      <p:tavLst>
                                        <p:tav tm="0">
                                          <p:val>
                                            <p:strVal val="#ppt_x"/>
                                          </p:val>
                                        </p:tav>
                                        <p:tav tm="100000">
                                          <p:val>
                                            <p:strVal val="#ppt_x"/>
                                          </p:val>
                                        </p:tav>
                                      </p:tavLst>
                                    </p:anim>
                                    <p:anim calcmode="lin" valueType="num">
                                      <p:cBhvr additive="base">
                                        <p:cTn id="104" dur="500" fill="hold"/>
                                        <p:tgtEl>
                                          <p:spTgt spid="8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500" fill="hold"/>
                                        <p:tgtEl>
                                          <p:spTgt spid="82"/>
                                        </p:tgtEl>
                                        <p:attrNameLst>
                                          <p:attrName>ppt_x</p:attrName>
                                        </p:attrNameLst>
                                      </p:cBhvr>
                                      <p:tavLst>
                                        <p:tav tm="0">
                                          <p:val>
                                            <p:strVal val="#ppt_x"/>
                                          </p:val>
                                        </p:tav>
                                        <p:tav tm="100000">
                                          <p:val>
                                            <p:strVal val="#ppt_x"/>
                                          </p:val>
                                        </p:tav>
                                      </p:tavLst>
                                    </p:anim>
                                    <p:anim calcmode="lin" valueType="num">
                                      <p:cBhvr additive="base">
                                        <p:cTn id="108" dur="500" fill="hold"/>
                                        <p:tgtEl>
                                          <p:spTgt spid="8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ppt_x"/>
                                          </p:val>
                                        </p:tav>
                                        <p:tav tm="100000">
                                          <p:val>
                                            <p:strVal val="#ppt_x"/>
                                          </p:val>
                                        </p:tav>
                                      </p:tavLst>
                                    </p:anim>
                                    <p:anim calcmode="lin" valueType="num">
                                      <p:cBhvr additive="base">
                                        <p:cTn id="112" dur="500" fill="hold"/>
                                        <p:tgtEl>
                                          <p:spTgt spid="8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 calcmode="lin" valueType="num">
                                      <p:cBhvr additive="base">
                                        <p:cTn id="115" dur="500" fill="hold"/>
                                        <p:tgtEl>
                                          <p:spTgt spid="84"/>
                                        </p:tgtEl>
                                        <p:attrNameLst>
                                          <p:attrName>ppt_x</p:attrName>
                                        </p:attrNameLst>
                                      </p:cBhvr>
                                      <p:tavLst>
                                        <p:tav tm="0">
                                          <p:val>
                                            <p:strVal val="#ppt_x"/>
                                          </p:val>
                                        </p:tav>
                                        <p:tav tm="100000">
                                          <p:val>
                                            <p:strVal val="#ppt_x"/>
                                          </p:val>
                                        </p:tav>
                                      </p:tavLst>
                                    </p:anim>
                                    <p:anim calcmode="lin" valueType="num">
                                      <p:cBhvr additive="base">
                                        <p:cTn id="116" dur="500" fill="hold"/>
                                        <p:tgtEl>
                                          <p:spTgt spid="8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additive="base">
                                        <p:cTn id="119" dur="500" fill="hold"/>
                                        <p:tgtEl>
                                          <p:spTgt spid="86"/>
                                        </p:tgtEl>
                                        <p:attrNameLst>
                                          <p:attrName>ppt_x</p:attrName>
                                        </p:attrNameLst>
                                      </p:cBhvr>
                                      <p:tavLst>
                                        <p:tav tm="0">
                                          <p:val>
                                            <p:strVal val="#ppt_x"/>
                                          </p:val>
                                        </p:tav>
                                        <p:tav tm="100000">
                                          <p:val>
                                            <p:strVal val="#ppt_x"/>
                                          </p:val>
                                        </p:tav>
                                      </p:tavLst>
                                    </p:anim>
                                    <p:anim calcmode="lin" valueType="num">
                                      <p:cBhvr additive="base">
                                        <p:cTn id="120" dur="500" fill="hold"/>
                                        <p:tgtEl>
                                          <p:spTgt spid="8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ppt_x"/>
                                          </p:val>
                                        </p:tav>
                                        <p:tav tm="100000">
                                          <p:val>
                                            <p:strVal val="#ppt_x"/>
                                          </p:val>
                                        </p:tav>
                                      </p:tavLst>
                                    </p:anim>
                                    <p:anim calcmode="lin" valueType="num">
                                      <p:cBhvr additive="base">
                                        <p:cTn id="124" dur="5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500" fill="hold"/>
                                        <p:tgtEl>
                                          <p:spTgt spid="65"/>
                                        </p:tgtEl>
                                        <p:attrNameLst>
                                          <p:attrName>ppt_x</p:attrName>
                                        </p:attrNameLst>
                                      </p:cBhvr>
                                      <p:tavLst>
                                        <p:tav tm="0">
                                          <p:val>
                                            <p:strVal val="#ppt_x"/>
                                          </p:val>
                                        </p:tav>
                                        <p:tav tm="100000">
                                          <p:val>
                                            <p:strVal val="#ppt_x"/>
                                          </p:val>
                                        </p:tav>
                                      </p:tavLst>
                                    </p:anim>
                                    <p:anim calcmode="lin" valueType="num">
                                      <p:cBhvr additive="base">
                                        <p:cTn id="132" dur="500" fill="hold"/>
                                        <p:tgtEl>
                                          <p:spTgt spid="6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74"/>
                                        </p:tgtEl>
                                        <p:attrNameLst>
                                          <p:attrName>style.visibility</p:attrName>
                                        </p:attrNameLst>
                                      </p:cBhvr>
                                      <p:to>
                                        <p:strVal val="visible"/>
                                      </p:to>
                                    </p:set>
                                    <p:anim calcmode="lin" valueType="num">
                                      <p:cBhvr additive="base">
                                        <p:cTn id="135" dur="500" fill="hold"/>
                                        <p:tgtEl>
                                          <p:spTgt spid="74"/>
                                        </p:tgtEl>
                                        <p:attrNameLst>
                                          <p:attrName>ppt_x</p:attrName>
                                        </p:attrNameLst>
                                      </p:cBhvr>
                                      <p:tavLst>
                                        <p:tav tm="0">
                                          <p:val>
                                            <p:strVal val="#ppt_x"/>
                                          </p:val>
                                        </p:tav>
                                        <p:tav tm="100000">
                                          <p:val>
                                            <p:strVal val="#ppt_x"/>
                                          </p:val>
                                        </p:tav>
                                      </p:tavLst>
                                    </p:anim>
                                    <p:anim calcmode="lin" valueType="num">
                                      <p:cBhvr additive="base">
                                        <p:cTn id="136" dur="500" fill="hold"/>
                                        <p:tgtEl>
                                          <p:spTgt spid="7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80"/>
                                        </p:tgtEl>
                                        <p:attrNameLst>
                                          <p:attrName>style.visibility</p:attrName>
                                        </p:attrNameLst>
                                      </p:cBhvr>
                                      <p:to>
                                        <p:strVal val="visible"/>
                                      </p:to>
                                    </p:set>
                                    <p:anim calcmode="lin" valueType="num">
                                      <p:cBhvr additive="base">
                                        <p:cTn id="139" dur="500" fill="hold"/>
                                        <p:tgtEl>
                                          <p:spTgt spid="80"/>
                                        </p:tgtEl>
                                        <p:attrNameLst>
                                          <p:attrName>ppt_x</p:attrName>
                                        </p:attrNameLst>
                                      </p:cBhvr>
                                      <p:tavLst>
                                        <p:tav tm="0">
                                          <p:val>
                                            <p:strVal val="#ppt_x"/>
                                          </p:val>
                                        </p:tav>
                                        <p:tav tm="100000">
                                          <p:val>
                                            <p:strVal val="#ppt_x"/>
                                          </p:val>
                                        </p:tav>
                                      </p:tavLst>
                                    </p:anim>
                                    <p:anim calcmode="lin" valueType="num">
                                      <p:cBhvr additive="base">
                                        <p:cTn id="140" dur="500" fill="hold"/>
                                        <p:tgtEl>
                                          <p:spTgt spid="8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additive="base">
                                        <p:cTn id="143" dur="500" fill="hold"/>
                                        <p:tgtEl>
                                          <p:spTgt spid="85"/>
                                        </p:tgtEl>
                                        <p:attrNameLst>
                                          <p:attrName>ppt_x</p:attrName>
                                        </p:attrNameLst>
                                      </p:cBhvr>
                                      <p:tavLst>
                                        <p:tav tm="0">
                                          <p:val>
                                            <p:strVal val="#ppt_x"/>
                                          </p:val>
                                        </p:tav>
                                        <p:tav tm="100000">
                                          <p:val>
                                            <p:strVal val="#ppt_x"/>
                                          </p:val>
                                        </p:tav>
                                      </p:tavLst>
                                    </p:anim>
                                    <p:anim calcmode="lin" valueType="num">
                                      <p:cBhvr additive="base">
                                        <p:cTn id="144" dur="500" fill="hold"/>
                                        <p:tgtEl>
                                          <p:spTgt spid="8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 calcmode="lin" valueType="num">
                                      <p:cBhvr additive="base">
                                        <p:cTn id="147" dur="500" fill="hold"/>
                                        <p:tgtEl>
                                          <p:spTgt spid="90"/>
                                        </p:tgtEl>
                                        <p:attrNameLst>
                                          <p:attrName>ppt_x</p:attrName>
                                        </p:attrNameLst>
                                      </p:cBhvr>
                                      <p:tavLst>
                                        <p:tav tm="0">
                                          <p:val>
                                            <p:strVal val="#ppt_x"/>
                                          </p:val>
                                        </p:tav>
                                        <p:tav tm="100000">
                                          <p:val>
                                            <p:strVal val="#ppt_x"/>
                                          </p:val>
                                        </p:tav>
                                      </p:tavLst>
                                    </p:anim>
                                    <p:anim calcmode="lin" valueType="num">
                                      <p:cBhvr additive="base">
                                        <p:cTn id="14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4" grpId="0" animBg="1"/>
      <p:bldP spid="45" grpId="0" animBg="1"/>
      <p:bldP spid="46" grpId="0" animBg="1"/>
      <p:bldP spid="47" grpId="0" animBg="1"/>
      <p:bldP spid="49" grpId="0" animBg="1"/>
      <p:bldP spid="50" grpId="0" animBg="1"/>
      <p:bldP spid="51" grpId="0" animBg="1"/>
      <p:bldP spid="52" grpId="0" animBg="1"/>
      <p:bldP spid="66" grpId="0" animBg="1"/>
      <p:bldP spid="67" grpId="0" animBg="1"/>
      <p:bldP spid="68" grpId="0" animBg="1"/>
      <p:bldP spid="69" grpId="0" animBg="1"/>
      <p:bldP spid="71" grpId="0"/>
      <p:bldP spid="72" grpId="0"/>
      <p:bldP spid="73" grpId="0"/>
      <p:bldP spid="75" grpId="0"/>
      <p:bldP spid="77" grpId="0"/>
      <p:bldP spid="78" grpId="0"/>
      <p:bldP spid="79" grpId="0"/>
      <p:bldP spid="81" grpId="0"/>
      <p:bldP spid="82" grpId="0" animBg="1"/>
      <p:bldP spid="83" grpId="0" animBg="1"/>
      <p:bldP spid="84" grpId="0" animBg="1"/>
      <p:bldP spid="86" grpId="0" animBg="1"/>
      <p:bldP spid="48" grpId="0" animBg="1"/>
      <p:bldP spid="53" grpId="0" animBg="1"/>
      <p:bldP spid="65" grpId="0" animBg="1"/>
      <p:bldP spid="74" grpId="0"/>
      <p:bldP spid="80" grpId="0"/>
      <p:bldP spid="85" grpId="0" animBg="1"/>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F5AECA-0867-45FE-AF21-E2A9D8DF008C}"/>
              </a:ext>
            </a:extLst>
          </p:cNvPr>
          <p:cNvSpPr>
            <a:spLocks noGrp="1"/>
          </p:cNvSpPr>
          <p:nvPr>
            <p:ph idx="1"/>
          </p:nvPr>
        </p:nvSpPr>
        <p:spPr>
          <a:xfrm>
            <a:off x="2286000" y="1638300"/>
            <a:ext cx="13868400" cy="7010400"/>
          </a:xfrm>
          <a:solidFill>
            <a:schemeClr val="tx2"/>
          </a:solidFill>
        </p:spPr>
        <p:txBody>
          <a:bodyPr>
            <a:normAutofit/>
          </a:bodyPr>
          <a:lstStyle/>
          <a:p>
            <a:pPr marL="342900" lvl="0" indent="-342900" algn="just">
              <a:lnSpc>
                <a:spcPct val="107000"/>
              </a:lnSpc>
              <a:buFont typeface="Symbol" panose="05050102010706020507" pitchFamily="18" charset="2"/>
              <a:buChar char=""/>
            </a:pPr>
            <a:r>
              <a:rPr lang="es-SV" sz="2800" dirty="0">
                <a:effectLst/>
                <a:highlight>
                  <a:srgbClr val="FFFF00"/>
                </a:highlight>
                <a:latin typeface="+mj-lt"/>
                <a:ea typeface="Calibri" panose="020F0502020204030204" pitchFamily="34" charset="0"/>
                <a:cs typeface="Times New Roman" panose="02020603050405020304" pitchFamily="18" charset="0"/>
              </a:rPr>
              <a:t>Quitar y Pasar a resultados </a:t>
            </a:r>
            <a:r>
              <a:rPr lang="es-SV" sz="2800" dirty="0">
                <a:solidFill>
                  <a:schemeClr val="bg1"/>
                </a:solidFill>
                <a:effectLst/>
                <a:latin typeface="+mj-lt"/>
                <a:ea typeface="Calibri" panose="020F0502020204030204" pitchFamily="34" charset="0"/>
                <a:cs typeface="Times New Roman" panose="02020603050405020304" pitchFamily="18" charset="0"/>
              </a:rPr>
              <a:t>…..Es importante promover la participación comunitaria de todos los sectores priorizados por el Fondo Mundial en sus procesos. </a:t>
            </a:r>
          </a:p>
          <a:p>
            <a:pPr marL="342900" lvl="0" indent="-342900" algn="just">
              <a:lnSpc>
                <a:spcPct val="107000"/>
              </a:lnSpc>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Los diálogos comunitarios realizados en El Salvador arrojaron importante información respecto las necesidades, brechas y prioridades de cada uno de los sectores. La información es relevante para ser incluida en la solicitud de financiamiento del C19RM del 2021. </a:t>
            </a:r>
          </a:p>
          <a:p>
            <a:pPr marL="342900" lvl="0" indent="-342900" algn="just">
              <a:lnSpc>
                <a:spcPct val="107000"/>
              </a:lnSpc>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La estrecha coordinación con el Comité de Propuestas C19RM de El Salvador y el equipo de consultores involucrado en el proceso de elaboración de la solicitud y realización de los diálogos comunitarios, permitió una amplia participación de los sectores. </a:t>
            </a:r>
          </a:p>
          <a:p>
            <a:pPr marL="342900" lvl="0" indent="-342900" algn="just">
              <a:lnSpc>
                <a:spcPct val="107000"/>
              </a:lnSpc>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Por primera vez, se incluye en este tipo de procesos de consulta, a sectores históricamente invisibilizados y vulnerados, como las Personas con Discapacidad y Personas Adultas Mayores. </a:t>
            </a:r>
          </a:p>
          <a:p>
            <a:pPr marL="342900" lvl="0" indent="-342900" algn="just">
              <a:lnSpc>
                <a:spcPct val="107000"/>
              </a:lnSpc>
              <a:spcAft>
                <a:spcPts val="800"/>
              </a:spcAft>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Los diálogos comunitarios han demostrado ser una buena práctica que debe sostenerse de manera permanente en todo proceso del Fondo Mundial que involucre a las comunidades y comprometa la respuesta al VIH y la TB. </a:t>
            </a:r>
          </a:p>
          <a:p>
            <a:endParaRPr lang="es-SV" dirty="0">
              <a:solidFill>
                <a:schemeClr val="bg1"/>
              </a:solidFill>
            </a:endParaRPr>
          </a:p>
        </p:txBody>
      </p:sp>
    </p:spTree>
    <p:extLst>
      <p:ext uri="{BB962C8B-B14F-4D97-AF65-F5344CB8AC3E}">
        <p14:creationId xmlns:p14="http://schemas.microsoft.com/office/powerpoint/2010/main" val="72286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562600" y="2247900"/>
            <a:ext cx="11582400" cy="6103201"/>
          </a:xfrm>
          <a:solidFill>
            <a:schemeClr val="accent1"/>
          </a:solidFill>
        </p:spPr>
        <p:txBody>
          <a:bodyPr anchor="ctr">
            <a:noAutofit/>
          </a:bodyPr>
          <a:lstStyle/>
          <a:p>
            <a:pPr algn="l"/>
            <a:r>
              <a:rPr lang="es-SV" sz="3200" spc="20" dirty="0">
                <a:solidFill>
                  <a:schemeClr val="bg1"/>
                </a:solidFill>
                <a:effectLst/>
                <a:latin typeface="Arial" panose="020B0604020202020204" pitchFamily="34" charset="0"/>
                <a:ea typeface="Calibri" panose="020F0502020204030204" pitchFamily="34" charset="0"/>
              </a:rPr>
              <a:t>La pandemia de coronavirus COVID-19 es la crisis de salud global que define nuestro tiempo y el mayor desafío que hemos enfrentado desde la Segunda Guerra Mundial. </a:t>
            </a:r>
            <a:br>
              <a:rPr lang="es-SV" sz="3200" spc="20" dirty="0">
                <a:solidFill>
                  <a:schemeClr val="bg1"/>
                </a:solidFill>
                <a:effectLst/>
                <a:latin typeface="Arial" panose="020B0604020202020204" pitchFamily="34" charset="0"/>
                <a:ea typeface="Calibri" panose="020F0502020204030204" pitchFamily="34" charset="0"/>
              </a:rPr>
            </a:br>
            <a:br>
              <a:rPr lang="es-SV" sz="3200" spc="20" dirty="0">
                <a:solidFill>
                  <a:schemeClr val="bg1"/>
                </a:solidFill>
                <a:effectLst/>
                <a:latin typeface="Arial" panose="020B0604020202020204" pitchFamily="34" charset="0"/>
                <a:ea typeface="Calibri" panose="020F0502020204030204" pitchFamily="34" charset="0"/>
              </a:rPr>
            </a:br>
            <a:r>
              <a:rPr lang="es-SV" sz="3200" spc="20" dirty="0">
                <a:solidFill>
                  <a:schemeClr val="bg1"/>
                </a:solidFill>
                <a:effectLst/>
                <a:latin typeface="Arial" panose="020B0604020202020204" pitchFamily="34" charset="0"/>
                <a:ea typeface="Calibri" panose="020F0502020204030204" pitchFamily="34" charset="0"/>
              </a:rPr>
              <a:t>Desde su aparición en Asia a finales del año pasado, el virus ha llegado a cada</a:t>
            </a:r>
            <a:r>
              <a:rPr lang="es-SV" sz="3200" u="sng" spc="20" dirty="0">
                <a:solidFill>
                  <a:schemeClr val="bg1"/>
                </a:solidFill>
                <a:effectLst/>
                <a:latin typeface="Arial" panose="020B0604020202020204" pitchFamily="34" charset="0"/>
                <a:ea typeface="Calibri" panose="020F0502020204030204" pitchFamily="34" charset="0"/>
              </a:rPr>
              <a:t> </a:t>
            </a:r>
            <a:r>
              <a:rPr lang="es-SV" sz="3200" spc="20" dirty="0">
                <a:solidFill>
                  <a:schemeClr val="bg1"/>
                </a:solidFill>
                <a:effectLst/>
                <a:latin typeface="Arial" panose="020B0604020202020204" pitchFamily="34" charset="0"/>
                <a:ea typeface="Calibri" panose="020F0502020204030204" pitchFamily="34" charset="0"/>
              </a:rPr>
              <a:t>continente, y ha tenido un impacto abrumador en todas las personas y en los siste</a:t>
            </a:r>
            <a:r>
              <a:rPr lang="es-SV" sz="3200" spc="20" dirty="0">
                <a:solidFill>
                  <a:schemeClr val="bg1"/>
                </a:solidFill>
                <a:latin typeface="Arial" panose="020B0604020202020204" pitchFamily="34" charset="0"/>
                <a:ea typeface="Calibri" panose="020F0502020204030204" pitchFamily="34" charset="0"/>
              </a:rPr>
              <a:t>mas y servicios de salud</a:t>
            </a:r>
            <a:r>
              <a:rPr lang="es-SV" sz="3200" spc="20" dirty="0">
                <a:solidFill>
                  <a:schemeClr val="bg1"/>
                </a:solidFill>
                <a:effectLst/>
                <a:latin typeface="Arial" panose="020B0604020202020204" pitchFamily="34" charset="0"/>
                <a:ea typeface="Calibri" panose="020F0502020204030204" pitchFamily="34" charset="0"/>
              </a:rPr>
              <a:t>.</a:t>
            </a:r>
            <a:br>
              <a:rPr lang="es-SV" sz="3200" spc="20" dirty="0">
                <a:solidFill>
                  <a:schemeClr val="bg1"/>
                </a:solidFill>
                <a:effectLst/>
                <a:latin typeface="Arial" panose="020B0604020202020204" pitchFamily="34" charset="0"/>
                <a:ea typeface="Calibri" panose="020F0502020204030204" pitchFamily="34" charset="0"/>
              </a:rPr>
            </a:br>
            <a:br>
              <a:rPr lang="es-SV" sz="3200" spc="20" dirty="0">
                <a:solidFill>
                  <a:schemeClr val="bg1"/>
                </a:solidFill>
                <a:effectLst/>
                <a:latin typeface="Arial" panose="020B0604020202020204" pitchFamily="34" charset="0"/>
                <a:ea typeface="Calibri" panose="020F0502020204030204" pitchFamily="34" charset="0"/>
              </a:rPr>
            </a:br>
            <a:r>
              <a:rPr lang="es-SV" sz="3200" spc="20" dirty="0">
                <a:solidFill>
                  <a:schemeClr val="bg1"/>
                </a:solidFill>
                <a:effectLst/>
                <a:latin typeface="Arial" panose="020B0604020202020204" pitchFamily="34" charset="0"/>
                <a:ea typeface="Calibri" panose="020F0502020204030204" pitchFamily="34" charset="0"/>
              </a:rPr>
              <a:t> Los casos en la actualidad, aún aumentan a diario por variantes del virus original, las cuales  afectan principalmente a Asia América y Europa</a:t>
            </a:r>
            <a:r>
              <a:rPr lang="es-SV" sz="1800" spc="20" dirty="0">
                <a:solidFill>
                  <a:srgbClr val="0A0A0A"/>
                </a:solidFill>
                <a:effectLst/>
                <a:latin typeface="Arial" panose="020B0604020202020204" pitchFamily="34" charset="0"/>
                <a:ea typeface="Calibri" panose="020F0502020204030204" pitchFamily="34" charset="0"/>
              </a:rPr>
              <a:t>.</a:t>
            </a:r>
            <a:endParaRPr lang="es-SV" sz="1800" dirty="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1102CA41-E43C-42A5-9530-FD0AA64D7C26}"/>
              </a:ext>
            </a:extLst>
          </p:cNvPr>
          <p:cNvSpPr/>
          <p:nvPr/>
        </p:nvSpPr>
        <p:spPr>
          <a:xfrm>
            <a:off x="1981200" y="248066"/>
            <a:ext cx="15992706" cy="17904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solidFill>
                  <a:schemeClr val="bg1"/>
                </a:solidFill>
                <a:latin typeface="+mj-lt"/>
              </a:rPr>
              <a:t>LA PANDEMIA POR SARS COV-2 </a:t>
            </a:r>
            <a:r>
              <a:rPr lang="es-ES" sz="3200" dirty="0">
                <a:solidFill>
                  <a:schemeClr val="bg1"/>
                </a:solidFill>
                <a:latin typeface="+mj-lt"/>
              </a:rPr>
              <a:t>(</a:t>
            </a:r>
            <a:r>
              <a:rPr lang="es-ES" sz="4400" dirty="0">
                <a:solidFill>
                  <a:schemeClr val="bg1"/>
                </a:solidFill>
                <a:latin typeface="+mj-lt"/>
              </a:rPr>
              <a:t>CORONAVIRUS)</a:t>
            </a:r>
            <a:br>
              <a:rPr lang="es-ES" sz="4400" dirty="0">
                <a:solidFill>
                  <a:schemeClr val="bg1"/>
                </a:solidFill>
                <a:latin typeface="+mj-lt"/>
              </a:rPr>
            </a:br>
            <a:endParaRPr lang="es-MX" sz="4400" dirty="0">
              <a:solidFill>
                <a:schemeClr val="bg1"/>
              </a:solidFill>
              <a:latin typeface="+mj-lt"/>
            </a:endParaRPr>
          </a:p>
        </p:txBody>
      </p:sp>
      <p:pic>
        <p:nvPicPr>
          <p:cNvPr id="5" name="Picture 6">
            <a:extLst>
              <a:ext uri="{FF2B5EF4-FFF2-40B4-BE49-F238E27FC236}">
                <a16:creationId xmlns:a16="http://schemas.microsoft.com/office/drawing/2014/main" id="{DC6C6F39-6AFD-48EE-B883-D744757E18CE}"/>
              </a:ext>
            </a:extLst>
          </p:cNvPr>
          <p:cNvPicPr>
            <a:picLocks noChangeAspect="1"/>
          </p:cNvPicPr>
          <p:nvPr/>
        </p:nvPicPr>
        <p:blipFill>
          <a:blip r:embed="rId2"/>
          <a:stretch>
            <a:fillRect/>
          </a:stretch>
        </p:blipFill>
        <p:spPr>
          <a:xfrm rot="20503069">
            <a:off x="1668288" y="4943178"/>
            <a:ext cx="4300230" cy="5903889"/>
          </a:xfrm>
          <a:prstGeom prst="rect">
            <a:avLst/>
          </a:prstGeom>
        </p:spPr>
      </p:pic>
    </p:spTree>
    <p:extLst>
      <p:ext uri="{BB962C8B-B14F-4D97-AF65-F5344CB8AC3E}">
        <p14:creationId xmlns:p14="http://schemas.microsoft.com/office/powerpoint/2010/main" val="31411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7550276" y="800100"/>
            <a:ext cx="4365298" cy="646331"/>
          </a:xfrm>
          <a:prstGeom prst="rect">
            <a:avLst/>
          </a:prstGeom>
          <a:noFill/>
        </p:spPr>
        <p:txBody>
          <a:bodyPr wrap="none" rtlCol="0">
            <a:spAutoFit/>
          </a:bodyPr>
          <a:lstStyle/>
          <a:p>
            <a:pPr algn="ctr"/>
            <a:r>
              <a:rPr lang="es-SV" sz="3600" dirty="0">
                <a:latin typeface="Arial Black" panose="020B0A04020102020204" pitchFamily="34" charset="0"/>
              </a:rPr>
              <a:t>ANTECEDENTES</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4724400" y="2628900"/>
            <a:ext cx="2305696" cy="461665"/>
          </a:xfrm>
          <a:prstGeom prst="rect">
            <a:avLst/>
          </a:prstGeom>
          <a:noFill/>
        </p:spPr>
        <p:txBody>
          <a:bodyPr wrap="none" rtlCol="0">
            <a:spAutoFit/>
          </a:bodyPr>
          <a:lstStyle/>
          <a:p>
            <a:r>
              <a:rPr lang="es-SV" sz="2400" dirty="0"/>
              <a:t>Texto en general </a:t>
            </a:r>
          </a:p>
        </p:txBody>
      </p:sp>
      <p:graphicFrame>
        <p:nvGraphicFramePr>
          <p:cNvPr id="4" name="Marcador de contenido 3">
            <a:extLst>
              <a:ext uri="{FF2B5EF4-FFF2-40B4-BE49-F238E27FC236}">
                <a16:creationId xmlns:a16="http://schemas.microsoft.com/office/drawing/2014/main" id="{64A8DD4A-31B1-408D-B643-7D5C3B12968B}"/>
              </a:ext>
            </a:extLst>
          </p:cNvPr>
          <p:cNvGraphicFramePr>
            <a:graphicFrameLocks/>
          </p:cNvGraphicFramePr>
          <p:nvPr>
            <p:extLst>
              <p:ext uri="{D42A27DB-BD31-4B8C-83A1-F6EECF244321}">
                <p14:modId xmlns:p14="http://schemas.microsoft.com/office/powerpoint/2010/main" val="1221201642"/>
              </p:ext>
            </p:extLst>
          </p:nvPr>
        </p:nvGraphicFramePr>
        <p:xfrm>
          <a:off x="2146852" y="1451113"/>
          <a:ext cx="15314072" cy="8552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EB376B-2020-4B51-8F66-8047693F7442}"/>
              </a:ext>
            </a:extLst>
          </p:cNvPr>
          <p:cNvPicPr>
            <a:picLocks noChangeAspect="1"/>
          </p:cNvPicPr>
          <p:nvPr/>
        </p:nvPicPr>
        <p:blipFill>
          <a:blip r:embed="rId2"/>
          <a:stretch>
            <a:fillRect/>
          </a:stretch>
        </p:blipFill>
        <p:spPr>
          <a:xfrm>
            <a:off x="2590800" y="495300"/>
            <a:ext cx="14144381" cy="8660827"/>
          </a:xfrm>
          <a:prstGeom prst="rect">
            <a:avLst/>
          </a:prstGeom>
        </p:spPr>
      </p:pic>
    </p:spTree>
    <p:extLst>
      <p:ext uri="{BB962C8B-B14F-4D97-AF65-F5344CB8AC3E}">
        <p14:creationId xmlns:p14="http://schemas.microsoft.com/office/powerpoint/2010/main" val="389223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4DD327-105F-41A3-ACD2-4B3166A69CA1}"/>
              </a:ext>
            </a:extLst>
          </p:cNvPr>
          <p:cNvPicPr>
            <a:picLocks noChangeAspect="1"/>
          </p:cNvPicPr>
          <p:nvPr/>
        </p:nvPicPr>
        <p:blipFill>
          <a:blip r:embed="rId2"/>
          <a:stretch>
            <a:fillRect/>
          </a:stretch>
        </p:blipFill>
        <p:spPr>
          <a:xfrm>
            <a:off x="2133600" y="190500"/>
            <a:ext cx="14837680" cy="8839200"/>
          </a:xfrm>
          <a:prstGeom prst="rect">
            <a:avLst/>
          </a:prstGeom>
        </p:spPr>
      </p:pic>
    </p:spTree>
    <p:extLst>
      <p:ext uri="{BB962C8B-B14F-4D97-AF65-F5344CB8AC3E}">
        <p14:creationId xmlns:p14="http://schemas.microsoft.com/office/powerpoint/2010/main" val="220582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48F2B09-589C-464A-9DAD-3A19323437FD}"/>
              </a:ext>
            </a:extLst>
          </p:cNvPr>
          <p:cNvSpPr txBox="1"/>
          <p:nvPr/>
        </p:nvSpPr>
        <p:spPr>
          <a:xfrm>
            <a:off x="1981200" y="3390900"/>
            <a:ext cx="15163800" cy="7109639"/>
          </a:xfrm>
          <a:prstGeom prst="rect">
            <a:avLst/>
          </a:prstGeom>
          <a:noFill/>
        </p:spPr>
        <p:txBody>
          <a:bodyPr wrap="square" rtlCol="0">
            <a:spAutoFit/>
          </a:bodyPr>
          <a:lstStyle/>
          <a:p>
            <a:r>
              <a:rPr lang="es-ES" sz="2800" dirty="0"/>
              <a:t>PILAR I: COORDINACION, PLANIFICACION Y SEGUIMIENTO A NIVEL NACIONAL</a:t>
            </a:r>
          </a:p>
          <a:p>
            <a:r>
              <a:rPr lang="es-ES" sz="2800" dirty="0"/>
              <a:t>PILAR II. COMUNICACIÓN DE RIESGO Y PARTICIPACION COMUNITARIA</a:t>
            </a:r>
          </a:p>
          <a:p>
            <a:r>
              <a:rPr lang="es-ES" sz="2800" dirty="0"/>
              <a:t>PILAR III: VIGILANCIA EPIDEMILOGICA</a:t>
            </a:r>
          </a:p>
          <a:p>
            <a:r>
              <a:rPr lang="es-ES" sz="2800" dirty="0">
                <a:solidFill>
                  <a:schemeClr val="accent1">
                    <a:lumMod val="75000"/>
                  </a:schemeClr>
                </a:solidFill>
              </a:rPr>
              <a:t>PILAR IV: PUERTOS DE ENTRADA , VIAJES*</a:t>
            </a:r>
          </a:p>
          <a:p>
            <a:r>
              <a:rPr lang="es-ES" sz="2800" dirty="0"/>
              <a:t>PILAR V: LABORATORIO Y PROD. DIAGNOSTICO</a:t>
            </a:r>
          </a:p>
          <a:p>
            <a:r>
              <a:rPr lang="es-ES" sz="2800" dirty="0"/>
              <a:t>PILAR VI. PREVENCION Y CONTROL DE INFECCIONES Y PROTECCION DE PERSONAL SANITARIO</a:t>
            </a:r>
          </a:p>
          <a:p>
            <a:r>
              <a:rPr lang="es-ES" sz="2800" dirty="0"/>
              <a:t>PILAR VII: GESTION DE CASOS, OPERACIONES CLINICAS Y TRATAMIENTO</a:t>
            </a:r>
          </a:p>
          <a:p>
            <a:r>
              <a:rPr lang="es-ES" sz="2800" dirty="0">
                <a:solidFill>
                  <a:schemeClr val="accent1">
                    <a:lumMod val="75000"/>
                  </a:schemeClr>
                </a:solidFill>
              </a:rPr>
              <a:t>PILAR VIII: APOYO OPERATIVO Y LOGISTICO*</a:t>
            </a:r>
          </a:p>
          <a:p>
            <a:r>
              <a:rPr lang="es-ES" sz="2800" dirty="0"/>
              <a:t>PILAR IX: MANTENER LOS SISTEMAS SANITARIOS ESENCIALES (citados como “mitigación” en el C19RM).</a:t>
            </a:r>
          </a:p>
          <a:p>
            <a:r>
              <a:rPr lang="es-ES" sz="2800" dirty="0"/>
              <a:t>PILAR X. VACUNACION</a:t>
            </a:r>
          </a:p>
          <a:p>
            <a:endParaRPr lang="es-ES" sz="2800" dirty="0">
              <a:solidFill>
                <a:schemeClr val="accent1">
                  <a:lumMod val="75000"/>
                </a:schemeClr>
              </a:solidFill>
            </a:endParaRPr>
          </a:p>
          <a:p>
            <a:r>
              <a:rPr lang="es-ES" sz="2800" dirty="0">
                <a:solidFill>
                  <a:schemeClr val="accent1">
                    <a:lumMod val="75000"/>
                  </a:schemeClr>
                </a:solidFill>
              </a:rPr>
              <a:t>*No son elegibles</a:t>
            </a:r>
          </a:p>
          <a:p>
            <a:endParaRPr lang="es-ES" sz="2800" dirty="0"/>
          </a:p>
          <a:p>
            <a:endParaRPr lang="es-ES" sz="2800" dirty="0"/>
          </a:p>
          <a:p>
            <a:endParaRPr lang="es-ES" sz="2800" dirty="0"/>
          </a:p>
          <a:p>
            <a:endParaRPr lang="es-ES" dirty="0"/>
          </a:p>
          <a:p>
            <a:endParaRPr lang="es-SV" dirty="0"/>
          </a:p>
        </p:txBody>
      </p:sp>
      <p:sp>
        <p:nvSpPr>
          <p:cNvPr id="5" name="CuadroTexto 4">
            <a:extLst>
              <a:ext uri="{FF2B5EF4-FFF2-40B4-BE49-F238E27FC236}">
                <a16:creationId xmlns:a16="http://schemas.microsoft.com/office/drawing/2014/main" id="{F7DF0912-9C7F-4126-A8B6-1E8B2C8C9FE7}"/>
              </a:ext>
            </a:extLst>
          </p:cNvPr>
          <p:cNvSpPr txBox="1"/>
          <p:nvPr/>
        </p:nvSpPr>
        <p:spPr>
          <a:xfrm>
            <a:off x="1939636" y="419100"/>
            <a:ext cx="12877800" cy="2062103"/>
          </a:xfrm>
          <a:prstGeom prst="rect">
            <a:avLst/>
          </a:prstGeom>
          <a:solidFill>
            <a:srgbClr val="00B0F0"/>
          </a:solidFill>
        </p:spPr>
        <p:txBody>
          <a:bodyPr wrap="square" rtlCol="0">
            <a:spAutoFit/>
          </a:bodyPr>
          <a:lstStyle/>
          <a:p>
            <a:r>
              <a:rPr lang="es-ES" sz="3200" dirty="0"/>
              <a:t>INVERSIONES ELEGIBLES</a:t>
            </a:r>
          </a:p>
          <a:p>
            <a:endParaRPr lang="es-ES" sz="3200" dirty="0"/>
          </a:p>
          <a:p>
            <a:r>
              <a:rPr lang="es-ES" sz="3200" dirty="0"/>
              <a:t>Las actividades a financiar están alineadas con los pilares pertinentes del marco de pilares de respuesta a la COVID-19 de OMS</a:t>
            </a:r>
            <a:endParaRPr lang="es-SV" sz="3200" dirty="0"/>
          </a:p>
        </p:txBody>
      </p:sp>
    </p:spTree>
    <p:extLst>
      <p:ext uri="{BB962C8B-B14F-4D97-AF65-F5344CB8AC3E}">
        <p14:creationId xmlns:p14="http://schemas.microsoft.com/office/powerpoint/2010/main" val="395833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13C45231-26D8-4E2D-AEF3-149C207D3AE5}"/>
              </a:ext>
            </a:extLst>
          </p:cNvPr>
          <p:cNvSpPr>
            <a:spLocks noChangeArrowheads="1"/>
          </p:cNvSpPr>
          <p:nvPr/>
        </p:nvSpPr>
        <p:spPr bwMode="auto">
          <a:xfrm>
            <a:off x="2824163" y="2728603"/>
            <a:ext cx="12420600" cy="4426745"/>
          </a:xfrm>
          <a:prstGeom prst="rect">
            <a:avLst/>
          </a:prstGeom>
          <a:solidFill>
            <a:srgbClr val="FF944B"/>
          </a:solidFill>
          <a:ln w="5508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just">
              <a:lnSpc>
                <a:spcPct val="107000"/>
              </a:lnSpc>
              <a:spcAft>
                <a:spcPts val="1200"/>
              </a:spcAft>
            </a:pPr>
            <a:r>
              <a:rPr lang="es-ES"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El C19RM del FM, además de mitigar el impacto de la pandemia por COVID-19 en las respuestas al VIH, la TB y la malaria, también representa una oportunidad única para la participación de las comunidades más vulnerables en la respuesta a la pandemia, así como para el fortalecimiento y la participación más efectiva de las organizaciones de la sociedad civil (OSC) y comunidades de poblaciones clave. </a:t>
            </a:r>
            <a:endParaRPr lang="es-SV"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2468" name="AutoShape 3">
            <a:extLst>
              <a:ext uri="{FF2B5EF4-FFF2-40B4-BE49-F238E27FC236}">
                <a16:creationId xmlns:a16="http://schemas.microsoft.com/office/drawing/2014/main" id="{AAB768E9-AC9E-4BBA-9C61-261B6DC0593F}"/>
              </a:ext>
            </a:extLst>
          </p:cNvPr>
          <p:cNvSpPr>
            <a:spLocks noChangeArrowheads="1"/>
          </p:cNvSpPr>
          <p:nvPr/>
        </p:nvSpPr>
        <p:spPr bwMode="auto">
          <a:xfrm>
            <a:off x="3202782" y="939352"/>
            <a:ext cx="11663363" cy="1728788"/>
          </a:xfrm>
          <a:prstGeom prst="downArrowCallout">
            <a:avLst>
              <a:gd name="adj1" fmla="val 24987"/>
              <a:gd name="adj2" fmla="val 24987"/>
              <a:gd name="adj3" fmla="val 25000"/>
              <a:gd name="adj4" fmla="val 64977"/>
            </a:avLst>
          </a:prstGeom>
          <a:solidFill>
            <a:schemeClr val="tx2"/>
          </a:solidFill>
          <a:ln w="55080" cap="sq">
            <a:solidFill>
              <a:schemeClr val="tx2"/>
            </a:solidFill>
            <a:miter lim="800000"/>
            <a:headEnd/>
            <a:tailEnd/>
          </a:ln>
          <a:effec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ctr" eaLnBrk="1" hangingPunct="1">
              <a:spcBef>
                <a:spcPct val="0"/>
              </a:spcBef>
              <a:buClrTx/>
              <a:buFontTx/>
              <a:buNone/>
            </a:pPr>
            <a:r>
              <a:rPr lang="es-MX" altLang="es-SV" sz="3600" dirty="0">
                <a:solidFill>
                  <a:schemeClr val="bg1"/>
                </a:solidFill>
                <a:latin typeface="Arial Black" panose="020B0A04020102020204" pitchFamily="34" charset="0"/>
              </a:rPr>
              <a:t>Mitigar el impacto del COVID 19</a:t>
            </a:r>
          </a:p>
        </p:txBody>
      </p:sp>
      <p:sp>
        <p:nvSpPr>
          <p:cNvPr id="62469" name="AutoShape 4">
            <a:extLst>
              <a:ext uri="{FF2B5EF4-FFF2-40B4-BE49-F238E27FC236}">
                <a16:creationId xmlns:a16="http://schemas.microsoft.com/office/drawing/2014/main" id="{17A3949F-FCD5-4DAF-915C-69E9C6CAE370}"/>
              </a:ext>
            </a:extLst>
          </p:cNvPr>
          <p:cNvSpPr>
            <a:spLocks noChangeArrowheads="1"/>
          </p:cNvSpPr>
          <p:nvPr/>
        </p:nvSpPr>
        <p:spPr bwMode="auto">
          <a:xfrm>
            <a:off x="3257550" y="7215811"/>
            <a:ext cx="11772900" cy="1728788"/>
          </a:xfrm>
          <a:prstGeom prst="upArrowCallout">
            <a:avLst>
              <a:gd name="adj1" fmla="val 24970"/>
              <a:gd name="adj2" fmla="val 25001"/>
              <a:gd name="adj3" fmla="val 25000"/>
              <a:gd name="adj4" fmla="val 64977"/>
            </a:avLst>
          </a:prstGeom>
          <a:solidFill>
            <a:srgbClr val="FF0000"/>
          </a:solidFill>
          <a:ln w="55080" cap="sq">
            <a:solidFill>
              <a:srgbClr val="FF3300"/>
            </a:solidFill>
            <a:miter lim="800000"/>
            <a:headEnd/>
            <a:tailEnd/>
          </a:ln>
          <a:effec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ctr" eaLnBrk="1" hangingPunct="1">
              <a:spcBef>
                <a:spcPct val="0"/>
              </a:spcBef>
              <a:buClrTx/>
              <a:buFontTx/>
              <a:buNone/>
            </a:pPr>
            <a:r>
              <a:rPr lang="es-ES" sz="40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F</a:t>
            </a:r>
            <a:r>
              <a:rPr lang="es-ES" sz="40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ortaleciendo los sistemas de salud y comunitarios</a:t>
            </a:r>
          </a:p>
          <a:p>
            <a:pPr algn="ctr" eaLnBrk="1" hangingPunct="1">
              <a:spcBef>
                <a:spcPct val="0"/>
              </a:spcBef>
              <a:buClrTx/>
              <a:buFontTx/>
              <a:buNone/>
            </a:pPr>
            <a:r>
              <a:rPr lang="es-ES" sz="40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y la </a:t>
            </a:r>
            <a:r>
              <a:rPr lang="es-MX" altLang="es-SV" sz="4000" b="1" dirty="0">
                <a:solidFill>
                  <a:schemeClr val="bg1"/>
                </a:solidFill>
                <a:latin typeface="Corbel" panose="020B0503020204020204" pitchFamily="34" charset="0"/>
                <a:cs typeface="Times New Roman" panose="02020603050405020304" pitchFamily="18" charset="0"/>
              </a:rPr>
              <a:t>Participación efectiva de las OSC</a:t>
            </a:r>
          </a:p>
        </p:txBody>
      </p:sp>
      <p:sp>
        <p:nvSpPr>
          <p:cNvPr id="62470" name="AutoShape 5">
            <a:extLst>
              <a:ext uri="{FF2B5EF4-FFF2-40B4-BE49-F238E27FC236}">
                <a16:creationId xmlns:a16="http://schemas.microsoft.com/office/drawing/2014/main" id="{DD6B4E65-FCD8-45A9-A678-3A25B7F912AC}"/>
              </a:ext>
            </a:extLst>
          </p:cNvPr>
          <p:cNvSpPr>
            <a:spLocks noChangeArrowheads="1"/>
          </p:cNvSpPr>
          <p:nvPr/>
        </p:nvSpPr>
        <p:spPr bwMode="auto">
          <a:xfrm>
            <a:off x="4191000" y="2120501"/>
            <a:ext cx="1188243" cy="431006"/>
          </a:xfrm>
          <a:prstGeom prst="upArrow">
            <a:avLst>
              <a:gd name="adj1" fmla="val 50000"/>
              <a:gd name="adj2" fmla="val 50000"/>
            </a:avLst>
          </a:prstGeom>
          <a:solidFill>
            <a:srgbClr val="FFC000"/>
          </a:solidFill>
          <a:ln w="55080" cap="sq">
            <a:solidFill>
              <a:srgbClr val="527755"/>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pPr>
            <a:endParaRPr lang="es-SV" altLang="es-MX" sz="2700"/>
          </a:p>
        </p:txBody>
      </p:sp>
      <p:sp>
        <p:nvSpPr>
          <p:cNvPr id="62471" name="AutoShape 6">
            <a:extLst>
              <a:ext uri="{FF2B5EF4-FFF2-40B4-BE49-F238E27FC236}">
                <a16:creationId xmlns:a16="http://schemas.microsoft.com/office/drawing/2014/main" id="{876DD300-65DC-4BAA-9C80-D597D368A6E5}"/>
              </a:ext>
            </a:extLst>
          </p:cNvPr>
          <p:cNvSpPr>
            <a:spLocks noChangeArrowheads="1"/>
          </p:cNvSpPr>
          <p:nvPr/>
        </p:nvSpPr>
        <p:spPr bwMode="auto">
          <a:xfrm rot="10800000">
            <a:off x="12039600" y="7232223"/>
            <a:ext cx="1188243" cy="431006"/>
          </a:xfrm>
          <a:prstGeom prst="upArrow">
            <a:avLst>
              <a:gd name="adj1" fmla="val 50000"/>
              <a:gd name="adj2" fmla="val 50000"/>
            </a:avLst>
          </a:prstGeom>
          <a:solidFill>
            <a:srgbClr val="FFC000"/>
          </a:solidFill>
          <a:ln w="55080" cap="sq">
            <a:solidFill>
              <a:srgbClr val="527755"/>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pPr>
            <a:endParaRPr lang="es-SV" altLang="es-MX" sz="2700"/>
          </a:p>
        </p:txBody>
      </p:sp>
      <p:sp>
        <p:nvSpPr>
          <p:cNvPr id="2" name="CuadroTexto 1">
            <a:extLst>
              <a:ext uri="{FF2B5EF4-FFF2-40B4-BE49-F238E27FC236}">
                <a16:creationId xmlns:a16="http://schemas.microsoft.com/office/drawing/2014/main" id="{364BBD3C-A54C-46A4-BC0B-B91622BA9E42}"/>
              </a:ext>
            </a:extLst>
          </p:cNvPr>
          <p:cNvSpPr txBox="1"/>
          <p:nvPr/>
        </p:nvSpPr>
        <p:spPr>
          <a:xfrm>
            <a:off x="6019800" y="100072"/>
            <a:ext cx="5724636" cy="830997"/>
          </a:xfrm>
          <a:prstGeom prst="rect">
            <a:avLst/>
          </a:prstGeom>
          <a:noFill/>
        </p:spPr>
        <p:txBody>
          <a:bodyPr wrap="square" rtlCol="0">
            <a:spAutoFit/>
          </a:bodyPr>
          <a:lstStyle/>
          <a:p>
            <a:pPr algn="ctr"/>
            <a:r>
              <a:rPr lang="es-ES" sz="2700" dirty="0"/>
              <a:t>`</a:t>
            </a:r>
            <a:r>
              <a:rPr lang="es-ES" sz="4800" b="1" dirty="0"/>
              <a:t>PROPOSITO</a:t>
            </a:r>
            <a:endParaRPr lang="es-SV" sz="27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1217639" y="773665"/>
            <a:ext cx="4428492" cy="9305894"/>
            <a:chOff x="683568" y="476672"/>
            <a:chExt cx="2952328" cy="6203929"/>
          </a:xfrm>
        </p:grpSpPr>
        <p:sp>
          <p:nvSpPr>
            <p:cNvPr id="5" name="4 Rectángulo"/>
            <p:cNvSpPr/>
            <p:nvPr/>
          </p:nvSpPr>
          <p:spPr>
            <a:xfrm>
              <a:off x="1382251" y="4743694"/>
              <a:ext cx="2160240" cy="1440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6" name="5 Rectángulo"/>
            <p:cNvSpPr/>
            <p:nvPr/>
          </p:nvSpPr>
          <p:spPr>
            <a:xfrm>
              <a:off x="1475656" y="476672"/>
              <a:ext cx="2160240" cy="1080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a:solidFill>
                    <a:schemeClr val="tx1"/>
                  </a:solidFill>
                </a:rPr>
                <a:t>ONUSIDA</a:t>
              </a:r>
            </a:p>
          </p:txBody>
        </p:sp>
        <p:sp>
          <p:nvSpPr>
            <p:cNvPr id="7" name="6 Rectángulo"/>
            <p:cNvSpPr/>
            <p:nvPr/>
          </p:nvSpPr>
          <p:spPr>
            <a:xfrm>
              <a:off x="1403648" y="1916832"/>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8" name="7 Rectángulo"/>
            <p:cNvSpPr/>
            <p:nvPr/>
          </p:nvSpPr>
          <p:spPr>
            <a:xfrm>
              <a:off x="1475656" y="3284984"/>
              <a:ext cx="2088232" cy="1080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9" name="8 Rectángulo"/>
            <p:cNvSpPr/>
            <p:nvPr/>
          </p:nvSpPr>
          <p:spPr>
            <a:xfrm>
              <a:off x="1691680" y="662789"/>
              <a:ext cx="1853952" cy="215443"/>
            </a:xfrm>
            <a:prstGeom prst="rect">
              <a:avLst/>
            </a:prstGeom>
          </p:spPr>
          <p:txBody>
            <a:bodyPr wrap="square">
              <a:spAutoFit/>
            </a:bodyPr>
            <a:lstStyle/>
            <a:p>
              <a:endParaRPr lang="es-ES" sz="1500" b="1" dirty="0">
                <a:effectLst>
                  <a:outerShdw blurRad="38100" dist="38100" dir="2700000" algn="tl">
                    <a:srgbClr val="000000">
                      <a:alpha val="43137"/>
                    </a:srgbClr>
                  </a:outerShdw>
                </a:effectLst>
              </a:endParaRPr>
            </a:p>
          </p:txBody>
        </p:sp>
        <p:sp>
          <p:nvSpPr>
            <p:cNvPr id="10" name="Rectangle 7"/>
            <p:cNvSpPr>
              <a:spLocks noChangeArrowheads="1"/>
            </p:cNvSpPr>
            <p:nvPr/>
          </p:nvSpPr>
          <p:spPr bwMode="auto">
            <a:xfrm>
              <a:off x="1512069" y="2150072"/>
              <a:ext cx="2033563" cy="707886"/>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ctr"/>
              <a:r>
                <a:rPr lang="es-SV" sz="3000" b="1" dirty="0">
                  <a:solidFill>
                    <a:prstClr val="black"/>
                  </a:solidFill>
                  <a:effectLst>
                    <a:outerShdw blurRad="38100" dist="38100" dir="2700000" algn="tl">
                      <a:srgbClr val="000000">
                        <a:alpha val="43137"/>
                      </a:srgbClr>
                    </a:outerShdw>
                  </a:effectLst>
                  <a:ea typeface="Times New Roman" pitchFamily="18" charset="0"/>
                  <a:cs typeface="Arial" pitchFamily="34" charset="0"/>
                </a:rPr>
                <a:t>PLAN INTERNACIONAL</a:t>
              </a:r>
              <a:endParaRPr lang="es-SV" sz="3000" b="1" dirty="0">
                <a:solidFill>
                  <a:prstClr val="black"/>
                </a:solidFill>
                <a:effectLst>
                  <a:outerShdw blurRad="38100" dist="38100" dir="2700000" algn="tl">
                    <a:srgbClr val="000000">
                      <a:alpha val="43137"/>
                    </a:srgbClr>
                  </a:outerShdw>
                </a:effectLst>
              </a:endParaRPr>
            </a:p>
          </p:txBody>
        </p:sp>
        <p:sp>
          <p:nvSpPr>
            <p:cNvPr id="11" name="10 Rectángulo"/>
            <p:cNvSpPr/>
            <p:nvPr/>
          </p:nvSpPr>
          <p:spPr>
            <a:xfrm>
              <a:off x="1475656" y="3600758"/>
              <a:ext cx="1925960" cy="984885"/>
            </a:xfrm>
            <a:prstGeom prst="rect">
              <a:avLst/>
            </a:prstGeom>
          </p:spPr>
          <p:txBody>
            <a:bodyPr wrap="square">
              <a:spAutoFit/>
            </a:bodyPr>
            <a:lstStyle/>
            <a:p>
              <a:pPr algn="ctr"/>
              <a:r>
                <a:rPr lang="es-ES" sz="3000" b="1" dirty="0">
                  <a:solidFill>
                    <a:prstClr val="black"/>
                  </a:solidFill>
                  <a:effectLst>
                    <a:outerShdw blurRad="38100" dist="38100" dir="2700000" algn="tl">
                      <a:srgbClr val="000000">
                        <a:alpha val="43137"/>
                      </a:srgbClr>
                    </a:outerShdw>
                  </a:effectLst>
                </a:rPr>
                <a:t>CONSULTORA OBSERVA TB</a:t>
              </a:r>
            </a:p>
            <a:p>
              <a:pPr algn="ctr"/>
              <a:endParaRPr lang="es-ES" sz="3000" b="1" dirty="0">
                <a:solidFill>
                  <a:prstClr val="black"/>
                </a:solidFill>
                <a:effectLst>
                  <a:outerShdw blurRad="38100" dist="38100" dir="2700000" algn="tl">
                    <a:srgbClr val="000000">
                      <a:alpha val="43137"/>
                    </a:srgbClr>
                  </a:outerShdw>
                </a:effectLst>
              </a:endParaRPr>
            </a:p>
          </p:txBody>
        </p:sp>
        <p:sp>
          <p:nvSpPr>
            <p:cNvPr id="12" name="11 Elipse"/>
            <p:cNvSpPr/>
            <p:nvPr/>
          </p:nvSpPr>
          <p:spPr>
            <a:xfrm>
              <a:off x="683568" y="5085184"/>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8</a:t>
              </a:r>
              <a:endParaRPr lang="es-ES" sz="2700" b="1" dirty="0">
                <a:solidFill>
                  <a:prstClr val="white"/>
                </a:solidFill>
                <a:latin typeface="Arial Black" pitchFamily="34" charset="0"/>
              </a:endParaRPr>
            </a:p>
          </p:txBody>
        </p:sp>
        <p:sp>
          <p:nvSpPr>
            <p:cNvPr id="13" name="12 Elipse"/>
            <p:cNvSpPr/>
            <p:nvPr/>
          </p:nvSpPr>
          <p:spPr>
            <a:xfrm>
              <a:off x="683568" y="692696"/>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5</a:t>
              </a:r>
              <a:endParaRPr lang="es-ES" sz="2700" b="1" dirty="0">
                <a:solidFill>
                  <a:prstClr val="white"/>
                </a:solidFill>
                <a:latin typeface="Arial Black" pitchFamily="34" charset="0"/>
              </a:endParaRPr>
            </a:p>
          </p:txBody>
        </p:sp>
        <p:sp>
          <p:nvSpPr>
            <p:cNvPr id="14" name="13 Elipse"/>
            <p:cNvSpPr/>
            <p:nvPr/>
          </p:nvSpPr>
          <p:spPr>
            <a:xfrm>
              <a:off x="683568" y="2060848"/>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6</a:t>
              </a:r>
              <a:endParaRPr lang="es-ES" sz="2700" b="1" dirty="0">
                <a:solidFill>
                  <a:prstClr val="white"/>
                </a:solidFill>
                <a:latin typeface="Arial Black" pitchFamily="34" charset="0"/>
              </a:endParaRPr>
            </a:p>
          </p:txBody>
        </p:sp>
        <p:sp>
          <p:nvSpPr>
            <p:cNvPr id="15" name="14 Elipse"/>
            <p:cNvSpPr/>
            <p:nvPr/>
          </p:nvSpPr>
          <p:spPr>
            <a:xfrm>
              <a:off x="683568" y="3645024"/>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7</a:t>
              </a:r>
              <a:endParaRPr lang="es-ES" sz="2700" b="1" dirty="0">
                <a:solidFill>
                  <a:prstClr val="white"/>
                </a:solidFill>
                <a:latin typeface="Arial Black" pitchFamily="34" charset="0"/>
              </a:endParaRPr>
            </a:p>
          </p:txBody>
        </p:sp>
        <p:sp>
          <p:nvSpPr>
            <p:cNvPr id="16" name="15 Rectángulo"/>
            <p:cNvSpPr/>
            <p:nvPr/>
          </p:nvSpPr>
          <p:spPr>
            <a:xfrm>
              <a:off x="1655676" y="4828813"/>
              <a:ext cx="1656184" cy="1851788"/>
            </a:xfrm>
            <a:prstGeom prst="rect">
              <a:avLst/>
            </a:prstGeom>
          </p:spPr>
          <p:txBody>
            <a:bodyPr wrap="square">
              <a:spAutoFit/>
            </a:bodyPr>
            <a:lstStyle/>
            <a:p>
              <a:pPr algn="ctr"/>
              <a:r>
                <a:rPr lang="es-ES" sz="2000" dirty="0">
                  <a:latin typeface="Corbel" panose="020B0503020204020204" pitchFamily="34" charset="0"/>
                  <a:ea typeface="Calibri" panose="020F0502020204030204" pitchFamily="34" charset="0"/>
                  <a:cs typeface="Times New Roman" panose="02020603050405020304" pitchFamily="18" charset="0"/>
                </a:rPr>
                <a:t>Comisión Nacional de Coordinación de la COVID y de la </a:t>
              </a:r>
              <a:r>
                <a:rPr lang="es-ES" sz="2000" dirty="0">
                  <a:latin typeface="Corbel" panose="020B0503020204020204" pitchFamily="34" charset="0"/>
                  <a:cs typeface="Times New Roman" panose="02020603050405020304" pitchFamily="18" charset="0"/>
                </a:rPr>
                <a:t>CONVIH-19</a:t>
              </a: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endParaRPr>
            </a:p>
          </p:txBody>
        </p:sp>
      </p:grpSp>
      <p:grpSp>
        <p:nvGrpSpPr>
          <p:cNvPr id="34" name="33 Grupo"/>
          <p:cNvGrpSpPr/>
          <p:nvPr/>
        </p:nvGrpSpPr>
        <p:grpSpPr>
          <a:xfrm>
            <a:off x="6677205" y="863113"/>
            <a:ext cx="4371879" cy="8208912"/>
            <a:chOff x="683568" y="692696"/>
            <a:chExt cx="2914586" cy="5472608"/>
          </a:xfrm>
        </p:grpSpPr>
        <p:sp>
          <p:nvSpPr>
            <p:cNvPr id="35" name="34 Rectángulo"/>
            <p:cNvSpPr/>
            <p:nvPr/>
          </p:nvSpPr>
          <p:spPr>
            <a:xfrm>
              <a:off x="1403648" y="692696"/>
              <a:ext cx="2160240" cy="10081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6" name="35 Elipse"/>
            <p:cNvSpPr/>
            <p:nvPr/>
          </p:nvSpPr>
          <p:spPr>
            <a:xfrm>
              <a:off x="683568" y="2276872"/>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2</a:t>
              </a:r>
              <a:endParaRPr lang="es-ES" sz="2700" b="1" dirty="0">
                <a:solidFill>
                  <a:prstClr val="white"/>
                </a:solidFill>
                <a:latin typeface="Arial Black" pitchFamily="34" charset="0"/>
              </a:endParaRPr>
            </a:p>
          </p:txBody>
        </p:sp>
        <p:sp>
          <p:nvSpPr>
            <p:cNvPr id="37" name="36 Rectángulo"/>
            <p:cNvSpPr/>
            <p:nvPr/>
          </p:nvSpPr>
          <p:spPr>
            <a:xfrm>
              <a:off x="1403648" y="2060848"/>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8" name="37 Rectángulo"/>
            <p:cNvSpPr/>
            <p:nvPr/>
          </p:nvSpPr>
          <p:spPr>
            <a:xfrm>
              <a:off x="1403648" y="3397034"/>
              <a:ext cx="2160240" cy="118813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9" name="38 Rectángulo"/>
            <p:cNvSpPr/>
            <p:nvPr/>
          </p:nvSpPr>
          <p:spPr>
            <a:xfrm>
              <a:off x="1437914" y="5013176"/>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dirty="0">
                  <a:solidFill>
                    <a:prstClr val="white"/>
                  </a:solidFill>
                </a:rPr>
                <a:t> </a:t>
              </a:r>
              <a:r>
                <a:rPr lang="es-ES" sz="3000" b="1" dirty="0">
                  <a:solidFill>
                    <a:schemeClr val="tx1"/>
                  </a:solidFill>
                </a:rPr>
                <a:t>ALF</a:t>
              </a:r>
              <a:endParaRPr lang="es-ES" sz="2700" b="1" dirty="0">
                <a:solidFill>
                  <a:schemeClr val="tx1"/>
                </a:solidFill>
              </a:endParaRPr>
            </a:p>
          </p:txBody>
        </p:sp>
        <p:sp>
          <p:nvSpPr>
            <p:cNvPr id="40" name="39 Rectángulo"/>
            <p:cNvSpPr/>
            <p:nvPr/>
          </p:nvSpPr>
          <p:spPr>
            <a:xfrm>
              <a:off x="1567698" y="768770"/>
              <a:ext cx="1913316" cy="677109"/>
            </a:xfrm>
            <a:prstGeom prst="rect">
              <a:avLst/>
            </a:prstGeom>
          </p:spPr>
          <p:txBody>
            <a:bodyPr wrap="square">
              <a:spAutoFit/>
            </a:bodyPr>
            <a:lstStyle/>
            <a:p>
              <a:pPr algn="ctr"/>
              <a:r>
                <a:rPr lang="es-ES" sz="3000" b="1" dirty="0">
                  <a:solidFill>
                    <a:prstClr val="black"/>
                  </a:solidFill>
                  <a:effectLst>
                    <a:outerShdw blurRad="38100" dist="38100" dir="2700000" algn="tl">
                      <a:srgbClr val="000000">
                        <a:alpha val="43137"/>
                      </a:srgbClr>
                    </a:outerShdw>
                  </a:effectLst>
                </a:rPr>
                <a:t>MIEMBROS MCP-ES</a:t>
              </a:r>
            </a:p>
          </p:txBody>
        </p:sp>
        <p:sp>
          <p:nvSpPr>
            <p:cNvPr id="41" name="Rectangle 2"/>
            <p:cNvSpPr>
              <a:spLocks noChangeArrowheads="1"/>
            </p:cNvSpPr>
            <p:nvPr/>
          </p:nvSpPr>
          <p:spPr bwMode="auto">
            <a:xfrm>
              <a:off x="1509922" y="2359897"/>
              <a:ext cx="2016224" cy="400109"/>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ctr"/>
              <a:r>
                <a:rPr lang="es-ES" sz="3000" b="1" dirty="0">
                  <a:solidFill>
                    <a:prstClr val="black"/>
                  </a:solidFill>
                  <a:effectLst>
                    <a:outerShdw blurRad="38100" dist="38100" dir="2700000" algn="tl">
                      <a:srgbClr val="000000">
                        <a:alpha val="43137"/>
                      </a:srgbClr>
                    </a:outerShdw>
                  </a:effectLst>
                </a:rPr>
                <a:t>PN ITS/ VIH Y TB</a:t>
              </a:r>
              <a:endParaRPr lang="es-SV" sz="3000" b="1" dirty="0">
                <a:solidFill>
                  <a:prstClr val="black"/>
                </a:solidFill>
                <a:effectLst>
                  <a:outerShdw blurRad="38100" dist="38100" dir="2700000" algn="tl">
                    <a:srgbClr val="000000">
                      <a:alpha val="43137"/>
                    </a:srgbClr>
                  </a:outerShdw>
                </a:effectLst>
              </a:endParaRPr>
            </a:p>
          </p:txBody>
        </p:sp>
        <p:sp>
          <p:nvSpPr>
            <p:cNvPr id="42" name="41 Rectángulo"/>
            <p:cNvSpPr/>
            <p:nvPr/>
          </p:nvSpPr>
          <p:spPr>
            <a:xfrm>
              <a:off x="1537647" y="3656040"/>
              <a:ext cx="1853952" cy="215443"/>
            </a:xfrm>
            <a:prstGeom prst="rect">
              <a:avLst/>
            </a:prstGeom>
          </p:spPr>
          <p:txBody>
            <a:bodyPr wrap="square">
              <a:spAutoFit/>
            </a:bodyPr>
            <a:lstStyle/>
            <a:p>
              <a:pPr algn="ctr"/>
              <a:r>
                <a:rPr lang="es-ES" sz="1500" b="1" dirty="0">
                  <a:solidFill>
                    <a:prstClr val="black"/>
                  </a:solidFill>
                  <a:effectLst>
                    <a:outerShdw blurRad="38100" dist="38100" dir="2700000" algn="tl">
                      <a:srgbClr val="000000">
                        <a:alpha val="43137"/>
                      </a:srgbClr>
                    </a:outerShdw>
                  </a:effectLst>
                </a:rPr>
                <a:t>UFI MINSAL</a:t>
              </a:r>
            </a:p>
          </p:txBody>
        </p:sp>
        <p:sp>
          <p:nvSpPr>
            <p:cNvPr id="44" name="43 Elipse"/>
            <p:cNvSpPr/>
            <p:nvPr/>
          </p:nvSpPr>
          <p:spPr>
            <a:xfrm>
              <a:off x="683568" y="836712"/>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1</a:t>
              </a:r>
              <a:endParaRPr lang="es-ES" sz="2700" b="1" dirty="0">
                <a:solidFill>
                  <a:prstClr val="white"/>
                </a:solidFill>
                <a:latin typeface="Arial Black" pitchFamily="34" charset="0"/>
              </a:endParaRPr>
            </a:p>
          </p:txBody>
        </p:sp>
        <p:sp>
          <p:nvSpPr>
            <p:cNvPr id="45" name="44 Elipse"/>
            <p:cNvSpPr/>
            <p:nvPr/>
          </p:nvSpPr>
          <p:spPr>
            <a:xfrm>
              <a:off x="683568" y="3789040"/>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3</a:t>
              </a:r>
              <a:endParaRPr lang="es-ES" sz="2700" b="1" dirty="0">
                <a:solidFill>
                  <a:prstClr val="white"/>
                </a:solidFill>
                <a:latin typeface="Arial Black" pitchFamily="34" charset="0"/>
              </a:endParaRPr>
            </a:p>
          </p:txBody>
        </p:sp>
        <p:sp>
          <p:nvSpPr>
            <p:cNvPr id="46" name="45 Elipse"/>
            <p:cNvSpPr/>
            <p:nvPr/>
          </p:nvSpPr>
          <p:spPr>
            <a:xfrm>
              <a:off x="683568" y="5301208"/>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4</a:t>
              </a:r>
              <a:endParaRPr lang="es-ES" sz="2700" b="1" dirty="0">
                <a:solidFill>
                  <a:prstClr val="white"/>
                </a:solidFill>
                <a:latin typeface="Arial Black" pitchFamily="34" charset="0"/>
              </a:endParaRPr>
            </a:p>
          </p:txBody>
        </p:sp>
      </p:grpSp>
      <p:sp>
        <p:nvSpPr>
          <p:cNvPr id="47" name="46 Flecha izquierda y derecha"/>
          <p:cNvSpPr/>
          <p:nvPr/>
        </p:nvSpPr>
        <p:spPr>
          <a:xfrm>
            <a:off x="6936167" y="6608324"/>
            <a:ext cx="9289032"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solidFill>
                  <a:prstClr val="white"/>
                </a:solidFill>
              </a:rPr>
              <a:t>CONSULTOR EXTERNO</a:t>
            </a:r>
          </a:p>
        </p:txBody>
      </p:sp>
      <p:sp>
        <p:nvSpPr>
          <p:cNvPr id="48" name="47 Flecha izquierda y derecha"/>
          <p:cNvSpPr/>
          <p:nvPr/>
        </p:nvSpPr>
        <p:spPr>
          <a:xfrm>
            <a:off x="7070683" y="4506306"/>
            <a:ext cx="9181020"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prstClr val="white"/>
              </a:solidFill>
            </a:endParaRPr>
          </a:p>
        </p:txBody>
      </p:sp>
      <p:sp>
        <p:nvSpPr>
          <p:cNvPr id="49" name="48 Flecha izquierda y derecha"/>
          <p:cNvSpPr/>
          <p:nvPr/>
        </p:nvSpPr>
        <p:spPr>
          <a:xfrm>
            <a:off x="7181239" y="2264382"/>
            <a:ext cx="9181020"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prstClr val="white"/>
              </a:solidFill>
            </a:endParaRPr>
          </a:p>
        </p:txBody>
      </p:sp>
      <p:sp>
        <p:nvSpPr>
          <p:cNvPr id="52" name="Text Box 9"/>
          <p:cNvSpPr txBox="1">
            <a:spLocks noChangeArrowheads="1"/>
          </p:cNvSpPr>
          <p:nvPr/>
        </p:nvSpPr>
        <p:spPr bwMode="auto">
          <a:xfrm>
            <a:off x="2333298" y="789552"/>
            <a:ext cx="4049688" cy="71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srgbClr val="FF0000"/>
              </a:solidFill>
              <a:effectLst>
                <a:outerShdw blurRad="38100" dist="38100" dir="2700000" algn="tl">
                  <a:srgbClr val="000000">
                    <a:alpha val="43137"/>
                  </a:srgbClr>
                </a:outerShdw>
              </a:effectLst>
            </a:endParaRPr>
          </a:p>
        </p:txBody>
      </p:sp>
      <p:sp>
        <p:nvSpPr>
          <p:cNvPr id="54" name="1 Rectángulo"/>
          <p:cNvSpPr/>
          <p:nvPr/>
        </p:nvSpPr>
        <p:spPr>
          <a:xfrm>
            <a:off x="4267058" y="20506"/>
            <a:ext cx="13338720" cy="723900"/>
          </a:xfrm>
          <a:prstGeom prst="rect">
            <a:avLst/>
          </a:prstGeom>
          <a:solidFill>
            <a:schemeClr val="accent4"/>
          </a:solidFill>
          <a:ln w="9525">
            <a:noFill/>
          </a:ln>
          <a:scene3d>
            <a:camera prst="orthographicFront"/>
            <a:lightRig rig="threePt" dir="t"/>
          </a:scene3d>
          <a:sp3d>
            <a:bevelT w="139700" prst="cross"/>
          </a:sp3d>
        </p:spPr>
        <p:style>
          <a:lnRef idx="3">
            <a:schemeClr val="lt1"/>
          </a:lnRef>
          <a:fillRef idx="1">
            <a:schemeClr val="dk1"/>
          </a:fillRef>
          <a:effectRef idx="1">
            <a:schemeClr val="dk1"/>
          </a:effectRef>
          <a:fontRef idx="minor">
            <a:schemeClr val="lt1"/>
          </a:fontRef>
        </p:style>
        <p:txBody>
          <a:bodyPr anchor="b"/>
          <a:lstStyle/>
          <a:p>
            <a:pPr algn="ctr">
              <a:spcBef>
                <a:spcPct val="30000"/>
              </a:spcBef>
              <a:defRPr/>
            </a:pPr>
            <a:r>
              <a:rPr lang="es-ES" sz="3600" b="1" dirty="0">
                <a:solidFill>
                  <a:prstClr val="white"/>
                </a:solidFill>
                <a:latin typeface="Georgia" pitchFamily="18" charset="0"/>
              </a:rPr>
              <a:t> </a:t>
            </a:r>
            <a:r>
              <a:rPr lang="es-ES"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Comité de Propuestas C19RM</a:t>
            </a:r>
            <a:endParaRPr lang="es-ES" sz="3600" b="1" i="1" dirty="0">
              <a:solidFill>
                <a:prstClr val="white"/>
              </a:solidFill>
              <a:latin typeface="Times New Roman" pitchFamily="18" charset="0"/>
              <a:cs typeface="Times New Roman" pitchFamily="18" charset="0"/>
            </a:endParaRPr>
          </a:p>
        </p:txBody>
      </p:sp>
      <p:sp>
        <p:nvSpPr>
          <p:cNvPr id="50" name="12 Rectángulo"/>
          <p:cNvSpPr/>
          <p:nvPr/>
        </p:nvSpPr>
        <p:spPr>
          <a:xfrm>
            <a:off x="2662238" y="1471613"/>
            <a:ext cx="3402807" cy="7472363"/>
          </a:xfrm>
          <a:prstGeom prst="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anchor="ctr"/>
          <a:lstStyle/>
          <a:p>
            <a:pPr>
              <a:spcBef>
                <a:spcPct val="30000"/>
              </a:spcBef>
              <a:defRPr/>
            </a:pPr>
            <a:r>
              <a:rPr lang="es-ES" sz="30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Para la </a:t>
            </a:r>
            <a:r>
              <a:rPr lang="es-ES" sz="3000" b="1" dirty="0" err="1">
                <a:solidFill>
                  <a:schemeClr val="bg1"/>
                </a:solidFill>
                <a:latin typeface="Corbel" panose="020B0503020204020204" pitchFamily="34" charset="0"/>
                <a:ea typeface="Calibri" panose="020F0502020204030204" pitchFamily="34" charset="0"/>
                <a:cs typeface="Times New Roman" panose="02020603050405020304" pitchFamily="18" charset="0"/>
              </a:rPr>
              <a:t>la</a:t>
            </a:r>
            <a:r>
              <a:rPr lang="es-ES" sz="30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elaboración de la solicitud C19RM el Mecanismo Coordinador de País -MCP ES- creó el Comité de Propuestas C19RM, conformado por</a:t>
            </a:r>
            <a:r>
              <a:rPr lang="es-ES" sz="3000" b="1" dirty="0">
                <a:solidFill>
                  <a:schemeClr val="bg1"/>
                </a:solidFill>
              </a:rPr>
              <a:t> :</a:t>
            </a:r>
          </a:p>
        </p:txBody>
      </p:sp>
      <p:sp>
        <p:nvSpPr>
          <p:cNvPr id="51" name="46 Flecha izquierda y derecha"/>
          <p:cNvSpPr/>
          <p:nvPr/>
        </p:nvSpPr>
        <p:spPr>
          <a:xfrm>
            <a:off x="7004381" y="9118341"/>
            <a:ext cx="9289032" cy="1178322"/>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latin typeface="Corbel" panose="020B0503020204020204" pitchFamily="34" charset="0"/>
                <a:ea typeface="Calibri" panose="020F0502020204030204" pitchFamily="34" charset="0"/>
                <a:cs typeface="Times New Roman" panose="02020603050405020304" pitchFamily="18" charset="0"/>
              </a:rPr>
              <a:t>El consultor de Plataforma </a:t>
            </a:r>
            <a:r>
              <a:rPr lang="es-ES" sz="2700" dirty="0">
                <a:latin typeface="Corbel" panose="020B0503020204020204" pitchFamily="34" charset="0"/>
                <a:ea typeface="Calibri" panose="020F0502020204030204" pitchFamily="34" charset="0"/>
                <a:cs typeface="Times New Roman" panose="02020603050405020304" pitchFamily="18" charset="0"/>
              </a:rPr>
              <a:t>LAC</a:t>
            </a:r>
            <a:endParaRPr lang="es-ES" sz="2700" b="1" dirty="0">
              <a:solidFill>
                <a:prstClr val="white"/>
              </a:solidFill>
            </a:endParaRPr>
          </a:p>
        </p:txBody>
      </p:sp>
      <p:sp>
        <p:nvSpPr>
          <p:cNvPr id="2" name="Flecha: curvada hacia la izquierda 1">
            <a:extLst>
              <a:ext uri="{FF2B5EF4-FFF2-40B4-BE49-F238E27FC236}">
                <a16:creationId xmlns:a16="http://schemas.microsoft.com/office/drawing/2014/main" id="{F56878E1-A553-4A4D-BA86-25CE34E5F905}"/>
              </a:ext>
            </a:extLst>
          </p:cNvPr>
          <p:cNvSpPr/>
          <p:nvPr/>
        </p:nvSpPr>
        <p:spPr>
          <a:xfrm>
            <a:off x="16031586" y="7354161"/>
            <a:ext cx="844618" cy="15824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217779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87 Rectángulo"/>
          <p:cNvSpPr/>
          <p:nvPr/>
        </p:nvSpPr>
        <p:spPr>
          <a:xfrm>
            <a:off x="1042503" y="2247900"/>
            <a:ext cx="17245497" cy="7766135"/>
          </a:xfrm>
          <a:prstGeom prst="rect">
            <a:avLst/>
          </a:prstGeom>
          <a:solidFill>
            <a:srgbClr val="2A2D34"/>
          </a:solidFill>
          <a:ln w="12700">
            <a:miter lim="400000"/>
          </a:ln>
        </p:spPr>
        <p:txBody>
          <a:bodyPr lIns="0" tIns="0" rIns="0" bIns="0" anchor="ctr"/>
          <a:lstStyle/>
          <a:p>
            <a:pPr algn="ctr"/>
            <a:endParaRPr sz="1350"/>
          </a:p>
        </p:txBody>
      </p:sp>
      <p:sp>
        <p:nvSpPr>
          <p:cNvPr id="1306" name="6 Marcador de texto"/>
          <p:cNvSpPr txBox="1">
            <a:spLocks noGrp="1"/>
          </p:cNvSpPr>
          <p:nvPr>
            <p:ph type="body" sz="quarter" idx="4294967295"/>
          </p:nvPr>
        </p:nvSpPr>
        <p:spPr>
          <a:xfrm>
            <a:off x="1259124" y="449500"/>
            <a:ext cx="17028876" cy="709613"/>
          </a:xfrm>
          <a:prstGeom prst="rect">
            <a:avLst/>
          </a:prstGeom>
        </p:spPr>
        <p:txBody>
          <a:bodyPr vert="horz" lIns="137160" tIns="68580" rIns="137160" bIns="68580" rtlCol="0" anchor="ctr">
            <a:noAutofit/>
          </a:bodyPr>
          <a:lstStyle/>
          <a:p>
            <a:pPr>
              <a:spcBef>
                <a:spcPct val="0"/>
              </a:spcBef>
              <a:buNone/>
            </a:pPr>
            <a:r>
              <a:rPr lang="es-ES" sz="4200" dirty="0">
                <a:latin typeface="Corbel" panose="020B0503020204020204" pitchFamily="34" charset="0"/>
                <a:ea typeface="Liberation Sans Narrow"/>
                <a:cs typeface="Calibri" panose="020F0502020204030204" pitchFamily="34" charset="0"/>
              </a:rPr>
              <a:t>Participación de la Sociedad Civil</a:t>
            </a:r>
          </a:p>
          <a:p>
            <a:pPr>
              <a:spcBef>
                <a:spcPct val="0"/>
              </a:spcBef>
              <a:buNone/>
            </a:pPr>
            <a:endParaRPr lang="es-ES" sz="4200" dirty="0">
              <a:latin typeface="Corbel" panose="020B0503020204020204" pitchFamily="34" charset="0"/>
              <a:ea typeface="Liberation Sans Narrow"/>
              <a:cs typeface="Calibri" panose="020F0502020204030204" pitchFamily="34" charset="0"/>
            </a:endParaRPr>
          </a:p>
          <a:p>
            <a:pPr>
              <a:spcBef>
                <a:spcPct val="0"/>
              </a:spcBef>
              <a:buNone/>
            </a:pPr>
            <a:endParaRPr lang="es-ES" dirty="0">
              <a:latin typeface="Corbel" panose="020B0503020204020204" pitchFamily="34" charset="0"/>
              <a:ea typeface="Liberation Sans Narrow"/>
              <a:cs typeface="Calibri" panose="020F0502020204030204" pitchFamily="34" charset="0"/>
            </a:endParaRPr>
          </a:p>
        </p:txBody>
      </p:sp>
      <p:grpSp>
        <p:nvGrpSpPr>
          <p:cNvPr id="1372" name="158 Grupo"/>
          <p:cNvGrpSpPr/>
          <p:nvPr/>
        </p:nvGrpSpPr>
        <p:grpSpPr>
          <a:xfrm>
            <a:off x="1376820" y="2875248"/>
            <a:ext cx="988155" cy="988701"/>
            <a:chOff x="0" y="0"/>
            <a:chExt cx="1317538" cy="1318266"/>
          </a:xfrm>
        </p:grpSpPr>
        <p:sp>
          <p:nvSpPr>
            <p:cNvPr id="1308" name="Freeform 15216"/>
            <p:cNvSpPr/>
            <p:nvPr/>
          </p:nvSpPr>
          <p:spPr>
            <a:xfrm>
              <a:off x="142865" y="1071438"/>
              <a:ext cx="175407" cy="151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 y="56"/>
                  </a:lnTo>
                  <a:lnTo>
                    <a:pt x="294" y="338"/>
                  </a:lnTo>
                  <a:lnTo>
                    <a:pt x="637" y="790"/>
                  </a:lnTo>
                  <a:lnTo>
                    <a:pt x="1029" y="1354"/>
                  </a:lnTo>
                  <a:lnTo>
                    <a:pt x="1567" y="1974"/>
                  </a:lnTo>
                  <a:lnTo>
                    <a:pt x="2106" y="2763"/>
                  </a:lnTo>
                  <a:lnTo>
                    <a:pt x="5094" y="6542"/>
                  </a:lnTo>
                  <a:lnTo>
                    <a:pt x="8376" y="10151"/>
                  </a:lnTo>
                  <a:lnTo>
                    <a:pt x="11706" y="13535"/>
                  </a:lnTo>
                  <a:lnTo>
                    <a:pt x="15282" y="16806"/>
                  </a:lnTo>
                  <a:lnTo>
                    <a:pt x="18955" y="19739"/>
                  </a:lnTo>
                  <a:lnTo>
                    <a:pt x="19690" y="20246"/>
                  </a:lnTo>
                  <a:lnTo>
                    <a:pt x="20327" y="20698"/>
                  </a:lnTo>
                  <a:lnTo>
                    <a:pt x="20914" y="21092"/>
                  </a:lnTo>
                  <a:lnTo>
                    <a:pt x="21306" y="21431"/>
                  </a:lnTo>
                  <a:lnTo>
                    <a:pt x="21600" y="21600"/>
                  </a:lnTo>
                  <a:lnTo>
                    <a:pt x="21355" y="21431"/>
                  </a:lnTo>
                  <a:lnTo>
                    <a:pt x="20914" y="21149"/>
                  </a:lnTo>
                  <a:lnTo>
                    <a:pt x="20424" y="20810"/>
                  </a:lnTo>
                  <a:lnTo>
                    <a:pt x="19788" y="20359"/>
                  </a:lnTo>
                  <a:lnTo>
                    <a:pt x="19053" y="19908"/>
                  </a:lnTo>
                  <a:lnTo>
                    <a:pt x="15527" y="17201"/>
                  </a:lnTo>
                  <a:lnTo>
                    <a:pt x="12147" y="14212"/>
                  </a:lnTo>
                  <a:lnTo>
                    <a:pt x="8914" y="11054"/>
                  </a:lnTo>
                  <a:lnTo>
                    <a:pt x="5780" y="7614"/>
                  </a:lnTo>
                  <a:lnTo>
                    <a:pt x="2890" y="4061"/>
                  </a:lnTo>
                  <a:lnTo>
                    <a:pt x="2351" y="3327"/>
                  </a:lnTo>
                  <a:lnTo>
                    <a:pt x="1861" y="2651"/>
                  </a:lnTo>
                  <a:lnTo>
                    <a:pt x="1420" y="2087"/>
                  </a:lnTo>
                  <a:lnTo>
                    <a:pt x="1078" y="1579"/>
                  </a:lnTo>
                  <a:lnTo>
                    <a:pt x="833" y="1241"/>
                  </a:lnTo>
                  <a:lnTo>
                    <a:pt x="294" y="620"/>
                  </a:lnTo>
                  <a:lnTo>
                    <a:pt x="49" y="282"/>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09" name="Freeform 15217"/>
            <p:cNvSpPr/>
            <p:nvPr/>
          </p:nvSpPr>
          <p:spPr>
            <a:xfrm>
              <a:off x="156358" y="1085724"/>
              <a:ext cx="162709" cy="138098"/>
            </a:xfrm>
            <a:custGeom>
              <a:avLst/>
              <a:gdLst/>
              <a:ahLst/>
              <a:cxnLst>
                <a:cxn ang="0">
                  <a:pos x="wd2" y="hd2"/>
                </a:cxn>
                <a:cxn ang="5400000">
                  <a:pos x="wd2" y="hd2"/>
                </a:cxn>
                <a:cxn ang="10800000">
                  <a:pos x="wd2" y="hd2"/>
                </a:cxn>
                <a:cxn ang="16200000">
                  <a:pos x="wd2" y="hd2"/>
                </a:cxn>
              </a:cxnLst>
              <a:rect l="0" t="0" r="r" b="b"/>
              <a:pathLst>
                <a:path w="21600" h="21600" extrusionOk="0">
                  <a:moveTo>
                    <a:pt x="13361" y="15251"/>
                  </a:moveTo>
                  <a:lnTo>
                    <a:pt x="15104" y="16807"/>
                  </a:lnTo>
                  <a:lnTo>
                    <a:pt x="18801" y="19733"/>
                  </a:lnTo>
                  <a:lnTo>
                    <a:pt x="19593" y="20231"/>
                  </a:lnTo>
                  <a:lnTo>
                    <a:pt x="20227" y="20666"/>
                  </a:lnTo>
                  <a:lnTo>
                    <a:pt x="20808" y="21102"/>
                  </a:lnTo>
                  <a:lnTo>
                    <a:pt x="21230" y="21351"/>
                  </a:lnTo>
                  <a:lnTo>
                    <a:pt x="21494" y="21538"/>
                  </a:lnTo>
                  <a:lnTo>
                    <a:pt x="21600" y="21600"/>
                  </a:lnTo>
                  <a:lnTo>
                    <a:pt x="21178" y="21351"/>
                  </a:lnTo>
                  <a:lnTo>
                    <a:pt x="20702" y="21040"/>
                  </a:lnTo>
                  <a:lnTo>
                    <a:pt x="20068" y="20666"/>
                  </a:lnTo>
                  <a:lnTo>
                    <a:pt x="19382" y="20168"/>
                  </a:lnTo>
                  <a:lnTo>
                    <a:pt x="16319" y="17927"/>
                  </a:lnTo>
                  <a:lnTo>
                    <a:pt x="13414" y="15375"/>
                  </a:lnTo>
                  <a:lnTo>
                    <a:pt x="13361" y="15251"/>
                  </a:lnTo>
                  <a:close/>
                  <a:moveTo>
                    <a:pt x="53" y="0"/>
                  </a:moveTo>
                  <a:lnTo>
                    <a:pt x="1056" y="934"/>
                  </a:lnTo>
                  <a:lnTo>
                    <a:pt x="2165" y="1992"/>
                  </a:lnTo>
                  <a:lnTo>
                    <a:pt x="3433" y="3050"/>
                  </a:lnTo>
                  <a:lnTo>
                    <a:pt x="3750" y="3361"/>
                  </a:lnTo>
                  <a:lnTo>
                    <a:pt x="4119" y="3859"/>
                  </a:lnTo>
                  <a:lnTo>
                    <a:pt x="4595" y="4544"/>
                  </a:lnTo>
                  <a:lnTo>
                    <a:pt x="5176" y="5291"/>
                  </a:lnTo>
                  <a:lnTo>
                    <a:pt x="5756" y="6100"/>
                  </a:lnTo>
                  <a:lnTo>
                    <a:pt x="8133" y="9462"/>
                  </a:lnTo>
                  <a:lnTo>
                    <a:pt x="10668" y="12512"/>
                  </a:lnTo>
                  <a:lnTo>
                    <a:pt x="13361" y="15251"/>
                  </a:lnTo>
                  <a:lnTo>
                    <a:pt x="11513" y="13570"/>
                  </a:lnTo>
                  <a:lnTo>
                    <a:pt x="8080" y="10209"/>
                  </a:lnTo>
                  <a:lnTo>
                    <a:pt x="4859" y="6536"/>
                  </a:lnTo>
                  <a:lnTo>
                    <a:pt x="1743" y="2614"/>
                  </a:lnTo>
                  <a:lnTo>
                    <a:pt x="1215" y="1867"/>
                  </a:lnTo>
                  <a:lnTo>
                    <a:pt x="739" y="1183"/>
                  </a:lnTo>
                  <a:lnTo>
                    <a:pt x="370" y="622"/>
                  </a:lnTo>
                  <a:lnTo>
                    <a:pt x="158" y="249"/>
                  </a:lnTo>
                  <a:lnTo>
                    <a:pt x="0" y="0"/>
                  </a:lnTo>
                  <a:lnTo>
                    <a:pt x="5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0" name="Freeform 15218"/>
            <p:cNvSpPr/>
            <p:nvPr/>
          </p:nvSpPr>
          <p:spPr>
            <a:xfrm>
              <a:off x="199217" y="1117471"/>
              <a:ext cx="119850" cy="106351"/>
            </a:xfrm>
            <a:custGeom>
              <a:avLst/>
              <a:gdLst/>
              <a:ahLst/>
              <a:cxnLst>
                <a:cxn ang="0">
                  <a:pos x="wd2" y="hd2"/>
                </a:cxn>
                <a:cxn ang="5400000">
                  <a:pos x="wd2" y="hd2"/>
                </a:cxn>
                <a:cxn ang="10800000">
                  <a:pos x="wd2" y="hd2"/>
                </a:cxn>
                <a:cxn ang="16200000">
                  <a:pos x="wd2" y="hd2"/>
                </a:cxn>
              </a:cxnLst>
              <a:rect l="0" t="0" r="r" b="b"/>
              <a:pathLst>
                <a:path w="21600" h="21600" extrusionOk="0">
                  <a:moveTo>
                    <a:pt x="17007" y="18699"/>
                  </a:moveTo>
                  <a:lnTo>
                    <a:pt x="18730" y="19907"/>
                  </a:lnTo>
                  <a:lnTo>
                    <a:pt x="19591" y="20472"/>
                  </a:lnTo>
                  <a:lnTo>
                    <a:pt x="20380" y="20955"/>
                  </a:lnTo>
                  <a:lnTo>
                    <a:pt x="21026" y="21278"/>
                  </a:lnTo>
                  <a:lnTo>
                    <a:pt x="21600" y="21600"/>
                  </a:lnTo>
                  <a:lnTo>
                    <a:pt x="21456" y="21600"/>
                  </a:lnTo>
                  <a:lnTo>
                    <a:pt x="21098" y="21358"/>
                  </a:lnTo>
                  <a:lnTo>
                    <a:pt x="20524" y="21116"/>
                  </a:lnTo>
                  <a:lnTo>
                    <a:pt x="19806" y="20713"/>
                  </a:lnTo>
                  <a:lnTo>
                    <a:pt x="17438" y="19021"/>
                  </a:lnTo>
                  <a:lnTo>
                    <a:pt x="17007" y="18699"/>
                  </a:lnTo>
                  <a:close/>
                  <a:moveTo>
                    <a:pt x="0" y="0"/>
                  </a:moveTo>
                  <a:lnTo>
                    <a:pt x="144" y="81"/>
                  </a:lnTo>
                  <a:lnTo>
                    <a:pt x="3803" y="2901"/>
                  </a:lnTo>
                  <a:lnTo>
                    <a:pt x="7750" y="5803"/>
                  </a:lnTo>
                  <a:lnTo>
                    <a:pt x="8324" y="6367"/>
                  </a:lnTo>
                  <a:lnTo>
                    <a:pt x="8970" y="7173"/>
                  </a:lnTo>
                  <a:lnTo>
                    <a:pt x="9544" y="8060"/>
                  </a:lnTo>
                  <a:lnTo>
                    <a:pt x="10047" y="9027"/>
                  </a:lnTo>
                  <a:lnTo>
                    <a:pt x="11553" y="12009"/>
                  </a:lnTo>
                  <a:lnTo>
                    <a:pt x="13276" y="14669"/>
                  </a:lnTo>
                  <a:lnTo>
                    <a:pt x="15213" y="17087"/>
                  </a:lnTo>
                  <a:lnTo>
                    <a:pt x="17007" y="18699"/>
                  </a:lnTo>
                  <a:lnTo>
                    <a:pt x="14783" y="17087"/>
                  </a:lnTo>
                  <a:lnTo>
                    <a:pt x="11123" y="13943"/>
                  </a:lnTo>
                  <a:lnTo>
                    <a:pt x="7535" y="10397"/>
                  </a:lnTo>
                  <a:lnTo>
                    <a:pt x="4306" y="6609"/>
                  </a:lnTo>
                  <a:lnTo>
                    <a:pt x="1292" y="2579"/>
                  </a:lnTo>
                  <a:lnTo>
                    <a:pt x="646" y="1531"/>
                  </a:lnTo>
                  <a:lnTo>
                    <a:pt x="215" y="806"/>
                  </a:lnTo>
                  <a:lnTo>
                    <a:pt x="0" y="242"/>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1" name="Freeform 15219"/>
            <p:cNvSpPr/>
            <p:nvPr/>
          </p:nvSpPr>
          <p:spPr>
            <a:xfrm>
              <a:off x="262713" y="1161122"/>
              <a:ext cx="61116" cy="63493"/>
            </a:xfrm>
            <a:custGeom>
              <a:avLst/>
              <a:gdLst/>
              <a:ahLst/>
              <a:cxnLst>
                <a:cxn ang="0">
                  <a:pos x="wd2" y="hd2"/>
                </a:cxn>
                <a:cxn ang="5400000">
                  <a:pos x="wd2" y="hd2"/>
                </a:cxn>
                <a:cxn ang="10800000">
                  <a:pos x="wd2" y="hd2"/>
                </a:cxn>
                <a:cxn ang="16200000">
                  <a:pos x="wd2" y="hd2"/>
                </a:cxn>
              </a:cxnLst>
              <a:rect l="0" t="0" r="r" b="b"/>
              <a:pathLst>
                <a:path w="21600" h="21600" extrusionOk="0">
                  <a:moveTo>
                    <a:pt x="19075" y="21198"/>
                  </a:moveTo>
                  <a:lnTo>
                    <a:pt x="19496" y="21332"/>
                  </a:lnTo>
                  <a:lnTo>
                    <a:pt x="19777" y="21332"/>
                  </a:lnTo>
                  <a:lnTo>
                    <a:pt x="19777" y="21466"/>
                  </a:lnTo>
                  <a:lnTo>
                    <a:pt x="19496" y="21600"/>
                  </a:lnTo>
                  <a:lnTo>
                    <a:pt x="19356" y="21600"/>
                  </a:lnTo>
                  <a:lnTo>
                    <a:pt x="19075" y="21466"/>
                  </a:lnTo>
                  <a:lnTo>
                    <a:pt x="19075" y="21198"/>
                  </a:lnTo>
                  <a:close/>
                  <a:moveTo>
                    <a:pt x="561" y="0"/>
                  </a:moveTo>
                  <a:lnTo>
                    <a:pt x="1403" y="268"/>
                  </a:lnTo>
                  <a:lnTo>
                    <a:pt x="10379" y="5635"/>
                  </a:lnTo>
                  <a:lnTo>
                    <a:pt x="19777" y="11135"/>
                  </a:lnTo>
                  <a:lnTo>
                    <a:pt x="20618" y="11940"/>
                  </a:lnTo>
                  <a:lnTo>
                    <a:pt x="21319" y="12880"/>
                  </a:lnTo>
                  <a:lnTo>
                    <a:pt x="21600" y="13953"/>
                  </a:lnTo>
                  <a:lnTo>
                    <a:pt x="21319" y="14892"/>
                  </a:lnTo>
                  <a:lnTo>
                    <a:pt x="20478" y="16770"/>
                  </a:lnTo>
                  <a:lnTo>
                    <a:pt x="19917" y="18380"/>
                  </a:lnTo>
                  <a:lnTo>
                    <a:pt x="19356" y="19722"/>
                  </a:lnTo>
                  <a:lnTo>
                    <a:pt x="19075" y="20795"/>
                  </a:lnTo>
                  <a:lnTo>
                    <a:pt x="19075" y="21198"/>
                  </a:lnTo>
                  <a:lnTo>
                    <a:pt x="18935" y="21063"/>
                  </a:lnTo>
                  <a:lnTo>
                    <a:pt x="17953" y="20661"/>
                  </a:lnTo>
                  <a:lnTo>
                    <a:pt x="16691" y="20124"/>
                  </a:lnTo>
                  <a:lnTo>
                    <a:pt x="12623" y="17709"/>
                  </a:lnTo>
                  <a:lnTo>
                    <a:pt x="8977" y="14758"/>
                  </a:lnTo>
                  <a:lnTo>
                    <a:pt x="5610" y="11135"/>
                  </a:lnTo>
                  <a:lnTo>
                    <a:pt x="2805" y="7111"/>
                  </a:lnTo>
                  <a:lnTo>
                    <a:pt x="421" y="2415"/>
                  </a:lnTo>
                  <a:lnTo>
                    <a:pt x="0" y="1207"/>
                  </a:lnTo>
                  <a:lnTo>
                    <a:pt x="0" y="268"/>
                  </a:lnTo>
                  <a:lnTo>
                    <a:pt x="561"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2" name="Freeform 15220"/>
            <p:cNvSpPr/>
            <p:nvPr/>
          </p:nvSpPr>
          <p:spPr>
            <a:xfrm>
              <a:off x="319066" y="1208741"/>
              <a:ext cx="81752" cy="37303"/>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05" y="9225"/>
                  </a:lnTo>
                  <a:lnTo>
                    <a:pt x="421" y="9675"/>
                  </a:lnTo>
                  <a:lnTo>
                    <a:pt x="211" y="9900"/>
                  </a:lnTo>
                  <a:lnTo>
                    <a:pt x="0" y="9675"/>
                  </a:lnTo>
                  <a:lnTo>
                    <a:pt x="0" y="8775"/>
                  </a:lnTo>
                  <a:close/>
                  <a:moveTo>
                    <a:pt x="5374" y="0"/>
                  </a:moveTo>
                  <a:lnTo>
                    <a:pt x="6217" y="225"/>
                  </a:lnTo>
                  <a:lnTo>
                    <a:pt x="7060" y="900"/>
                  </a:lnTo>
                  <a:lnTo>
                    <a:pt x="14224" y="9675"/>
                  </a:lnTo>
                  <a:lnTo>
                    <a:pt x="21073" y="18450"/>
                  </a:lnTo>
                  <a:lnTo>
                    <a:pt x="21389" y="18900"/>
                  </a:lnTo>
                  <a:lnTo>
                    <a:pt x="21600" y="19350"/>
                  </a:lnTo>
                  <a:lnTo>
                    <a:pt x="21600" y="19800"/>
                  </a:lnTo>
                  <a:lnTo>
                    <a:pt x="21495" y="20250"/>
                  </a:lnTo>
                  <a:lnTo>
                    <a:pt x="21284" y="20700"/>
                  </a:lnTo>
                  <a:lnTo>
                    <a:pt x="20968" y="21150"/>
                  </a:lnTo>
                  <a:lnTo>
                    <a:pt x="19914" y="21600"/>
                  </a:lnTo>
                  <a:lnTo>
                    <a:pt x="15910" y="21600"/>
                  </a:lnTo>
                  <a:lnTo>
                    <a:pt x="12117" y="20925"/>
                  </a:lnTo>
                  <a:lnTo>
                    <a:pt x="8429" y="19125"/>
                  </a:lnTo>
                  <a:lnTo>
                    <a:pt x="5058" y="16200"/>
                  </a:lnTo>
                  <a:lnTo>
                    <a:pt x="2002" y="12150"/>
                  </a:lnTo>
                  <a:lnTo>
                    <a:pt x="1159" y="11025"/>
                  </a:lnTo>
                  <a:lnTo>
                    <a:pt x="527" y="9900"/>
                  </a:lnTo>
                  <a:lnTo>
                    <a:pt x="421" y="9675"/>
                  </a:lnTo>
                  <a:lnTo>
                    <a:pt x="632" y="9450"/>
                  </a:lnTo>
                  <a:lnTo>
                    <a:pt x="1264" y="8100"/>
                  </a:lnTo>
                  <a:lnTo>
                    <a:pt x="2002" y="6300"/>
                  </a:lnTo>
                  <a:lnTo>
                    <a:pt x="2950" y="4275"/>
                  </a:lnTo>
                  <a:lnTo>
                    <a:pt x="3899" y="1575"/>
                  </a:lnTo>
                  <a:lnTo>
                    <a:pt x="4531" y="450"/>
                  </a:lnTo>
                  <a:lnTo>
                    <a:pt x="5374"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3" name="Freeform 15221"/>
            <p:cNvSpPr/>
            <p:nvPr/>
          </p:nvSpPr>
          <p:spPr>
            <a:xfrm>
              <a:off x="319066" y="1223821"/>
              <a:ext cx="150010" cy="56351"/>
            </a:xfrm>
            <a:custGeom>
              <a:avLst/>
              <a:gdLst/>
              <a:ahLst/>
              <a:cxnLst>
                <a:cxn ang="0">
                  <a:pos x="wd2" y="hd2"/>
                </a:cxn>
                <a:cxn ang="5400000">
                  <a:pos x="wd2" y="hd2"/>
                </a:cxn>
                <a:cxn ang="10800000">
                  <a:pos x="wd2" y="hd2"/>
                </a:cxn>
                <a:cxn ang="16200000">
                  <a:pos x="wd2" y="hd2"/>
                </a:cxn>
              </a:cxnLst>
              <a:rect l="0" t="0" r="r" b="b"/>
              <a:pathLst>
                <a:path w="21600" h="21600" extrusionOk="0">
                  <a:moveTo>
                    <a:pt x="3477" y="6085"/>
                  </a:moveTo>
                  <a:lnTo>
                    <a:pt x="5186" y="7910"/>
                  </a:lnTo>
                  <a:lnTo>
                    <a:pt x="7466" y="9583"/>
                  </a:lnTo>
                  <a:lnTo>
                    <a:pt x="9746" y="10496"/>
                  </a:lnTo>
                  <a:lnTo>
                    <a:pt x="12139" y="10648"/>
                  </a:lnTo>
                  <a:lnTo>
                    <a:pt x="12937" y="10800"/>
                  </a:lnTo>
                  <a:lnTo>
                    <a:pt x="13792" y="10952"/>
                  </a:lnTo>
                  <a:lnTo>
                    <a:pt x="14533" y="11408"/>
                  </a:lnTo>
                  <a:lnTo>
                    <a:pt x="15046" y="11865"/>
                  </a:lnTo>
                  <a:lnTo>
                    <a:pt x="18351" y="16732"/>
                  </a:lnTo>
                  <a:lnTo>
                    <a:pt x="21486" y="21144"/>
                  </a:lnTo>
                  <a:lnTo>
                    <a:pt x="21600" y="21448"/>
                  </a:lnTo>
                  <a:lnTo>
                    <a:pt x="21429" y="21600"/>
                  </a:lnTo>
                  <a:lnTo>
                    <a:pt x="20973" y="21600"/>
                  </a:lnTo>
                  <a:lnTo>
                    <a:pt x="20289" y="21448"/>
                  </a:lnTo>
                  <a:lnTo>
                    <a:pt x="19491" y="21144"/>
                  </a:lnTo>
                  <a:lnTo>
                    <a:pt x="15844" y="19166"/>
                  </a:lnTo>
                  <a:lnTo>
                    <a:pt x="12196" y="16428"/>
                  </a:lnTo>
                  <a:lnTo>
                    <a:pt x="8720" y="12930"/>
                  </a:lnTo>
                  <a:lnTo>
                    <a:pt x="5414" y="8823"/>
                  </a:lnTo>
                  <a:lnTo>
                    <a:pt x="3477" y="6085"/>
                  </a:lnTo>
                  <a:close/>
                  <a:moveTo>
                    <a:pt x="0" y="0"/>
                  </a:moveTo>
                  <a:lnTo>
                    <a:pt x="114" y="304"/>
                  </a:lnTo>
                  <a:lnTo>
                    <a:pt x="399" y="761"/>
                  </a:lnTo>
                  <a:lnTo>
                    <a:pt x="855" y="1673"/>
                  </a:lnTo>
                  <a:lnTo>
                    <a:pt x="1482" y="2738"/>
                  </a:lnTo>
                  <a:lnTo>
                    <a:pt x="2166" y="3955"/>
                  </a:lnTo>
                  <a:lnTo>
                    <a:pt x="3477" y="6085"/>
                  </a:lnTo>
                  <a:lnTo>
                    <a:pt x="3135" y="5628"/>
                  </a:lnTo>
                  <a:lnTo>
                    <a:pt x="1254" y="2586"/>
                  </a:lnTo>
                  <a:lnTo>
                    <a:pt x="741" y="1673"/>
                  </a:lnTo>
                  <a:lnTo>
                    <a:pt x="342" y="761"/>
                  </a:lnTo>
                  <a:lnTo>
                    <a:pt x="114" y="304"/>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4" name="Freeform 15222"/>
            <p:cNvSpPr/>
            <p:nvPr/>
          </p:nvSpPr>
          <p:spPr>
            <a:xfrm>
              <a:off x="319066" y="1223821"/>
              <a:ext cx="197632" cy="78573"/>
            </a:xfrm>
            <a:custGeom>
              <a:avLst/>
              <a:gdLst/>
              <a:ahLst/>
              <a:cxnLst>
                <a:cxn ang="0">
                  <a:pos x="wd2" y="hd2"/>
                </a:cxn>
                <a:cxn ang="5400000">
                  <a:pos x="wd2" y="hd2"/>
                </a:cxn>
                <a:cxn ang="10800000">
                  <a:pos x="wd2" y="hd2"/>
                </a:cxn>
                <a:cxn ang="16200000">
                  <a:pos x="wd2" y="hd2"/>
                </a:cxn>
              </a:cxnLst>
              <a:rect l="0" t="0" r="r" b="b"/>
              <a:pathLst>
                <a:path w="21600" h="21600" extrusionOk="0">
                  <a:moveTo>
                    <a:pt x="7113" y="9877"/>
                  </a:moveTo>
                  <a:lnTo>
                    <a:pt x="9802" y="12374"/>
                  </a:lnTo>
                  <a:lnTo>
                    <a:pt x="12708" y="14545"/>
                  </a:lnTo>
                  <a:lnTo>
                    <a:pt x="15658" y="16173"/>
                  </a:lnTo>
                  <a:lnTo>
                    <a:pt x="16395" y="16498"/>
                  </a:lnTo>
                  <a:lnTo>
                    <a:pt x="17089" y="16824"/>
                  </a:lnTo>
                  <a:lnTo>
                    <a:pt x="17653" y="17150"/>
                  </a:lnTo>
                  <a:lnTo>
                    <a:pt x="18130" y="17475"/>
                  </a:lnTo>
                  <a:lnTo>
                    <a:pt x="18434" y="17692"/>
                  </a:lnTo>
                  <a:lnTo>
                    <a:pt x="19561" y="19212"/>
                  </a:lnTo>
                  <a:lnTo>
                    <a:pt x="20646" y="20406"/>
                  </a:lnTo>
                  <a:lnTo>
                    <a:pt x="21600" y="21491"/>
                  </a:lnTo>
                  <a:lnTo>
                    <a:pt x="21600" y="21600"/>
                  </a:lnTo>
                  <a:lnTo>
                    <a:pt x="21427" y="21491"/>
                  </a:lnTo>
                  <a:lnTo>
                    <a:pt x="21080" y="21383"/>
                  </a:lnTo>
                  <a:lnTo>
                    <a:pt x="20602" y="21166"/>
                  </a:lnTo>
                  <a:lnTo>
                    <a:pt x="20039" y="20840"/>
                  </a:lnTo>
                  <a:lnTo>
                    <a:pt x="19345" y="20515"/>
                  </a:lnTo>
                  <a:lnTo>
                    <a:pt x="15745" y="18018"/>
                  </a:lnTo>
                  <a:lnTo>
                    <a:pt x="12275" y="15196"/>
                  </a:lnTo>
                  <a:lnTo>
                    <a:pt x="8805" y="11831"/>
                  </a:lnTo>
                  <a:lnTo>
                    <a:pt x="7113" y="9877"/>
                  </a:lnTo>
                  <a:close/>
                  <a:moveTo>
                    <a:pt x="0" y="0"/>
                  </a:moveTo>
                  <a:lnTo>
                    <a:pt x="87" y="217"/>
                  </a:lnTo>
                  <a:lnTo>
                    <a:pt x="304" y="543"/>
                  </a:lnTo>
                  <a:lnTo>
                    <a:pt x="651" y="1085"/>
                  </a:lnTo>
                  <a:lnTo>
                    <a:pt x="1084" y="1737"/>
                  </a:lnTo>
                  <a:lnTo>
                    <a:pt x="1648" y="2605"/>
                  </a:lnTo>
                  <a:lnTo>
                    <a:pt x="2255" y="3582"/>
                  </a:lnTo>
                  <a:lnTo>
                    <a:pt x="5508" y="7924"/>
                  </a:lnTo>
                  <a:lnTo>
                    <a:pt x="7113" y="9877"/>
                  </a:lnTo>
                  <a:lnTo>
                    <a:pt x="7027" y="9769"/>
                  </a:lnTo>
                  <a:lnTo>
                    <a:pt x="4381" y="6621"/>
                  </a:lnTo>
                  <a:lnTo>
                    <a:pt x="1778" y="2931"/>
                  </a:lnTo>
                  <a:lnTo>
                    <a:pt x="1214" y="2062"/>
                  </a:lnTo>
                  <a:lnTo>
                    <a:pt x="694" y="1194"/>
                  </a:lnTo>
                  <a:lnTo>
                    <a:pt x="347" y="651"/>
                  </a:lnTo>
                  <a:lnTo>
                    <a:pt x="87" y="217"/>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5" name="Freeform 15223"/>
            <p:cNvSpPr/>
            <p:nvPr/>
          </p:nvSpPr>
          <p:spPr>
            <a:xfrm>
              <a:off x="319066" y="1223821"/>
              <a:ext cx="217474" cy="84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9" y="204"/>
                  </a:lnTo>
                  <a:lnTo>
                    <a:pt x="315" y="509"/>
                  </a:lnTo>
                  <a:lnTo>
                    <a:pt x="669" y="1019"/>
                  </a:lnTo>
                  <a:lnTo>
                    <a:pt x="1102" y="1732"/>
                  </a:lnTo>
                  <a:lnTo>
                    <a:pt x="1652" y="2547"/>
                  </a:lnTo>
                  <a:lnTo>
                    <a:pt x="2243" y="3464"/>
                  </a:lnTo>
                  <a:lnTo>
                    <a:pt x="5469" y="7743"/>
                  </a:lnTo>
                  <a:lnTo>
                    <a:pt x="8734" y="11513"/>
                  </a:lnTo>
                  <a:lnTo>
                    <a:pt x="12118" y="14774"/>
                  </a:lnTo>
                  <a:lnTo>
                    <a:pt x="15580" y="17728"/>
                  </a:lnTo>
                  <a:lnTo>
                    <a:pt x="19043" y="19970"/>
                  </a:lnTo>
                  <a:lnTo>
                    <a:pt x="19711" y="20377"/>
                  </a:lnTo>
                  <a:lnTo>
                    <a:pt x="20341" y="20785"/>
                  </a:lnTo>
                  <a:lnTo>
                    <a:pt x="20852" y="20989"/>
                  </a:lnTo>
                  <a:lnTo>
                    <a:pt x="21246" y="21294"/>
                  </a:lnTo>
                  <a:lnTo>
                    <a:pt x="21482" y="21396"/>
                  </a:lnTo>
                  <a:lnTo>
                    <a:pt x="21600" y="21498"/>
                  </a:lnTo>
                  <a:lnTo>
                    <a:pt x="21443" y="21600"/>
                  </a:lnTo>
                  <a:lnTo>
                    <a:pt x="21246" y="21600"/>
                  </a:lnTo>
                  <a:lnTo>
                    <a:pt x="20970" y="21396"/>
                  </a:lnTo>
                  <a:lnTo>
                    <a:pt x="20616" y="21192"/>
                  </a:lnTo>
                  <a:lnTo>
                    <a:pt x="20420" y="21091"/>
                  </a:lnTo>
                  <a:lnTo>
                    <a:pt x="19987" y="20785"/>
                  </a:lnTo>
                  <a:lnTo>
                    <a:pt x="19397" y="20479"/>
                  </a:lnTo>
                  <a:lnTo>
                    <a:pt x="18689" y="20072"/>
                  </a:lnTo>
                  <a:lnTo>
                    <a:pt x="17941" y="19664"/>
                  </a:lnTo>
                  <a:lnTo>
                    <a:pt x="14636" y="17321"/>
                  </a:lnTo>
                  <a:lnTo>
                    <a:pt x="11370" y="14468"/>
                  </a:lnTo>
                  <a:lnTo>
                    <a:pt x="8184" y="11208"/>
                  </a:lnTo>
                  <a:lnTo>
                    <a:pt x="5115" y="7540"/>
                  </a:lnTo>
                  <a:lnTo>
                    <a:pt x="2085" y="3362"/>
                  </a:lnTo>
                  <a:lnTo>
                    <a:pt x="1534" y="2445"/>
                  </a:lnTo>
                  <a:lnTo>
                    <a:pt x="1023" y="1630"/>
                  </a:lnTo>
                  <a:lnTo>
                    <a:pt x="590" y="1019"/>
                  </a:lnTo>
                  <a:lnTo>
                    <a:pt x="275" y="509"/>
                  </a:lnTo>
                  <a:lnTo>
                    <a:pt x="79" y="204"/>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6" name="Freeform 15224"/>
            <p:cNvSpPr/>
            <p:nvPr/>
          </p:nvSpPr>
          <p:spPr>
            <a:xfrm>
              <a:off x="23017" y="839690"/>
              <a:ext cx="109531" cy="218258"/>
            </a:xfrm>
            <a:custGeom>
              <a:avLst/>
              <a:gdLst/>
              <a:ahLst/>
              <a:cxnLst>
                <a:cxn ang="0">
                  <a:pos x="wd2" y="hd2"/>
                </a:cxn>
                <a:cxn ang="5400000">
                  <a:pos x="wd2" y="hd2"/>
                </a:cxn>
                <a:cxn ang="10800000">
                  <a:pos x="wd2" y="hd2"/>
                </a:cxn>
                <a:cxn ang="16200000">
                  <a:pos x="wd2" y="hd2"/>
                </a:cxn>
              </a:cxnLst>
              <a:rect l="0" t="0" r="r" b="b"/>
              <a:pathLst>
                <a:path w="21600" h="21600" extrusionOk="0">
                  <a:moveTo>
                    <a:pt x="471" y="511"/>
                  </a:moveTo>
                  <a:lnTo>
                    <a:pt x="2042" y="1296"/>
                  </a:lnTo>
                  <a:lnTo>
                    <a:pt x="2278" y="1453"/>
                  </a:lnTo>
                  <a:lnTo>
                    <a:pt x="2513" y="1767"/>
                  </a:lnTo>
                  <a:lnTo>
                    <a:pt x="2906" y="2239"/>
                  </a:lnTo>
                  <a:lnTo>
                    <a:pt x="3299" y="2749"/>
                  </a:lnTo>
                  <a:lnTo>
                    <a:pt x="3692" y="3377"/>
                  </a:lnTo>
                  <a:lnTo>
                    <a:pt x="4163" y="4045"/>
                  </a:lnTo>
                  <a:lnTo>
                    <a:pt x="6441" y="7383"/>
                  </a:lnTo>
                  <a:lnTo>
                    <a:pt x="9111" y="10604"/>
                  </a:lnTo>
                  <a:lnTo>
                    <a:pt x="12175" y="13745"/>
                  </a:lnTo>
                  <a:lnTo>
                    <a:pt x="15473" y="16809"/>
                  </a:lnTo>
                  <a:lnTo>
                    <a:pt x="19165" y="19754"/>
                  </a:lnTo>
                  <a:lnTo>
                    <a:pt x="19872" y="20304"/>
                  </a:lnTo>
                  <a:lnTo>
                    <a:pt x="20500" y="20775"/>
                  </a:lnTo>
                  <a:lnTo>
                    <a:pt x="21050" y="21129"/>
                  </a:lnTo>
                  <a:lnTo>
                    <a:pt x="21364" y="21404"/>
                  </a:lnTo>
                  <a:lnTo>
                    <a:pt x="21600" y="21561"/>
                  </a:lnTo>
                  <a:lnTo>
                    <a:pt x="21600" y="21600"/>
                  </a:lnTo>
                  <a:lnTo>
                    <a:pt x="21050" y="21325"/>
                  </a:lnTo>
                  <a:lnTo>
                    <a:pt x="20657" y="21089"/>
                  </a:lnTo>
                  <a:lnTo>
                    <a:pt x="20422" y="20893"/>
                  </a:lnTo>
                  <a:lnTo>
                    <a:pt x="20343" y="20736"/>
                  </a:lnTo>
                  <a:lnTo>
                    <a:pt x="20265" y="20618"/>
                  </a:lnTo>
                  <a:lnTo>
                    <a:pt x="19951" y="20422"/>
                  </a:lnTo>
                  <a:lnTo>
                    <a:pt x="19558" y="20068"/>
                  </a:lnTo>
                  <a:lnTo>
                    <a:pt x="18929" y="19636"/>
                  </a:lnTo>
                  <a:lnTo>
                    <a:pt x="18223" y="19126"/>
                  </a:lnTo>
                  <a:lnTo>
                    <a:pt x="17516" y="18576"/>
                  </a:lnTo>
                  <a:lnTo>
                    <a:pt x="13667" y="15513"/>
                  </a:lnTo>
                  <a:lnTo>
                    <a:pt x="10132" y="12371"/>
                  </a:lnTo>
                  <a:lnTo>
                    <a:pt x="6991" y="9151"/>
                  </a:lnTo>
                  <a:lnTo>
                    <a:pt x="4163" y="5812"/>
                  </a:lnTo>
                  <a:lnTo>
                    <a:pt x="1807" y="2435"/>
                  </a:lnTo>
                  <a:lnTo>
                    <a:pt x="1335" y="1767"/>
                  </a:lnTo>
                  <a:lnTo>
                    <a:pt x="550" y="668"/>
                  </a:lnTo>
                  <a:lnTo>
                    <a:pt x="471" y="511"/>
                  </a:lnTo>
                  <a:close/>
                  <a:moveTo>
                    <a:pt x="0" y="0"/>
                  </a:moveTo>
                  <a:lnTo>
                    <a:pt x="79" y="39"/>
                  </a:lnTo>
                  <a:lnTo>
                    <a:pt x="314" y="275"/>
                  </a:lnTo>
                  <a:lnTo>
                    <a:pt x="471" y="511"/>
                  </a:lnTo>
                  <a:lnTo>
                    <a:pt x="157" y="353"/>
                  </a:lnTo>
                  <a:lnTo>
                    <a:pt x="0" y="118"/>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7" name="Freeform 15225"/>
            <p:cNvSpPr/>
            <p:nvPr/>
          </p:nvSpPr>
          <p:spPr>
            <a:xfrm>
              <a:off x="46827" y="864293"/>
              <a:ext cx="124612" cy="223020"/>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76" y="39"/>
                  </a:lnTo>
                  <a:lnTo>
                    <a:pt x="2829" y="1117"/>
                  </a:lnTo>
                  <a:lnTo>
                    <a:pt x="5728" y="2272"/>
                  </a:lnTo>
                  <a:lnTo>
                    <a:pt x="9040" y="3542"/>
                  </a:lnTo>
                  <a:lnTo>
                    <a:pt x="9592" y="3850"/>
                  </a:lnTo>
                  <a:lnTo>
                    <a:pt x="10144" y="4389"/>
                  </a:lnTo>
                  <a:lnTo>
                    <a:pt x="10627" y="4967"/>
                  </a:lnTo>
                  <a:lnTo>
                    <a:pt x="11042" y="5660"/>
                  </a:lnTo>
                  <a:lnTo>
                    <a:pt x="11387" y="6391"/>
                  </a:lnTo>
                  <a:lnTo>
                    <a:pt x="12629" y="9318"/>
                  </a:lnTo>
                  <a:lnTo>
                    <a:pt x="14147" y="12205"/>
                  </a:lnTo>
                  <a:lnTo>
                    <a:pt x="16010" y="15016"/>
                  </a:lnTo>
                  <a:lnTo>
                    <a:pt x="18081" y="17634"/>
                  </a:lnTo>
                  <a:lnTo>
                    <a:pt x="20496" y="20214"/>
                  </a:lnTo>
                  <a:lnTo>
                    <a:pt x="21255" y="21061"/>
                  </a:lnTo>
                  <a:lnTo>
                    <a:pt x="21462" y="21330"/>
                  </a:lnTo>
                  <a:lnTo>
                    <a:pt x="21600" y="21523"/>
                  </a:lnTo>
                  <a:lnTo>
                    <a:pt x="21600" y="21600"/>
                  </a:lnTo>
                  <a:lnTo>
                    <a:pt x="21393" y="21561"/>
                  </a:lnTo>
                  <a:lnTo>
                    <a:pt x="19599" y="20830"/>
                  </a:lnTo>
                  <a:lnTo>
                    <a:pt x="17942" y="20137"/>
                  </a:lnTo>
                  <a:lnTo>
                    <a:pt x="16424" y="19444"/>
                  </a:lnTo>
                  <a:lnTo>
                    <a:pt x="16217" y="19328"/>
                  </a:lnTo>
                  <a:lnTo>
                    <a:pt x="15872" y="19059"/>
                  </a:lnTo>
                  <a:lnTo>
                    <a:pt x="15320" y="18712"/>
                  </a:lnTo>
                  <a:lnTo>
                    <a:pt x="14699" y="18289"/>
                  </a:lnTo>
                  <a:lnTo>
                    <a:pt x="14078" y="17788"/>
                  </a:lnTo>
                  <a:lnTo>
                    <a:pt x="13457" y="17249"/>
                  </a:lnTo>
                  <a:lnTo>
                    <a:pt x="10282" y="14400"/>
                  </a:lnTo>
                  <a:lnTo>
                    <a:pt x="7453" y="11435"/>
                  </a:lnTo>
                  <a:lnTo>
                    <a:pt x="4762" y="8355"/>
                  </a:lnTo>
                  <a:lnTo>
                    <a:pt x="2553" y="5236"/>
                  </a:lnTo>
                  <a:lnTo>
                    <a:pt x="621" y="2002"/>
                  </a:lnTo>
                  <a:lnTo>
                    <a:pt x="276" y="1386"/>
                  </a:lnTo>
                  <a:lnTo>
                    <a:pt x="69" y="847"/>
                  </a:lnTo>
                  <a:lnTo>
                    <a:pt x="0" y="462"/>
                  </a:lnTo>
                  <a:lnTo>
                    <a:pt x="0" y="154"/>
                  </a:lnTo>
                  <a:lnTo>
                    <a:pt x="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8" name="Freeform 15226"/>
            <p:cNvSpPr/>
            <p:nvPr/>
          </p:nvSpPr>
          <p:spPr>
            <a:xfrm>
              <a:off x="126197" y="923818"/>
              <a:ext cx="115088" cy="208733"/>
            </a:xfrm>
            <a:custGeom>
              <a:avLst/>
              <a:gdLst/>
              <a:ahLst/>
              <a:cxnLst>
                <a:cxn ang="0">
                  <a:pos x="wd2" y="hd2"/>
                </a:cxn>
                <a:cxn ang="5400000">
                  <a:pos x="wd2" y="hd2"/>
                </a:cxn>
                <a:cxn ang="10800000">
                  <a:pos x="wd2" y="hd2"/>
                </a:cxn>
                <a:cxn ang="16200000">
                  <a:pos x="wd2" y="hd2"/>
                </a:cxn>
              </a:cxnLst>
              <a:rect l="0" t="0" r="r" b="b"/>
              <a:pathLst>
                <a:path w="21600" h="21600" extrusionOk="0">
                  <a:moveTo>
                    <a:pt x="968" y="0"/>
                  </a:moveTo>
                  <a:lnTo>
                    <a:pt x="1490" y="82"/>
                  </a:lnTo>
                  <a:lnTo>
                    <a:pt x="6480" y="1930"/>
                  </a:lnTo>
                  <a:lnTo>
                    <a:pt x="11768" y="3778"/>
                  </a:lnTo>
                  <a:lnTo>
                    <a:pt x="17354" y="5790"/>
                  </a:lnTo>
                  <a:lnTo>
                    <a:pt x="18099" y="6160"/>
                  </a:lnTo>
                  <a:lnTo>
                    <a:pt x="18770" y="6694"/>
                  </a:lnTo>
                  <a:lnTo>
                    <a:pt x="19217" y="7310"/>
                  </a:lnTo>
                  <a:lnTo>
                    <a:pt x="19514" y="8008"/>
                  </a:lnTo>
                  <a:lnTo>
                    <a:pt x="19589" y="8665"/>
                  </a:lnTo>
                  <a:lnTo>
                    <a:pt x="19440" y="11252"/>
                  </a:lnTo>
                  <a:lnTo>
                    <a:pt x="19589" y="13757"/>
                  </a:lnTo>
                  <a:lnTo>
                    <a:pt x="19961" y="16179"/>
                  </a:lnTo>
                  <a:lnTo>
                    <a:pt x="20557" y="18438"/>
                  </a:lnTo>
                  <a:lnTo>
                    <a:pt x="21451" y="20573"/>
                  </a:lnTo>
                  <a:lnTo>
                    <a:pt x="21600" y="21066"/>
                  </a:lnTo>
                  <a:lnTo>
                    <a:pt x="21600" y="21354"/>
                  </a:lnTo>
                  <a:lnTo>
                    <a:pt x="21451" y="21559"/>
                  </a:lnTo>
                  <a:lnTo>
                    <a:pt x="21228" y="21600"/>
                  </a:lnTo>
                  <a:lnTo>
                    <a:pt x="20781" y="21518"/>
                  </a:lnTo>
                  <a:lnTo>
                    <a:pt x="16237" y="19834"/>
                  </a:lnTo>
                  <a:lnTo>
                    <a:pt x="11917" y="18274"/>
                  </a:lnTo>
                  <a:lnTo>
                    <a:pt x="11470" y="18027"/>
                  </a:lnTo>
                  <a:lnTo>
                    <a:pt x="10949" y="17658"/>
                  </a:lnTo>
                  <a:lnTo>
                    <a:pt x="10279" y="17206"/>
                  </a:lnTo>
                  <a:lnTo>
                    <a:pt x="9608" y="16672"/>
                  </a:lnTo>
                  <a:lnTo>
                    <a:pt x="9012" y="16056"/>
                  </a:lnTo>
                  <a:lnTo>
                    <a:pt x="6629" y="13387"/>
                  </a:lnTo>
                  <a:lnTo>
                    <a:pt x="4618" y="10636"/>
                  </a:lnTo>
                  <a:lnTo>
                    <a:pt x="2830" y="7720"/>
                  </a:lnTo>
                  <a:lnTo>
                    <a:pt x="1266" y="4763"/>
                  </a:lnTo>
                  <a:lnTo>
                    <a:pt x="149" y="1684"/>
                  </a:lnTo>
                  <a:lnTo>
                    <a:pt x="0" y="1068"/>
                  </a:lnTo>
                  <a:lnTo>
                    <a:pt x="74" y="616"/>
                  </a:lnTo>
                  <a:lnTo>
                    <a:pt x="223" y="246"/>
                  </a:lnTo>
                  <a:lnTo>
                    <a:pt x="521" y="41"/>
                  </a:lnTo>
                  <a:lnTo>
                    <a:pt x="96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9" name="Freeform 15227"/>
            <p:cNvSpPr/>
            <p:nvPr/>
          </p:nvSpPr>
          <p:spPr>
            <a:xfrm>
              <a:off x="247633" y="1009533"/>
              <a:ext cx="132549" cy="176987"/>
            </a:xfrm>
            <a:custGeom>
              <a:avLst/>
              <a:gdLst/>
              <a:ahLst/>
              <a:cxnLst>
                <a:cxn ang="0">
                  <a:pos x="wd2" y="hd2"/>
                </a:cxn>
                <a:cxn ang="5400000">
                  <a:pos x="wd2" y="hd2"/>
                </a:cxn>
                <a:cxn ang="10800000">
                  <a:pos x="wd2" y="hd2"/>
                </a:cxn>
                <a:cxn ang="16200000">
                  <a:pos x="wd2" y="hd2"/>
                </a:cxn>
              </a:cxnLst>
              <a:rect l="0" t="0" r="r" b="b"/>
              <a:pathLst>
                <a:path w="21600" h="21600" extrusionOk="0">
                  <a:moveTo>
                    <a:pt x="2328" y="0"/>
                  </a:moveTo>
                  <a:lnTo>
                    <a:pt x="3104" y="193"/>
                  </a:lnTo>
                  <a:lnTo>
                    <a:pt x="11511" y="4098"/>
                  </a:lnTo>
                  <a:lnTo>
                    <a:pt x="20113" y="8052"/>
                  </a:lnTo>
                  <a:lnTo>
                    <a:pt x="20824" y="8486"/>
                  </a:lnTo>
                  <a:lnTo>
                    <a:pt x="21341" y="9064"/>
                  </a:lnTo>
                  <a:lnTo>
                    <a:pt x="21600" y="9691"/>
                  </a:lnTo>
                  <a:lnTo>
                    <a:pt x="21535" y="10366"/>
                  </a:lnTo>
                  <a:lnTo>
                    <a:pt x="21277" y="10993"/>
                  </a:lnTo>
                  <a:lnTo>
                    <a:pt x="19207" y="13789"/>
                  </a:lnTo>
                  <a:lnTo>
                    <a:pt x="17267" y="16441"/>
                  </a:lnTo>
                  <a:lnTo>
                    <a:pt x="15586" y="18804"/>
                  </a:lnTo>
                  <a:lnTo>
                    <a:pt x="14098" y="21021"/>
                  </a:lnTo>
                  <a:lnTo>
                    <a:pt x="13710" y="21359"/>
                  </a:lnTo>
                  <a:lnTo>
                    <a:pt x="13193" y="21552"/>
                  </a:lnTo>
                  <a:lnTo>
                    <a:pt x="12611" y="21600"/>
                  </a:lnTo>
                  <a:lnTo>
                    <a:pt x="12029" y="21407"/>
                  </a:lnTo>
                  <a:lnTo>
                    <a:pt x="7243" y="19189"/>
                  </a:lnTo>
                  <a:lnTo>
                    <a:pt x="2587" y="17020"/>
                  </a:lnTo>
                  <a:lnTo>
                    <a:pt x="2069" y="16682"/>
                  </a:lnTo>
                  <a:lnTo>
                    <a:pt x="1552" y="16152"/>
                  </a:lnTo>
                  <a:lnTo>
                    <a:pt x="1099" y="15573"/>
                  </a:lnTo>
                  <a:lnTo>
                    <a:pt x="841" y="14898"/>
                  </a:lnTo>
                  <a:lnTo>
                    <a:pt x="323" y="12439"/>
                  </a:lnTo>
                  <a:lnTo>
                    <a:pt x="65" y="9884"/>
                  </a:lnTo>
                  <a:lnTo>
                    <a:pt x="0" y="7136"/>
                  </a:lnTo>
                  <a:lnTo>
                    <a:pt x="129" y="4339"/>
                  </a:lnTo>
                  <a:lnTo>
                    <a:pt x="453" y="1446"/>
                  </a:lnTo>
                  <a:lnTo>
                    <a:pt x="647" y="723"/>
                  </a:lnTo>
                  <a:lnTo>
                    <a:pt x="1099" y="289"/>
                  </a:lnTo>
                  <a:lnTo>
                    <a:pt x="1681" y="0"/>
                  </a:lnTo>
                  <a:lnTo>
                    <a:pt x="232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0" name="Freeform 15228"/>
            <p:cNvSpPr/>
            <p:nvPr/>
          </p:nvSpPr>
          <p:spPr>
            <a:xfrm>
              <a:off x="347639" y="1105566"/>
              <a:ext cx="189695" cy="134129"/>
            </a:xfrm>
            <a:custGeom>
              <a:avLst/>
              <a:gdLst/>
              <a:ahLst/>
              <a:cxnLst>
                <a:cxn ang="0">
                  <a:pos x="wd2" y="hd2"/>
                </a:cxn>
                <a:cxn ang="5400000">
                  <a:pos x="wd2" y="hd2"/>
                </a:cxn>
                <a:cxn ang="10800000">
                  <a:pos x="wd2" y="hd2"/>
                </a:cxn>
                <a:cxn ang="16200000">
                  <a:pos x="wd2" y="hd2"/>
                </a:cxn>
              </a:cxnLst>
              <a:rect l="0" t="0" r="r" b="b"/>
              <a:pathLst>
                <a:path w="21600" h="21600" extrusionOk="0">
                  <a:moveTo>
                    <a:pt x="7711" y="0"/>
                  </a:moveTo>
                  <a:lnTo>
                    <a:pt x="8342" y="64"/>
                  </a:lnTo>
                  <a:lnTo>
                    <a:pt x="8929" y="445"/>
                  </a:lnTo>
                  <a:lnTo>
                    <a:pt x="15016" y="5527"/>
                  </a:lnTo>
                  <a:lnTo>
                    <a:pt x="20969" y="10355"/>
                  </a:lnTo>
                  <a:lnTo>
                    <a:pt x="21375" y="10864"/>
                  </a:lnTo>
                  <a:lnTo>
                    <a:pt x="21600" y="11499"/>
                  </a:lnTo>
                  <a:lnTo>
                    <a:pt x="21555" y="12198"/>
                  </a:lnTo>
                  <a:lnTo>
                    <a:pt x="21329" y="12833"/>
                  </a:lnTo>
                  <a:lnTo>
                    <a:pt x="20833" y="13468"/>
                  </a:lnTo>
                  <a:lnTo>
                    <a:pt x="18534" y="15565"/>
                  </a:lnTo>
                  <a:lnTo>
                    <a:pt x="16234" y="17407"/>
                  </a:lnTo>
                  <a:lnTo>
                    <a:pt x="14024" y="18995"/>
                  </a:lnTo>
                  <a:lnTo>
                    <a:pt x="11770" y="20329"/>
                  </a:lnTo>
                  <a:lnTo>
                    <a:pt x="9605" y="21409"/>
                  </a:lnTo>
                  <a:lnTo>
                    <a:pt x="8974" y="21600"/>
                  </a:lnTo>
                  <a:lnTo>
                    <a:pt x="8297" y="21600"/>
                  </a:lnTo>
                  <a:lnTo>
                    <a:pt x="7711" y="21473"/>
                  </a:lnTo>
                  <a:lnTo>
                    <a:pt x="7215" y="21219"/>
                  </a:lnTo>
                  <a:lnTo>
                    <a:pt x="3923" y="18487"/>
                  </a:lnTo>
                  <a:lnTo>
                    <a:pt x="541" y="15755"/>
                  </a:lnTo>
                  <a:lnTo>
                    <a:pt x="180" y="15311"/>
                  </a:lnTo>
                  <a:lnTo>
                    <a:pt x="0" y="14802"/>
                  </a:lnTo>
                  <a:lnTo>
                    <a:pt x="0" y="14231"/>
                  </a:lnTo>
                  <a:lnTo>
                    <a:pt x="180" y="13722"/>
                  </a:lnTo>
                  <a:lnTo>
                    <a:pt x="1533" y="10991"/>
                  </a:lnTo>
                  <a:lnTo>
                    <a:pt x="2931" y="8068"/>
                  </a:lnTo>
                  <a:lnTo>
                    <a:pt x="4464" y="4828"/>
                  </a:lnTo>
                  <a:lnTo>
                    <a:pt x="6088" y="1271"/>
                  </a:lnTo>
                  <a:lnTo>
                    <a:pt x="6494" y="635"/>
                  </a:lnTo>
                  <a:lnTo>
                    <a:pt x="7035" y="191"/>
                  </a:lnTo>
                  <a:lnTo>
                    <a:pt x="7711"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1" name="Freeform 15229"/>
            <p:cNvSpPr/>
            <p:nvPr/>
          </p:nvSpPr>
          <p:spPr>
            <a:xfrm>
              <a:off x="436534" y="1196043"/>
              <a:ext cx="236523" cy="88097"/>
            </a:xfrm>
            <a:custGeom>
              <a:avLst/>
              <a:gdLst/>
              <a:ahLst/>
              <a:cxnLst>
                <a:cxn ang="0">
                  <a:pos x="wd2" y="hd2"/>
                </a:cxn>
                <a:cxn ang="5400000">
                  <a:pos x="wd2" y="hd2"/>
                </a:cxn>
                <a:cxn ang="10800000">
                  <a:pos x="wd2" y="hd2"/>
                </a:cxn>
                <a:cxn ang="16200000">
                  <a:pos x="wd2" y="hd2"/>
                </a:cxn>
              </a:cxnLst>
              <a:rect l="0" t="0" r="r" b="b"/>
              <a:pathLst>
                <a:path w="21600" h="21600" extrusionOk="0">
                  <a:moveTo>
                    <a:pt x="12218" y="0"/>
                  </a:moveTo>
                  <a:lnTo>
                    <a:pt x="12800" y="195"/>
                  </a:lnTo>
                  <a:lnTo>
                    <a:pt x="13309" y="681"/>
                  </a:lnTo>
                  <a:lnTo>
                    <a:pt x="16073" y="4865"/>
                  </a:lnTo>
                  <a:lnTo>
                    <a:pt x="18800" y="8757"/>
                  </a:lnTo>
                  <a:lnTo>
                    <a:pt x="21345" y="12551"/>
                  </a:lnTo>
                  <a:lnTo>
                    <a:pt x="21564" y="13038"/>
                  </a:lnTo>
                  <a:lnTo>
                    <a:pt x="21600" y="13622"/>
                  </a:lnTo>
                  <a:lnTo>
                    <a:pt x="21491" y="14205"/>
                  </a:lnTo>
                  <a:lnTo>
                    <a:pt x="21273" y="14789"/>
                  </a:lnTo>
                  <a:lnTo>
                    <a:pt x="20909" y="15373"/>
                  </a:lnTo>
                  <a:lnTo>
                    <a:pt x="20436" y="15859"/>
                  </a:lnTo>
                  <a:lnTo>
                    <a:pt x="17745" y="17903"/>
                  </a:lnTo>
                  <a:lnTo>
                    <a:pt x="15091" y="19557"/>
                  </a:lnTo>
                  <a:lnTo>
                    <a:pt x="12400" y="20724"/>
                  </a:lnTo>
                  <a:lnTo>
                    <a:pt x="9782" y="21405"/>
                  </a:lnTo>
                  <a:lnTo>
                    <a:pt x="7127" y="21600"/>
                  </a:lnTo>
                  <a:lnTo>
                    <a:pt x="6400" y="21503"/>
                  </a:lnTo>
                  <a:lnTo>
                    <a:pt x="5673" y="21308"/>
                  </a:lnTo>
                  <a:lnTo>
                    <a:pt x="5127" y="21016"/>
                  </a:lnTo>
                  <a:lnTo>
                    <a:pt x="4764" y="20627"/>
                  </a:lnTo>
                  <a:lnTo>
                    <a:pt x="2509" y="17514"/>
                  </a:lnTo>
                  <a:lnTo>
                    <a:pt x="182" y="14108"/>
                  </a:lnTo>
                  <a:lnTo>
                    <a:pt x="0" y="13622"/>
                  </a:lnTo>
                  <a:lnTo>
                    <a:pt x="36" y="13135"/>
                  </a:lnTo>
                  <a:lnTo>
                    <a:pt x="291" y="12746"/>
                  </a:lnTo>
                  <a:lnTo>
                    <a:pt x="727" y="12357"/>
                  </a:lnTo>
                  <a:lnTo>
                    <a:pt x="2618" y="10995"/>
                  </a:lnTo>
                  <a:lnTo>
                    <a:pt x="4582" y="9146"/>
                  </a:lnTo>
                  <a:lnTo>
                    <a:pt x="6509" y="6908"/>
                  </a:lnTo>
                  <a:lnTo>
                    <a:pt x="8509" y="4281"/>
                  </a:lnTo>
                  <a:lnTo>
                    <a:pt x="10473" y="1265"/>
                  </a:lnTo>
                  <a:lnTo>
                    <a:pt x="11018" y="584"/>
                  </a:lnTo>
                  <a:lnTo>
                    <a:pt x="11636" y="97"/>
                  </a:lnTo>
                  <a:lnTo>
                    <a:pt x="1221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2" name="Freeform 15230"/>
            <p:cNvSpPr/>
            <p:nvPr/>
          </p:nvSpPr>
          <p:spPr>
            <a:xfrm>
              <a:off x="509554" y="1265885"/>
              <a:ext cx="253984" cy="4762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16452" y="0"/>
                  </a:lnTo>
                  <a:lnTo>
                    <a:pt x="16789" y="714"/>
                  </a:lnTo>
                  <a:lnTo>
                    <a:pt x="18101" y="4106"/>
                  </a:lnTo>
                  <a:lnTo>
                    <a:pt x="19312" y="7319"/>
                  </a:lnTo>
                  <a:lnTo>
                    <a:pt x="20490" y="10354"/>
                  </a:lnTo>
                  <a:lnTo>
                    <a:pt x="21533" y="13031"/>
                  </a:lnTo>
                  <a:lnTo>
                    <a:pt x="21600" y="13388"/>
                  </a:lnTo>
                  <a:lnTo>
                    <a:pt x="21499" y="13924"/>
                  </a:lnTo>
                  <a:lnTo>
                    <a:pt x="21297" y="14638"/>
                  </a:lnTo>
                  <a:lnTo>
                    <a:pt x="20927" y="15352"/>
                  </a:lnTo>
                  <a:lnTo>
                    <a:pt x="20490" y="15888"/>
                  </a:lnTo>
                  <a:lnTo>
                    <a:pt x="19951" y="16602"/>
                  </a:lnTo>
                  <a:lnTo>
                    <a:pt x="16991" y="19101"/>
                  </a:lnTo>
                  <a:lnTo>
                    <a:pt x="14030" y="20886"/>
                  </a:lnTo>
                  <a:lnTo>
                    <a:pt x="11103" y="21600"/>
                  </a:lnTo>
                  <a:lnTo>
                    <a:pt x="8142" y="21421"/>
                  </a:lnTo>
                  <a:lnTo>
                    <a:pt x="5215" y="20350"/>
                  </a:lnTo>
                  <a:lnTo>
                    <a:pt x="4542" y="19993"/>
                  </a:lnTo>
                  <a:lnTo>
                    <a:pt x="3936" y="19636"/>
                  </a:lnTo>
                  <a:lnTo>
                    <a:pt x="3432" y="19101"/>
                  </a:lnTo>
                  <a:lnTo>
                    <a:pt x="3028" y="18744"/>
                  </a:lnTo>
                  <a:lnTo>
                    <a:pt x="2860" y="18565"/>
                  </a:lnTo>
                  <a:lnTo>
                    <a:pt x="2019" y="16602"/>
                  </a:lnTo>
                  <a:lnTo>
                    <a:pt x="1110" y="14281"/>
                  </a:lnTo>
                  <a:lnTo>
                    <a:pt x="67" y="11603"/>
                  </a:lnTo>
                  <a:lnTo>
                    <a:pt x="0" y="11068"/>
                  </a:lnTo>
                  <a:lnTo>
                    <a:pt x="101" y="10889"/>
                  </a:lnTo>
                  <a:lnTo>
                    <a:pt x="404" y="10711"/>
                  </a:lnTo>
                  <a:lnTo>
                    <a:pt x="1346" y="10711"/>
                  </a:lnTo>
                  <a:lnTo>
                    <a:pt x="3869" y="10532"/>
                  </a:lnTo>
                  <a:lnTo>
                    <a:pt x="6426" y="9640"/>
                  </a:lnTo>
                  <a:lnTo>
                    <a:pt x="8950" y="7676"/>
                  </a:lnTo>
                  <a:lnTo>
                    <a:pt x="11540" y="4998"/>
                  </a:lnTo>
                  <a:lnTo>
                    <a:pt x="14064" y="1428"/>
                  </a:lnTo>
                  <a:lnTo>
                    <a:pt x="14703" y="714"/>
                  </a:lnTo>
                  <a:lnTo>
                    <a:pt x="15376" y="179"/>
                  </a:lnTo>
                  <a:lnTo>
                    <a:pt x="1594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3" name="Freeform 15231"/>
            <p:cNvSpPr/>
            <p:nvPr/>
          </p:nvSpPr>
          <p:spPr>
            <a:xfrm>
              <a:off x="554001" y="1301599"/>
              <a:ext cx="243666" cy="16668"/>
            </a:xfrm>
            <a:custGeom>
              <a:avLst/>
              <a:gdLst/>
              <a:ahLst/>
              <a:cxnLst>
                <a:cxn ang="0">
                  <a:pos x="wd2" y="hd2"/>
                </a:cxn>
                <a:cxn ang="5400000">
                  <a:pos x="wd2" y="hd2"/>
                </a:cxn>
                <a:cxn ang="10800000">
                  <a:pos x="wd2" y="hd2"/>
                </a:cxn>
                <a:cxn ang="16200000">
                  <a:pos x="wd2" y="hd2"/>
                </a:cxn>
              </a:cxnLst>
              <a:rect l="0" t="0" r="r" b="b"/>
              <a:pathLst>
                <a:path w="21600" h="21600" extrusionOk="0">
                  <a:moveTo>
                    <a:pt x="21530" y="3161"/>
                  </a:moveTo>
                  <a:lnTo>
                    <a:pt x="21600" y="3161"/>
                  </a:lnTo>
                  <a:lnTo>
                    <a:pt x="21495" y="4741"/>
                  </a:lnTo>
                  <a:lnTo>
                    <a:pt x="21249" y="4741"/>
                  </a:lnTo>
                  <a:lnTo>
                    <a:pt x="21073" y="4215"/>
                  </a:lnTo>
                  <a:lnTo>
                    <a:pt x="21284" y="3688"/>
                  </a:lnTo>
                  <a:lnTo>
                    <a:pt x="21530" y="3161"/>
                  </a:lnTo>
                  <a:close/>
                  <a:moveTo>
                    <a:pt x="19984" y="0"/>
                  </a:moveTo>
                  <a:lnTo>
                    <a:pt x="20195" y="0"/>
                  </a:lnTo>
                  <a:lnTo>
                    <a:pt x="20581" y="2107"/>
                  </a:lnTo>
                  <a:lnTo>
                    <a:pt x="20968" y="3688"/>
                  </a:lnTo>
                  <a:lnTo>
                    <a:pt x="21073" y="4215"/>
                  </a:lnTo>
                  <a:lnTo>
                    <a:pt x="20933" y="4741"/>
                  </a:lnTo>
                  <a:lnTo>
                    <a:pt x="20476" y="5795"/>
                  </a:lnTo>
                  <a:lnTo>
                    <a:pt x="19914" y="7376"/>
                  </a:lnTo>
                  <a:lnTo>
                    <a:pt x="19317" y="8956"/>
                  </a:lnTo>
                  <a:lnTo>
                    <a:pt x="16121" y="15805"/>
                  </a:lnTo>
                  <a:lnTo>
                    <a:pt x="12925" y="20020"/>
                  </a:lnTo>
                  <a:lnTo>
                    <a:pt x="9694" y="21600"/>
                  </a:lnTo>
                  <a:lnTo>
                    <a:pt x="6462" y="20546"/>
                  </a:lnTo>
                  <a:lnTo>
                    <a:pt x="3301" y="16859"/>
                  </a:lnTo>
                  <a:lnTo>
                    <a:pt x="2564" y="15805"/>
                  </a:lnTo>
                  <a:lnTo>
                    <a:pt x="1897" y="14751"/>
                  </a:lnTo>
                  <a:lnTo>
                    <a:pt x="1405" y="14224"/>
                  </a:lnTo>
                  <a:lnTo>
                    <a:pt x="1089" y="13698"/>
                  </a:lnTo>
                  <a:lnTo>
                    <a:pt x="948" y="13698"/>
                  </a:lnTo>
                  <a:lnTo>
                    <a:pt x="808" y="14224"/>
                  </a:lnTo>
                  <a:lnTo>
                    <a:pt x="597" y="14224"/>
                  </a:lnTo>
                  <a:lnTo>
                    <a:pt x="351" y="13171"/>
                  </a:lnTo>
                  <a:lnTo>
                    <a:pt x="0" y="11590"/>
                  </a:lnTo>
                  <a:lnTo>
                    <a:pt x="35" y="11590"/>
                  </a:lnTo>
                  <a:lnTo>
                    <a:pt x="281" y="12117"/>
                  </a:lnTo>
                  <a:lnTo>
                    <a:pt x="702" y="12644"/>
                  </a:lnTo>
                  <a:lnTo>
                    <a:pt x="1264" y="13698"/>
                  </a:lnTo>
                  <a:lnTo>
                    <a:pt x="1967" y="14224"/>
                  </a:lnTo>
                  <a:lnTo>
                    <a:pt x="5093" y="17912"/>
                  </a:lnTo>
                  <a:lnTo>
                    <a:pt x="8219" y="18439"/>
                  </a:lnTo>
                  <a:lnTo>
                    <a:pt x="11309" y="16859"/>
                  </a:lnTo>
                  <a:lnTo>
                    <a:pt x="14435" y="12117"/>
                  </a:lnTo>
                  <a:lnTo>
                    <a:pt x="17561" y="4741"/>
                  </a:lnTo>
                  <a:lnTo>
                    <a:pt x="18755" y="1580"/>
                  </a:lnTo>
                  <a:lnTo>
                    <a:pt x="19247" y="527"/>
                  </a:lnTo>
                  <a:lnTo>
                    <a:pt x="19668" y="0"/>
                  </a:lnTo>
                  <a:lnTo>
                    <a:pt x="19984"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4" name="Freeform 15232"/>
            <p:cNvSpPr/>
            <p:nvPr/>
          </p:nvSpPr>
          <p:spPr>
            <a:xfrm>
              <a:off x="0" y="578576"/>
              <a:ext cx="26986" cy="246829"/>
            </a:xfrm>
            <a:custGeom>
              <a:avLst/>
              <a:gdLst/>
              <a:ahLst/>
              <a:cxnLst>
                <a:cxn ang="0">
                  <a:pos x="wd2" y="hd2"/>
                </a:cxn>
                <a:cxn ang="5400000">
                  <a:pos x="wd2" y="hd2"/>
                </a:cxn>
                <a:cxn ang="10800000">
                  <a:pos x="wd2" y="hd2"/>
                </a:cxn>
                <a:cxn ang="16200000">
                  <a:pos x="wd2" y="hd2"/>
                </a:cxn>
              </a:cxnLst>
              <a:rect l="0" t="0" r="r" b="b"/>
              <a:pathLst>
                <a:path w="21600" h="21600" extrusionOk="0">
                  <a:moveTo>
                    <a:pt x="2777" y="139"/>
                  </a:moveTo>
                  <a:lnTo>
                    <a:pt x="3394" y="244"/>
                  </a:lnTo>
                  <a:lnTo>
                    <a:pt x="5554" y="488"/>
                  </a:lnTo>
                  <a:lnTo>
                    <a:pt x="8640" y="801"/>
                  </a:lnTo>
                  <a:lnTo>
                    <a:pt x="12343" y="1115"/>
                  </a:lnTo>
                  <a:lnTo>
                    <a:pt x="13269" y="1289"/>
                  </a:lnTo>
                  <a:lnTo>
                    <a:pt x="13886" y="1603"/>
                  </a:lnTo>
                  <a:lnTo>
                    <a:pt x="14194" y="2021"/>
                  </a:lnTo>
                  <a:lnTo>
                    <a:pt x="14194" y="3101"/>
                  </a:lnTo>
                  <a:lnTo>
                    <a:pt x="13577" y="3728"/>
                  </a:lnTo>
                  <a:lnTo>
                    <a:pt x="11726" y="6968"/>
                  </a:lnTo>
                  <a:lnTo>
                    <a:pt x="11417" y="10173"/>
                  </a:lnTo>
                  <a:lnTo>
                    <a:pt x="12651" y="13343"/>
                  </a:lnTo>
                  <a:lnTo>
                    <a:pt x="15429" y="16514"/>
                  </a:lnTo>
                  <a:lnTo>
                    <a:pt x="19440" y="19684"/>
                  </a:lnTo>
                  <a:lnTo>
                    <a:pt x="20366" y="20276"/>
                  </a:lnTo>
                  <a:lnTo>
                    <a:pt x="21291" y="20764"/>
                  </a:lnTo>
                  <a:lnTo>
                    <a:pt x="21600" y="21182"/>
                  </a:lnTo>
                  <a:lnTo>
                    <a:pt x="21600" y="21600"/>
                  </a:lnTo>
                  <a:lnTo>
                    <a:pt x="20674" y="21600"/>
                  </a:lnTo>
                  <a:lnTo>
                    <a:pt x="17589" y="21286"/>
                  </a:lnTo>
                  <a:lnTo>
                    <a:pt x="15120" y="21008"/>
                  </a:lnTo>
                  <a:lnTo>
                    <a:pt x="13577" y="20799"/>
                  </a:lnTo>
                  <a:lnTo>
                    <a:pt x="12651" y="20590"/>
                  </a:lnTo>
                  <a:lnTo>
                    <a:pt x="12960" y="20450"/>
                  </a:lnTo>
                  <a:lnTo>
                    <a:pt x="12651" y="20381"/>
                  </a:lnTo>
                  <a:lnTo>
                    <a:pt x="12343" y="20137"/>
                  </a:lnTo>
                  <a:lnTo>
                    <a:pt x="12034" y="19788"/>
                  </a:lnTo>
                  <a:lnTo>
                    <a:pt x="11109" y="19335"/>
                  </a:lnTo>
                  <a:lnTo>
                    <a:pt x="9257" y="18151"/>
                  </a:lnTo>
                  <a:lnTo>
                    <a:pt x="4629" y="15050"/>
                  </a:lnTo>
                  <a:lnTo>
                    <a:pt x="1543" y="11845"/>
                  </a:lnTo>
                  <a:lnTo>
                    <a:pt x="0" y="8640"/>
                  </a:lnTo>
                  <a:lnTo>
                    <a:pt x="0" y="5470"/>
                  </a:lnTo>
                  <a:lnTo>
                    <a:pt x="1543" y="2265"/>
                  </a:lnTo>
                  <a:lnTo>
                    <a:pt x="1851" y="1533"/>
                  </a:lnTo>
                  <a:lnTo>
                    <a:pt x="2160" y="941"/>
                  </a:lnTo>
                  <a:lnTo>
                    <a:pt x="2469" y="418"/>
                  </a:lnTo>
                  <a:lnTo>
                    <a:pt x="2777" y="139"/>
                  </a:lnTo>
                  <a:close/>
                  <a:moveTo>
                    <a:pt x="2469" y="0"/>
                  </a:moveTo>
                  <a:lnTo>
                    <a:pt x="2777" y="105"/>
                  </a:lnTo>
                  <a:lnTo>
                    <a:pt x="2777" y="139"/>
                  </a:lnTo>
                  <a:lnTo>
                    <a:pt x="2469" y="70"/>
                  </a:lnTo>
                  <a:lnTo>
                    <a:pt x="24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5" name="Freeform 15233"/>
            <p:cNvSpPr/>
            <p:nvPr/>
          </p:nvSpPr>
          <p:spPr>
            <a:xfrm>
              <a:off x="22223" y="606355"/>
              <a:ext cx="90483" cy="270638"/>
            </a:xfrm>
            <a:custGeom>
              <a:avLst/>
              <a:gdLst/>
              <a:ahLst/>
              <a:cxnLst>
                <a:cxn ang="0">
                  <a:pos x="wd2" y="hd2"/>
                </a:cxn>
                <a:cxn ang="5400000">
                  <a:pos x="wd2" y="hd2"/>
                </a:cxn>
                <a:cxn ang="10800000">
                  <a:pos x="wd2" y="hd2"/>
                </a:cxn>
                <a:cxn ang="16200000">
                  <a:pos x="wd2" y="hd2"/>
                </a:cxn>
              </a:cxnLst>
              <a:rect l="0" t="0" r="r" b="b"/>
              <a:pathLst>
                <a:path w="21600" h="21600" extrusionOk="0">
                  <a:moveTo>
                    <a:pt x="2759" y="0"/>
                  </a:moveTo>
                  <a:lnTo>
                    <a:pt x="3330" y="32"/>
                  </a:lnTo>
                  <a:lnTo>
                    <a:pt x="6851" y="823"/>
                  </a:lnTo>
                  <a:lnTo>
                    <a:pt x="10752" y="1710"/>
                  </a:lnTo>
                  <a:lnTo>
                    <a:pt x="19602" y="3674"/>
                  </a:lnTo>
                  <a:lnTo>
                    <a:pt x="20363" y="3896"/>
                  </a:lnTo>
                  <a:lnTo>
                    <a:pt x="20934" y="4276"/>
                  </a:lnTo>
                  <a:lnTo>
                    <a:pt x="21315" y="4719"/>
                  </a:lnTo>
                  <a:lnTo>
                    <a:pt x="21600" y="5226"/>
                  </a:lnTo>
                  <a:lnTo>
                    <a:pt x="21600" y="5764"/>
                  </a:lnTo>
                  <a:lnTo>
                    <a:pt x="21410" y="6334"/>
                  </a:lnTo>
                  <a:lnTo>
                    <a:pt x="20173" y="9153"/>
                  </a:lnTo>
                  <a:lnTo>
                    <a:pt x="19316" y="11940"/>
                  </a:lnTo>
                  <a:lnTo>
                    <a:pt x="18841" y="14696"/>
                  </a:lnTo>
                  <a:lnTo>
                    <a:pt x="18841" y="17451"/>
                  </a:lnTo>
                  <a:lnTo>
                    <a:pt x="19221" y="20175"/>
                  </a:lnTo>
                  <a:lnTo>
                    <a:pt x="19316" y="20682"/>
                  </a:lnTo>
                  <a:lnTo>
                    <a:pt x="19126" y="21062"/>
                  </a:lnTo>
                  <a:lnTo>
                    <a:pt x="18936" y="21347"/>
                  </a:lnTo>
                  <a:lnTo>
                    <a:pt x="18555" y="21537"/>
                  </a:lnTo>
                  <a:lnTo>
                    <a:pt x="18079" y="21600"/>
                  </a:lnTo>
                  <a:lnTo>
                    <a:pt x="17508" y="21537"/>
                  </a:lnTo>
                  <a:lnTo>
                    <a:pt x="12751" y="20460"/>
                  </a:lnTo>
                  <a:lnTo>
                    <a:pt x="8564" y="19415"/>
                  </a:lnTo>
                  <a:lnTo>
                    <a:pt x="4853" y="18496"/>
                  </a:lnTo>
                  <a:lnTo>
                    <a:pt x="4377" y="18306"/>
                  </a:lnTo>
                  <a:lnTo>
                    <a:pt x="3806" y="17926"/>
                  </a:lnTo>
                  <a:lnTo>
                    <a:pt x="3330" y="17419"/>
                  </a:lnTo>
                  <a:lnTo>
                    <a:pt x="2855" y="16818"/>
                  </a:lnTo>
                  <a:lnTo>
                    <a:pt x="2379" y="16184"/>
                  </a:lnTo>
                  <a:lnTo>
                    <a:pt x="1142" y="13302"/>
                  </a:lnTo>
                  <a:lnTo>
                    <a:pt x="381" y="10420"/>
                  </a:lnTo>
                  <a:lnTo>
                    <a:pt x="0" y="7570"/>
                  </a:lnTo>
                  <a:lnTo>
                    <a:pt x="190" y="4624"/>
                  </a:lnTo>
                  <a:lnTo>
                    <a:pt x="856" y="1710"/>
                  </a:lnTo>
                  <a:lnTo>
                    <a:pt x="1237" y="1077"/>
                  </a:lnTo>
                  <a:lnTo>
                    <a:pt x="1713" y="570"/>
                  </a:lnTo>
                  <a:lnTo>
                    <a:pt x="2189" y="190"/>
                  </a:lnTo>
                  <a:lnTo>
                    <a:pt x="275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6" name="Freeform 15234"/>
            <p:cNvSpPr/>
            <p:nvPr/>
          </p:nvSpPr>
          <p:spPr>
            <a:xfrm>
              <a:off x="118260" y="680958"/>
              <a:ext cx="159535" cy="279369"/>
            </a:xfrm>
            <a:custGeom>
              <a:avLst/>
              <a:gdLst/>
              <a:ahLst/>
              <a:cxnLst>
                <a:cxn ang="0">
                  <a:pos x="wd2" y="hd2"/>
                </a:cxn>
                <a:cxn ang="5400000">
                  <a:pos x="wd2" y="hd2"/>
                </a:cxn>
                <a:cxn ang="10800000">
                  <a:pos x="wd2" y="hd2"/>
                </a:cxn>
                <a:cxn ang="16200000">
                  <a:pos x="wd2" y="hd2"/>
                </a:cxn>
              </a:cxnLst>
              <a:rect l="0" t="0" r="r" b="b"/>
              <a:pathLst>
                <a:path w="21600" h="21600" extrusionOk="0">
                  <a:moveTo>
                    <a:pt x="3869" y="0"/>
                  </a:moveTo>
                  <a:lnTo>
                    <a:pt x="4513" y="123"/>
                  </a:lnTo>
                  <a:lnTo>
                    <a:pt x="9403" y="1905"/>
                  </a:lnTo>
                  <a:lnTo>
                    <a:pt x="14561" y="3779"/>
                  </a:lnTo>
                  <a:lnTo>
                    <a:pt x="19988" y="5715"/>
                  </a:lnTo>
                  <a:lnTo>
                    <a:pt x="20633" y="6022"/>
                  </a:lnTo>
                  <a:lnTo>
                    <a:pt x="21116" y="6422"/>
                  </a:lnTo>
                  <a:lnTo>
                    <a:pt x="21439" y="6883"/>
                  </a:lnTo>
                  <a:lnTo>
                    <a:pt x="21600" y="7374"/>
                  </a:lnTo>
                  <a:lnTo>
                    <a:pt x="21546" y="7927"/>
                  </a:lnTo>
                  <a:lnTo>
                    <a:pt x="21385" y="8450"/>
                  </a:lnTo>
                  <a:lnTo>
                    <a:pt x="19666" y="11553"/>
                  </a:lnTo>
                  <a:lnTo>
                    <a:pt x="18215" y="14625"/>
                  </a:lnTo>
                  <a:lnTo>
                    <a:pt x="16979" y="17636"/>
                  </a:lnTo>
                  <a:lnTo>
                    <a:pt x="16066" y="20555"/>
                  </a:lnTo>
                  <a:lnTo>
                    <a:pt x="15851" y="21016"/>
                  </a:lnTo>
                  <a:lnTo>
                    <a:pt x="15475" y="21354"/>
                  </a:lnTo>
                  <a:lnTo>
                    <a:pt x="14991" y="21569"/>
                  </a:lnTo>
                  <a:lnTo>
                    <a:pt x="14400" y="21600"/>
                  </a:lnTo>
                  <a:lnTo>
                    <a:pt x="13809" y="21446"/>
                  </a:lnTo>
                  <a:lnTo>
                    <a:pt x="9564" y="19941"/>
                  </a:lnTo>
                  <a:lnTo>
                    <a:pt x="5642" y="18466"/>
                  </a:lnTo>
                  <a:lnTo>
                    <a:pt x="1827" y="17022"/>
                  </a:lnTo>
                  <a:lnTo>
                    <a:pt x="1343" y="16745"/>
                  </a:lnTo>
                  <a:lnTo>
                    <a:pt x="913" y="16346"/>
                  </a:lnTo>
                  <a:lnTo>
                    <a:pt x="537" y="15824"/>
                  </a:lnTo>
                  <a:lnTo>
                    <a:pt x="269" y="15240"/>
                  </a:lnTo>
                  <a:lnTo>
                    <a:pt x="107" y="14656"/>
                  </a:lnTo>
                  <a:lnTo>
                    <a:pt x="0" y="12044"/>
                  </a:lnTo>
                  <a:lnTo>
                    <a:pt x="107" y="9433"/>
                  </a:lnTo>
                  <a:lnTo>
                    <a:pt x="484" y="6760"/>
                  </a:lnTo>
                  <a:lnTo>
                    <a:pt x="1021" y="4086"/>
                  </a:lnTo>
                  <a:lnTo>
                    <a:pt x="1827" y="1413"/>
                  </a:lnTo>
                  <a:lnTo>
                    <a:pt x="2149" y="830"/>
                  </a:lnTo>
                  <a:lnTo>
                    <a:pt x="2687" y="338"/>
                  </a:lnTo>
                  <a:lnTo>
                    <a:pt x="3224" y="92"/>
                  </a:lnTo>
                  <a:lnTo>
                    <a:pt x="38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7" name="Freeform 15235"/>
            <p:cNvSpPr/>
            <p:nvPr/>
          </p:nvSpPr>
          <p:spPr>
            <a:xfrm>
              <a:off x="259539" y="792864"/>
              <a:ext cx="226205" cy="267464"/>
            </a:xfrm>
            <a:custGeom>
              <a:avLst/>
              <a:gdLst/>
              <a:ahLst/>
              <a:cxnLst>
                <a:cxn ang="0">
                  <a:pos x="wd2" y="hd2"/>
                </a:cxn>
                <a:cxn ang="5400000">
                  <a:pos x="wd2" y="hd2"/>
                </a:cxn>
                <a:cxn ang="10800000">
                  <a:pos x="wd2" y="hd2"/>
                </a:cxn>
                <a:cxn ang="16200000">
                  <a:pos x="wd2" y="hd2"/>
                </a:cxn>
              </a:cxnLst>
              <a:rect l="0" t="0" r="r" b="b"/>
              <a:pathLst>
                <a:path w="21600" h="21600" extrusionOk="0">
                  <a:moveTo>
                    <a:pt x="5863" y="0"/>
                  </a:moveTo>
                  <a:lnTo>
                    <a:pt x="6393" y="32"/>
                  </a:lnTo>
                  <a:lnTo>
                    <a:pt x="6923" y="225"/>
                  </a:lnTo>
                  <a:lnTo>
                    <a:pt x="13580" y="3691"/>
                  </a:lnTo>
                  <a:lnTo>
                    <a:pt x="20465" y="7221"/>
                  </a:lnTo>
                  <a:lnTo>
                    <a:pt x="20957" y="7574"/>
                  </a:lnTo>
                  <a:lnTo>
                    <a:pt x="21297" y="7992"/>
                  </a:lnTo>
                  <a:lnTo>
                    <a:pt x="21524" y="8441"/>
                  </a:lnTo>
                  <a:lnTo>
                    <a:pt x="21600" y="8955"/>
                  </a:lnTo>
                  <a:lnTo>
                    <a:pt x="21487" y="9500"/>
                  </a:lnTo>
                  <a:lnTo>
                    <a:pt x="21260" y="10014"/>
                  </a:lnTo>
                  <a:lnTo>
                    <a:pt x="19292" y="12838"/>
                  </a:lnTo>
                  <a:lnTo>
                    <a:pt x="17439" y="15630"/>
                  </a:lnTo>
                  <a:lnTo>
                    <a:pt x="15661" y="18294"/>
                  </a:lnTo>
                  <a:lnTo>
                    <a:pt x="13921" y="20862"/>
                  </a:lnTo>
                  <a:lnTo>
                    <a:pt x="13543" y="21247"/>
                  </a:lnTo>
                  <a:lnTo>
                    <a:pt x="13089" y="21504"/>
                  </a:lnTo>
                  <a:lnTo>
                    <a:pt x="12559" y="21600"/>
                  </a:lnTo>
                  <a:lnTo>
                    <a:pt x="12029" y="21600"/>
                  </a:lnTo>
                  <a:lnTo>
                    <a:pt x="11500" y="21407"/>
                  </a:lnTo>
                  <a:lnTo>
                    <a:pt x="6242" y="18711"/>
                  </a:lnTo>
                  <a:lnTo>
                    <a:pt x="1097" y="15983"/>
                  </a:lnTo>
                  <a:lnTo>
                    <a:pt x="643" y="15662"/>
                  </a:lnTo>
                  <a:lnTo>
                    <a:pt x="303" y="15245"/>
                  </a:lnTo>
                  <a:lnTo>
                    <a:pt x="76" y="14732"/>
                  </a:lnTo>
                  <a:lnTo>
                    <a:pt x="0" y="14186"/>
                  </a:lnTo>
                  <a:lnTo>
                    <a:pt x="38" y="13576"/>
                  </a:lnTo>
                  <a:lnTo>
                    <a:pt x="832" y="10591"/>
                  </a:lnTo>
                  <a:lnTo>
                    <a:pt x="1778" y="7510"/>
                  </a:lnTo>
                  <a:lnTo>
                    <a:pt x="2913" y="4365"/>
                  </a:lnTo>
                  <a:lnTo>
                    <a:pt x="4237" y="1188"/>
                  </a:lnTo>
                  <a:lnTo>
                    <a:pt x="4539" y="738"/>
                  </a:lnTo>
                  <a:lnTo>
                    <a:pt x="4918" y="385"/>
                  </a:lnTo>
                  <a:lnTo>
                    <a:pt x="5372" y="96"/>
                  </a:lnTo>
                  <a:lnTo>
                    <a:pt x="586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8" name="Freeform 15236"/>
            <p:cNvSpPr/>
            <p:nvPr/>
          </p:nvSpPr>
          <p:spPr>
            <a:xfrm>
              <a:off x="428596" y="923024"/>
              <a:ext cx="271446" cy="236511"/>
            </a:xfrm>
            <a:custGeom>
              <a:avLst/>
              <a:gdLst/>
              <a:ahLst/>
              <a:cxnLst>
                <a:cxn ang="0">
                  <a:pos x="wd2" y="hd2"/>
                </a:cxn>
                <a:cxn ang="5400000">
                  <a:pos x="wd2" y="hd2"/>
                </a:cxn>
                <a:cxn ang="10800000">
                  <a:pos x="wd2" y="hd2"/>
                </a:cxn>
                <a:cxn ang="16200000">
                  <a:pos x="wd2" y="hd2"/>
                </a:cxn>
              </a:cxnLst>
              <a:rect l="0" t="0" r="r" b="b"/>
              <a:pathLst>
                <a:path w="21600" h="21600" extrusionOk="0">
                  <a:moveTo>
                    <a:pt x="8526" y="0"/>
                  </a:moveTo>
                  <a:lnTo>
                    <a:pt x="9032" y="73"/>
                  </a:lnTo>
                  <a:lnTo>
                    <a:pt x="9505" y="327"/>
                  </a:lnTo>
                  <a:lnTo>
                    <a:pt x="15221" y="4247"/>
                  </a:lnTo>
                  <a:lnTo>
                    <a:pt x="20874" y="8023"/>
                  </a:lnTo>
                  <a:lnTo>
                    <a:pt x="21253" y="8386"/>
                  </a:lnTo>
                  <a:lnTo>
                    <a:pt x="21505" y="8822"/>
                  </a:lnTo>
                  <a:lnTo>
                    <a:pt x="21600" y="9330"/>
                  </a:lnTo>
                  <a:lnTo>
                    <a:pt x="21568" y="9838"/>
                  </a:lnTo>
                  <a:lnTo>
                    <a:pt x="21411" y="10346"/>
                  </a:lnTo>
                  <a:lnTo>
                    <a:pt x="21126" y="10818"/>
                  </a:lnTo>
                  <a:lnTo>
                    <a:pt x="18853" y="13650"/>
                  </a:lnTo>
                  <a:lnTo>
                    <a:pt x="16579" y="16264"/>
                  </a:lnTo>
                  <a:lnTo>
                    <a:pt x="14274" y="18732"/>
                  </a:lnTo>
                  <a:lnTo>
                    <a:pt x="12000" y="20983"/>
                  </a:lnTo>
                  <a:lnTo>
                    <a:pt x="11495" y="21310"/>
                  </a:lnTo>
                  <a:lnTo>
                    <a:pt x="10989" y="21527"/>
                  </a:lnTo>
                  <a:lnTo>
                    <a:pt x="10453" y="21600"/>
                  </a:lnTo>
                  <a:lnTo>
                    <a:pt x="9947" y="21564"/>
                  </a:lnTo>
                  <a:lnTo>
                    <a:pt x="9474" y="21346"/>
                  </a:lnTo>
                  <a:lnTo>
                    <a:pt x="5116" y="18405"/>
                  </a:lnTo>
                  <a:lnTo>
                    <a:pt x="695" y="15429"/>
                  </a:lnTo>
                  <a:lnTo>
                    <a:pt x="316" y="15066"/>
                  </a:lnTo>
                  <a:lnTo>
                    <a:pt x="95" y="14630"/>
                  </a:lnTo>
                  <a:lnTo>
                    <a:pt x="0" y="14122"/>
                  </a:lnTo>
                  <a:lnTo>
                    <a:pt x="32" y="13577"/>
                  </a:lnTo>
                  <a:lnTo>
                    <a:pt x="221" y="13033"/>
                  </a:lnTo>
                  <a:lnTo>
                    <a:pt x="1768" y="10237"/>
                  </a:lnTo>
                  <a:lnTo>
                    <a:pt x="3411" y="7297"/>
                  </a:lnTo>
                  <a:lnTo>
                    <a:pt x="5053" y="4284"/>
                  </a:lnTo>
                  <a:lnTo>
                    <a:pt x="6789" y="1089"/>
                  </a:lnTo>
                  <a:lnTo>
                    <a:pt x="7105" y="617"/>
                  </a:lnTo>
                  <a:lnTo>
                    <a:pt x="7547" y="290"/>
                  </a:lnTo>
                  <a:lnTo>
                    <a:pt x="8021" y="73"/>
                  </a:lnTo>
                  <a:lnTo>
                    <a:pt x="852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9" name="Freeform 15237"/>
            <p:cNvSpPr/>
            <p:nvPr/>
          </p:nvSpPr>
          <p:spPr>
            <a:xfrm>
              <a:off x="595273" y="1048422"/>
              <a:ext cx="285732" cy="191273"/>
            </a:xfrm>
            <a:custGeom>
              <a:avLst/>
              <a:gdLst/>
              <a:ahLst/>
              <a:cxnLst>
                <a:cxn ang="0">
                  <a:pos x="wd2" y="hd2"/>
                </a:cxn>
                <a:cxn ang="5400000">
                  <a:pos x="wd2" y="hd2"/>
                </a:cxn>
                <a:cxn ang="10800000">
                  <a:pos x="wd2" y="hd2"/>
                </a:cxn>
                <a:cxn ang="16200000">
                  <a:pos x="wd2" y="hd2"/>
                </a:cxn>
              </a:cxnLst>
              <a:rect l="0" t="0" r="r" b="b"/>
              <a:pathLst>
                <a:path w="21600" h="21600" extrusionOk="0">
                  <a:moveTo>
                    <a:pt x="11476" y="0"/>
                  </a:moveTo>
                  <a:lnTo>
                    <a:pt x="11957" y="89"/>
                  </a:lnTo>
                  <a:lnTo>
                    <a:pt x="12377" y="312"/>
                  </a:lnTo>
                  <a:lnTo>
                    <a:pt x="14690" y="2321"/>
                  </a:lnTo>
                  <a:lnTo>
                    <a:pt x="16944" y="4284"/>
                  </a:lnTo>
                  <a:lnTo>
                    <a:pt x="19137" y="6114"/>
                  </a:lnTo>
                  <a:lnTo>
                    <a:pt x="21239" y="7855"/>
                  </a:lnTo>
                  <a:lnTo>
                    <a:pt x="21480" y="8167"/>
                  </a:lnTo>
                  <a:lnTo>
                    <a:pt x="21600" y="8613"/>
                  </a:lnTo>
                  <a:lnTo>
                    <a:pt x="21600" y="9104"/>
                  </a:lnTo>
                  <a:lnTo>
                    <a:pt x="21480" y="9640"/>
                  </a:lnTo>
                  <a:lnTo>
                    <a:pt x="21209" y="10175"/>
                  </a:lnTo>
                  <a:lnTo>
                    <a:pt x="20849" y="10711"/>
                  </a:lnTo>
                  <a:lnTo>
                    <a:pt x="18716" y="13076"/>
                  </a:lnTo>
                  <a:lnTo>
                    <a:pt x="16583" y="15397"/>
                  </a:lnTo>
                  <a:lnTo>
                    <a:pt x="14360" y="17450"/>
                  </a:lnTo>
                  <a:lnTo>
                    <a:pt x="12137" y="19279"/>
                  </a:lnTo>
                  <a:lnTo>
                    <a:pt x="9854" y="20975"/>
                  </a:lnTo>
                  <a:lnTo>
                    <a:pt x="9313" y="21332"/>
                  </a:lnTo>
                  <a:lnTo>
                    <a:pt x="8742" y="21511"/>
                  </a:lnTo>
                  <a:lnTo>
                    <a:pt x="8201" y="21600"/>
                  </a:lnTo>
                  <a:lnTo>
                    <a:pt x="7721" y="21555"/>
                  </a:lnTo>
                  <a:lnTo>
                    <a:pt x="7360" y="21377"/>
                  </a:lnTo>
                  <a:lnTo>
                    <a:pt x="5137" y="19547"/>
                  </a:lnTo>
                  <a:lnTo>
                    <a:pt x="2824" y="17628"/>
                  </a:lnTo>
                  <a:lnTo>
                    <a:pt x="391" y="15620"/>
                  </a:lnTo>
                  <a:lnTo>
                    <a:pt x="150" y="15352"/>
                  </a:lnTo>
                  <a:lnTo>
                    <a:pt x="0" y="14995"/>
                  </a:lnTo>
                  <a:lnTo>
                    <a:pt x="0" y="14549"/>
                  </a:lnTo>
                  <a:lnTo>
                    <a:pt x="60" y="14147"/>
                  </a:lnTo>
                  <a:lnTo>
                    <a:pt x="270" y="13701"/>
                  </a:lnTo>
                  <a:lnTo>
                    <a:pt x="571" y="13299"/>
                  </a:lnTo>
                  <a:lnTo>
                    <a:pt x="2884" y="10666"/>
                  </a:lnTo>
                  <a:lnTo>
                    <a:pt x="5137" y="7721"/>
                  </a:lnTo>
                  <a:lnTo>
                    <a:pt x="7420" y="4552"/>
                  </a:lnTo>
                  <a:lnTo>
                    <a:pt x="9643" y="1160"/>
                  </a:lnTo>
                  <a:lnTo>
                    <a:pt x="10034" y="669"/>
                  </a:lnTo>
                  <a:lnTo>
                    <a:pt x="10485" y="312"/>
                  </a:lnTo>
                  <a:lnTo>
                    <a:pt x="10965" y="89"/>
                  </a:lnTo>
                  <a:lnTo>
                    <a:pt x="1147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0" name="Freeform 15238"/>
            <p:cNvSpPr/>
            <p:nvPr/>
          </p:nvSpPr>
          <p:spPr>
            <a:xfrm>
              <a:off x="729408" y="1143661"/>
              <a:ext cx="269065" cy="144447"/>
            </a:xfrm>
            <a:custGeom>
              <a:avLst/>
              <a:gdLst/>
              <a:ahLst/>
              <a:cxnLst>
                <a:cxn ang="0">
                  <a:pos x="wd2" y="hd2"/>
                </a:cxn>
                <a:cxn ang="5400000">
                  <a:pos x="wd2" y="hd2"/>
                </a:cxn>
                <a:cxn ang="10800000">
                  <a:pos x="wd2" y="hd2"/>
                </a:cxn>
                <a:cxn ang="16200000">
                  <a:pos x="wd2" y="hd2"/>
                </a:cxn>
              </a:cxnLst>
              <a:rect l="0" t="0" r="r" b="b"/>
              <a:pathLst>
                <a:path w="21600" h="21600" extrusionOk="0">
                  <a:moveTo>
                    <a:pt x="15005" y="0"/>
                  </a:moveTo>
                  <a:lnTo>
                    <a:pt x="15388" y="0"/>
                  </a:lnTo>
                  <a:lnTo>
                    <a:pt x="15738" y="239"/>
                  </a:lnTo>
                  <a:lnTo>
                    <a:pt x="17331" y="1850"/>
                  </a:lnTo>
                  <a:lnTo>
                    <a:pt x="18860" y="3401"/>
                  </a:lnTo>
                  <a:lnTo>
                    <a:pt x="20230" y="4773"/>
                  </a:lnTo>
                  <a:lnTo>
                    <a:pt x="21504" y="6027"/>
                  </a:lnTo>
                  <a:lnTo>
                    <a:pt x="21600" y="6265"/>
                  </a:lnTo>
                  <a:lnTo>
                    <a:pt x="21568" y="6623"/>
                  </a:lnTo>
                  <a:lnTo>
                    <a:pt x="21441" y="7101"/>
                  </a:lnTo>
                  <a:lnTo>
                    <a:pt x="21186" y="7638"/>
                  </a:lnTo>
                  <a:lnTo>
                    <a:pt x="20804" y="8234"/>
                  </a:lnTo>
                  <a:lnTo>
                    <a:pt x="20389" y="8831"/>
                  </a:lnTo>
                  <a:lnTo>
                    <a:pt x="17873" y="11755"/>
                  </a:lnTo>
                  <a:lnTo>
                    <a:pt x="15356" y="14499"/>
                  </a:lnTo>
                  <a:lnTo>
                    <a:pt x="12712" y="16886"/>
                  </a:lnTo>
                  <a:lnTo>
                    <a:pt x="10067" y="18975"/>
                  </a:lnTo>
                  <a:lnTo>
                    <a:pt x="7327" y="20765"/>
                  </a:lnTo>
                  <a:lnTo>
                    <a:pt x="6786" y="21063"/>
                  </a:lnTo>
                  <a:lnTo>
                    <a:pt x="6276" y="21302"/>
                  </a:lnTo>
                  <a:lnTo>
                    <a:pt x="5798" y="21481"/>
                  </a:lnTo>
                  <a:lnTo>
                    <a:pt x="5416" y="21600"/>
                  </a:lnTo>
                  <a:lnTo>
                    <a:pt x="5065" y="21600"/>
                  </a:lnTo>
                  <a:lnTo>
                    <a:pt x="4842" y="21481"/>
                  </a:lnTo>
                  <a:lnTo>
                    <a:pt x="3823" y="20586"/>
                  </a:lnTo>
                  <a:lnTo>
                    <a:pt x="2708" y="19571"/>
                  </a:lnTo>
                  <a:lnTo>
                    <a:pt x="1497" y="18438"/>
                  </a:lnTo>
                  <a:lnTo>
                    <a:pt x="191" y="17244"/>
                  </a:lnTo>
                  <a:lnTo>
                    <a:pt x="32" y="16946"/>
                  </a:lnTo>
                  <a:lnTo>
                    <a:pt x="0" y="16648"/>
                  </a:lnTo>
                  <a:lnTo>
                    <a:pt x="96" y="16290"/>
                  </a:lnTo>
                  <a:lnTo>
                    <a:pt x="319" y="15872"/>
                  </a:lnTo>
                  <a:lnTo>
                    <a:pt x="669" y="15454"/>
                  </a:lnTo>
                  <a:lnTo>
                    <a:pt x="1147" y="15036"/>
                  </a:lnTo>
                  <a:lnTo>
                    <a:pt x="3600" y="12829"/>
                  </a:lnTo>
                  <a:lnTo>
                    <a:pt x="6021" y="10382"/>
                  </a:lnTo>
                  <a:lnTo>
                    <a:pt x="8411" y="7757"/>
                  </a:lnTo>
                  <a:lnTo>
                    <a:pt x="10768" y="4714"/>
                  </a:lnTo>
                  <a:lnTo>
                    <a:pt x="13030" y="1551"/>
                  </a:lnTo>
                  <a:lnTo>
                    <a:pt x="13508" y="955"/>
                  </a:lnTo>
                  <a:lnTo>
                    <a:pt x="14018" y="537"/>
                  </a:lnTo>
                  <a:lnTo>
                    <a:pt x="14527" y="179"/>
                  </a:lnTo>
                  <a:lnTo>
                    <a:pt x="1500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1" name="Freeform 15239"/>
            <p:cNvSpPr/>
            <p:nvPr/>
          </p:nvSpPr>
          <p:spPr>
            <a:xfrm>
              <a:off x="807984" y="1195249"/>
              <a:ext cx="229380" cy="103971"/>
            </a:xfrm>
            <a:custGeom>
              <a:avLst/>
              <a:gdLst/>
              <a:ahLst/>
              <a:cxnLst>
                <a:cxn ang="0">
                  <a:pos x="wd2" y="hd2"/>
                </a:cxn>
                <a:cxn ang="5400000">
                  <a:pos x="wd2" y="hd2"/>
                </a:cxn>
                <a:cxn ang="10800000">
                  <a:pos x="wd2" y="hd2"/>
                </a:cxn>
                <a:cxn ang="16200000">
                  <a:pos x="wd2" y="hd2"/>
                </a:cxn>
              </a:cxnLst>
              <a:rect l="0" t="0" r="r" b="b"/>
              <a:pathLst>
                <a:path w="21600" h="21600" extrusionOk="0">
                  <a:moveTo>
                    <a:pt x="21600" y="1072"/>
                  </a:moveTo>
                  <a:lnTo>
                    <a:pt x="21525" y="1154"/>
                  </a:lnTo>
                  <a:lnTo>
                    <a:pt x="21450" y="1154"/>
                  </a:lnTo>
                  <a:lnTo>
                    <a:pt x="21525" y="1072"/>
                  </a:lnTo>
                  <a:lnTo>
                    <a:pt x="21600" y="1072"/>
                  </a:lnTo>
                  <a:close/>
                  <a:moveTo>
                    <a:pt x="19766" y="0"/>
                  </a:moveTo>
                  <a:lnTo>
                    <a:pt x="19953" y="0"/>
                  </a:lnTo>
                  <a:lnTo>
                    <a:pt x="20477" y="495"/>
                  </a:lnTo>
                  <a:lnTo>
                    <a:pt x="20926" y="907"/>
                  </a:lnTo>
                  <a:lnTo>
                    <a:pt x="21301" y="1072"/>
                  </a:lnTo>
                  <a:lnTo>
                    <a:pt x="21450" y="1154"/>
                  </a:lnTo>
                  <a:lnTo>
                    <a:pt x="21301" y="1402"/>
                  </a:lnTo>
                  <a:lnTo>
                    <a:pt x="20964" y="1814"/>
                  </a:lnTo>
                  <a:lnTo>
                    <a:pt x="20552" y="2391"/>
                  </a:lnTo>
                  <a:lnTo>
                    <a:pt x="20065" y="3050"/>
                  </a:lnTo>
                  <a:lnTo>
                    <a:pt x="19466" y="3875"/>
                  </a:lnTo>
                  <a:lnTo>
                    <a:pt x="16546" y="7750"/>
                  </a:lnTo>
                  <a:lnTo>
                    <a:pt x="13514" y="11295"/>
                  </a:lnTo>
                  <a:lnTo>
                    <a:pt x="10407" y="14427"/>
                  </a:lnTo>
                  <a:lnTo>
                    <a:pt x="7188" y="17231"/>
                  </a:lnTo>
                  <a:lnTo>
                    <a:pt x="3931" y="19621"/>
                  </a:lnTo>
                  <a:lnTo>
                    <a:pt x="3294" y="20116"/>
                  </a:lnTo>
                  <a:lnTo>
                    <a:pt x="2284" y="20858"/>
                  </a:lnTo>
                  <a:lnTo>
                    <a:pt x="1909" y="21105"/>
                  </a:lnTo>
                  <a:lnTo>
                    <a:pt x="1647" y="21270"/>
                  </a:lnTo>
                  <a:lnTo>
                    <a:pt x="1572" y="21353"/>
                  </a:lnTo>
                  <a:lnTo>
                    <a:pt x="1460" y="21600"/>
                  </a:lnTo>
                  <a:lnTo>
                    <a:pt x="1235" y="21600"/>
                  </a:lnTo>
                  <a:lnTo>
                    <a:pt x="898" y="21435"/>
                  </a:lnTo>
                  <a:lnTo>
                    <a:pt x="487" y="21188"/>
                  </a:lnTo>
                  <a:lnTo>
                    <a:pt x="37" y="20776"/>
                  </a:lnTo>
                  <a:lnTo>
                    <a:pt x="0" y="20693"/>
                  </a:lnTo>
                  <a:lnTo>
                    <a:pt x="150" y="20446"/>
                  </a:lnTo>
                  <a:lnTo>
                    <a:pt x="412" y="20116"/>
                  </a:lnTo>
                  <a:lnTo>
                    <a:pt x="824" y="19704"/>
                  </a:lnTo>
                  <a:lnTo>
                    <a:pt x="1310" y="19292"/>
                  </a:lnTo>
                  <a:lnTo>
                    <a:pt x="1909" y="18879"/>
                  </a:lnTo>
                  <a:lnTo>
                    <a:pt x="5166" y="16406"/>
                  </a:lnTo>
                  <a:lnTo>
                    <a:pt x="8311" y="13521"/>
                  </a:lnTo>
                  <a:lnTo>
                    <a:pt x="11418" y="10223"/>
                  </a:lnTo>
                  <a:lnTo>
                    <a:pt x="14450" y="6513"/>
                  </a:lnTo>
                  <a:lnTo>
                    <a:pt x="17370" y="2556"/>
                  </a:lnTo>
                  <a:lnTo>
                    <a:pt x="18493" y="1072"/>
                  </a:lnTo>
                  <a:lnTo>
                    <a:pt x="18980" y="577"/>
                  </a:lnTo>
                  <a:lnTo>
                    <a:pt x="19391" y="165"/>
                  </a:lnTo>
                  <a:lnTo>
                    <a:pt x="1976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2" name="Freeform 15240"/>
            <p:cNvSpPr/>
            <p:nvPr/>
          </p:nvSpPr>
          <p:spPr>
            <a:xfrm>
              <a:off x="7143" y="330955"/>
              <a:ext cx="94451" cy="232543"/>
            </a:xfrm>
            <a:custGeom>
              <a:avLst/>
              <a:gdLst/>
              <a:ahLst/>
              <a:cxnLst>
                <a:cxn ang="0">
                  <a:pos x="wd2" y="hd2"/>
                </a:cxn>
                <a:cxn ang="5400000">
                  <a:pos x="wd2" y="hd2"/>
                </a:cxn>
                <a:cxn ang="10800000">
                  <a:pos x="wd2" y="hd2"/>
                </a:cxn>
                <a:cxn ang="16200000">
                  <a:pos x="wd2" y="hd2"/>
                </a:cxn>
              </a:cxnLst>
              <a:rect l="0" t="0" r="r" b="b"/>
              <a:pathLst>
                <a:path w="21600" h="21600" extrusionOk="0">
                  <a:moveTo>
                    <a:pt x="17895" y="0"/>
                  </a:moveTo>
                  <a:lnTo>
                    <a:pt x="17985" y="37"/>
                  </a:lnTo>
                  <a:lnTo>
                    <a:pt x="18437" y="147"/>
                  </a:lnTo>
                  <a:lnTo>
                    <a:pt x="19160" y="331"/>
                  </a:lnTo>
                  <a:lnTo>
                    <a:pt x="20154" y="589"/>
                  </a:lnTo>
                  <a:lnTo>
                    <a:pt x="21419" y="883"/>
                  </a:lnTo>
                  <a:lnTo>
                    <a:pt x="21600" y="1067"/>
                  </a:lnTo>
                  <a:lnTo>
                    <a:pt x="21600" y="1325"/>
                  </a:lnTo>
                  <a:lnTo>
                    <a:pt x="21419" y="1729"/>
                  </a:lnTo>
                  <a:lnTo>
                    <a:pt x="20967" y="2245"/>
                  </a:lnTo>
                  <a:lnTo>
                    <a:pt x="20425" y="2797"/>
                  </a:lnTo>
                  <a:lnTo>
                    <a:pt x="19702" y="3422"/>
                  </a:lnTo>
                  <a:lnTo>
                    <a:pt x="15906" y="6476"/>
                  </a:lnTo>
                  <a:lnTo>
                    <a:pt x="12653" y="9678"/>
                  </a:lnTo>
                  <a:lnTo>
                    <a:pt x="9761" y="12916"/>
                  </a:lnTo>
                  <a:lnTo>
                    <a:pt x="7321" y="16191"/>
                  </a:lnTo>
                  <a:lnTo>
                    <a:pt x="5332" y="19539"/>
                  </a:lnTo>
                  <a:lnTo>
                    <a:pt x="4971" y="20165"/>
                  </a:lnTo>
                  <a:lnTo>
                    <a:pt x="4428" y="20717"/>
                  </a:lnTo>
                  <a:lnTo>
                    <a:pt x="4067" y="21122"/>
                  </a:lnTo>
                  <a:lnTo>
                    <a:pt x="3615" y="21453"/>
                  </a:lnTo>
                  <a:lnTo>
                    <a:pt x="3254" y="21600"/>
                  </a:lnTo>
                  <a:lnTo>
                    <a:pt x="2982" y="21600"/>
                  </a:lnTo>
                  <a:lnTo>
                    <a:pt x="1808" y="21232"/>
                  </a:lnTo>
                  <a:lnTo>
                    <a:pt x="994" y="20938"/>
                  </a:lnTo>
                  <a:lnTo>
                    <a:pt x="362" y="20680"/>
                  </a:lnTo>
                  <a:lnTo>
                    <a:pt x="0" y="20496"/>
                  </a:lnTo>
                  <a:lnTo>
                    <a:pt x="0" y="20422"/>
                  </a:lnTo>
                  <a:lnTo>
                    <a:pt x="181" y="20312"/>
                  </a:lnTo>
                  <a:lnTo>
                    <a:pt x="362" y="19981"/>
                  </a:lnTo>
                  <a:lnTo>
                    <a:pt x="633" y="19466"/>
                  </a:lnTo>
                  <a:lnTo>
                    <a:pt x="994" y="18803"/>
                  </a:lnTo>
                  <a:lnTo>
                    <a:pt x="1356" y="18067"/>
                  </a:lnTo>
                  <a:lnTo>
                    <a:pt x="3254" y="14756"/>
                  </a:lnTo>
                  <a:lnTo>
                    <a:pt x="5694" y="11518"/>
                  </a:lnTo>
                  <a:lnTo>
                    <a:pt x="8405" y="8353"/>
                  </a:lnTo>
                  <a:lnTo>
                    <a:pt x="11659" y="5225"/>
                  </a:lnTo>
                  <a:lnTo>
                    <a:pt x="15183" y="2171"/>
                  </a:lnTo>
                  <a:lnTo>
                    <a:pt x="15906" y="1619"/>
                  </a:lnTo>
                  <a:lnTo>
                    <a:pt x="16629" y="1104"/>
                  </a:lnTo>
                  <a:lnTo>
                    <a:pt x="17172" y="662"/>
                  </a:lnTo>
                  <a:lnTo>
                    <a:pt x="17623" y="331"/>
                  </a:lnTo>
                  <a:lnTo>
                    <a:pt x="17895" y="110"/>
                  </a:lnTo>
                  <a:lnTo>
                    <a:pt x="1789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3" name="Freeform 15241"/>
            <p:cNvSpPr/>
            <p:nvPr/>
          </p:nvSpPr>
          <p:spPr>
            <a:xfrm>
              <a:off x="37303" y="353971"/>
              <a:ext cx="168265" cy="272226"/>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lnTo>
                    <a:pt x="11080" y="32"/>
                  </a:lnTo>
                  <a:lnTo>
                    <a:pt x="13214" y="851"/>
                  </a:lnTo>
                  <a:lnTo>
                    <a:pt x="15552" y="1703"/>
                  </a:lnTo>
                  <a:lnTo>
                    <a:pt x="18093" y="2649"/>
                  </a:lnTo>
                  <a:lnTo>
                    <a:pt x="20838" y="3689"/>
                  </a:lnTo>
                  <a:lnTo>
                    <a:pt x="21244" y="3910"/>
                  </a:lnTo>
                  <a:lnTo>
                    <a:pt x="21498" y="4257"/>
                  </a:lnTo>
                  <a:lnTo>
                    <a:pt x="21600" y="4730"/>
                  </a:lnTo>
                  <a:lnTo>
                    <a:pt x="21549" y="5203"/>
                  </a:lnTo>
                  <a:lnTo>
                    <a:pt x="21295" y="5739"/>
                  </a:lnTo>
                  <a:lnTo>
                    <a:pt x="20939" y="6275"/>
                  </a:lnTo>
                  <a:lnTo>
                    <a:pt x="18652" y="8955"/>
                  </a:lnTo>
                  <a:lnTo>
                    <a:pt x="16670" y="11699"/>
                  </a:lnTo>
                  <a:lnTo>
                    <a:pt x="14840" y="14474"/>
                  </a:lnTo>
                  <a:lnTo>
                    <a:pt x="13265" y="17280"/>
                  </a:lnTo>
                  <a:lnTo>
                    <a:pt x="11791" y="20118"/>
                  </a:lnTo>
                  <a:lnTo>
                    <a:pt x="11486" y="20622"/>
                  </a:lnTo>
                  <a:lnTo>
                    <a:pt x="11130" y="21064"/>
                  </a:lnTo>
                  <a:lnTo>
                    <a:pt x="10724" y="21348"/>
                  </a:lnTo>
                  <a:lnTo>
                    <a:pt x="10266" y="21537"/>
                  </a:lnTo>
                  <a:lnTo>
                    <a:pt x="9758" y="21600"/>
                  </a:lnTo>
                  <a:lnTo>
                    <a:pt x="9301" y="21474"/>
                  </a:lnTo>
                  <a:lnTo>
                    <a:pt x="6810" y="20496"/>
                  </a:lnTo>
                  <a:lnTo>
                    <a:pt x="4472" y="19550"/>
                  </a:lnTo>
                  <a:lnTo>
                    <a:pt x="2389" y="18667"/>
                  </a:lnTo>
                  <a:lnTo>
                    <a:pt x="457" y="17848"/>
                  </a:lnTo>
                  <a:lnTo>
                    <a:pt x="254" y="17690"/>
                  </a:lnTo>
                  <a:lnTo>
                    <a:pt x="102" y="17343"/>
                  </a:lnTo>
                  <a:lnTo>
                    <a:pt x="0" y="16965"/>
                  </a:lnTo>
                  <a:lnTo>
                    <a:pt x="0" y="16492"/>
                  </a:lnTo>
                  <a:lnTo>
                    <a:pt x="102" y="15956"/>
                  </a:lnTo>
                  <a:lnTo>
                    <a:pt x="254" y="15388"/>
                  </a:lnTo>
                  <a:lnTo>
                    <a:pt x="1423" y="12519"/>
                  </a:lnTo>
                  <a:lnTo>
                    <a:pt x="2795" y="9712"/>
                  </a:lnTo>
                  <a:lnTo>
                    <a:pt x="4422" y="6937"/>
                  </a:lnTo>
                  <a:lnTo>
                    <a:pt x="6353" y="4194"/>
                  </a:lnTo>
                  <a:lnTo>
                    <a:pt x="8437" y="1545"/>
                  </a:lnTo>
                  <a:lnTo>
                    <a:pt x="8894" y="1072"/>
                  </a:lnTo>
                  <a:lnTo>
                    <a:pt x="9402" y="662"/>
                  </a:lnTo>
                  <a:lnTo>
                    <a:pt x="9911" y="347"/>
                  </a:lnTo>
                  <a:lnTo>
                    <a:pt x="10368" y="95"/>
                  </a:lnTo>
                  <a:lnTo>
                    <a:pt x="1077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4" name="Freeform 15242"/>
            <p:cNvSpPr/>
            <p:nvPr/>
          </p:nvSpPr>
          <p:spPr>
            <a:xfrm>
              <a:off x="149215" y="430162"/>
              <a:ext cx="241285" cy="300798"/>
            </a:xfrm>
            <a:custGeom>
              <a:avLst/>
              <a:gdLst/>
              <a:ahLst/>
              <a:cxnLst>
                <a:cxn ang="0">
                  <a:pos x="wd2" y="hd2"/>
                </a:cxn>
                <a:cxn ang="5400000">
                  <a:pos x="wd2" y="hd2"/>
                </a:cxn>
                <a:cxn ang="10800000">
                  <a:pos x="wd2" y="hd2"/>
                </a:cxn>
                <a:cxn ang="16200000">
                  <a:pos x="wd2" y="hd2"/>
                </a:cxn>
              </a:cxnLst>
              <a:rect l="0" t="0" r="r" b="b"/>
              <a:pathLst>
                <a:path w="21600" h="21600" extrusionOk="0">
                  <a:moveTo>
                    <a:pt x="8861" y="0"/>
                  </a:moveTo>
                  <a:lnTo>
                    <a:pt x="9288" y="114"/>
                  </a:lnTo>
                  <a:lnTo>
                    <a:pt x="11957" y="1398"/>
                  </a:lnTo>
                  <a:lnTo>
                    <a:pt x="14768" y="2768"/>
                  </a:lnTo>
                  <a:lnTo>
                    <a:pt x="17650" y="4166"/>
                  </a:lnTo>
                  <a:lnTo>
                    <a:pt x="20675" y="5621"/>
                  </a:lnTo>
                  <a:lnTo>
                    <a:pt x="21102" y="5906"/>
                  </a:lnTo>
                  <a:lnTo>
                    <a:pt x="21422" y="6277"/>
                  </a:lnTo>
                  <a:lnTo>
                    <a:pt x="21564" y="6762"/>
                  </a:lnTo>
                  <a:lnTo>
                    <a:pt x="21600" y="7248"/>
                  </a:lnTo>
                  <a:lnTo>
                    <a:pt x="21493" y="7761"/>
                  </a:lnTo>
                  <a:lnTo>
                    <a:pt x="21244" y="8246"/>
                  </a:lnTo>
                  <a:lnTo>
                    <a:pt x="19180" y="11271"/>
                  </a:lnTo>
                  <a:lnTo>
                    <a:pt x="17259" y="14324"/>
                  </a:lnTo>
                  <a:lnTo>
                    <a:pt x="15479" y="17406"/>
                  </a:lnTo>
                  <a:lnTo>
                    <a:pt x="13843" y="20516"/>
                  </a:lnTo>
                  <a:lnTo>
                    <a:pt x="13487" y="20944"/>
                  </a:lnTo>
                  <a:lnTo>
                    <a:pt x="13131" y="21286"/>
                  </a:lnTo>
                  <a:lnTo>
                    <a:pt x="12704" y="21486"/>
                  </a:lnTo>
                  <a:lnTo>
                    <a:pt x="12241" y="21600"/>
                  </a:lnTo>
                  <a:lnTo>
                    <a:pt x="11743" y="21571"/>
                  </a:lnTo>
                  <a:lnTo>
                    <a:pt x="11280" y="21429"/>
                  </a:lnTo>
                  <a:lnTo>
                    <a:pt x="7580" y="19603"/>
                  </a:lnTo>
                  <a:lnTo>
                    <a:pt x="4128" y="17834"/>
                  </a:lnTo>
                  <a:lnTo>
                    <a:pt x="818" y="16179"/>
                  </a:lnTo>
                  <a:lnTo>
                    <a:pt x="463" y="15922"/>
                  </a:lnTo>
                  <a:lnTo>
                    <a:pt x="249" y="15579"/>
                  </a:lnTo>
                  <a:lnTo>
                    <a:pt x="71" y="15180"/>
                  </a:lnTo>
                  <a:lnTo>
                    <a:pt x="0" y="14695"/>
                  </a:lnTo>
                  <a:lnTo>
                    <a:pt x="36" y="14153"/>
                  </a:lnTo>
                  <a:lnTo>
                    <a:pt x="142" y="13668"/>
                  </a:lnTo>
                  <a:lnTo>
                    <a:pt x="1459" y="10443"/>
                  </a:lnTo>
                  <a:lnTo>
                    <a:pt x="2954" y="7333"/>
                  </a:lnTo>
                  <a:lnTo>
                    <a:pt x="4697" y="4194"/>
                  </a:lnTo>
                  <a:lnTo>
                    <a:pt x="6619" y="1141"/>
                  </a:lnTo>
                  <a:lnTo>
                    <a:pt x="7010" y="713"/>
                  </a:lnTo>
                  <a:lnTo>
                    <a:pt x="7402" y="371"/>
                  </a:lnTo>
                  <a:lnTo>
                    <a:pt x="7864" y="143"/>
                  </a:lnTo>
                  <a:lnTo>
                    <a:pt x="8362" y="0"/>
                  </a:lnTo>
                  <a:lnTo>
                    <a:pt x="8861"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5" name="Freeform 15243"/>
            <p:cNvSpPr/>
            <p:nvPr/>
          </p:nvSpPr>
          <p:spPr>
            <a:xfrm>
              <a:off x="330971" y="550005"/>
              <a:ext cx="292082" cy="311909"/>
            </a:xfrm>
            <a:custGeom>
              <a:avLst/>
              <a:gdLst/>
              <a:ahLst/>
              <a:cxnLst>
                <a:cxn ang="0">
                  <a:pos x="wd2" y="hd2"/>
                </a:cxn>
                <a:cxn ang="5400000">
                  <a:pos x="wd2" y="hd2"/>
                </a:cxn>
                <a:cxn ang="10800000">
                  <a:pos x="wd2" y="hd2"/>
                </a:cxn>
                <a:cxn ang="16200000">
                  <a:pos x="wd2" y="hd2"/>
                </a:cxn>
              </a:cxnLst>
              <a:rect l="0" t="0" r="r" b="b"/>
              <a:pathLst>
                <a:path w="21600" h="21600" extrusionOk="0">
                  <a:moveTo>
                    <a:pt x="8129" y="0"/>
                  </a:moveTo>
                  <a:lnTo>
                    <a:pt x="8628" y="27"/>
                  </a:lnTo>
                  <a:lnTo>
                    <a:pt x="9068" y="220"/>
                  </a:lnTo>
                  <a:lnTo>
                    <a:pt x="12884" y="2363"/>
                  </a:lnTo>
                  <a:lnTo>
                    <a:pt x="16758" y="4534"/>
                  </a:lnTo>
                  <a:lnTo>
                    <a:pt x="20661" y="6733"/>
                  </a:lnTo>
                  <a:lnTo>
                    <a:pt x="21072" y="7063"/>
                  </a:lnTo>
                  <a:lnTo>
                    <a:pt x="21395" y="7447"/>
                  </a:lnTo>
                  <a:lnTo>
                    <a:pt x="21571" y="7915"/>
                  </a:lnTo>
                  <a:lnTo>
                    <a:pt x="21600" y="8382"/>
                  </a:lnTo>
                  <a:lnTo>
                    <a:pt x="21541" y="8876"/>
                  </a:lnTo>
                  <a:lnTo>
                    <a:pt x="21307" y="9344"/>
                  </a:lnTo>
                  <a:lnTo>
                    <a:pt x="18900" y="13191"/>
                  </a:lnTo>
                  <a:lnTo>
                    <a:pt x="16493" y="16956"/>
                  </a:lnTo>
                  <a:lnTo>
                    <a:pt x="14175" y="20693"/>
                  </a:lnTo>
                  <a:lnTo>
                    <a:pt x="13823" y="21105"/>
                  </a:lnTo>
                  <a:lnTo>
                    <a:pt x="13441" y="21380"/>
                  </a:lnTo>
                  <a:lnTo>
                    <a:pt x="13001" y="21545"/>
                  </a:lnTo>
                  <a:lnTo>
                    <a:pt x="12532" y="21600"/>
                  </a:lnTo>
                  <a:lnTo>
                    <a:pt x="12062" y="21545"/>
                  </a:lnTo>
                  <a:lnTo>
                    <a:pt x="11592" y="21380"/>
                  </a:lnTo>
                  <a:lnTo>
                    <a:pt x="6192" y="18302"/>
                  </a:lnTo>
                  <a:lnTo>
                    <a:pt x="880" y="15252"/>
                  </a:lnTo>
                  <a:lnTo>
                    <a:pt x="528" y="14977"/>
                  </a:lnTo>
                  <a:lnTo>
                    <a:pt x="264" y="14620"/>
                  </a:lnTo>
                  <a:lnTo>
                    <a:pt x="88" y="14180"/>
                  </a:lnTo>
                  <a:lnTo>
                    <a:pt x="0" y="13713"/>
                  </a:lnTo>
                  <a:lnTo>
                    <a:pt x="29" y="13218"/>
                  </a:lnTo>
                  <a:lnTo>
                    <a:pt x="176" y="12751"/>
                  </a:lnTo>
                  <a:lnTo>
                    <a:pt x="2113" y="8794"/>
                  </a:lnTo>
                  <a:lnTo>
                    <a:pt x="4197" y="4892"/>
                  </a:lnTo>
                  <a:lnTo>
                    <a:pt x="6457" y="989"/>
                  </a:lnTo>
                  <a:lnTo>
                    <a:pt x="6809" y="577"/>
                  </a:lnTo>
                  <a:lnTo>
                    <a:pt x="7190" y="275"/>
                  </a:lnTo>
                  <a:lnTo>
                    <a:pt x="7660" y="55"/>
                  </a:lnTo>
                  <a:lnTo>
                    <a:pt x="812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6" name="Freeform 15244"/>
            <p:cNvSpPr/>
            <p:nvPr/>
          </p:nvSpPr>
          <p:spPr>
            <a:xfrm>
              <a:off x="551619" y="692863"/>
              <a:ext cx="307956" cy="300798"/>
            </a:xfrm>
            <a:custGeom>
              <a:avLst/>
              <a:gdLst/>
              <a:ahLst/>
              <a:cxnLst>
                <a:cxn ang="0">
                  <a:pos x="wd2" y="hd2"/>
                </a:cxn>
                <a:cxn ang="5400000">
                  <a:pos x="wd2" y="hd2"/>
                </a:cxn>
                <a:cxn ang="10800000">
                  <a:pos x="wd2" y="hd2"/>
                </a:cxn>
                <a:cxn ang="16200000">
                  <a:pos x="wd2" y="hd2"/>
                </a:cxn>
              </a:cxnLst>
              <a:rect l="0" t="0" r="r" b="b"/>
              <a:pathLst>
                <a:path w="21600" h="21600" extrusionOk="0">
                  <a:moveTo>
                    <a:pt x="8857" y="0"/>
                  </a:moveTo>
                  <a:lnTo>
                    <a:pt x="9356" y="57"/>
                  </a:lnTo>
                  <a:lnTo>
                    <a:pt x="9828" y="257"/>
                  </a:lnTo>
                  <a:lnTo>
                    <a:pt x="13549" y="2539"/>
                  </a:lnTo>
                  <a:lnTo>
                    <a:pt x="17213" y="4794"/>
                  </a:lnTo>
                  <a:lnTo>
                    <a:pt x="20795" y="6991"/>
                  </a:lnTo>
                  <a:lnTo>
                    <a:pt x="21184" y="7305"/>
                  </a:lnTo>
                  <a:lnTo>
                    <a:pt x="21433" y="7733"/>
                  </a:lnTo>
                  <a:lnTo>
                    <a:pt x="21572" y="8189"/>
                  </a:lnTo>
                  <a:lnTo>
                    <a:pt x="21600" y="8674"/>
                  </a:lnTo>
                  <a:lnTo>
                    <a:pt x="21489" y="9159"/>
                  </a:lnTo>
                  <a:lnTo>
                    <a:pt x="21267" y="9644"/>
                  </a:lnTo>
                  <a:lnTo>
                    <a:pt x="19407" y="12555"/>
                  </a:lnTo>
                  <a:lnTo>
                    <a:pt x="17519" y="15380"/>
                  </a:lnTo>
                  <a:lnTo>
                    <a:pt x="15575" y="18119"/>
                  </a:lnTo>
                  <a:lnTo>
                    <a:pt x="13576" y="20773"/>
                  </a:lnTo>
                  <a:lnTo>
                    <a:pt x="13188" y="21115"/>
                  </a:lnTo>
                  <a:lnTo>
                    <a:pt x="12771" y="21372"/>
                  </a:lnTo>
                  <a:lnTo>
                    <a:pt x="12327" y="21543"/>
                  </a:lnTo>
                  <a:lnTo>
                    <a:pt x="11855" y="21600"/>
                  </a:lnTo>
                  <a:lnTo>
                    <a:pt x="11411" y="21543"/>
                  </a:lnTo>
                  <a:lnTo>
                    <a:pt x="10994" y="21372"/>
                  </a:lnTo>
                  <a:lnTo>
                    <a:pt x="5969" y="18319"/>
                  </a:lnTo>
                  <a:lnTo>
                    <a:pt x="805" y="15151"/>
                  </a:lnTo>
                  <a:lnTo>
                    <a:pt x="444" y="14838"/>
                  </a:lnTo>
                  <a:lnTo>
                    <a:pt x="194" y="14467"/>
                  </a:lnTo>
                  <a:lnTo>
                    <a:pt x="28" y="14039"/>
                  </a:lnTo>
                  <a:lnTo>
                    <a:pt x="0" y="13582"/>
                  </a:lnTo>
                  <a:lnTo>
                    <a:pt x="56" y="13097"/>
                  </a:lnTo>
                  <a:lnTo>
                    <a:pt x="278" y="12669"/>
                  </a:lnTo>
                  <a:lnTo>
                    <a:pt x="2554" y="8845"/>
                  </a:lnTo>
                  <a:lnTo>
                    <a:pt x="4859" y="4936"/>
                  </a:lnTo>
                  <a:lnTo>
                    <a:pt x="7191" y="970"/>
                  </a:lnTo>
                  <a:lnTo>
                    <a:pt x="7496" y="571"/>
                  </a:lnTo>
                  <a:lnTo>
                    <a:pt x="7913" y="257"/>
                  </a:lnTo>
                  <a:lnTo>
                    <a:pt x="8385" y="57"/>
                  </a:lnTo>
                  <a:lnTo>
                    <a:pt x="885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7" name="Freeform 15245"/>
            <p:cNvSpPr/>
            <p:nvPr/>
          </p:nvSpPr>
          <p:spPr>
            <a:xfrm>
              <a:off x="769093" y="831754"/>
              <a:ext cx="287319" cy="269051"/>
            </a:xfrm>
            <a:custGeom>
              <a:avLst/>
              <a:gdLst/>
              <a:ahLst/>
              <a:cxnLst>
                <a:cxn ang="0">
                  <a:pos x="wd2" y="hd2"/>
                </a:cxn>
                <a:cxn ang="5400000">
                  <a:pos x="wd2" y="hd2"/>
                </a:cxn>
                <a:cxn ang="10800000">
                  <a:pos x="wd2" y="hd2"/>
                </a:cxn>
                <a:cxn ang="16200000">
                  <a:pos x="wd2" y="hd2"/>
                </a:cxn>
              </a:cxnLst>
              <a:rect l="0" t="0" r="r" b="b"/>
              <a:pathLst>
                <a:path w="21600" h="21600" extrusionOk="0">
                  <a:moveTo>
                    <a:pt x="10606" y="0"/>
                  </a:moveTo>
                  <a:lnTo>
                    <a:pt x="11083" y="32"/>
                  </a:lnTo>
                  <a:lnTo>
                    <a:pt x="11530" y="223"/>
                  </a:lnTo>
                  <a:lnTo>
                    <a:pt x="14033" y="1880"/>
                  </a:lnTo>
                  <a:lnTo>
                    <a:pt x="16476" y="3409"/>
                  </a:lnTo>
                  <a:lnTo>
                    <a:pt x="18829" y="4906"/>
                  </a:lnTo>
                  <a:lnTo>
                    <a:pt x="21094" y="6372"/>
                  </a:lnTo>
                  <a:lnTo>
                    <a:pt x="21362" y="6658"/>
                  </a:lnTo>
                  <a:lnTo>
                    <a:pt x="21540" y="7009"/>
                  </a:lnTo>
                  <a:lnTo>
                    <a:pt x="21600" y="7455"/>
                  </a:lnTo>
                  <a:lnTo>
                    <a:pt x="21570" y="7933"/>
                  </a:lnTo>
                  <a:lnTo>
                    <a:pt x="21421" y="8474"/>
                  </a:lnTo>
                  <a:lnTo>
                    <a:pt x="21153" y="8984"/>
                  </a:lnTo>
                  <a:lnTo>
                    <a:pt x="19544" y="11501"/>
                  </a:lnTo>
                  <a:lnTo>
                    <a:pt x="17816" y="13922"/>
                  </a:lnTo>
                  <a:lnTo>
                    <a:pt x="16029" y="16280"/>
                  </a:lnTo>
                  <a:lnTo>
                    <a:pt x="14122" y="18510"/>
                  </a:lnTo>
                  <a:lnTo>
                    <a:pt x="12185" y="20676"/>
                  </a:lnTo>
                  <a:lnTo>
                    <a:pt x="11768" y="21058"/>
                  </a:lnTo>
                  <a:lnTo>
                    <a:pt x="11292" y="21345"/>
                  </a:lnTo>
                  <a:lnTo>
                    <a:pt x="10845" y="21536"/>
                  </a:lnTo>
                  <a:lnTo>
                    <a:pt x="10398" y="21600"/>
                  </a:lnTo>
                  <a:lnTo>
                    <a:pt x="9951" y="21600"/>
                  </a:lnTo>
                  <a:lnTo>
                    <a:pt x="9593" y="21473"/>
                  </a:lnTo>
                  <a:lnTo>
                    <a:pt x="7478" y="20166"/>
                  </a:lnTo>
                  <a:lnTo>
                    <a:pt x="5273" y="18796"/>
                  </a:lnTo>
                  <a:lnTo>
                    <a:pt x="3009" y="17395"/>
                  </a:lnTo>
                  <a:lnTo>
                    <a:pt x="626" y="15961"/>
                  </a:lnTo>
                  <a:lnTo>
                    <a:pt x="298" y="15674"/>
                  </a:lnTo>
                  <a:lnTo>
                    <a:pt x="89" y="15292"/>
                  </a:lnTo>
                  <a:lnTo>
                    <a:pt x="0" y="14878"/>
                  </a:lnTo>
                  <a:lnTo>
                    <a:pt x="30" y="14368"/>
                  </a:lnTo>
                  <a:lnTo>
                    <a:pt x="209" y="13922"/>
                  </a:lnTo>
                  <a:lnTo>
                    <a:pt x="477" y="13444"/>
                  </a:lnTo>
                  <a:lnTo>
                    <a:pt x="2711" y="10545"/>
                  </a:lnTo>
                  <a:lnTo>
                    <a:pt x="4826" y="7519"/>
                  </a:lnTo>
                  <a:lnTo>
                    <a:pt x="6912" y="4365"/>
                  </a:lnTo>
                  <a:lnTo>
                    <a:pt x="8878" y="1147"/>
                  </a:lnTo>
                  <a:lnTo>
                    <a:pt x="9236" y="669"/>
                  </a:lnTo>
                  <a:lnTo>
                    <a:pt x="9653" y="319"/>
                  </a:lnTo>
                  <a:lnTo>
                    <a:pt x="10100" y="96"/>
                  </a:lnTo>
                  <a:lnTo>
                    <a:pt x="1060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8" name="Freeform 15246"/>
            <p:cNvSpPr/>
            <p:nvPr/>
          </p:nvSpPr>
          <p:spPr>
            <a:xfrm>
              <a:off x="942913" y="941278"/>
              <a:ext cx="237317" cy="226194"/>
            </a:xfrm>
            <a:custGeom>
              <a:avLst/>
              <a:gdLst/>
              <a:ahLst/>
              <a:cxnLst>
                <a:cxn ang="0">
                  <a:pos x="wd2" y="hd2"/>
                </a:cxn>
                <a:cxn ang="5400000">
                  <a:pos x="wd2" y="hd2"/>
                </a:cxn>
                <a:cxn ang="10800000">
                  <a:pos x="wd2" y="hd2"/>
                </a:cxn>
                <a:cxn ang="16200000">
                  <a:pos x="wd2" y="hd2"/>
                </a:cxn>
              </a:cxnLst>
              <a:rect l="0" t="0" r="r" b="b"/>
              <a:pathLst>
                <a:path w="21600" h="21600" extrusionOk="0">
                  <a:moveTo>
                    <a:pt x="14136" y="0"/>
                  </a:moveTo>
                  <a:lnTo>
                    <a:pt x="14496" y="114"/>
                  </a:lnTo>
                  <a:lnTo>
                    <a:pt x="16443" y="1329"/>
                  </a:lnTo>
                  <a:lnTo>
                    <a:pt x="18282" y="2505"/>
                  </a:lnTo>
                  <a:lnTo>
                    <a:pt x="19905" y="3530"/>
                  </a:lnTo>
                  <a:lnTo>
                    <a:pt x="21420" y="4479"/>
                  </a:lnTo>
                  <a:lnTo>
                    <a:pt x="21564" y="4669"/>
                  </a:lnTo>
                  <a:lnTo>
                    <a:pt x="21600" y="5011"/>
                  </a:lnTo>
                  <a:lnTo>
                    <a:pt x="21528" y="5428"/>
                  </a:lnTo>
                  <a:lnTo>
                    <a:pt x="21384" y="5922"/>
                  </a:lnTo>
                  <a:lnTo>
                    <a:pt x="21131" y="6453"/>
                  </a:lnTo>
                  <a:lnTo>
                    <a:pt x="20807" y="7061"/>
                  </a:lnTo>
                  <a:lnTo>
                    <a:pt x="18823" y="9946"/>
                  </a:lnTo>
                  <a:lnTo>
                    <a:pt x="16696" y="12755"/>
                  </a:lnTo>
                  <a:lnTo>
                    <a:pt x="14424" y="15412"/>
                  </a:lnTo>
                  <a:lnTo>
                    <a:pt x="12080" y="17956"/>
                  </a:lnTo>
                  <a:lnTo>
                    <a:pt x="9556" y="20309"/>
                  </a:lnTo>
                  <a:lnTo>
                    <a:pt x="9051" y="20727"/>
                  </a:lnTo>
                  <a:lnTo>
                    <a:pt x="8546" y="21069"/>
                  </a:lnTo>
                  <a:lnTo>
                    <a:pt x="8041" y="21334"/>
                  </a:lnTo>
                  <a:lnTo>
                    <a:pt x="7609" y="21524"/>
                  </a:lnTo>
                  <a:lnTo>
                    <a:pt x="7284" y="21600"/>
                  </a:lnTo>
                  <a:lnTo>
                    <a:pt x="7032" y="21562"/>
                  </a:lnTo>
                  <a:lnTo>
                    <a:pt x="5517" y="20765"/>
                  </a:lnTo>
                  <a:lnTo>
                    <a:pt x="3931" y="19854"/>
                  </a:lnTo>
                  <a:lnTo>
                    <a:pt x="2236" y="18867"/>
                  </a:lnTo>
                  <a:lnTo>
                    <a:pt x="361" y="17804"/>
                  </a:lnTo>
                  <a:lnTo>
                    <a:pt x="108" y="17500"/>
                  </a:lnTo>
                  <a:lnTo>
                    <a:pt x="0" y="17159"/>
                  </a:lnTo>
                  <a:lnTo>
                    <a:pt x="36" y="16779"/>
                  </a:lnTo>
                  <a:lnTo>
                    <a:pt x="180" y="16323"/>
                  </a:lnTo>
                  <a:lnTo>
                    <a:pt x="505" y="15830"/>
                  </a:lnTo>
                  <a:lnTo>
                    <a:pt x="902" y="15336"/>
                  </a:lnTo>
                  <a:lnTo>
                    <a:pt x="3318" y="12831"/>
                  </a:lnTo>
                  <a:lnTo>
                    <a:pt x="5625" y="10136"/>
                  </a:lnTo>
                  <a:lnTo>
                    <a:pt x="7825" y="7402"/>
                  </a:lnTo>
                  <a:lnTo>
                    <a:pt x="9917" y="4517"/>
                  </a:lnTo>
                  <a:lnTo>
                    <a:pt x="11900" y="1518"/>
                  </a:lnTo>
                  <a:lnTo>
                    <a:pt x="12296" y="949"/>
                  </a:lnTo>
                  <a:lnTo>
                    <a:pt x="12765" y="531"/>
                  </a:lnTo>
                  <a:lnTo>
                    <a:pt x="13234" y="190"/>
                  </a:lnTo>
                  <a:lnTo>
                    <a:pt x="13703" y="0"/>
                  </a:lnTo>
                  <a:lnTo>
                    <a:pt x="1413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9" name="Freeform 15247"/>
            <p:cNvSpPr/>
            <p:nvPr/>
          </p:nvSpPr>
          <p:spPr>
            <a:xfrm>
              <a:off x="1042125" y="1002390"/>
              <a:ext cx="175408" cy="181749"/>
            </a:xfrm>
            <a:custGeom>
              <a:avLst/>
              <a:gdLst/>
              <a:ahLst/>
              <a:cxnLst>
                <a:cxn ang="0">
                  <a:pos x="wd2" y="hd2"/>
                </a:cxn>
                <a:cxn ang="5400000">
                  <a:pos x="wd2" y="hd2"/>
                </a:cxn>
                <a:cxn ang="10800000">
                  <a:pos x="wd2" y="hd2"/>
                </a:cxn>
                <a:cxn ang="16200000">
                  <a:pos x="wd2" y="hd2"/>
                </a:cxn>
              </a:cxnLst>
              <a:rect l="0" t="0" r="r" b="b"/>
              <a:pathLst>
                <a:path w="21600" h="21600" extrusionOk="0">
                  <a:moveTo>
                    <a:pt x="19450" y="0"/>
                  </a:moveTo>
                  <a:lnTo>
                    <a:pt x="19694" y="0"/>
                  </a:lnTo>
                  <a:lnTo>
                    <a:pt x="20329" y="376"/>
                  </a:lnTo>
                  <a:lnTo>
                    <a:pt x="20916" y="659"/>
                  </a:lnTo>
                  <a:lnTo>
                    <a:pt x="21307" y="894"/>
                  </a:lnTo>
                  <a:lnTo>
                    <a:pt x="21551" y="1035"/>
                  </a:lnTo>
                  <a:lnTo>
                    <a:pt x="21600" y="1082"/>
                  </a:lnTo>
                  <a:lnTo>
                    <a:pt x="21502" y="1129"/>
                  </a:lnTo>
                  <a:lnTo>
                    <a:pt x="21307" y="1365"/>
                  </a:lnTo>
                  <a:lnTo>
                    <a:pt x="21014" y="1835"/>
                  </a:lnTo>
                  <a:lnTo>
                    <a:pt x="20623" y="2306"/>
                  </a:lnTo>
                  <a:lnTo>
                    <a:pt x="20183" y="2918"/>
                  </a:lnTo>
                  <a:lnTo>
                    <a:pt x="19694" y="3624"/>
                  </a:lnTo>
                  <a:lnTo>
                    <a:pt x="17055" y="7059"/>
                  </a:lnTo>
                  <a:lnTo>
                    <a:pt x="14221" y="10447"/>
                  </a:lnTo>
                  <a:lnTo>
                    <a:pt x="11240" y="13600"/>
                  </a:lnTo>
                  <a:lnTo>
                    <a:pt x="8014" y="16659"/>
                  </a:lnTo>
                  <a:lnTo>
                    <a:pt x="4643" y="19482"/>
                  </a:lnTo>
                  <a:lnTo>
                    <a:pt x="4007" y="20000"/>
                  </a:lnTo>
                  <a:lnTo>
                    <a:pt x="3372" y="20471"/>
                  </a:lnTo>
                  <a:lnTo>
                    <a:pt x="2883" y="20894"/>
                  </a:lnTo>
                  <a:lnTo>
                    <a:pt x="2492" y="21176"/>
                  </a:lnTo>
                  <a:lnTo>
                    <a:pt x="2248" y="21459"/>
                  </a:lnTo>
                  <a:lnTo>
                    <a:pt x="2199" y="21553"/>
                  </a:lnTo>
                  <a:lnTo>
                    <a:pt x="2101" y="21600"/>
                  </a:lnTo>
                  <a:lnTo>
                    <a:pt x="1808" y="21553"/>
                  </a:lnTo>
                  <a:lnTo>
                    <a:pt x="1368" y="21412"/>
                  </a:lnTo>
                  <a:lnTo>
                    <a:pt x="782" y="21176"/>
                  </a:lnTo>
                  <a:lnTo>
                    <a:pt x="49" y="20847"/>
                  </a:lnTo>
                  <a:lnTo>
                    <a:pt x="0" y="20706"/>
                  </a:lnTo>
                  <a:lnTo>
                    <a:pt x="98" y="20471"/>
                  </a:lnTo>
                  <a:lnTo>
                    <a:pt x="342" y="20094"/>
                  </a:lnTo>
                  <a:lnTo>
                    <a:pt x="733" y="19624"/>
                  </a:lnTo>
                  <a:lnTo>
                    <a:pt x="1271" y="19106"/>
                  </a:lnTo>
                  <a:lnTo>
                    <a:pt x="1906" y="18588"/>
                  </a:lnTo>
                  <a:lnTo>
                    <a:pt x="5327" y="15671"/>
                  </a:lnTo>
                  <a:lnTo>
                    <a:pt x="8552" y="12518"/>
                  </a:lnTo>
                  <a:lnTo>
                    <a:pt x="11631" y="9271"/>
                  </a:lnTo>
                  <a:lnTo>
                    <a:pt x="14514" y="5835"/>
                  </a:lnTo>
                  <a:lnTo>
                    <a:pt x="17202" y="2306"/>
                  </a:lnTo>
                  <a:lnTo>
                    <a:pt x="17739" y="1553"/>
                  </a:lnTo>
                  <a:lnTo>
                    <a:pt x="18228" y="988"/>
                  </a:lnTo>
                  <a:lnTo>
                    <a:pt x="19108" y="141"/>
                  </a:lnTo>
                  <a:lnTo>
                    <a:pt x="1945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0" name="Freeform 15248"/>
            <p:cNvSpPr/>
            <p:nvPr/>
          </p:nvSpPr>
          <p:spPr>
            <a:xfrm>
              <a:off x="99212" y="133334"/>
              <a:ext cx="176202" cy="182543"/>
            </a:xfrm>
            <a:custGeom>
              <a:avLst/>
              <a:gdLst/>
              <a:ahLst/>
              <a:cxnLst>
                <a:cxn ang="0">
                  <a:pos x="wd2" y="hd2"/>
                </a:cxn>
                <a:cxn ang="5400000">
                  <a:pos x="wd2" y="hd2"/>
                </a:cxn>
                <a:cxn ang="10800000">
                  <a:pos x="wd2" y="hd2"/>
                </a:cxn>
                <a:cxn ang="16200000">
                  <a:pos x="wd2" y="hd2"/>
                </a:cxn>
              </a:cxnLst>
              <a:rect l="0" t="0" r="r" b="b"/>
              <a:pathLst>
                <a:path w="21600" h="21600" extrusionOk="0">
                  <a:moveTo>
                    <a:pt x="19503" y="0"/>
                  </a:moveTo>
                  <a:lnTo>
                    <a:pt x="19747" y="47"/>
                  </a:lnTo>
                  <a:lnTo>
                    <a:pt x="20235" y="188"/>
                  </a:lnTo>
                  <a:lnTo>
                    <a:pt x="20820" y="470"/>
                  </a:lnTo>
                  <a:lnTo>
                    <a:pt x="21502" y="751"/>
                  </a:lnTo>
                  <a:lnTo>
                    <a:pt x="21600" y="892"/>
                  </a:lnTo>
                  <a:lnTo>
                    <a:pt x="21502" y="1174"/>
                  </a:lnTo>
                  <a:lnTo>
                    <a:pt x="21259" y="1550"/>
                  </a:lnTo>
                  <a:lnTo>
                    <a:pt x="20820" y="1972"/>
                  </a:lnTo>
                  <a:lnTo>
                    <a:pt x="20332" y="2489"/>
                  </a:lnTo>
                  <a:lnTo>
                    <a:pt x="19650" y="3052"/>
                  </a:lnTo>
                  <a:lnTo>
                    <a:pt x="16237" y="5963"/>
                  </a:lnTo>
                  <a:lnTo>
                    <a:pt x="13067" y="9063"/>
                  </a:lnTo>
                  <a:lnTo>
                    <a:pt x="9947" y="12303"/>
                  </a:lnTo>
                  <a:lnTo>
                    <a:pt x="7119" y="15777"/>
                  </a:lnTo>
                  <a:lnTo>
                    <a:pt x="4388" y="19299"/>
                  </a:lnTo>
                  <a:lnTo>
                    <a:pt x="3901" y="20003"/>
                  </a:lnTo>
                  <a:lnTo>
                    <a:pt x="3413" y="20614"/>
                  </a:lnTo>
                  <a:lnTo>
                    <a:pt x="2926" y="21083"/>
                  </a:lnTo>
                  <a:lnTo>
                    <a:pt x="2487" y="21412"/>
                  </a:lnTo>
                  <a:lnTo>
                    <a:pt x="2145" y="21600"/>
                  </a:lnTo>
                  <a:lnTo>
                    <a:pt x="1950" y="21600"/>
                  </a:lnTo>
                  <a:lnTo>
                    <a:pt x="1268" y="21224"/>
                  </a:lnTo>
                  <a:lnTo>
                    <a:pt x="731" y="20896"/>
                  </a:lnTo>
                  <a:lnTo>
                    <a:pt x="293" y="20661"/>
                  </a:lnTo>
                  <a:lnTo>
                    <a:pt x="49" y="20520"/>
                  </a:lnTo>
                  <a:lnTo>
                    <a:pt x="0" y="20520"/>
                  </a:lnTo>
                  <a:lnTo>
                    <a:pt x="98" y="20426"/>
                  </a:lnTo>
                  <a:lnTo>
                    <a:pt x="293" y="20191"/>
                  </a:lnTo>
                  <a:lnTo>
                    <a:pt x="585" y="19769"/>
                  </a:lnTo>
                  <a:lnTo>
                    <a:pt x="975" y="19252"/>
                  </a:lnTo>
                  <a:lnTo>
                    <a:pt x="1414" y="18642"/>
                  </a:lnTo>
                  <a:lnTo>
                    <a:pt x="1902" y="17984"/>
                  </a:lnTo>
                  <a:lnTo>
                    <a:pt x="4583" y="14510"/>
                  </a:lnTo>
                  <a:lnTo>
                    <a:pt x="7363" y="11176"/>
                  </a:lnTo>
                  <a:lnTo>
                    <a:pt x="10386" y="8030"/>
                  </a:lnTo>
                  <a:lnTo>
                    <a:pt x="13604" y="4977"/>
                  </a:lnTo>
                  <a:lnTo>
                    <a:pt x="16919" y="2160"/>
                  </a:lnTo>
                  <a:lnTo>
                    <a:pt x="17602" y="1643"/>
                  </a:lnTo>
                  <a:lnTo>
                    <a:pt x="18187" y="1174"/>
                  </a:lnTo>
                  <a:lnTo>
                    <a:pt x="18723" y="751"/>
                  </a:lnTo>
                  <a:lnTo>
                    <a:pt x="19065" y="423"/>
                  </a:lnTo>
                  <a:lnTo>
                    <a:pt x="19308" y="141"/>
                  </a:lnTo>
                  <a:lnTo>
                    <a:pt x="19406" y="47"/>
                  </a:lnTo>
                  <a:lnTo>
                    <a:pt x="1950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1" name="Freeform 15249"/>
            <p:cNvSpPr/>
            <p:nvPr/>
          </p:nvSpPr>
          <p:spPr>
            <a:xfrm>
              <a:off x="136516" y="150795"/>
              <a:ext cx="238110" cy="225400"/>
            </a:xfrm>
            <a:custGeom>
              <a:avLst/>
              <a:gdLst/>
              <a:ahLst/>
              <a:cxnLst>
                <a:cxn ang="0">
                  <a:pos x="wd2" y="hd2"/>
                </a:cxn>
                <a:cxn ang="5400000">
                  <a:pos x="wd2" y="hd2"/>
                </a:cxn>
                <a:cxn ang="10800000">
                  <a:pos x="wd2" y="hd2"/>
                </a:cxn>
                <a:cxn ang="16200000">
                  <a:pos x="wd2" y="hd2"/>
                </a:cxn>
              </a:cxnLst>
              <a:rect l="0" t="0" r="r" b="b"/>
              <a:pathLst>
                <a:path w="21600" h="21600" extrusionOk="0">
                  <a:moveTo>
                    <a:pt x="14328" y="0"/>
                  </a:moveTo>
                  <a:lnTo>
                    <a:pt x="14580" y="38"/>
                  </a:lnTo>
                  <a:lnTo>
                    <a:pt x="16056" y="835"/>
                  </a:lnTo>
                  <a:lnTo>
                    <a:pt x="17640" y="1746"/>
                  </a:lnTo>
                  <a:lnTo>
                    <a:pt x="19368" y="2695"/>
                  </a:lnTo>
                  <a:lnTo>
                    <a:pt x="21240" y="3796"/>
                  </a:lnTo>
                  <a:lnTo>
                    <a:pt x="21492" y="4062"/>
                  </a:lnTo>
                  <a:lnTo>
                    <a:pt x="21600" y="4404"/>
                  </a:lnTo>
                  <a:lnTo>
                    <a:pt x="21564" y="4821"/>
                  </a:lnTo>
                  <a:lnTo>
                    <a:pt x="21384" y="5277"/>
                  </a:lnTo>
                  <a:lnTo>
                    <a:pt x="21096" y="5770"/>
                  </a:lnTo>
                  <a:lnTo>
                    <a:pt x="18252" y="8769"/>
                  </a:lnTo>
                  <a:lnTo>
                    <a:pt x="15984" y="11426"/>
                  </a:lnTo>
                  <a:lnTo>
                    <a:pt x="13752" y="14198"/>
                  </a:lnTo>
                  <a:lnTo>
                    <a:pt x="11700" y="17083"/>
                  </a:lnTo>
                  <a:lnTo>
                    <a:pt x="9684" y="20082"/>
                  </a:lnTo>
                  <a:lnTo>
                    <a:pt x="9288" y="20613"/>
                  </a:lnTo>
                  <a:lnTo>
                    <a:pt x="8856" y="21069"/>
                  </a:lnTo>
                  <a:lnTo>
                    <a:pt x="8388" y="21372"/>
                  </a:lnTo>
                  <a:lnTo>
                    <a:pt x="7920" y="21562"/>
                  </a:lnTo>
                  <a:lnTo>
                    <a:pt x="7488" y="21600"/>
                  </a:lnTo>
                  <a:lnTo>
                    <a:pt x="7092" y="21486"/>
                  </a:lnTo>
                  <a:lnTo>
                    <a:pt x="5148" y="20233"/>
                  </a:lnTo>
                  <a:lnTo>
                    <a:pt x="3348" y="19095"/>
                  </a:lnTo>
                  <a:lnTo>
                    <a:pt x="1692" y="18032"/>
                  </a:lnTo>
                  <a:lnTo>
                    <a:pt x="180" y="17121"/>
                  </a:lnTo>
                  <a:lnTo>
                    <a:pt x="36" y="16931"/>
                  </a:lnTo>
                  <a:lnTo>
                    <a:pt x="0" y="16589"/>
                  </a:lnTo>
                  <a:lnTo>
                    <a:pt x="72" y="16172"/>
                  </a:lnTo>
                  <a:lnTo>
                    <a:pt x="252" y="15678"/>
                  </a:lnTo>
                  <a:lnTo>
                    <a:pt x="504" y="15109"/>
                  </a:lnTo>
                  <a:lnTo>
                    <a:pt x="828" y="14539"/>
                  </a:lnTo>
                  <a:lnTo>
                    <a:pt x="2808" y="11616"/>
                  </a:lnTo>
                  <a:lnTo>
                    <a:pt x="4896" y="8807"/>
                  </a:lnTo>
                  <a:lnTo>
                    <a:pt x="7164" y="6188"/>
                  </a:lnTo>
                  <a:lnTo>
                    <a:pt x="9540" y="3644"/>
                  </a:lnTo>
                  <a:lnTo>
                    <a:pt x="12060" y="1291"/>
                  </a:lnTo>
                  <a:lnTo>
                    <a:pt x="12564" y="835"/>
                  </a:lnTo>
                  <a:lnTo>
                    <a:pt x="13068" y="493"/>
                  </a:lnTo>
                  <a:lnTo>
                    <a:pt x="13536" y="228"/>
                  </a:lnTo>
                  <a:lnTo>
                    <a:pt x="13968" y="76"/>
                  </a:lnTo>
                  <a:lnTo>
                    <a:pt x="1432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2" name="Freeform 15250"/>
            <p:cNvSpPr/>
            <p:nvPr/>
          </p:nvSpPr>
          <p:spPr>
            <a:xfrm>
              <a:off x="260332" y="216668"/>
              <a:ext cx="288114" cy="269051"/>
            </a:xfrm>
            <a:custGeom>
              <a:avLst/>
              <a:gdLst/>
              <a:ahLst/>
              <a:cxnLst>
                <a:cxn ang="0">
                  <a:pos x="wd2" y="hd2"/>
                </a:cxn>
                <a:cxn ang="5400000">
                  <a:pos x="wd2" y="hd2"/>
                </a:cxn>
                <a:cxn ang="10800000">
                  <a:pos x="wd2" y="hd2"/>
                </a:cxn>
                <a:cxn ang="16200000">
                  <a:pos x="wd2" y="hd2"/>
                </a:cxn>
              </a:cxnLst>
              <a:rect l="0" t="0" r="r" b="b"/>
              <a:pathLst>
                <a:path w="21600" h="21600" extrusionOk="0">
                  <a:moveTo>
                    <a:pt x="11232" y="0"/>
                  </a:moveTo>
                  <a:lnTo>
                    <a:pt x="11649" y="32"/>
                  </a:lnTo>
                  <a:lnTo>
                    <a:pt x="12007" y="159"/>
                  </a:lnTo>
                  <a:lnTo>
                    <a:pt x="14122" y="1432"/>
                  </a:lnTo>
                  <a:lnTo>
                    <a:pt x="16327" y="2799"/>
                  </a:lnTo>
                  <a:lnTo>
                    <a:pt x="18591" y="4199"/>
                  </a:lnTo>
                  <a:lnTo>
                    <a:pt x="20974" y="5662"/>
                  </a:lnTo>
                  <a:lnTo>
                    <a:pt x="21302" y="5949"/>
                  </a:lnTo>
                  <a:lnTo>
                    <a:pt x="21511" y="6299"/>
                  </a:lnTo>
                  <a:lnTo>
                    <a:pt x="21600" y="6744"/>
                  </a:lnTo>
                  <a:lnTo>
                    <a:pt x="21570" y="7221"/>
                  </a:lnTo>
                  <a:lnTo>
                    <a:pt x="21421" y="7698"/>
                  </a:lnTo>
                  <a:lnTo>
                    <a:pt x="21123" y="8144"/>
                  </a:lnTo>
                  <a:lnTo>
                    <a:pt x="18919" y="11039"/>
                  </a:lnTo>
                  <a:lnTo>
                    <a:pt x="16803" y="14092"/>
                  </a:lnTo>
                  <a:lnTo>
                    <a:pt x="14718" y="17210"/>
                  </a:lnTo>
                  <a:lnTo>
                    <a:pt x="12722" y="20455"/>
                  </a:lnTo>
                  <a:lnTo>
                    <a:pt x="12394" y="20900"/>
                  </a:lnTo>
                  <a:lnTo>
                    <a:pt x="11977" y="21250"/>
                  </a:lnTo>
                  <a:lnTo>
                    <a:pt x="11500" y="21505"/>
                  </a:lnTo>
                  <a:lnTo>
                    <a:pt x="10994" y="21600"/>
                  </a:lnTo>
                  <a:lnTo>
                    <a:pt x="10517" y="21536"/>
                  </a:lnTo>
                  <a:lnTo>
                    <a:pt x="10070" y="21346"/>
                  </a:lnTo>
                  <a:lnTo>
                    <a:pt x="7567" y="19723"/>
                  </a:lnTo>
                  <a:lnTo>
                    <a:pt x="5124" y="18164"/>
                  </a:lnTo>
                  <a:lnTo>
                    <a:pt x="2771" y="16669"/>
                  </a:lnTo>
                  <a:lnTo>
                    <a:pt x="536" y="15206"/>
                  </a:lnTo>
                  <a:lnTo>
                    <a:pt x="238" y="14951"/>
                  </a:lnTo>
                  <a:lnTo>
                    <a:pt x="89" y="14570"/>
                  </a:lnTo>
                  <a:lnTo>
                    <a:pt x="0" y="14156"/>
                  </a:lnTo>
                  <a:lnTo>
                    <a:pt x="60" y="13647"/>
                  </a:lnTo>
                  <a:lnTo>
                    <a:pt x="209" y="13138"/>
                  </a:lnTo>
                  <a:lnTo>
                    <a:pt x="447" y="12629"/>
                  </a:lnTo>
                  <a:lnTo>
                    <a:pt x="2086" y="10084"/>
                  </a:lnTo>
                  <a:lnTo>
                    <a:pt x="3814" y="7698"/>
                  </a:lnTo>
                  <a:lnTo>
                    <a:pt x="5601" y="5344"/>
                  </a:lnTo>
                  <a:lnTo>
                    <a:pt x="7508" y="3086"/>
                  </a:lnTo>
                  <a:lnTo>
                    <a:pt x="9444" y="923"/>
                  </a:lnTo>
                  <a:lnTo>
                    <a:pt x="9862" y="573"/>
                  </a:lnTo>
                  <a:lnTo>
                    <a:pt x="10308" y="286"/>
                  </a:lnTo>
                  <a:lnTo>
                    <a:pt x="10785" y="95"/>
                  </a:lnTo>
                  <a:lnTo>
                    <a:pt x="11232"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3" name="Freeform 15251"/>
            <p:cNvSpPr/>
            <p:nvPr/>
          </p:nvSpPr>
          <p:spPr>
            <a:xfrm>
              <a:off x="457963" y="324606"/>
              <a:ext cx="307956" cy="300797"/>
            </a:xfrm>
            <a:custGeom>
              <a:avLst/>
              <a:gdLst/>
              <a:ahLst/>
              <a:cxnLst>
                <a:cxn ang="0">
                  <a:pos x="wd2" y="hd2"/>
                </a:cxn>
                <a:cxn ang="5400000">
                  <a:pos x="wd2" y="hd2"/>
                </a:cxn>
                <a:cxn ang="10800000">
                  <a:pos x="wd2" y="hd2"/>
                </a:cxn>
                <a:cxn ang="16200000">
                  <a:pos x="wd2" y="hd2"/>
                </a:cxn>
              </a:cxnLst>
              <a:rect l="0" t="0" r="r" b="b"/>
              <a:pathLst>
                <a:path w="21600" h="21600" extrusionOk="0">
                  <a:moveTo>
                    <a:pt x="9717" y="0"/>
                  </a:moveTo>
                  <a:lnTo>
                    <a:pt x="10161" y="29"/>
                  </a:lnTo>
                  <a:lnTo>
                    <a:pt x="10578" y="200"/>
                  </a:lnTo>
                  <a:lnTo>
                    <a:pt x="15631" y="3281"/>
                  </a:lnTo>
                  <a:lnTo>
                    <a:pt x="20767" y="6449"/>
                  </a:lnTo>
                  <a:lnTo>
                    <a:pt x="21128" y="6734"/>
                  </a:lnTo>
                  <a:lnTo>
                    <a:pt x="21406" y="7105"/>
                  </a:lnTo>
                  <a:lnTo>
                    <a:pt x="21544" y="7533"/>
                  </a:lnTo>
                  <a:lnTo>
                    <a:pt x="21600" y="8018"/>
                  </a:lnTo>
                  <a:lnTo>
                    <a:pt x="21517" y="8475"/>
                  </a:lnTo>
                  <a:lnTo>
                    <a:pt x="21322" y="8931"/>
                  </a:lnTo>
                  <a:lnTo>
                    <a:pt x="19018" y="12755"/>
                  </a:lnTo>
                  <a:lnTo>
                    <a:pt x="16741" y="16664"/>
                  </a:lnTo>
                  <a:lnTo>
                    <a:pt x="14381" y="20601"/>
                  </a:lnTo>
                  <a:lnTo>
                    <a:pt x="14048" y="21029"/>
                  </a:lnTo>
                  <a:lnTo>
                    <a:pt x="13660" y="21343"/>
                  </a:lnTo>
                  <a:lnTo>
                    <a:pt x="13215" y="21543"/>
                  </a:lnTo>
                  <a:lnTo>
                    <a:pt x="12716" y="21600"/>
                  </a:lnTo>
                  <a:lnTo>
                    <a:pt x="12244" y="21543"/>
                  </a:lnTo>
                  <a:lnTo>
                    <a:pt x="11744" y="21343"/>
                  </a:lnTo>
                  <a:lnTo>
                    <a:pt x="8051" y="19061"/>
                  </a:lnTo>
                  <a:lnTo>
                    <a:pt x="4387" y="16778"/>
                  </a:lnTo>
                  <a:lnTo>
                    <a:pt x="805" y="14581"/>
                  </a:lnTo>
                  <a:lnTo>
                    <a:pt x="416" y="14267"/>
                  </a:lnTo>
                  <a:lnTo>
                    <a:pt x="167" y="13867"/>
                  </a:lnTo>
                  <a:lnTo>
                    <a:pt x="28" y="13411"/>
                  </a:lnTo>
                  <a:lnTo>
                    <a:pt x="0" y="12926"/>
                  </a:lnTo>
                  <a:lnTo>
                    <a:pt x="83" y="12412"/>
                  </a:lnTo>
                  <a:lnTo>
                    <a:pt x="305" y="11956"/>
                  </a:lnTo>
                  <a:lnTo>
                    <a:pt x="2166" y="9045"/>
                  </a:lnTo>
                  <a:lnTo>
                    <a:pt x="4053" y="6192"/>
                  </a:lnTo>
                  <a:lnTo>
                    <a:pt x="6025" y="3481"/>
                  </a:lnTo>
                  <a:lnTo>
                    <a:pt x="8024" y="827"/>
                  </a:lnTo>
                  <a:lnTo>
                    <a:pt x="8412" y="457"/>
                  </a:lnTo>
                  <a:lnTo>
                    <a:pt x="8801" y="200"/>
                  </a:lnTo>
                  <a:lnTo>
                    <a:pt x="9273" y="29"/>
                  </a:lnTo>
                  <a:lnTo>
                    <a:pt x="971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4" name="Freeform 15252"/>
            <p:cNvSpPr/>
            <p:nvPr/>
          </p:nvSpPr>
          <p:spPr>
            <a:xfrm>
              <a:off x="694485" y="455559"/>
              <a:ext cx="292082" cy="311909"/>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9567" y="55"/>
                  </a:lnTo>
                  <a:lnTo>
                    <a:pt x="10008" y="247"/>
                  </a:lnTo>
                  <a:lnTo>
                    <a:pt x="15408" y="3321"/>
                  </a:lnTo>
                  <a:lnTo>
                    <a:pt x="20720" y="6340"/>
                  </a:lnTo>
                  <a:lnTo>
                    <a:pt x="21072" y="6614"/>
                  </a:lnTo>
                  <a:lnTo>
                    <a:pt x="21365" y="6999"/>
                  </a:lnTo>
                  <a:lnTo>
                    <a:pt x="21541" y="7410"/>
                  </a:lnTo>
                  <a:lnTo>
                    <a:pt x="21600" y="7877"/>
                  </a:lnTo>
                  <a:lnTo>
                    <a:pt x="21571" y="8398"/>
                  </a:lnTo>
                  <a:lnTo>
                    <a:pt x="21424" y="8865"/>
                  </a:lnTo>
                  <a:lnTo>
                    <a:pt x="19516" y="12790"/>
                  </a:lnTo>
                  <a:lnTo>
                    <a:pt x="17433" y="16715"/>
                  </a:lnTo>
                  <a:lnTo>
                    <a:pt x="15143" y="20612"/>
                  </a:lnTo>
                  <a:lnTo>
                    <a:pt x="14821" y="21024"/>
                  </a:lnTo>
                  <a:lnTo>
                    <a:pt x="14410" y="21326"/>
                  </a:lnTo>
                  <a:lnTo>
                    <a:pt x="13970" y="21518"/>
                  </a:lnTo>
                  <a:lnTo>
                    <a:pt x="13471" y="21600"/>
                  </a:lnTo>
                  <a:lnTo>
                    <a:pt x="13001" y="21545"/>
                  </a:lnTo>
                  <a:lnTo>
                    <a:pt x="12532" y="21380"/>
                  </a:lnTo>
                  <a:lnTo>
                    <a:pt x="8746" y="19240"/>
                  </a:lnTo>
                  <a:lnTo>
                    <a:pt x="4872" y="17071"/>
                  </a:lnTo>
                  <a:lnTo>
                    <a:pt x="939" y="14848"/>
                  </a:lnTo>
                  <a:lnTo>
                    <a:pt x="528" y="14546"/>
                  </a:lnTo>
                  <a:lnTo>
                    <a:pt x="235" y="14135"/>
                  </a:lnTo>
                  <a:lnTo>
                    <a:pt x="59" y="13696"/>
                  </a:lnTo>
                  <a:lnTo>
                    <a:pt x="0" y="13202"/>
                  </a:lnTo>
                  <a:lnTo>
                    <a:pt x="88" y="12707"/>
                  </a:lnTo>
                  <a:lnTo>
                    <a:pt x="293" y="12241"/>
                  </a:lnTo>
                  <a:lnTo>
                    <a:pt x="2729" y="8426"/>
                  </a:lnTo>
                  <a:lnTo>
                    <a:pt x="5136" y="4638"/>
                  </a:lnTo>
                  <a:lnTo>
                    <a:pt x="7454" y="933"/>
                  </a:lnTo>
                  <a:lnTo>
                    <a:pt x="7807" y="521"/>
                  </a:lnTo>
                  <a:lnTo>
                    <a:pt x="8188" y="247"/>
                  </a:lnTo>
                  <a:lnTo>
                    <a:pt x="8628" y="82"/>
                  </a:lnTo>
                  <a:lnTo>
                    <a:pt x="909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5" name="Freeform 15253"/>
            <p:cNvSpPr/>
            <p:nvPr/>
          </p:nvSpPr>
          <p:spPr>
            <a:xfrm>
              <a:off x="927039" y="586513"/>
              <a:ext cx="241285" cy="300798"/>
            </a:xfrm>
            <a:custGeom>
              <a:avLst/>
              <a:gdLst/>
              <a:ahLst/>
              <a:cxnLst>
                <a:cxn ang="0">
                  <a:pos x="wd2" y="hd2"/>
                </a:cxn>
                <a:cxn ang="5400000">
                  <a:pos x="wd2" y="hd2"/>
                </a:cxn>
                <a:cxn ang="10800000">
                  <a:pos x="wd2" y="hd2"/>
                </a:cxn>
                <a:cxn ang="16200000">
                  <a:pos x="wd2" y="hd2"/>
                </a:cxn>
              </a:cxnLst>
              <a:rect l="0" t="0" r="r" b="b"/>
              <a:pathLst>
                <a:path w="21600" h="21600" extrusionOk="0">
                  <a:moveTo>
                    <a:pt x="9379" y="0"/>
                  </a:moveTo>
                  <a:lnTo>
                    <a:pt x="9841" y="0"/>
                  </a:lnTo>
                  <a:lnTo>
                    <a:pt x="10338" y="171"/>
                  </a:lnTo>
                  <a:lnTo>
                    <a:pt x="13997" y="1969"/>
                  </a:lnTo>
                  <a:lnTo>
                    <a:pt x="17443" y="3766"/>
                  </a:lnTo>
                  <a:lnTo>
                    <a:pt x="20783" y="5421"/>
                  </a:lnTo>
                  <a:lnTo>
                    <a:pt x="21103" y="5650"/>
                  </a:lnTo>
                  <a:lnTo>
                    <a:pt x="21351" y="5992"/>
                  </a:lnTo>
                  <a:lnTo>
                    <a:pt x="21529" y="6420"/>
                  </a:lnTo>
                  <a:lnTo>
                    <a:pt x="21600" y="6905"/>
                  </a:lnTo>
                  <a:lnTo>
                    <a:pt x="21564" y="7419"/>
                  </a:lnTo>
                  <a:lnTo>
                    <a:pt x="21422" y="7932"/>
                  </a:lnTo>
                  <a:lnTo>
                    <a:pt x="20143" y="11128"/>
                  </a:lnTo>
                  <a:lnTo>
                    <a:pt x="18616" y="14267"/>
                  </a:lnTo>
                  <a:lnTo>
                    <a:pt x="16875" y="17377"/>
                  </a:lnTo>
                  <a:lnTo>
                    <a:pt x="14957" y="20430"/>
                  </a:lnTo>
                  <a:lnTo>
                    <a:pt x="14601" y="20887"/>
                  </a:lnTo>
                  <a:lnTo>
                    <a:pt x="14175" y="21229"/>
                  </a:lnTo>
                  <a:lnTo>
                    <a:pt x="13713" y="21457"/>
                  </a:lnTo>
                  <a:lnTo>
                    <a:pt x="13251" y="21600"/>
                  </a:lnTo>
                  <a:lnTo>
                    <a:pt x="12754" y="21600"/>
                  </a:lnTo>
                  <a:lnTo>
                    <a:pt x="12328" y="21486"/>
                  </a:lnTo>
                  <a:lnTo>
                    <a:pt x="9663" y="20173"/>
                  </a:lnTo>
                  <a:lnTo>
                    <a:pt x="6857" y="18804"/>
                  </a:lnTo>
                  <a:lnTo>
                    <a:pt x="3979" y="17406"/>
                  </a:lnTo>
                  <a:lnTo>
                    <a:pt x="959" y="15979"/>
                  </a:lnTo>
                  <a:lnTo>
                    <a:pt x="533" y="15694"/>
                  </a:lnTo>
                  <a:lnTo>
                    <a:pt x="213" y="15294"/>
                  </a:lnTo>
                  <a:lnTo>
                    <a:pt x="36" y="14838"/>
                  </a:lnTo>
                  <a:lnTo>
                    <a:pt x="0" y="14352"/>
                  </a:lnTo>
                  <a:lnTo>
                    <a:pt x="107" y="13839"/>
                  </a:lnTo>
                  <a:lnTo>
                    <a:pt x="391" y="13354"/>
                  </a:lnTo>
                  <a:lnTo>
                    <a:pt x="2416" y="10301"/>
                  </a:lnTo>
                  <a:lnTo>
                    <a:pt x="4370" y="7276"/>
                  </a:lnTo>
                  <a:lnTo>
                    <a:pt x="6146" y="4166"/>
                  </a:lnTo>
                  <a:lnTo>
                    <a:pt x="7780" y="1084"/>
                  </a:lnTo>
                  <a:lnTo>
                    <a:pt x="8100" y="656"/>
                  </a:lnTo>
                  <a:lnTo>
                    <a:pt x="8491" y="314"/>
                  </a:lnTo>
                  <a:lnTo>
                    <a:pt x="8917" y="86"/>
                  </a:lnTo>
                  <a:lnTo>
                    <a:pt x="937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6" name="Freeform 15254"/>
            <p:cNvSpPr/>
            <p:nvPr/>
          </p:nvSpPr>
          <p:spPr>
            <a:xfrm>
              <a:off x="1111970" y="692070"/>
              <a:ext cx="168265" cy="271432"/>
            </a:xfrm>
            <a:custGeom>
              <a:avLst/>
              <a:gdLst/>
              <a:ahLst/>
              <a:cxnLst>
                <a:cxn ang="0">
                  <a:pos x="wd2" y="hd2"/>
                </a:cxn>
                <a:cxn ang="5400000">
                  <a:pos x="wd2" y="hd2"/>
                </a:cxn>
                <a:cxn ang="10800000">
                  <a:pos x="wd2" y="hd2"/>
                </a:cxn>
                <a:cxn ang="16200000">
                  <a:pos x="wd2" y="hd2"/>
                </a:cxn>
              </a:cxnLst>
              <a:rect l="0" t="0" r="r" b="b"/>
              <a:pathLst>
                <a:path w="21600" h="21600" extrusionOk="0">
                  <a:moveTo>
                    <a:pt x="11819" y="0"/>
                  </a:moveTo>
                  <a:lnTo>
                    <a:pt x="12277" y="95"/>
                  </a:lnTo>
                  <a:lnTo>
                    <a:pt x="14774" y="1104"/>
                  </a:lnTo>
                  <a:lnTo>
                    <a:pt x="17117" y="2050"/>
                  </a:lnTo>
                  <a:lnTo>
                    <a:pt x="19257" y="2901"/>
                  </a:lnTo>
                  <a:lnTo>
                    <a:pt x="21142" y="3721"/>
                  </a:lnTo>
                  <a:lnTo>
                    <a:pt x="21396" y="3942"/>
                  </a:lnTo>
                  <a:lnTo>
                    <a:pt x="21549" y="4225"/>
                  </a:lnTo>
                  <a:lnTo>
                    <a:pt x="21600" y="4635"/>
                  </a:lnTo>
                  <a:lnTo>
                    <a:pt x="21600" y="5108"/>
                  </a:lnTo>
                  <a:lnTo>
                    <a:pt x="21549" y="5644"/>
                  </a:lnTo>
                  <a:lnTo>
                    <a:pt x="21345" y="6180"/>
                  </a:lnTo>
                  <a:lnTo>
                    <a:pt x="20225" y="9050"/>
                  </a:lnTo>
                  <a:lnTo>
                    <a:pt x="18798" y="11856"/>
                  </a:lnTo>
                  <a:lnTo>
                    <a:pt x="17168" y="14663"/>
                  </a:lnTo>
                  <a:lnTo>
                    <a:pt x="15232" y="17406"/>
                  </a:lnTo>
                  <a:lnTo>
                    <a:pt x="13143" y="20055"/>
                  </a:lnTo>
                  <a:lnTo>
                    <a:pt x="12685" y="20528"/>
                  </a:lnTo>
                  <a:lnTo>
                    <a:pt x="12175" y="20938"/>
                  </a:lnTo>
                  <a:lnTo>
                    <a:pt x="11717" y="21253"/>
                  </a:lnTo>
                  <a:lnTo>
                    <a:pt x="11258" y="21505"/>
                  </a:lnTo>
                  <a:lnTo>
                    <a:pt x="10851" y="21600"/>
                  </a:lnTo>
                  <a:lnTo>
                    <a:pt x="10494" y="21568"/>
                  </a:lnTo>
                  <a:lnTo>
                    <a:pt x="8355" y="20749"/>
                  </a:lnTo>
                  <a:lnTo>
                    <a:pt x="6011" y="19866"/>
                  </a:lnTo>
                  <a:lnTo>
                    <a:pt x="3515" y="18920"/>
                  </a:lnTo>
                  <a:lnTo>
                    <a:pt x="713" y="17911"/>
                  </a:lnTo>
                  <a:lnTo>
                    <a:pt x="306" y="17658"/>
                  </a:lnTo>
                  <a:lnTo>
                    <a:pt x="51" y="17312"/>
                  </a:lnTo>
                  <a:lnTo>
                    <a:pt x="0" y="16839"/>
                  </a:lnTo>
                  <a:lnTo>
                    <a:pt x="51" y="16366"/>
                  </a:lnTo>
                  <a:lnTo>
                    <a:pt x="255" y="15861"/>
                  </a:lnTo>
                  <a:lnTo>
                    <a:pt x="662" y="15325"/>
                  </a:lnTo>
                  <a:lnTo>
                    <a:pt x="2904" y="12613"/>
                  </a:lnTo>
                  <a:lnTo>
                    <a:pt x="4891" y="9901"/>
                  </a:lnTo>
                  <a:lnTo>
                    <a:pt x="6725" y="7126"/>
                  </a:lnTo>
                  <a:lnTo>
                    <a:pt x="8355" y="4320"/>
                  </a:lnTo>
                  <a:lnTo>
                    <a:pt x="9781" y="1482"/>
                  </a:lnTo>
                  <a:lnTo>
                    <a:pt x="10087" y="946"/>
                  </a:lnTo>
                  <a:lnTo>
                    <a:pt x="10443" y="536"/>
                  </a:lnTo>
                  <a:lnTo>
                    <a:pt x="10902" y="221"/>
                  </a:lnTo>
                  <a:lnTo>
                    <a:pt x="11360" y="63"/>
                  </a:lnTo>
                  <a:lnTo>
                    <a:pt x="1181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7" name="Freeform 15255"/>
            <p:cNvSpPr/>
            <p:nvPr/>
          </p:nvSpPr>
          <p:spPr>
            <a:xfrm>
              <a:off x="1215945" y="753975"/>
              <a:ext cx="94451" cy="232543"/>
            </a:xfrm>
            <a:custGeom>
              <a:avLst/>
              <a:gdLst/>
              <a:ahLst/>
              <a:cxnLst>
                <a:cxn ang="0">
                  <a:pos x="wd2" y="hd2"/>
                </a:cxn>
                <a:cxn ang="5400000">
                  <a:pos x="wd2" y="hd2"/>
                </a:cxn>
                <a:cxn ang="10800000">
                  <a:pos x="wd2" y="hd2"/>
                </a:cxn>
                <a:cxn ang="16200000">
                  <a:pos x="wd2" y="hd2"/>
                </a:cxn>
              </a:cxnLst>
              <a:rect l="0" t="0" r="r" b="b"/>
              <a:pathLst>
                <a:path w="21600" h="21600" extrusionOk="0">
                  <a:moveTo>
                    <a:pt x="18270" y="0"/>
                  </a:moveTo>
                  <a:lnTo>
                    <a:pt x="18630" y="0"/>
                  </a:lnTo>
                  <a:lnTo>
                    <a:pt x="19710" y="332"/>
                  </a:lnTo>
                  <a:lnTo>
                    <a:pt x="20610" y="663"/>
                  </a:lnTo>
                  <a:lnTo>
                    <a:pt x="21240" y="885"/>
                  </a:lnTo>
                  <a:lnTo>
                    <a:pt x="21600" y="1069"/>
                  </a:lnTo>
                  <a:lnTo>
                    <a:pt x="21510" y="1143"/>
                  </a:lnTo>
                  <a:lnTo>
                    <a:pt x="21420" y="1290"/>
                  </a:lnTo>
                  <a:lnTo>
                    <a:pt x="21240" y="1622"/>
                  </a:lnTo>
                  <a:lnTo>
                    <a:pt x="20880" y="2138"/>
                  </a:lnTo>
                  <a:lnTo>
                    <a:pt x="20610" y="2765"/>
                  </a:lnTo>
                  <a:lnTo>
                    <a:pt x="20160" y="3539"/>
                  </a:lnTo>
                  <a:lnTo>
                    <a:pt x="18270" y="6819"/>
                  </a:lnTo>
                  <a:lnTo>
                    <a:pt x="15930" y="10063"/>
                  </a:lnTo>
                  <a:lnTo>
                    <a:pt x="13140" y="13233"/>
                  </a:lnTo>
                  <a:lnTo>
                    <a:pt x="9990" y="16366"/>
                  </a:lnTo>
                  <a:lnTo>
                    <a:pt x="6390" y="19425"/>
                  </a:lnTo>
                  <a:lnTo>
                    <a:pt x="5040" y="20531"/>
                  </a:lnTo>
                  <a:lnTo>
                    <a:pt x="4410" y="20937"/>
                  </a:lnTo>
                  <a:lnTo>
                    <a:pt x="4050" y="21305"/>
                  </a:lnTo>
                  <a:lnTo>
                    <a:pt x="3690" y="21600"/>
                  </a:lnTo>
                  <a:lnTo>
                    <a:pt x="3600" y="21563"/>
                  </a:lnTo>
                  <a:lnTo>
                    <a:pt x="3240" y="21453"/>
                  </a:lnTo>
                  <a:lnTo>
                    <a:pt x="2430" y="21268"/>
                  </a:lnTo>
                  <a:lnTo>
                    <a:pt x="1440" y="21047"/>
                  </a:lnTo>
                  <a:lnTo>
                    <a:pt x="270" y="20715"/>
                  </a:lnTo>
                  <a:lnTo>
                    <a:pt x="0" y="20568"/>
                  </a:lnTo>
                  <a:lnTo>
                    <a:pt x="90" y="20273"/>
                  </a:lnTo>
                  <a:lnTo>
                    <a:pt x="270" y="19868"/>
                  </a:lnTo>
                  <a:lnTo>
                    <a:pt x="630" y="19388"/>
                  </a:lnTo>
                  <a:lnTo>
                    <a:pt x="1170" y="18799"/>
                  </a:lnTo>
                  <a:lnTo>
                    <a:pt x="5670" y="15113"/>
                  </a:lnTo>
                  <a:lnTo>
                    <a:pt x="8910" y="11943"/>
                  </a:lnTo>
                  <a:lnTo>
                    <a:pt x="11790" y="8662"/>
                  </a:lnTo>
                  <a:lnTo>
                    <a:pt x="14220" y="5418"/>
                  </a:lnTo>
                  <a:lnTo>
                    <a:pt x="16290" y="2064"/>
                  </a:lnTo>
                  <a:lnTo>
                    <a:pt x="16650" y="1438"/>
                  </a:lnTo>
                  <a:lnTo>
                    <a:pt x="17010" y="885"/>
                  </a:lnTo>
                  <a:lnTo>
                    <a:pt x="17910" y="147"/>
                  </a:lnTo>
                  <a:lnTo>
                    <a:pt x="1827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8" name="Freeform 15256"/>
            <p:cNvSpPr/>
            <p:nvPr/>
          </p:nvSpPr>
          <p:spPr>
            <a:xfrm>
              <a:off x="280175" y="19047"/>
              <a:ext cx="228586" cy="103971"/>
            </a:xfrm>
            <a:custGeom>
              <a:avLst/>
              <a:gdLst/>
              <a:ahLst/>
              <a:cxnLst>
                <a:cxn ang="0">
                  <a:pos x="wd2" y="hd2"/>
                </a:cxn>
                <a:cxn ang="5400000">
                  <a:pos x="wd2" y="hd2"/>
                </a:cxn>
                <a:cxn ang="10800000">
                  <a:pos x="wd2" y="hd2"/>
                </a:cxn>
                <a:cxn ang="16200000">
                  <a:pos x="wd2" y="hd2"/>
                </a:cxn>
              </a:cxnLst>
              <a:rect l="0" t="0" r="r" b="b"/>
              <a:pathLst>
                <a:path w="21600" h="21600" extrusionOk="0">
                  <a:moveTo>
                    <a:pt x="75" y="20363"/>
                  </a:moveTo>
                  <a:lnTo>
                    <a:pt x="112" y="20363"/>
                  </a:lnTo>
                  <a:lnTo>
                    <a:pt x="75" y="20446"/>
                  </a:lnTo>
                  <a:lnTo>
                    <a:pt x="0" y="20528"/>
                  </a:lnTo>
                  <a:lnTo>
                    <a:pt x="75" y="20363"/>
                  </a:lnTo>
                  <a:close/>
                  <a:moveTo>
                    <a:pt x="20400" y="0"/>
                  </a:moveTo>
                  <a:lnTo>
                    <a:pt x="20700" y="165"/>
                  </a:lnTo>
                  <a:lnTo>
                    <a:pt x="21113" y="412"/>
                  </a:lnTo>
                  <a:lnTo>
                    <a:pt x="21563" y="742"/>
                  </a:lnTo>
                  <a:lnTo>
                    <a:pt x="21600" y="907"/>
                  </a:lnTo>
                  <a:lnTo>
                    <a:pt x="21487" y="1154"/>
                  </a:lnTo>
                  <a:lnTo>
                    <a:pt x="21188" y="1402"/>
                  </a:lnTo>
                  <a:lnTo>
                    <a:pt x="20813" y="1896"/>
                  </a:lnTo>
                  <a:lnTo>
                    <a:pt x="20287" y="2308"/>
                  </a:lnTo>
                  <a:lnTo>
                    <a:pt x="19688" y="2721"/>
                  </a:lnTo>
                  <a:lnTo>
                    <a:pt x="16425" y="5194"/>
                  </a:lnTo>
                  <a:lnTo>
                    <a:pt x="13275" y="8079"/>
                  </a:lnTo>
                  <a:lnTo>
                    <a:pt x="10162" y="11295"/>
                  </a:lnTo>
                  <a:lnTo>
                    <a:pt x="7125" y="15005"/>
                  </a:lnTo>
                  <a:lnTo>
                    <a:pt x="4200" y="18962"/>
                  </a:lnTo>
                  <a:lnTo>
                    <a:pt x="3637" y="19786"/>
                  </a:lnTo>
                  <a:lnTo>
                    <a:pt x="3112" y="20446"/>
                  </a:lnTo>
                  <a:lnTo>
                    <a:pt x="2625" y="21023"/>
                  </a:lnTo>
                  <a:lnTo>
                    <a:pt x="1837" y="21600"/>
                  </a:lnTo>
                  <a:lnTo>
                    <a:pt x="1612" y="21600"/>
                  </a:lnTo>
                  <a:lnTo>
                    <a:pt x="1087" y="21023"/>
                  </a:lnTo>
                  <a:lnTo>
                    <a:pt x="300" y="20446"/>
                  </a:lnTo>
                  <a:lnTo>
                    <a:pt x="112" y="20363"/>
                  </a:lnTo>
                  <a:lnTo>
                    <a:pt x="300" y="20198"/>
                  </a:lnTo>
                  <a:lnTo>
                    <a:pt x="600" y="19786"/>
                  </a:lnTo>
                  <a:lnTo>
                    <a:pt x="1050" y="19209"/>
                  </a:lnTo>
                  <a:lnTo>
                    <a:pt x="1537" y="18467"/>
                  </a:lnTo>
                  <a:lnTo>
                    <a:pt x="2100" y="17725"/>
                  </a:lnTo>
                  <a:lnTo>
                    <a:pt x="5025" y="13850"/>
                  </a:lnTo>
                  <a:lnTo>
                    <a:pt x="8100" y="10223"/>
                  </a:lnTo>
                  <a:lnTo>
                    <a:pt x="11213" y="7090"/>
                  </a:lnTo>
                  <a:lnTo>
                    <a:pt x="14400" y="4287"/>
                  </a:lnTo>
                  <a:lnTo>
                    <a:pt x="17700" y="1979"/>
                  </a:lnTo>
                  <a:lnTo>
                    <a:pt x="18300" y="1484"/>
                  </a:lnTo>
                  <a:lnTo>
                    <a:pt x="18863" y="1072"/>
                  </a:lnTo>
                  <a:lnTo>
                    <a:pt x="19350" y="742"/>
                  </a:lnTo>
                  <a:lnTo>
                    <a:pt x="19725" y="495"/>
                  </a:lnTo>
                  <a:lnTo>
                    <a:pt x="19950" y="247"/>
                  </a:lnTo>
                  <a:lnTo>
                    <a:pt x="20063" y="165"/>
                  </a:lnTo>
                  <a:lnTo>
                    <a:pt x="20138" y="0"/>
                  </a:lnTo>
                  <a:lnTo>
                    <a:pt x="2040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9" name="Freeform 15257"/>
            <p:cNvSpPr/>
            <p:nvPr/>
          </p:nvSpPr>
          <p:spPr>
            <a:xfrm>
              <a:off x="319066" y="30159"/>
              <a:ext cx="269065" cy="143653"/>
            </a:xfrm>
            <a:custGeom>
              <a:avLst/>
              <a:gdLst/>
              <a:ahLst/>
              <a:cxnLst>
                <a:cxn ang="0">
                  <a:pos x="wd2" y="hd2"/>
                </a:cxn>
                <a:cxn ang="5400000">
                  <a:pos x="wd2" y="hd2"/>
                </a:cxn>
                <a:cxn ang="10800000">
                  <a:pos x="wd2" y="hd2"/>
                </a:cxn>
                <a:cxn ang="16200000">
                  <a:pos x="wd2" y="hd2"/>
                </a:cxn>
              </a:cxnLst>
              <a:rect l="0" t="0" r="r" b="b"/>
              <a:pathLst>
                <a:path w="21600" h="21600" extrusionOk="0">
                  <a:moveTo>
                    <a:pt x="16566" y="0"/>
                  </a:moveTo>
                  <a:lnTo>
                    <a:pt x="16758" y="60"/>
                  </a:lnTo>
                  <a:lnTo>
                    <a:pt x="17809" y="957"/>
                  </a:lnTo>
                  <a:lnTo>
                    <a:pt x="18924" y="1975"/>
                  </a:lnTo>
                  <a:lnTo>
                    <a:pt x="20103" y="3111"/>
                  </a:lnTo>
                  <a:lnTo>
                    <a:pt x="21441" y="4368"/>
                  </a:lnTo>
                  <a:lnTo>
                    <a:pt x="21600" y="4607"/>
                  </a:lnTo>
                  <a:lnTo>
                    <a:pt x="21600" y="4966"/>
                  </a:lnTo>
                  <a:lnTo>
                    <a:pt x="21504" y="5325"/>
                  </a:lnTo>
                  <a:lnTo>
                    <a:pt x="21281" y="5744"/>
                  </a:lnTo>
                  <a:lnTo>
                    <a:pt x="20963" y="6163"/>
                  </a:lnTo>
                  <a:lnTo>
                    <a:pt x="20485" y="6522"/>
                  </a:lnTo>
                  <a:lnTo>
                    <a:pt x="18032" y="8796"/>
                  </a:lnTo>
                  <a:lnTo>
                    <a:pt x="15579" y="11189"/>
                  </a:lnTo>
                  <a:lnTo>
                    <a:pt x="13189" y="13881"/>
                  </a:lnTo>
                  <a:lnTo>
                    <a:pt x="10832" y="16873"/>
                  </a:lnTo>
                  <a:lnTo>
                    <a:pt x="8570" y="20044"/>
                  </a:lnTo>
                  <a:lnTo>
                    <a:pt x="8092" y="20643"/>
                  </a:lnTo>
                  <a:lnTo>
                    <a:pt x="7614" y="21121"/>
                  </a:lnTo>
                  <a:lnTo>
                    <a:pt x="7073" y="21420"/>
                  </a:lnTo>
                  <a:lnTo>
                    <a:pt x="6627" y="21600"/>
                  </a:lnTo>
                  <a:lnTo>
                    <a:pt x="6212" y="21600"/>
                  </a:lnTo>
                  <a:lnTo>
                    <a:pt x="5894" y="21420"/>
                  </a:lnTo>
                  <a:lnTo>
                    <a:pt x="4269" y="19745"/>
                  </a:lnTo>
                  <a:lnTo>
                    <a:pt x="2740" y="18249"/>
                  </a:lnTo>
                  <a:lnTo>
                    <a:pt x="1370" y="16873"/>
                  </a:lnTo>
                  <a:lnTo>
                    <a:pt x="96" y="15557"/>
                  </a:lnTo>
                  <a:lnTo>
                    <a:pt x="0" y="15317"/>
                  </a:lnTo>
                  <a:lnTo>
                    <a:pt x="32" y="14958"/>
                  </a:lnTo>
                  <a:lnTo>
                    <a:pt x="191" y="14480"/>
                  </a:lnTo>
                  <a:lnTo>
                    <a:pt x="446" y="13941"/>
                  </a:lnTo>
                  <a:lnTo>
                    <a:pt x="796" y="13343"/>
                  </a:lnTo>
                  <a:lnTo>
                    <a:pt x="1242" y="12745"/>
                  </a:lnTo>
                  <a:lnTo>
                    <a:pt x="3727" y="9813"/>
                  </a:lnTo>
                  <a:lnTo>
                    <a:pt x="6276" y="7120"/>
                  </a:lnTo>
                  <a:lnTo>
                    <a:pt x="8888" y="4727"/>
                  </a:lnTo>
                  <a:lnTo>
                    <a:pt x="11533" y="2633"/>
                  </a:lnTo>
                  <a:lnTo>
                    <a:pt x="14273" y="778"/>
                  </a:lnTo>
                  <a:lnTo>
                    <a:pt x="14814" y="479"/>
                  </a:lnTo>
                  <a:lnTo>
                    <a:pt x="15324" y="239"/>
                  </a:lnTo>
                  <a:lnTo>
                    <a:pt x="15802" y="120"/>
                  </a:lnTo>
                  <a:lnTo>
                    <a:pt x="16216" y="0"/>
                  </a:lnTo>
                  <a:lnTo>
                    <a:pt x="1656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0" name="Freeform 15258"/>
            <p:cNvSpPr/>
            <p:nvPr/>
          </p:nvSpPr>
          <p:spPr>
            <a:xfrm>
              <a:off x="436533" y="77778"/>
              <a:ext cx="285733" cy="192066"/>
            </a:xfrm>
            <a:custGeom>
              <a:avLst/>
              <a:gdLst/>
              <a:ahLst/>
              <a:cxnLst>
                <a:cxn ang="0">
                  <a:pos x="wd2" y="hd2"/>
                </a:cxn>
                <a:cxn ang="5400000">
                  <a:pos x="wd2" y="hd2"/>
                </a:cxn>
                <a:cxn ang="10800000">
                  <a:pos x="wd2" y="hd2"/>
                </a:cxn>
                <a:cxn ang="16200000">
                  <a:pos x="wd2" y="hd2"/>
                </a:cxn>
              </a:cxnLst>
              <a:rect l="0" t="0" r="r" b="b"/>
              <a:pathLst>
                <a:path w="21600" h="21600" extrusionOk="0">
                  <a:moveTo>
                    <a:pt x="13380" y="0"/>
                  </a:moveTo>
                  <a:lnTo>
                    <a:pt x="13860" y="45"/>
                  </a:lnTo>
                  <a:lnTo>
                    <a:pt x="14220" y="223"/>
                  </a:lnTo>
                  <a:lnTo>
                    <a:pt x="16470" y="2053"/>
                  </a:lnTo>
                  <a:lnTo>
                    <a:pt x="18750" y="3927"/>
                  </a:lnTo>
                  <a:lnTo>
                    <a:pt x="21180" y="5936"/>
                  </a:lnTo>
                  <a:lnTo>
                    <a:pt x="21450" y="6248"/>
                  </a:lnTo>
                  <a:lnTo>
                    <a:pt x="21570" y="6650"/>
                  </a:lnTo>
                  <a:lnTo>
                    <a:pt x="21600" y="7051"/>
                  </a:lnTo>
                  <a:lnTo>
                    <a:pt x="21510" y="7453"/>
                  </a:lnTo>
                  <a:lnTo>
                    <a:pt x="21330" y="7855"/>
                  </a:lnTo>
                  <a:lnTo>
                    <a:pt x="21030" y="8256"/>
                  </a:lnTo>
                  <a:lnTo>
                    <a:pt x="18720" y="10934"/>
                  </a:lnTo>
                  <a:lnTo>
                    <a:pt x="16440" y="13879"/>
                  </a:lnTo>
                  <a:lnTo>
                    <a:pt x="14190" y="17003"/>
                  </a:lnTo>
                  <a:lnTo>
                    <a:pt x="11970" y="20395"/>
                  </a:lnTo>
                  <a:lnTo>
                    <a:pt x="11580" y="20931"/>
                  </a:lnTo>
                  <a:lnTo>
                    <a:pt x="11130" y="21288"/>
                  </a:lnTo>
                  <a:lnTo>
                    <a:pt x="10650" y="21511"/>
                  </a:lnTo>
                  <a:lnTo>
                    <a:pt x="10110" y="21600"/>
                  </a:lnTo>
                  <a:lnTo>
                    <a:pt x="9660" y="21511"/>
                  </a:lnTo>
                  <a:lnTo>
                    <a:pt x="9240" y="21288"/>
                  </a:lnTo>
                  <a:lnTo>
                    <a:pt x="6930" y="19279"/>
                  </a:lnTo>
                  <a:lnTo>
                    <a:pt x="4650" y="17316"/>
                  </a:lnTo>
                  <a:lnTo>
                    <a:pt x="2490" y="15486"/>
                  </a:lnTo>
                  <a:lnTo>
                    <a:pt x="360" y="13701"/>
                  </a:lnTo>
                  <a:lnTo>
                    <a:pt x="120" y="13388"/>
                  </a:lnTo>
                  <a:lnTo>
                    <a:pt x="0" y="12987"/>
                  </a:lnTo>
                  <a:lnTo>
                    <a:pt x="30" y="12451"/>
                  </a:lnTo>
                  <a:lnTo>
                    <a:pt x="150" y="11960"/>
                  </a:lnTo>
                  <a:lnTo>
                    <a:pt x="390" y="11425"/>
                  </a:lnTo>
                  <a:lnTo>
                    <a:pt x="750" y="10889"/>
                  </a:lnTo>
                  <a:lnTo>
                    <a:pt x="2880" y="8479"/>
                  </a:lnTo>
                  <a:lnTo>
                    <a:pt x="5010" y="6203"/>
                  </a:lnTo>
                  <a:lnTo>
                    <a:pt x="7230" y="4150"/>
                  </a:lnTo>
                  <a:lnTo>
                    <a:pt x="9450" y="2276"/>
                  </a:lnTo>
                  <a:lnTo>
                    <a:pt x="11760" y="625"/>
                  </a:lnTo>
                  <a:lnTo>
                    <a:pt x="12300" y="268"/>
                  </a:lnTo>
                  <a:lnTo>
                    <a:pt x="12870" y="45"/>
                  </a:lnTo>
                  <a:lnTo>
                    <a:pt x="1338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1" name="Freeform 15259"/>
            <p:cNvSpPr/>
            <p:nvPr/>
          </p:nvSpPr>
          <p:spPr>
            <a:xfrm>
              <a:off x="617497" y="157937"/>
              <a:ext cx="271445" cy="236512"/>
            </a:xfrm>
            <a:custGeom>
              <a:avLst/>
              <a:gdLst/>
              <a:ahLst/>
              <a:cxnLst>
                <a:cxn ang="0">
                  <a:pos x="wd2" y="hd2"/>
                </a:cxn>
                <a:cxn ang="5400000">
                  <a:pos x="wd2" y="hd2"/>
                </a:cxn>
                <a:cxn ang="10800000">
                  <a:pos x="wd2" y="hd2"/>
                </a:cxn>
                <a:cxn ang="16200000">
                  <a:pos x="wd2" y="hd2"/>
                </a:cxn>
              </a:cxnLst>
              <a:rect l="0" t="0" r="r" b="b"/>
              <a:pathLst>
                <a:path w="21600" h="21600" extrusionOk="0">
                  <a:moveTo>
                    <a:pt x="11163" y="0"/>
                  </a:moveTo>
                  <a:lnTo>
                    <a:pt x="11667" y="72"/>
                  </a:lnTo>
                  <a:lnTo>
                    <a:pt x="12109" y="254"/>
                  </a:lnTo>
                  <a:lnTo>
                    <a:pt x="16460" y="3189"/>
                  </a:lnTo>
                  <a:lnTo>
                    <a:pt x="20906" y="6197"/>
                  </a:lnTo>
                  <a:lnTo>
                    <a:pt x="21253" y="6523"/>
                  </a:lnTo>
                  <a:lnTo>
                    <a:pt x="21505" y="6995"/>
                  </a:lnTo>
                  <a:lnTo>
                    <a:pt x="21600" y="7502"/>
                  </a:lnTo>
                  <a:lnTo>
                    <a:pt x="21537" y="8009"/>
                  </a:lnTo>
                  <a:lnTo>
                    <a:pt x="21348" y="8553"/>
                  </a:lnTo>
                  <a:lnTo>
                    <a:pt x="19803" y="11344"/>
                  </a:lnTo>
                  <a:lnTo>
                    <a:pt x="18163" y="14279"/>
                  </a:lnTo>
                  <a:lnTo>
                    <a:pt x="16523" y="17323"/>
                  </a:lnTo>
                  <a:lnTo>
                    <a:pt x="14820" y="20513"/>
                  </a:lnTo>
                  <a:lnTo>
                    <a:pt x="14474" y="20948"/>
                  </a:lnTo>
                  <a:lnTo>
                    <a:pt x="14032" y="21310"/>
                  </a:lnTo>
                  <a:lnTo>
                    <a:pt x="13559" y="21528"/>
                  </a:lnTo>
                  <a:lnTo>
                    <a:pt x="13055" y="21600"/>
                  </a:lnTo>
                  <a:lnTo>
                    <a:pt x="12582" y="21491"/>
                  </a:lnTo>
                  <a:lnTo>
                    <a:pt x="12077" y="21274"/>
                  </a:lnTo>
                  <a:lnTo>
                    <a:pt x="6370" y="17360"/>
                  </a:lnTo>
                  <a:lnTo>
                    <a:pt x="725" y="13554"/>
                  </a:lnTo>
                  <a:lnTo>
                    <a:pt x="347" y="13228"/>
                  </a:lnTo>
                  <a:lnTo>
                    <a:pt x="126" y="12757"/>
                  </a:lnTo>
                  <a:lnTo>
                    <a:pt x="0" y="12286"/>
                  </a:lnTo>
                  <a:lnTo>
                    <a:pt x="32" y="11779"/>
                  </a:lnTo>
                  <a:lnTo>
                    <a:pt x="189" y="11271"/>
                  </a:lnTo>
                  <a:lnTo>
                    <a:pt x="505" y="10764"/>
                  </a:lnTo>
                  <a:lnTo>
                    <a:pt x="2775" y="7937"/>
                  </a:lnTo>
                  <a:lnTo>
                    <a:pt x="5014" y="5328"/>
                  </a:lnTo>
                  <a:lnTo>
                    <a:pt x="7316" y="2863"/>
                  </a:lnTo>
                  <a:lnTo>
                    <a:pt x="9618" y="616"/>
                  </a:lnTo>
                  <a:lnTo>
                    <a:pt x="10091" y="290"/>
                  </a:lnTo>
                  <a:lnTo>
                    <a:pt x="10627" y="72"/>
                  </a:lnTo>
                  <a:lnTo>
                    <a:pt x="1116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2" name="Freeform 15260"/>
            <p:cNvSpPr/>
            <p:nvPr/>
          </p:nvSpPr>
          <p:spPr>
            <a:xfrm>
              <a:off x="831795" y="257145"/>
              <a:ext cx="226205" cy="267464"/>
            </a:xfrm>
            <a:custGeom>
              <a:avLst/>
              <a:gdLst/>
              <a:ahLst/>
              <a:cxnLst>
                <a:cxn ang="0">
                  <a:pos x="wd2" y="hd2"/>
                </a:cxn>
                <a:cxn ang="5400000">
                  <a:pos x="wd2" y="hd2"/>
                </a:cxn>
                <a:cxn ang="10800000">
                  <a:pos x="wd2" y="hd2"/>
                </a:cxn>
                <a:cxn ang="16200000">
                  <a:pos x="wd2" y="hd2"/>
                </a:cxn>
              </a:cxnLst>
              <a:rect l="0" t="0" r="r" b="b"/>
              <a:pathLst>
                <a:path w="21600" h="21600" extrusionOk="0">
                  <a:moveTo>
                    <a:pt x="9003" y="0"/>
                  </a:moveTo>
                  <a:lnTo>
                    <a:pt x="9533" y="32"/>
                  </a:lnTo>
                  <a:lnTo>
                    <a:pt x="10062" y="225"/>
                  </a:lnTo>
                  <a:lnTo>
                    <a:pt x="15358" y="2921"/>
                  </a:lnTo>
                  <a:lnTo>
                    <a:pt x="20503" y="5649"/>
                  </a:lnTo>
                  <a:lnTo>
                    <a:pt x="20919" y="5938"/>
                  </a:lnTo>
                  <a:lnTo>
                    <a:pt x="21260" y="6387"/>
                  </a:lnTo>
                  <a:lnTo>
                    <a:pt x="21487" y="6900"/>
                  </a:lnTo>
                  <a:lnTo>
                    <a:pt x="21600" y="7446"/>
                  </a:lnTo>
                  <a:lnTo>
                    <a:pt x="21562" y="8024"/>
                  </a:lnTo>
                  <a:lnTo>
                    <a:pt x="20768" y="11009"/>
                  </a:lnTo>
                  <a:lnTo>
                    <a:pt x="19784" y="14090"/>
                  </a:lnTo>
                  <a:lnTo>
                    <a:pt x="18649" y="17235"/>
                  </a:lnTo>
                  <a:lnTo>
                    <a:pt x="17325" y="20412"/>
                  </a:lnTo>
                  <a:lnTo>
                    <a:pt x="17061" y="20894"/>
                  </a:lnTo>
                  <a:lnTo>
                    <a:pt x="16644" y="21247"/>
                  </a:lnTo>
                  <a:lnTo>
                    <a:pt x="16191" y="21504"/>
                  </a:lnTo>
                  <a:lnTo>
                    <a:pt x="15699" y="21600"/>
                  </a:lnTo>
                  <a:lnTo>
                    <a:pt x="15169" y="21568"/>
                  </a:lnTo>
                  <a:lnTo>
                    <a:pt x="14640" y="21375"/>
                  </a:lnTo>
                  <a:lnTo>
                    <a:pt x="7982" y="17909"/>
                  </a:lnTo>
                  <a:lnTo>
                    <a:pt x="1135" y="14379"/>
                  </a:lnTo>
                  <a:lnTo>
                    <a:pt x="643" y="14058"/>
                  </a:lnTo>
                  <a:lnTo>
                    <a:pt x="265" y="13640"/>
                  </a:lnTo>
                  <a:lnTo>
                    <a:pt x="76" y="13159"/>
                  </a:lnTo>
                  <a:lnTo>
                    <a:pt x="0" y="12645"/>
                  </a:lnTo>
                  <a:lnTo>
                    <a:pt x="76" y="12100"/>
                  </a:lnTo>
                  <a:lnTo>
                    <a:pt x="303" y="11618"/>
                  </a:lnTo>
                  <a:lnTo>
                    <a:pt x="2308" y="8762"/>
                  </a:lnTo>
                  <a:lnTo>
                    <a:pt x="4161" y="6002"/>
                  </a:lnTo>
                  <a:lnTo>
                    <a:pt x="5939" y="3306"/>
                  </a:lnTo>
                  <a:lnTo>
                    <a:pt x="7679" y="770"/>
                  </a:lnTo>
                  <a:lnTo>
                    <a:pt x="8020" y="385"/>
                  </a:lnTo>
                  <a:lnTo>
                    <a:pt x="8474" y="128"/>
                  </a:lnTo>
                  <a:lnTo>
                    <a:pt x="900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3" name="Freeform 15261"/>
            <p:cNvSpPr/>
            <p:nvPr/>
          </p:nvSpPr>
          <p:spPr>
            <a:xfrm>
              <a:off x="1039744" y="357939"/>
              <a:ext cx="159535" cy="278576"/>
            </a:xfrm>
            <a:custGeom>
              <a:avLst/>
              <a:gdLst/>
              <a:ahLst/>
              <a:cxnLst>
                <a:cxn ang="0">
                  <a:pos x="wd2" y="hd2"/>
                </a:cxn>
                <a:cxn ang="5400000">
                  <a:pos x="wd2" y="hd2"/>
                </a:cxn>
                <a:cxn ang="10800000">
                  <a:pos x="wd2" y="hd2"/>
                </a:cxn>
                <a:cxn ang="16200000">
                  <a:pos x="wd2" y="hd2"/>
                </a:cxn>
              </a:cxnLst>
              <a:rect l="0" t="0" r="r" b="b"/>
              <a:pathLst>
                <a:path w="21600" h="21600" extrusionOk="0">
                  <a:moveTo>
                    <a:pt x="7164" y="0"/>
                  </a:moveTo>
                  <a:lnTo>
                    <a:pt x="7810" y="123"/>
                  </a:lnTo>
                  <a:lnTo>
                    <a:pt x="12012" y="1659"/>
                  </a:lnTo>
                  <a:lnTo>
                    <a:pt x="15998" y="3134"/>
                  </a:lnTo>
                  <a:lnTo>
                    <a:pt x="19822" y="4578"/>
                  </a:lnTo>
                  <a:lnTo>
                    <a:pt x="20307" y="4855"/>
                  </a:lnTo>
                  <a:lnTo>
                    <a:pt x="20738" y="5254"/>
                  </a:lnTo>
                  <a:lnTo>
                    <a:pt x="21115" y="5776"/>
                  </a:lnTo>
                  <a:lnTo>
                    <a:pt x="21385" y="6329"/>
                  </a:lnTo>
                  <a:lnTo>
                    <a:pt x="21492" y="6944"/>
                  </a:lnTo>
                  <a:lnTo>
                    <a:pt x="21600" y="9525"/>
                  </a:lnTo>
                  <a:lnTo>
                    <a:pt x="21492" y="12167"/>
                  </a:lnTo>
                  <a:lnTo>
                    <a:pt x="21169" y="14810"/>
                  </a:lnTo>
                  <a:lnTo>
                    <a:pt x="20577" y="17514"/>
                  </a:lnTo>
                  <a:lnTo>
                    <a:pt x="19769" y="20187"/>
                  </a:lnTo>
                  <a:lnTo>
                    <a:pt x="19553" y="20678"/>
                  </a:lnTo>
                  <a:lnTo>
                    <a:pt x="19176" y="21078"/>
                  </a:lnTo>
                  <a:lnTo>
                    <a:pt x="18691" y="21385"/>
                  </a:lnTo>
                  <a:lnTo>
                    <a:pt x="18153" y="21569"/>
                  </a:lnTo>
                  <a:lnTo>
                    <a:pt x="17614" y="21600"/>
                  </a:lnTo>
                  <a:lnTo>
                    <a:pt x="17075" y="21477"/>
                  </a:lnTo>
                  <a:lnTo>
                    <a:pt x="12227" y="19664"/>
                  </a:lnTo>
                  <a:lnTo>
                    <a:pt x="7002" y="17821"/>
                  </a:lnTo>
                  <a:lnTo>
                    <a:pt x="1562" y="15854"/>
                  </a:lnTo>
                  <a:lnTo>
                    <a:pt x="970" y="15578"/>
                  </a:lnTo>
                  <a:lnTo>
                    <a:pt x="485" y="15178"/>
                  </a:lnTo>
                  <a:lnTo>
                    <a:pt x="162" y="14717"/>
                  </a:lnTo>
                  <a:lnTo>
                    <a:pt x="0" y="14195"/>
                  </a:lnTo>
                  <a:lnTo>
                    <a:pt x="0" y="13673"/>
                  </a:lnTo>
                  <a:lnTo>
                    <a:pt x="215" y="13150"/>
                  </a:lnTo>
                  <a:lnTo>
                    <a:pt x="1885" y="10047"/>
                  </a:lnTo>
                  <a:lnTo>
                    <a:pt x="3340" y="6975"/>
                  </a:lnTo>
                  <a:lnTo>
                    <a:pt x="4579" y="3964"/>
                  </a:lnTo>
                  <a:lnTo>
                    <a:pt x="5494" y="1014"/>
                  </a:lnTo>
                  <a:lnTo>
                    <a:pt x="5764" y="553"/>
                  </a:lnTo>
                  <a:lnTo>
                    <a:pt x="6141" y="215"/>
                  </a:lnTo>
                  <a:lnTo>
                    <a:pt x="6625" y="31"/>
                  </a:lnTo>
                  <a:lnTo>
                    <a:pt x="7164"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4" name="Freeform 15262"/>
            <p:cNvSpPr/>
            <p:nvPr/>
          </p:nvSpPr>
          <p:spPr>
            <a:xfrm>
              <a:off x="1204833" y="440480"/>
              <a:ext cx="89689" cy="270639"/>
            </a:xfrm>
            <a:custGeom>
              <a:avLst/>
              <a:gdLst/>
              <a:ahLst/>
              <a:cxnLst>
                <a:cxn ang="0">
                  <a:pos x="wd2" y="hd2"/>
                </a:cxn>
                <a:cxn ang="5400000">
                  <a:pos x="wd2" y="hd2"/>
                </a:cxn>
                <a:cxn ang="10800000">
                  <a:pos x="wd2" y="hd2"/>
                </a:cxn>
                <a:cxn ang="16200000">
                  <a:pos x="wd2" y="hd2"/>
                </a:cxn>
              </a:cxnLst>
              <a:rect l="0" t="0" r="r" b="b"/>
              <a:pathLst>
                <a:path w="21600" h="21600" extrusionOk="0">
                  <a:moveTo>
                    <a:pt x="3616" y="0"/>
                  </a:moveTo>
                  <a:lnTo>
                    <a:pt x="4187" y="95"/>
                  </a:lnTo>
                  <a:lnTo>
                    <a:pt x="8944" y="1172"/>
                  </a:lnTo>
                  <a:lnTo>
                    <a:pt x="13131" y="2185"/>
                  </a:lnTo>
                  <a:lnTo>
                    <a:pt x="16842" y="3104"/>
                  </a:lnTo>
                  <a:lnTo>
                    <a:pt x="17318" y="3326"/>
                  </a:lnTo>
                  <a:lnTo>
                    <a:pt x="17794" y="3706"/>
                  </a:lnTo>
                  <a:lnTo>
                    <a:pt x="18365" y="4212"/>
                  </a:lnTo>
                  <a:lnTo>
                    <a:pt x="18841" y="4782"/>
                  </a:lnTo>
                  <a:lnTo>
                    <a:pt x="19221" y="5448"/>
                  </a:lnTo>
                  <a:lnTo>
                    <a:pt x="20458" y="8298"/>
                  </a:lnTo>
                  <a:lnTo>
                    <a:pt x="21315" y="11180"/>
                  </a:lnTo>
                  <a:lnTo>
                    <a:pt x="21600" y="14062"/>
                  </a:lnTo>
                  <a:lnTo>
                    <a:pt x="21410" y="16976"/>
                  </a:lnTo>
                  <a:lnTo>
                    <a:pt x="20744" y="19890"/>
                  </a:lnTo>
                  <a:lnTo>
                    <a:pt x="20363" y="20523"/>
                  </a:lnTo>
                  <a:lnTo>
                    <a:pt x="19982" y="21062"/>
                  </a:lnTo>
                  <a:lnTo>
                    <a:pt x="19411" y="21410"/>
                  </a:lnTo>
                  <a:lnTo>
                    <a:pt x="18841" y="21600"/>
                  </a:lnTo>
                  <a:lnTo>
                    <a:pt x="18270" y="21600"/>
                  </a:lnTo>
                  <a:lnTo>
                    <a:pt x="14749" y="20777"/>
                  </a:lnTo>
                  <a:lnTo>
                    <a:pt x="10943" y="19921"/>
                  </a:lnTo>
                  <a:lnTo>
                    <a:pt x="6566" y="18940"/>
                  </a:lnTo>
                  <a:lnTo>
                    <a:pt x="1998" y="17958"/>
                  </a:lnTo>
                  <a:lnTo>
                    <a:pt x="1332" y="17704"/>
                  </a:lnTo>
                  <a:lnTo>
                    <a:pt x="666" y="17356"/>
                  </a:lnTo>
                  <a:lnTo>
                    <a:pt x="285" y="16913"/>
                  </a:lnTo>
                  <a:lnTo>
                    <a:pt x="95" y="16406"/>
                  </a:lnTo>
                  <a:lnTo>
                    <a:pt x="0" y="15836"/>
                  </a:lnTo>
                  <a:lnTo>
                    <a:pt x="190" y="15266"/>
                  </a:lnTo>
                  <a:lnTo>
                    <a:pt x="1522" y="12479"/>
                  </a:lnTo>
                  <a:lnTo>
                    <a:pt x="2379" y="9660"/>
                  </a:lnTo>
                  <a:lnTo>
                    <a:pt x="2759" y="6904"/>
                  </a:lnTo>
                  <a:lnTo>
                    <a:pt x="2855" y="4149"/>
                  </a:lnTo>
                  <a:lnTo>
                    <a:pt x="2379" y="1425"/>
                  </a:lnTo>
                  <a:lnTo>
                    <a:pt x="2379" y="950"/>
                  </a:lnTo>
                  <a:lnTo>
                    <a:pt x="2474" y="538"/>
                  </a:lnTo>
                  <a:lnTo>
                    <a:pt x="2759" y="253"/>
                  </a:lnTo>
                  <a:lnTo>
                    <a:pt x="3140" y="63"/>
                  </a:lnTo>
                  <a:lnTo>
                    <a:pt x="361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5" name="Freeform 15263"/>
            <p:cNvSpPr/>
            <p:nvPr/>
          </p:nvSpPr>
          <p:spPr>
            <a:xfrm>
              <a:off x="1289759" y="492068"/>
              <a:ext cx="27780" cy="246829"/>
            </a:xfrm>
            <a:custGeom>
              <a:avLst/>
              <a:gdLst/>
              <a:ahLst/>
              <a:cxnLst>
                <a:cxn ang="0">
                  <a:pos x="wd2" y="hd2"/>
                </a:cxn>
                <a:cxn ang="5400000">
                  <a:pos x="wd2" y="hd2"/>
                </a:cxn>
                <a:cxn ang="10800000">
                  <a:pos x="wd2" y="hd2"/>
                </a:cxn>
                <a:cxn ang="16200000">
                  <a:pos x="wd2" y="hd2"/>
                </a:cxn>
              </a:cxnLst>
              <a:rect l="0" t="0" r="r" b="b"/>
              <a:pathLst>
                <a:path w="21600" h="21600" extrusionOk="0">
                  <a:moveTo>
                    <a:pt x="18862" y="21495"/>
                  </a:moveTo>
                  <a:lnTo>
                    <a:pt x="19166" y="21530"/>
                  </a:lnTo>
                  <a:lnTo>
                    <a:pt x="18862" y="21600"/>
                  </a:lnTo>
                  <a:lnTo>
                    <a:pt x="18862" y="21495"/>
                  </a:lnTo>
                  <a:close/>
                  <a:moveTo>
                    <a:pt x="1217" y="0"/>
                  </a:moveTo>
                  <a:lnTo>
                    <a:pt x="6389" y="592"/>
                  </a:lnTo>
                  <a:lnTo>
                    <a:pt x="8214" y="836"/>
                  </a:lnTo>
                  <a:lnTo>
                    <a:pt x="9127" y="1010"/>
                  </a:lnTo>
                  <a:lnTo>
                    <a:pt x="8823" y="1150"/>
                  </a:lnTo>
                  <a:lnTo>
                    <a:pt x="8823" y="1254"/>
                  </a:lnTo>
                  <a:lnTo>
                    <a:pt x="9127" y="1498"/>
                  </a:lnTo>
                  <a:lnTo>
                    <a:pt x="9735" y="1846"/>
                  </a:lnTo>
                  <a:lnTo>
                    <a:pt x="10344" y="2299"/>
                  </a:lnTo>
                  <a:lnTo>
                    <a:pt x="11256" y="2857"/>
                  </a:lnTo>
                  <a:lnTo>
                    <a:pt x="12473" y="3449"/>
                  </a:lnTo>
                  <a:lnTo>
                    <a:pt x="17037" y="6585"/>
                  </a:lnTo>
                  <a:lnTo>
                    <a:pt x="20079" y="9790"/>
                  </a:lnTo>
                  <a:lnTo>
                    <a:pt x="21600" y="12960"/>
                  </a:lnTo>
                  <a:lnTo>
                    <a:pt x="21600" y="16165"/>
                  </a:lnTo>
                  <a:lnTo>
                    <a:pt x="20079" y="19335"/>
                  </a:lnTo>
                  <a:lnTo>
                    <a:pt x="19470" y="20067"/>
                  </a:lnTo>
                  <a:lnTo>
                    <a:pt x="19166" y="20694"/>
                  </a:lnTo>
                  <a:lnTo>
                    <a:pt x="18862" y="21182"/>
                  </a:lnTo>
                  <a:lnTo>
                    <a:pt x="18862" y="21495"/>
                  </a:lnTo>
                  <a:lnTo>
                    <a:pt x="17949" y="21356"/>
                  </a:lnTo>
                  <a:lnTo>
                    <a:pt x="15820" y="21112"/>
                  </a:lnTo>
                  <a:lnTo>
                    <a:pt x="13082" y="20834"/>
                  </a:lnTo>
                  <a:lnTo>
                    <a:pt x="9431" y="20485"/>
                  </a:lnTo>
                  <a:lnTo>
                    <a:pt x="8518" y="20311"/>
                  </a:lnTo>
                  <a:lnTo>
                    <a:pt x="7910" y="20032"/>
                  </a:lnTo>
                  <a:lnTo>
                    <a:pt x="7606" y="19614"/>
                  </a:lnTo>
                  <a:lnTo>
                    <a:pt x="7301" y="19092"/>
                  </a:lnTo>
                  <a:lnTo>
                    <a:pt x="7606" y="18499"/>
                  </a:lnTo>
                  <a:lnTo>
                    <a:pt x="7910" y="17872"/>
                  </a:lnTo>
                  <a:lnTo>
                    <a:pt x="9735" y="14667"/>
                  </a:lnTo>
                  <a:lnTo>
                    <a:pt x="10039" y="11462"/>
                  </a:lnTo>
                  <a:lnTo>
                    <a:pt x="9127" y="8292"/>
                  </a:lnTo>
                  <a:lnTo>
                    <a:pt x="6389" y="5086"/>
                  </a:lnTo>
                  <a:lnTo>
                    <a:pt x="2130" y="1951"/>
                  </a:lnTo>
                  <a:lnTo>
                    <a:pt x="1217" y="1359"/>
                  </a:lnTo>
                  <a:lnTo>
                    <a:pt x="304" y="871"/>
                  </a:lnTo>
                  <a:lnTo>
                    <a:pt x="0" y="453"/>
                  </a:lnTo>
                  <a:lnTo>
                    <a:pt x="0" y="174"/>
                  </a:lnTo>
                  <a:lnTo>
                    <a:pt x="304" y="0"/>
                  </a:lnTo>
                  <a:lnTo>
                    <a:pt x="121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6" name="Freeform 15264"/>
            <p:cNvSpPr/>
            <p:nvPr/>
          </p:nvSpPr>
          <p:spPr>
            <a:xfrm>
              <a:off x="519872" y="0"/>
              <a:ext cx="243666" cy="15874"/>
            </a:xfrm>
            <a:custGeom>
              <a:avLst/>
              <a:gdLst/>
              <a:ahLst/>
              <a:cxnLst>
                <a:cxn ang="0">
                  <a:pos x="wd2" y="hd2"/>
                </a:cxn>
                <a:cxn ang="5400000">
                  <a:pos x="wd2" y="hd2"/>
                </a:cxn>
                <a:cxn ang="10800000">
                  <a:pos x="wd2" y="hd2"/>
                </a:cxn>
                <a:cxn ang="16200000">
                  <a:pos x="wd2" y="hd2"/>
                </a:cxn>
              </a:cxnLst>
              <a:rect l="0" t="0" r="r" b="b"/>
              <a:pathLst>
                <a:path w="21600" h="21600" extrusionOk="0">
                  <a:moveTo>
                    <a:pt x="351" y="16859"/>
                  </a:moveTo>
                  <a:lnTo>
                    <a:pt x="527" y="17385"/>
                  </a:lnTo>
                  <a:lnTo>
                    <a:pt x="351" y="17385"/>
                  </a:lnTo>
                  <a:lnTo>
                    <a:pt x="70" y="17912"/>
                  </a:lnTo>
                  <a:lnTo>
                    <a:pt x="0" y="17912"/>
                  </a:lnTo>
                  <a:lnTo>
                    <a:pt x="105" y="16859"/>
                  </a:lnTo>
                  <a:lnTo>
                    <a:pt x="351" y="16859"/>
                  </a:lnTo>
                  <a:close/>
                  <a:moveTo>
                    <a:pt x="11906" y="0"/>
                  </a:moveTo>
                  <a:lnTo>
                    <a:pt x="15138" y="527"/>
                  </a:lnTo>
                  <a:lnTo>
                    <a:pt x="18334" y="4215"/>
                  </a:lnTo>
                  <a:lnTo>
                    <a:pt x="19071" y="5268"/>
                  </a:lnTo>
                  <a:lnTo>
                    <a:pt x="19703" y="6322"/>
                  </a:lnTo>
                  <a:lnTo>
                    <a:pt x="20230" y="7376"/>
                  </a:lnTo>
                  <a:lnTo>
                    <a:pt x="20546" y="7902"/>
                  </a:lnTo>
                  <a:lnTo>
                    <a:pt x="20687" y="7902"/>
                  </a:lnTo>
                  <a:lnTo>
                    <a:pt x="20792" y="6849"/>
                  </a:lnTo>
                  <a:lnTo>
                    <a:pt x="21003" y="7376"/>
                  </a:lnTo>
                  <a:lnTo>
                    <a:pt x="21284" y="7902"/>
                  </a:lnTo>
                  <a:lnTo>
                    <a:pt x="21600" y="9483"/>
                  </a:lnTo>
                  <a:lnTo>
                    <a:pt x="21565" y="10010"/>
                  </a:lnTo>
                  <a:lnTo>
                    <a:pt x="21319" y="9483"/>
                  </a:lnTo>
                  <a:lnTo>
                    <a:pt x="20898" y="8956"/>
                  </a:lnTo>
                  <a:lnTo>
                    <a:pt x="20336" y="7902"/>
                  </a:lnTo>
                  <a:lnTo>
                    <a:pt x="19668" y="6849"/>
                  </a:lnTo>
                  <a:lnTo>
                    <a:pt x="16542" y="3688"/>
                  </a:lnTo>
                  <a:lnTo>
                    <a:pt x="13417" y="2634"/>
                  </a:lnTo>
                  <a:lnTo>
                    <a:pt x="10291" y="4741"/>
                  </a:lnTo>
                  <a:lnTo>
                    <a:pt x="7165" y="9483"/>
                  </a:lnTo>
                  <a:lnTo>
                    <a:pt x="4039" y="16859"/>
                  </a:lnTo>
                  <a:lnTo>
                    <a:pt x="3442" y="18439"/>
                  </a:lnTo>
                  <a:lnTo>
                    <a:pt x="2880" y="19493"/>
                  </a:lnTo>
                  <a:lnTo>
                    <a:pt x="2353" y="20546"/>
                  </a:lnTo>
                  <a:lnTo>
                    <a:pt x="1932" y="21600"/>
                  </a:lnTo>
                  <a:lnTo>
                    <a:pt x="1616" y="21600"/>
                  </a:lnTo>
                  <a:lnTo>
                    <a:pt x="1440" y="21073"/>
                  </a:lnTo>
                  <a:lnTo>
                    <a:pt x="1019" y="18966"/>
                  </a:lnTo>
                  <a:lnTo>
                    <a:pt x="667" y="17385"/>
                  </a:lnTo>
                  <a:lnTo>
                    <a:pt x="527" y="17385"/>
                  </a:lnTo>
                  <a:lnTo>
                    <a:pt x="702" y="16859"/>
                  </a:lnTo>
                  <a:lnTo>
                    <a:pt x="1159" y="15805"/>
                  </a:lnTo>
                  <a:lnTo>
                    <a:pt x="1686" y="14224"/>
                  </a:lnTo>
                  <a:lnTo>
                    <a:pt x="2283" y="12644"/>
                  </a:lnTo>
                  <a:lnTo>
                    <a:pt x="5479" y="5795"/>
                  </a:lnTo>
                  <a:lnTo>
                    <a:pt x="8675" y="1580"/>
                  </a:lnTo>
                  <a:lnTo>
                    <a:pt x="1190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7" name="Freeform 15265"/>
            <p:cNvSpPr/>
            <p:nvPr/>
          </p:nvSpPr>
          <p:spPr>
            <a:xfrm>
              <a:off x="553207" y="4761"/>
              <a:ext cx="254778" cy="47621"/>
            </a:xfrm>
            <a:custGeom>
              <a:avLst/>
              <a:gdLst/>
              <a:ahLst/>
              <a:cxnLst>
                <a:cxn ang="0">
                  <a:pos x="wd2" y="hd2"/>
                </a:cxn>
                <a:cxn ang="5400000">
                  <a:pos x="wd2" y="hd2"/>
                </a:cxn>
                <a:cxn ang="10800000">
                  <a:pos x="wd2" y="hd2"/>
                </a:cxn>
                <a:cxn ang="16200000">
                  <a:pos x="wd2" y="hd2"/>
                </a:cxn>
              </a:cxnLst>
              <a:rect l="0" t="0" r="r" b="b"/>
              <a:pathLst>
                <a:path w="21600" h="21600" extrusionOk="0">
                  <a:moveTo>
                    <a:pt x="10497" y="0"/>
                  </a:moveTo>
                  <a:lnTo>
                    <a:pt x="13458" y="0"/>
                  </a:lnTo>
                  <a:lnTo>
                    <a:pt x="16419" y="1071"/>
                  </a:lnTo>
                  <a:lnTo>
                    <a:pt x="17092" y="1428"/>
                  </a:lnTo>
                  <a:lnTo>
                    <a:pt x="17697" y="1964"/>
                  </a:lnTo>
                  <a:lnTo>
                    <a:pt x="18202" y="2321"/>
                  </a:lnTo>
                  <a:lnTo>
                    <a:pt x="18572" y="2678"/>
                  </a:lnTo>
                  <a:lnTo>
                    <a:pt x="18774" y="3035"/>
                  </a:lnTo>
                  <a:lnTo>
                    <a:pt x="19615" y="4998"/>
                  </a:lnTo>
                  <a:lnTo>
                    <a:pt x="20523" y="7319"/>
                  </a:lnTo>
                  <a:lnTo>
                    <a:pt x="21566" y="9818"/>
                  </a:lnTo>
                  <a:lnTo>
                    <a:pt x="21600" y="10354"/>
                  </a:lnTo>
                  <a:lnTo>
                    <a:pt x="21499" y="10711"/>
                  </a:lnTo>
                  <a:lnTo>
                    <a:pt x="21230" y="10889"/>
                  </a:lnTo>
                  <a:lnTo>
                    <a:pt x="17764" y="10889"/>
                  </a:lnTo>
                  <a:lnTo>
                    <a:pt x="15207" y="11960"/>
                  </a:lnTo>
                  <a:lnTo>
                    <a:pt x="12650" y="13745"/>
                  </a:lnTo>
                  <a:lnTo>
                    <a:pt x="10093" y="16423"/>
                  </a:lnTo>
                  <a:lnTo>
                    <a:pt x="6897" y="20886"/>
                  </a:lnTo>
                  <a:lnTo>
                    <a:pt x="6258" y="21421"/>
                  </a:lnTo>
                  <a:lnTo>
                    <a:pt x="5652" y="21600"/>
                  </a:lnTo>
                  <a:lnTo>
                    <a:pt x="5181" y="21421"/>
                  </a:lnTo>
                  <a:lnTo>
                    <a:pt x="4811" y="20886"/>
                  </a:lnTo>
                  <a:lnTo>
                    <a:pt x="3095" y="16245"/>
                  </a:lnTo>
                  <a:lnTo>
                    <a:pt x="1480" y="12139"/>
                  </a:lnTo>
                  <a:lnTo>
                    <a:pt x="67" y="8390"/>
                  </a:lnTo>
                  <a:lnTo>
                    <a:pt x="0" y="8033"/>
                  </a:lnTo>
                  <a:lnTo>
                    <a:pt x="101" y="7498"/>
                  </a:lnTo>
                  <a:lnTo>
                    <a:pt x="336" y="6962"/>
                  </a:lnTo>
                  <a:lnTo>
                    <a:pt x="673" y="6248"/>
                  </a:lnTo>
                  <a:lnTo>
                    <a:pt x="1110" y="5534"/>
                  </a:lnTo>
                  <a:lnTo>
                    <a:pt x="1682" y="4998"/>
                  </a:lnTo>
                  <a:lnTo>
                    <a:pt x="4609" y="2321"/>
                  </a:lnTo>
                  <a:lnTo>
                    <a:pt x="7570" y="714"/>
                  </a:lnTo>
                  <a:lnTo>
                    <a:pt x="1049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8" name="Freeform 15266"/>
            <p:cNvSpPr/>
            <p:nvPr/>
          </p:nvSpPr>
          <p:spPr>
            <a:xfrm>
              <a:off x="644482" y="33333"/>
              <a:ext cx="235730" cy="88098"/>
            </a:xfrm>
            <a:custGeom>
              <a:avLst/>
              <a:gdLst/>
              <a:ahLst/>
              <a:cxnLst>
                <a:cxn ang="0">
                  <a:pos x="wd2" y="hd2"/>
                </a:cxn>
                <a:cxn ang="5400000">
                  <a:pos x="wd2" y="hd2"/>
                </a:cxn>
                <a:cxn ang="10800000">
                  <a:pos x="wd2" y="hd2"/>
                </a:cxn>
                <a:cxn ang="16200000">
                  <a:pos x="wd2" y="hd2"/>
                </a:cxn>
              </a:cxnLst>
              <a:rect l="0" t="0" r="r" b="b"/>
              <a:pathLst>
                <a:path w="21600" h="21600" extrusionOk="0">
                  <a:moveTo>
                    <a:pt x="14473" y="0"/>
                  </a:moveTo>
                  <a:lnTo>
                    <a:pt x="15236" y="0"/>
                  </a:lnTo>
                  <a:lnTo>
                    <a:pt x="15927" y="293"/>
                  </a:lnTo>
                  <a:lnTo>
                    <a:pt x="16509" y="586"/>
                  </a:lnTo>
                  <a:lnTo>
                    <a:pt x="16873" y="880"/>
                  </a:lnTo>
                  <a:lnTo>
                    <a:pt x="19091" y="4105"/>
                  </a:lnTo>
                  <a:lnTo>
                    <a:pt x="21418" y="7526"/>
                  </a:lnTo>
                  <a:lnTo>
                    <a:pt x="21600" y="7917"/>
                  </a:lnTo>
                  <a:lnTo>
                    <a:pt x="21564" y="8405"/>
                  </a:lnTo>
                  <a:lnTo>
                    <a:pt x="21309" y="8894"/>
                  </a:lnTo>
                  <a:lnTo>
                    <a:pt x="20873" y="9187"/>
                  </a:lnTo>
                  <a:lnTo>
                    <a:pt x="18982" y="10556"/>
                  </a:lnTo>
                  <a:lnTo>
                    <a:pt x="17055" y="12510"/>
                  </a:lnTo>
                  <a:lnTo>
                    <a:pt x="15091" y="14758"/>
                  </a:lnTo>
                  <a:lnTo>
                    <a:pt x="13091" y="17397"/>
                  </a:lnTo>
                  <a:lnTo>
                    <a:pt x="11127" y="20427"/>
                  </a:lnTo>
                  <a:lnTo>
                    <a:pt x="10582" y="21111"/>
                  </a:lnTo>
                  <a:lnTo>
                    <a:pt x="10000" y="21502"/>
                  </a:lnTo>
                  <a:lnTo>
                    <a:pt x="9382" y="21600"/>
                  </a:lnTo>
                  <a:lnTo>
                    <a:pt x="8800" y="21502"/>
                  </a:lnTo>
                  <a:lnTo>
                    <a:pt x="8327" y="21014"/>
                  </a:lnTo>
                  <a:lnTo>
                    <a:pt x="5527" y="16811"/>
                  </a:lnTo>
                  <a:lnTo>
                    <a:pt x="2836" y="12804"/>
                  </a:lnTo>
                  <a:lnTo>
                    <a:pt x="255" y="8992"/>
                  </a:lnTo>
                  <a:lnTo>
                    <a:pt x="73" y="8503"/>
                  </a:lnTo>
                  <a:lnTo>
                    <a:pt x="0" y="8014"/>
                  </a:lnTo>
                  <a:lnTo>
                    <a:pt x="109" y="7428"/>
                  </a:lnTo>
                  <a:lnTo>
                    <a:pt x="364" y="6842"/>
                  </a:lnTo>
                  <a:lnTo>
                    <a:pt x="727" y="6255"/>
                  </a:lnTo>
                  <a:lnTo>
                    <a:pt x="1200" y="5767"/>
                  </a:lnTo>
                  <a:lnTo>
                    <a:pt x="3891" y="3616"/>
                  </a:lnTo>
                  <a:lnTo>
                    <a:pt x="6545" y="2052"/>
                  </a:lnTo>
                  <a:lnTo>
                    <a:pt x="9236" y="880"/>
                  </a:lnTo>
                  <a:lnTo>
                    <a:pt x="11855" y="195"/>
                  </a:lnTo>
                  <a:lnTo>
                    <a:pt x="1447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9" name="Freeform 15267"/>
            <p:cNvSpPr/>
            <p:nvPr/>
          </p:nvSpPr>
          <p:spPr>
            <a:xfrm>
              <a:off x="780205" y="77778"/>
              <a:ext cx="189695" cy="134130"/>
            </a:xfrm>
            <a:custGeom>
              <a:avLst/>
              <a:gdLst/>
              <a:ahLst/>
              <a:cxnLst>
                <a:cxn ang="0">
                  <a:pos x="wd2" y="hd2"/>
                </a:cxn>
                <a:cxn ang="5400000">
                  <a:pos x="wd2" y="hd2"/>
                </a:cxn>
                <a:cxn ang="10800000">
                  <a:pos x="wd2" y="hd2"/>
                </a:cxn>
                <a:cxn ang="16200000">
                  <a:pos x="wd2" y="hd2"/>
                </a:cxn>
              </a:cxnLst>
              <a:rect l="0" t="0" r="r" b="b"/>
              <a:pathLst>
                <a:path w="21600" h="21600" extrusionOk="0">
                  <a:moveTo>
                    <a:pt x="13285" y="0"/>
                  </a:moveTo>
                  <a:lnTo>
                    <a:pt x="13873" y="127"/>
                  </a:lnTo>
                  <a:lnTo>
                    <a:pt x="14415" y="381"/>
                  </a:lnTo>
                  <a:lnTo>
                    <a:pt x="17714" y="3113"/>
                  </a:lnTo>
                  <a:lnTo>
                    <a:pt x="21103" y="5908"/>
                  </a:lnTo>
                  <a:lnTo>
                    <a:pt x="21419" y="6289"/>
                  </a:lnTo>
                  <a:lnTo>
                    <a:pt x="21600" y="6861"/>
                  </a:lnTo>
                  <a:lnTo>
                    <a:pt x="21600" y="7369"/>
                  </a:lnTo>
                  <a:lnTo>
                    <a:pt x="21464" y="7941"/>
                  </a:lnTo>
                  <a:lnTo>
                    <a:pt x="20109" y="10673"/>
                  </a:lnTo>
                  <a:lnTo>
                    <a:pt x="18663" y="13595"/>
                  </a:lnTo>
                  <a:lnTo>
                    <a:pt x="17172" y="16835"/>
                  </a:lnTo>
                  <a:lnTo>
                    <a:pt x="15500" y="20393"/>
                  </a:lnTo>
                  <a:lnTo>
                    <a:pt x="15093" y="21028"/>
                  </a:lnTo>
                  <a:lnTo>
                    <a:pt x="14551" y="21409"/>
                  </a:lnTo>
                  <a:lnTo>
                    <a:pt x="13918" y="21600"/>
                  </a:lnTo>
                  <a:lnTo>
                    <a:pt x="13285" y="21536"/>
                  </a:lnTo>
                  <a:lnTo>
                    <a:pt x="12653" y="21219"/>
                  </a:lnTo>
                  <a:lnTo>
                    <a:pt x="6597" y="16136"/>
                  </a:lnTo>
                  <a:lnTo>
                    <a:pt x="633" y="11308"/>
                  </a:lnTo>
                  <a:lnTo>
                    <a:pt x="181" y="10800"/>
                  </a:lnTo>
                  <a:lnTo>
                    <a:pt x="0" y="10165"/>
                  </a:lnTo>
                  <a:lnTo>
                    <a:pt x="0" y="9402"/>
                  </a:lnTo>
                  <a:lnTo>
                    <a:pt x="271" y="8767"/>
                  </a:lnTo>
                  <a:lnTo>
                    <a:pt x="723" y="8195"/>
                  </a:lnTo>
                  <a:lnTo>
                    <a:pt x="3073" y="6099"/>
                  </a:lnTo>
                  <a:lnTo>
                    <a:pt x="5332" y="4256"/>
                  </a:lnTo>
                  <a:lnTo>
                    <a:pt x="7592" y="2668"/>
                  </a:lnTo>
                  <a:lnTo>
                    <a:pt x="9851" y="1334"/>
                  </a:lnTo>
                  <a:lnTo>
                    <a:pt x="12020" y="191"/>
                  </a:lnTo>
                  <a:lnTo>
                    <a:pt x="12653" y="64"/>
                  </a:lnTo>
                  <a:lnTo>
                    <a:pt x="1328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0" name="Freeform 15268"/>
            <p:cNvSpPr/>
            <p:nvPr/>
          </p:nvSpPr>
          <p:spPr>
            <a:xfrm>
              <a:off x="937357" y="130953"/>
              <a:ext cx="132549" cy="177780"/>
            </a:xfrm>
            <a:custGeom>
              <a:avLst/>
              <a:gdLst/>
              <a:ahLst/>
              <a:cxnLst>
                <a:cxn ang="0">
                  <a:pos x="wd2" y="hd2"/>
                </a:cxn>
                <a:cxn ang="5400000">
                  <a:pos x="wd2" y="hd2"/>
                </a:cxn>
                <a:cxn ang="10800000">
                  <a:pos x="wd2" y="hd2"/>
                </a:cxn>
                <a:cxn ang="16200000">
                  <a:pos x="wd2" y="hd2"/>
                </a:cxn>
              </a:cxnLst>
              <a:rect l="0" t="0" r="r" b="b"/>
              <a:pathLst>
                <a:path w="21600" h="21600" extrusionOk="0">
                  <a:moveTo>
                    <a:pt x="8925" y="0"/>
                  </a:moveTo>
                  <a:lnTo>
                    <a:pt x="9507" y="193"/>
                  </a:lnTo>
                  <a:lnTo>
                    <a:pt x="14357" y="2362"/>
                  </a:lnTo>
                  <a:lnTo>
                    <a:pt x="18949" y="4532"/>
                  </a:lnTo>
                  <a:lnTo>
                    <a:pt x="19466" y="4870"/>
                  </a:lnTo>
                  <a:lnTo>
                    <a:pt x="19983" y="5400"/>
                  </a:lnTo>
                  <a:lnTo>
                    <a:pt x="20436" y="6027"/>
                  </a:lnTo>
                  <a:lnTo>
                    <a:pt x="20695" y="6702"/>
                  </a:lnTo>
                  <a:lnTo>
                    <a:pt x="21212" y="9161"/>
                  </a:lnTo>
                  <a:lnTo>
                    <a:pt x="21535" y="11716"/>
                  </a:lnTo>
                  <a:lnTo>
                    <a:pt x="21600" y="14416"/>
                  </a:lnTo>
                  <a:lnTo>
                    <a:pt x="21471" y="17213"/>
                  </a:lnTo>
                  <a:lnTo>
                    <a:pt x="21147" y="20154"/>
                  </a:lnTo>
                  <a:lnTo>
                    <a:pt x="20889" y="20829"/>
                  </a:lnTo>
                  <a:lnTo>
                    <a:pt x="20501" y="21311"/>
                  </a:lnTo>
                  <a:lnTo>
                    <a:pt x="19919" y="21552"/>
                  </a:lnTo>
                  <a:lnTo>
                    <a:pt x="19207" y="21600"/>
                  </a:lnTo>
                  <a:lnTo>
                    <a:pt x="18431" y="21359"/>
                  </a:lnTo>
                  <a:lnTo>
                    <a:pt x="10089" y="17454"/>
                  </a:lnTo>
                  <a:lnTo>
                    <a:pt x="1423" y="13548"/>
                  </a:lnTo>
                  <a:lnTo>
                    <a:pt x="711" y="13066"/>
                  </a:lnTo>
                  <a:lnTo>
                    <a:pt x="259" y="12487"/>
                  </a:lnTo>
                  <a:lnTo>
                    <a:pt x="0" y="11861"/>
                  </a:lnTo>
                  <a:lnTo>
                    <a:pt x="0" y="11234"/>
                  </a:lnTo>
                  <a:lnTo>
                    <a:pt x="323" y="10559"/>
                  </a:lnTo>
                  <a:lnTo>
                    <a:pt x="2328" y="7811"/>
                  </a:lnTo>
                  <a:lnTo>
                    <a:pt x="4268" y="5159"/>
                  </a:lnTo>
                  <a:lnTo>
                    <a:pt x="5950" y="2796"/>
                  </a:lnTo>
                  <a:lnTo>
                    <a:pt x="7502" y="530"/>
                  </a:lnTo>
                  <a:lnTo>
                    <a:pt x="7825" y="193"/>
                  </a:lnTo>
                  <a:lnTo>
                    <a:pt x="8343" y="0"/>
                  </a:lnTo>
                  <a:lnTo>
                    <a:pt x="892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1" name="Freeform 15269"/>
            <p:cNvSpPr/>
            <p:nvPr/>
          </p:nvSpPr>
          <p:spPr>
            <a:xfrm>
              <a:off x="1076254" y="184922"/>
              <a:ext cx="115088" cy="208733"/>
            </a:xfrm>
            <a:custGeom>
              <a:avLst/>
              <a:gdLst/>
              <a:ahLst/>
              <a:cxnLst>
                <a:cxn ang="0">
                  <a:pos x="wd2" y="hd2"/>
                </a:cxn>
                <a:cxn ang="5400000">
                  <a:pos x="wd2" y="hd2"/>
                </a:cxn>
                <a:cxn ang="10800000">
                  <a:pos x="wd2" y="hd2"/>
                </a:cxn>
                <a:cxn ang="16200000">
                  <a:pos x="wd2" y="hd2"/>
                </a:cxn>
              </a:cxnLst>
              <a:rect l="0" t="0" r="r" b="b"/>
              <a:pathLst>
                <a:path w="21600" h="21600" extrusionOk="0">
                  <a:moveTo>
                    <a:pt x="447" y="0"/>
                  </a:moveTo>
                  <a:lnTo>
                    <a:pt x="819" y="123"/>
                  </a:lnTo>
                  <a:lnTo>
                    <a:pt x="5363" y="1803"/>
                  </a:lnTo>
                  <a:lnTo>
                    <a:pt x="9683" y="3361"/>
                  </a:lnTo>
                  <a:lnTo>
                    <a:pt x="10130" y="3566"/>
                  </a:lnTo>
                  <a:lnTo>
                    <a:pt x="10726" y="3935"/>
                  </a:lnTo>
                  <a:lnTo>
                    <a:pt x="11321" y="4427"/>
                  </a:lnTo>
                  <a:lnTo>
                    <a:pt x="11992" y="4959"/>
                  </a:lnTo>
                  <a:lnTo>
                    <a:pt x="12662" y="5533"/>
                  </a:lnTo>
                  <a:lnTo>
                    <a:pt x="14971" y="8197"/>
                  </a:lnTo>
                  <a:lnTo>
                    <a:pt x="17057" y="10943"/>
                  </a:lnTo>
                  <a:lnTo>
                    <a:pt x="18770" y="13854"/>
                  </a:lnTo>
                  <a:lnTo>
                    <a:pt x="20334" y="16846"/>
                  </a:lnTo>
                  <a:lnTo>
                    <a:pt x="21451" y="19920"/>
                  </a:lnTo>
                  <a:lnTo>
                    <a:pt x="21600" y="20493"/>
                  </a:lnTo>
                  <a:lnTo>
                    <a:pt x="21526" y="20985"/>
                  </a:lnTo>
                  <a:lnTo>
                    <a:pt x="21377" y="21313"/>
                  </a:lnTo>
                  <a:lnTo>
                    <a:pt x="21079" y="21518"/>
                  </a:lnTo>
                  <a:lnTo>
                    <a:pt x="20706" y="21600"/>
                  </a:lnTo>
                  <a:lnTo>
                    <a:pt x="20185" y="21477"/>
                  </a:lnTo>
                  <a:lnTo>
                    <a:pt x="15120" y="19674"/>
                  </a:lnTo>
                  <a:lnTo>
                    <a:pt x="9906" y="17788"/>
                  </a:lnTo>
                  <a:lnTo>
                    <a:pt x="4320" y="15821"/>
                  </a:lnTo>
                  <a:lnTo>
                    <a:pt x="3501" y="15411"/>
                  </a:lnTo>
                  <a:lnTo>
                    <a:pt x="2905" y="14919"/>
                  </a:lnTo>
                  <a:lnTo>
                    <a:pt x="2383" y="14263"/>
                  </a:lnTo>
                  <a:lnTo>
                    <a:pt x="2086" y="13608"/>
                  </a:lnTo>
                  <a:lnTo>
                    <a:pt x="2011" y="12952"/>
                  </a:lnTo>
                  <a:lnTo>
                    <a:pt x="2160" y="10329"/>
                  </a:lnTo>
                  <a:lnTo>
                    <a:pt x="2086" y="7869"/>
                  </a:lnTo>
                  <a:lnTo>
                    <a:pt x="1713" y="5451"/>
                  </a:lnTo>
                  <a:lnTo>
                    <a:pt x="1117" y="3197"/>
                  </a:lnTo>
                  <a:lnTo>
                    <a:pt x="223" y="1025"/>
                  </a:lnTo>
                  <a:lnTo>
                    <a:pt x="74" y="574"/>
                  </a:lnTo>
                  <a:lnTo>
                    <a:pt x="0" y="287"/>
                  </a:lnTo>
                  <a:lnTo>
                    <a:pt x="149" y="82"/>
                  </a:lnTo>
                  <a:lnTo>
                    <a:pt x="44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2" name="Freeform 15270"/>
            <p:cNvSpPr/>
            <p:nvPr/>
          </p:nvSpPr>
          <p:spPr>
            <a:xfrm>
              <a:off x="1146100" y="230160"/>
              <a:ext cx="124611" cy="223020"/>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06" y="39"/>
                  </a:lnTo>
                  <a:lnTo>
                    <a:pt x="2064" y="809"/>
                  </a:lnTo>
                  <a:lnTo>
                    <a:pt x="3715" y="1502"/>
                  </a:lnTo>
                  <a:lnTo>
                    <a:pt x="5159" y="2156"/>
                  </a:lnTo>
                  <a:lnTo>
                    <a:pt x="5366" y="2310"/>
                  </a:lnTo>
                  <a:lnTo>
                    <a:pt x="5778" y="2541"/>
                  </a:lnTo>
                  <a:lnTo>
                    <a:pt x="6329" y="2888"/>
                  </a:lnTo>
                  <a:lnTo>
                    <a:pt x="6879" y="3350"/>
                  </a:lnTo>
                  <a:lnTo>
                    <a:pt x="7498" y="3812"/>
                  </a:lnTo>
                  <a:lnTo>
                    <a:pt x="8186" y="4351"/>
                  </a:lnTo>
                  <a:lnTo>
                    <a:pt x="11282" y="7239"/>
                  </a:lnTo>
                  <a:lnTo>
                    <a:pt x="14171" y="10165"/>
                  </a:lnTo>
                  <a:lnTo>
                    <a:pt x="16785" y="13245"/>
                  </a:lnTo>
                  <a:lnTo>
                    <a:pt x="19055" y="16364"/>
                  </a:lnTo>
                  <a:lnTo>
                    <a:pt x="20981" y="19636"/>
                  </a:lnTo>
                  <a:lnTo>
                    <a:pt x="21256" y="20252"/>
                  </a:lnTo>
                  <a:lnTo>
                    <a:pt x="21462" y="20753"/>
                  </a:lnTo>
                  <a:lnTo>
                    <a:pt x="21600" y="21176"/>
                  </a:lnTo>
                  <a:lnTo>
                    <a:pt x="21600" y="21484"/>
                  </a:lnTo>
                  <a:lnTo>
                    <a:pt x="21462" y="21600"/>
                  </a:lnTo>
                  <a:lnTo>
                    <a:pt x="21256" y="21600"/>
                  </a:lnTo>
                  <a:lnTo>
                    <a:pt x="18711" y="20522"/>
                  </a:lnTo>
                  <a:lnTo>
                    <a:pt x="15822" y="19328"/>
                  </a:lnTo>
                  <a:lnTo>
                    <a:pt x="12520" y="18058"/>
                  </a:lnTo>
                  <a:lnTo>
                    <a:pt x="11969" y="17788"/>
                  </a:lnTo>
                  <a:lnTo>
                    <a:pt x="10938" y="16633"/>
                  </a:lnTo>
                  <a:lnTo>
                    <a:pt x="10525" y="15940"/>
                  </a:lnTo>
                  <a:lnTo>
                    <a:pt x="10181" y="15247"/>
                  </a:lnTo>
                  <a:lnTo>
                    <a:pt x="9011" y="12321"/>
                  </a:lnTo>
                  <a:lnTo>
                    <a:pt x="7498" y="9433"/>
                  </a:lnTo>
                  <a:lnTo>
                    <a:pt x="5572" y="6622"/>
                  </a:lnTo>
                  <a:lnTo>
                    <a:pt x="3508" y="3966"/>
                  </a:lnTo>
                  <a:lnTo>
                    <a:pt x="1169" y="1386"/>
                  </a:lnTo>
                  <a:lnTo>
                    <a:pt x="688" y="963"/>
                  </a:lnTo>
                  <a:lnTo>
                    <a:pt x="344" y="578"/>
                  </a:lnTo>
                  <a:lnTo>
                    <a:pt x="138" y="308"/>
                  </a:lnTo>
                  <a:lnTo>
                    <a:pt x="0" y="116"/>
                  </a:lnTo>
                  <a:lnTo>
                    <a:pt x="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3" name="Freeform 15271"/>
            <p:cNvSpPr/>
            <p:nvPr/>
          </p:nvSpPr>
          <p:spPr>
            <a:xfrm>
              <a:off x="1184991" y="260320"/>
              <a:ext cx="109531" cy="218257"/>
            </a:xfrm>
            <a:custGeom>
              <a:avLst/>
              <a:gdLst/>
              <a:ahLst/>
              <a:cxnLst>
                <a:cxn ang="0">
                  <a:pos x="wd2" y="hd2"/>
                </a:cxn>
                <a:cxn ang="5400000">
                  <a:pos x="wd2" y="hd2"/>
                </a:cxn>
                <a:cxn ang="10800000">
                  <a:pos x="wd2" y="hd2"/>
                </a:cxn>
                <a:cxn ang="16200000">
                  <a:pos x="wd2" y="hd2"/>
                </a:cxn>
              </a:cxnLst>
              <a:rect l="0" t="0" r="r" b="b"/>
              <a:pathLst>
                <a:path w="21600" h="21600" extrusionOk="0">
                  <a:moveTo>
                    <a:pt x="21129" y="21089"/>
                  </a:moveTo>
                  <a:lnTo>
                    <a:pt x="21364" y="21247"/>
                  </a:lnTo>
                  <a:lnTo>
                    <a:pt x="21600" y="21443"/>
                  </a:lnTo>
                  <a:lnTo>
                    <a:pt x="21521" y="21600"/>
                  </a:lnTo>
                  <a:lnTo>
                    <a:pt x="21443" y="21521"/>
                  </a:lnTo>
                  <a:lnTo>
                    <a:pt x="21286" y="21286"/>
                  </a:lnTo>
                  <a:lnTo>
                    <a:pt x="21129" y="21089"/>
                  </a:lnTo>
                  <a:close/>
                  <a:moveTo>
                    <a:pt x="0" y="0"/>
                  </a:moveTo>
                  <a:lnTo>
                    <a:pt x="471" y="275"/>
                  </a:lnTo>
                  <a:lnTo>
                    <a:pt x="943" y="511"/>
                  </a:lnTo>
                  <a:lnTo>
                    <a:pt x="1178" y="707"/>
                  </a:lnTo>
                  <a:lnTo>
                    <a:pt x="1178" y="864"/>
                  </a:lnTo>
                  <a:lnTo>
                    <a:pt x="1257" y="943"/>
                  </a:lnTo>
                  <a:lnTo>
                    <a:pt x="1571" y="1178"/>
                  </a:lnTo>
                  <a:lnTo>
                    <a:pt x="2042" y="1492"/>
                  </a:lnTo>
                  <a:lnTo>
                    <a:pt x="2592" y="1924"/>
                  </a:lnTo>
                  <a:lnTo>
                    <a:pt x="3299" y="2435"/>
                  </a:lnTo>
                  <a:lnTo>
                    <a:pt x="4084" y="3024"/>
                  </a:lnTo>
                  <a:lnTo>
                    <a:pt x="7855" y="6087"/>
                  </a:lnTo>
                  <a:lnTo>
                    <a:pt x="11468" y="9190"/>
                  </a:lnTo>
                  <a:lnTo>
                    <a:pt x="14609" y="12449"/>
                  </a:lnTo>
                  <a:lnTo>
                    <a:pt x="17359" y="15788"/>
                  </a:lnTo>
                  <a:lnTo>
                    <a:pt x="19793" y="19165"/>
                  </a:lnTo>
                  <a:lnTo>
                    <a:pt x="20579" y="20422"/>
                  </a:lnTo>
                  <a:lnTo>
                    <a:pt x="20972" y="20893"/>
                  </a:lnTo>
                  <a:lnTo>
                    <a:pt x="21129" y="21089"/>
                  </a:lnTo>
                  <a:lnTo>
                    <a:pt x="20972" y="20972"/>
                  </a:lnTo>
                  <a:lnTo>
                    <a:pt x="20265" y="20657"/>
                  </a:lnTo>
                  <a:lnTo>
                    <a:pt x="19558" y="20304"/>
                  </a:lnTo>
                  <a:lnTo>
                    <a:pt x="19322" y="20108"/>
                  </a:lnTo>
                  <a:lnTo>
                    <a:pt x="19008" y="19793"/>
                  </a:lnTo>
                  <a:lnTo>
                    <a:pt x="18615" y="19361"/>
                  </a:lnTo>
                  <a:lnTo>
                    <a:pt x="18223" y="18812"/>
                  </a:lnTo>
                  <a:lnTo>
                    <a:pt x="17830" y="18223"/>
                  </a:lnTo>
                  <a:lnTo>
                    <a:pt x="17437" y="17555"/>
                  </a:lnTo>
                  <a:lnTo>
                    <a:pt x="15159" y="14217"/>
                  </a:lnTo>
                  <a:lnTo>
                    <a:pt x="12489" y="10996"/>
                  </a:lnTo>
                  <a:lnTo>
                    <a:pt x="9425" y="7815"/>
                  </a:lnTo>
                  <a:lnTo>
                    <a:pt x="6048" y="4791"/>
                  </a:lnTo>
                  <a:lnTo>
                    <a:pt x="2356" y="1807"/>
                  </a:lnTo>
                  <a:lnTo>
                    <a:pt x="1649" y="1296"/>
                  </a:lnTo>
                  <a:lnTo>
                    <a:pt x="1021" y="825"/>
                  </a:lnTo>
                  <a:lnTo>
                    <a:pt x="550" y="432"/>
                  </a:lnTo>
                  <a:lnTo>
                    <a:pt x="157" y="157"/>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4" name="Freeform 15272"/>
            <p:cNvSpPr/>
            <p:nvPr/>
          </p:nvSpPr>
          <p:spPr>
            <a:xfrm>
              <a:off x="780998" y="9523"/>
              <a:ext cx="217475" cy="84129"/>
            </a:xfrm>
            <a:custGeom>
              <a:avLst/>
              <a:gdLst/>
              <a:ahLst/>
              <a:cxnLst>
                <a:cxn ang="0">
                  <a:pos x="wd2" y="hd2"/>
                </a:cxn>
                <a:cxn ang="5400000">
                  <a:pos x="wd2" y="hd2"/>
                </a:cxn>
                <a:cxn ang="10800000">
                  <a:pos x="wd2" y="hd2"/>
                </a:cxn>
                <a:cxn ang="16200000">
                  <a:pos x="wd2" y="hd2"/>
                </a:cxn>
              </a:cxnLst>
              <a:rect l="0" t="0" r="r" b="b"/>
              <a:pathLst>
                <a:path w="21600" h="21600" extrusionOk="0">
                  <a:moveTo>
                    <a:pt x="118" y="0"/>
                  </a:moveTo>
                  <a:lnTo>
                    <a:pt x="355" y="0"/>
                  </a:lnTo>
                  <a:lnTo>
                    <a:pt x="631" y="204"/>
                  </a:lnTo>
                  <a:lnTo>
                    <a:pt x="946" y="509"/>
                  </a:lnTo>
                  <a:lnTo>
                    <a:pt x="1143" y="611"/>
                  </a:lnTo>
                  <a:lnTo>
                    <a:pt x="1616" y="815"/>
                  </a:lnTo>
                  <a:lnTo>
                    <a:pt x="2168" y="1121"/>
                  </a:lnTo>
                  <a:lnTo>
                    <a:pt x="2877" y="1528"/>
                  </a:lnTo>
                  <a:lnTo>
                    <a:pt x="3666" y="2038"/>
                  </a:lnTo>
                  <a:lnTo>
                    <a:pt x="6937" y="4279"/>
                  </a:lnTo>
                  <a:lnTo>
                    <a:pt x="10209" y="7132"/>
                  </a:lnTo>
                  <a:lnTo>
                    <a:pt x="13441" y="10392"/>
                  </a:lnTo>
                  <a:lnTo>
                    <a:pt x="16515" y="14060"/>
                  </a:lnTo>
                  <a:lnTo>
                    <a:pt x="19550" y="18238"/>
                  </a:lnTo>
                  <a:lnTo>
                    <a:pt x="20102" y="19155"/>
                  </a:lnTo>
                  <a:lnTo>
                    <a:pt x="20575" y="19970"/>
                  </a:lnTo>
                  <a:lnTo>
                    <a:pt x="21009" y="20683"/>
                  </a:lnTo>
                  <a:lnTo>
                    <a:pt x="21324" y="21192"/>
                  </a:lnTo>
                  <a:lnTo>
                    <a:pt x="21561" y="21498"/>
                  </a:lnTo>
                  <a:lnTo>
                    <a:pt x="21600" y="21600"/>
                  </a:lnTo>
                  <a:lnTo>
                    <a:pt x="21521" y="21498"/>
                  </a:lnTo>
                  <a:lnTo>
                    <a:pt x="21324" y="21192"/>
                  </a:lnTo>
                  <a:lnTo>
                    <a:pt x="20969" y="20581"/>
                  </a:lnTo>
                  <a:lnTo>
                    <a:pt x="20496" y="19970"/>
                  </a:lnTo>
                  <a:lnTo>
                    <a:pt x="19984" y="19155"/>
                  </a:lnTo>
                  <a:lnTo>
                    <a:pt x="19393" y="18238"/>
                  </a:lnTo>
                  <a:lnTo>
                    <a:pt x="16161" y="13958"/>
                  </a:lnTo>
                  <a:lnTo>
                    <a:pt x="12850" y="10189"/>
                  </a:lnTo>
                  <a:lnTo>
                    <a:pt x="9460" y="6928"/>
                  </a:lnTo>
                  <a:lnTo>
                    <a:pt x="5991" y="3974"/>
                  </a:lnTo>
                  <a:lnTo>
                    <a:pt x="2523" y="1630"/>
                  </a:lnTo>
                  <a:lnTo>
                    <a:pt x="1853" y="1223"/>
                  </a:lnTo>
                  <a:lnTo>
                    <a:pt x="1222" y="917"/>
                  </a:lnTo>
                  <a:lnTo>
                    <a:pt x="709" y="611"/>
                  </a:lnTo>
                  <a:lnTo>
                    <a:pt x="315" y="408"/>
                  </a:lnTo>
                  <a:lnTo>
                    <a:pt x="79" y="204"/>
                  </a:lnTo>
                  <a:lnTo>
                    <a:pt x="0" y="204"/>
                  </a:lnTo>
                  <a:lnTo>
                    <a:pt x="11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5" name="Freeform 15273"/>
            <p:cNvSpPr/>
            <p:nvPr/>
          </p:nvSpPr>
          <p:spPr>
            <a:xfrm>
              <a:off x="800047" y="15079"/>
              <a:ext cx="198426" cy="78573"/>
            </a:xfrm>
            <a:custGeom>
              <a:avLst/>
              <a:gdLst/>
              <a:ahLst/>
              <a:cxnLst>
                <a:cxn ang="0">
                  <a:pos x="wd2" y="hd2"/>
                </a:cxn>
                <a:cxn ang="5400000">
                  <a:pos x="wd2" y="hd2"/>
                </a:cxn>
                <a:cxn ang="10800000">
                  <a:pos x="wd2" y="hd2"/>
                </a:cxn>
                <a:cxn ang="16200000">
                  <a:pos x="wd2" y="hd2"/>
                </a:cxn>
              </a:cxnLst>
              <a:rect l="0" t="0" r="r" b="b"/>
              <a:pathLst>
                <a:path w="21600" h="21600" extrusionOk="0">
                  <a:moveTo>
                    <a:pt x="14530" y="11782"/>
                  </a:moveTo>
                  <a:lnTo>
                    <a:pt x="14573" y="11891"/>
                  </a:lnTo>
                  <a:lnTo>
                    <a:pt x="17263" y="15055"/>
                  </a:lnTo>
                  <a:lnTo>
                    <a:pt x="19865" y="18764"/>
                  </a:lnTo>
                  <a:lnTo>
                    <a:pt x="20429" y="19636"/>
                  </a:lnTo>
                  <a:lnTo>
                    <a:pt x="20906" y="20400"/>
                  </a:lnTo>
                  <a:lnTo>
                    <a:pt x="21296" y="21055"/>
                  </a:lnTo>
                  <a:lnTo>
                    <a:pt x="21513" y="21491"/>
                  </a:lnTo>
                  <a:lnTo>
                    <a:pt x="21600" y="21600"/>
                  </a:lnTo>
                  <a:lnTo>
                    <a:pt x="21557" y="21491"/>
                  </a:lnTo>
                  <a:lnTo>
                    <a:pt x="21296" y="21164"/>
                  </a:lnTo>
                  <a:lnTo>
                    <a:pt x="20949" y="20618"/>
                  </a:lnTo>
                  <a:lnTo>
                    <a:pt x="20516" y="19855"/>
                  </a:lnTo>
                  <a:lnTo>
                    <a:pt x="19995" y="19091"/>
                  </a:lnTo>
                  <a:lnTo>
                    <a:pt x="19388" y="18109"/>
                  </a:lnTo>
                  <a:lnTo>
                    <a:pt x="16135" y="13745"/>
                  </a:lnTo>
                  <a:lnTo>
                    <a:pt x="14530" y="11782"/>
                  </a:lnTo>
                  <a:close/>
                  <a:moveTo>
                    <a:pt x="0" y="0"/>
                  </a:moveTo>
                  <a:lnTo>
                    <a:pt x="217" y="0"/>
                  </a:lnTo>
                  <a:lnTo>
                    <a:pt x="520" y="109"/>
                  </a:lnTo>
                  <a:lnTo>
                    <a:pt x="998" y="327"/>
                  </a:lnTo>
                  <a:lnTo>
                    <a:pt x="1605" y="655"/>
                  </a:lnTo>
                  <a:lnTo>
                    <a:pt x="2255" y="1091"/>
                  </a:lnTo>
                  <a:lnTo>
                    <a:pt x="5855" y="3491"/>
                  </a:lnTo>
                  <a:lnTo>
                    <a:pt x="9369" y="6436"/>
                  </a:lnTo>
                  <a:lnTo>
                    <a:pt x="12839" y="9818"/>
                  </a:lnTo>
                  <a:lnTo>
                    <a:pt x="14530" y="11782"/>
                  </a:lnTo>
                  <a:lnTo>
                    <a:pt x="11798" y="9164"/>
                  </a:lnTo>
                  <a:lnTo>
                    <a:pt x="8892" y="7091"/>
                  </a:lnTo>
                  <a:lnTo>
                    <a:pt x="5986" y="5455"/>
                  </a:lnTo>
                  <a:lnTo>
                    <a:pt x="5205" y="5127"/>
                  </a:lnTo>
                  <a:lnTo>
                    <a:pt x="4554" y="4800"/>
                  </a:lnTo>
                  <a:lnTo>
                    <a:pt x="3947" y="4473"/>
                  </a:lnTo>
                  <a:lnTo>
                    <a:pt x="3470" y="4145"/>
                  </a:lnTo>
                  <a:lnTo>
                    <a:pt x="3210" y="3927"/>
                  </a:lnTo>
                  <a:lnTo>
                    <a:pt x="2039" y="2400"/>
                  </a:lnTo>
                  <a:lnTo>
                    <a:pt x="998" y="1091"/>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6" name="Freeform 15274"/>
            <p:cNvSpPr/>
            <p:nvPr/>
          </p:nvSpPr>
          <p:spPr>
            <a:xfrm>
              <a:off x="848463" y="37301"/>
              <a:ext cx="150010" cy="56351"/>
            </a:xfrm>
            <a:custGeom>
              <a:avLst/>
              <a:gdLst/>
              <a:ahLst/>
              <a:cxnLst>
                <a:cxn ang="0">
                  <a:pos x="wd2" y="hd2"/>
                </a:cxn>
                <a:cxn ang="5400000">
                  <a:pos x="wd2" y="hd2"/>
                </a:cxn>
                <a:cxn ang="10800000">
                  <a:pos x="wd2" y="hd2"/>
                </a:cxn>
                <a:cxn ang="16200000">
                  <a:pos x="wd2" y="hd2"/>
                </a:cxn>
              </a:cxnLst>
              <a:rect l="0" t="0" r="r" b="b"/>
              <a:pathLst>
                <a:path w="21600" h="21600" extrusionOk="0">
                  <a:moveTo>
                    <a:pt x="18114" y="15668"/>
                  </a:moveTo>
                  <a:lnTo>
                    <a:pt x="18457" y="15972"/>
                  </a:lnTo>
                  <a:lnTo>
                    <a:pt x="20343" y="19166"/>
                  </a:lnTo>
                  <a:lnTo>
                    <a:pt x="20857" y="20079"/>
                  </a:lnTo>
                  <a:lnTo>
                    <a:pt x="21257" y="20839"/>
                  </a:lnTo>
                  <a:lnTo>
                    <a:pt x="21543" y="21448"/>
                  </a:lnTo>
                  <a:lnTo>
                    <a:pt x="21600" y="21600"/>
                  </a:lnTo>
                  <a:lnTo>
                    <a:pt x="21543" y="21448"/>
                  </a:lnTo>
                  <a:lnTo>
                    <a:pt x="21200" y="20839"/>
                  </a:lnTo>
                  <a:lnTo>
                    <a:pt x="20743" y="20079"/>
                  </a:lnTo>
                  <a:lnTo>
                    <a:pt x="20114" y="19014"/>
                  </a:lnTo>
                  <a:lnTo>
                    <a:pt x="19429" y="17797"/>
                  </a:lnTo>
                  <a:lnTo>
                    <a:pt x="18114" y="15668"/>
                  </a:lnTo>
                  <a:close/>
                  <a:moveTo>
                    <a:pt x="629" y="0"/>
                  </a:moveTo>
                  <a:lnTo>
                    <a:pt x="1257" y="152"/>
                  </a:lnTo>
                  <a:lnTo>
                    <a:pt x="2057" y="456"/>
                  </a:lnTo>
                  <a:lnTo>
                    <a:pt x="5771" y="2586"/>
                  </a:lnTo>
                  <a:lnTo>
                    <a:pt x="9371" y="5324"/>
                  </a:lnTo>
                  <a:lnTo>
                    <a:pt x="12857" y="8670"/>
                  </a:lnTo>
                  <a:lnTo>
                    <a:pt x="16229" y="12777"/>
                  </a:lnTo>
                  <a:lnTo>
                    <a:pt x="18114" y="15668"/>
                  </a:lnTo>
                  <a:lnTo>
                    <a:pt x="16400" y="13690"/>
                  </a:lnTo>
                  <a:lnTo>
                    <a:pt x="14171" y="12169"/>
                  </a:lnTo>
                  <a:lnTo>
                    <a:pt x="11829" y="11256"/>
                  </a:lnTo>
                  <a:lnTo>
                    <a:pt x="9429" y="10952"/>
                  </a:lnTo>
                  <a:lnTo>
                    <a:pt x="8629" y="10952"/>
                  </a:lnTo>
                  <a:lnTo>
                    <a:pt x="7771" y="10648"/>
                  </a:lnTo>
                  <a:lnTo>
                    <a:pt x="7086" y="10344"/>
                  </a:lnTo>
                  <a:lnTo>
                    <a:pt x="6514" y="9735"/>
                  </a:lnTo>
                  <a:lnTo>
                    <a:pt x="3257" y="5020"/>
                  </a:lnTo>
                  <a:lnTo>
                    <a:pt x="114" y="608"/>
                  </a:lnTo>
                  <a:lnTo>
                    <a:pt x="0" y="304"/>
                  </a:lnTo>
                  <a:lnTo>
                    <a:pt x="171" y="152"/>
                  </a:lnTo>
                  <a:lnTo>
                    <a:pt x="62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7" name="Freeform 15275"/>
            <p:cNvSpPr/>
            <p:nvPr/>
          </p:nvSpPr>
          <p:spPr>
            <a:xfrm>
              <a:off x="916721" y="71429"/>
              <a:ext cx="81752" cy="38096"/>
            </a:xfrm>
            <a:custGeom>
              <a:avLst/>
              <a:gdLst/>
              <a:ahLst/>
              <a:cxnLst>
                <a:cxn ang="0">
                  <a:pos x="wd2" y="hd2"/>
                </a:cxn>
                <a:cxn ang="5400000">
                  <a:pos x="wd2" y="hd2"/>
                </a:cxn>
                <a:cxn ang="10800000">
                  <a:pos x="wd2" y="hd2"/>
                </a:cxn>
                <a:cxn ang="16200000">
                  <a:pos x="wd2" y="hd2"/>
                </a:cxn>
              </a:cxnLst>
              <a:rect l="0" t="0" r="r" b="b"/>
              <a:pathLst>
                <a:path w="21600" h="21600" extrusionOk="0">
                  <a:moveTo>
                    <a:pt x="21390" y="11925"/>
                  </a:moveTo>
                  <a:lnTo>
                    <a:pt x="21495" y="11925"/>
                  </a:lnTo>
                  <a:lnTo>
                    <a:pt x="21600" y="12375"/>
                  </a:lnTo>
                  <a:lnTo>
                    <a:pt x="21600" y="12825"/>
                  </a:lnTo>
                  <a:lnTo>
                    <a:pt x="21495" y="12825"/>
                  </a:lnTo>
                  <a:lnTo>
                    <a:pt x="21181" y="12150"/>
                  </a:lnTo>
                  <a:lnTo>
                    <a:pt x="21390" y="11925"/>
                  </a:lnTo>
                  <a:close/>
                  <a:moveTo>
                    <a:pt x="5662" y="0"/>
                  </a:moveTo>
                  <a:lnTo>
                    <a:pt x="9437" y="900"/>
                  </a:lnTo>
                  <a:lnTo>
                    <a:pt x="13212" y="2700"/>
                  </a:lnTo>
                  <a:lnTo>
                    <a:pt x="16567" y="5625"/>
                  </a:lnTo>
                  <a:lnTo>
                    <a:pt x="19608" y="9450"/>
                  </a:lnTo>
                  <a:lnTo>
                    <a:pt x="20342" y="10800"/>
                  </a:lnTo>
                  <a:lnTo>
                    <a:pt x="20971" y="11925"/>
                  </a:lnTo>
                  <a:lnTo>
                    <a:pt x="21181" y="12150"/>
                  </a:lnTo>
                  <a:lnTo>
                    <a:pt x="20866" y="12375"/>
                  </a:lnTo>
                  <a:lnTo>
                    <a:pt x="19503" y="15300"/>
                  </a:lnTo>
                  <a:lnTo>
                    <a:pt x="18559" y="17550"/>
                  </a:lnTo>
                  <a:lnTo>
                    <a:pt x="17616" y="20250"/>
                  </a:lnTo>
                  <a:lnTo>
                    <a:pt x="16986" y="21150"/>
                  </a:lnTo>
                  <a:lnTo>
                    <a:pt x="16252" y="21600"/>
                  </a:lnTo>
                  <a:lnTo>
                    <a:pt x="15309" y="21600"/>
                  </a:lnTo>
                  <a:lnTo>
                    <a:pt x="14470" y="20700"/>
                  </a:lnTo>
                  <a:lnTo>
                    <a:pt x="7445" y="11925"/>
                  </a:lnTo>
                  <a:lnTo>
                    <a:pt x="524" y="3375"/>
                  </a:lnTo>
                  <a:lnTo>
                    <a:pt x="210" y="2925"/>
                  </a:lnTo>
                  <a:lnTo>
                    <a:pt x="105" y="2250"/>
                  </a:lnTo>
                  <a:lnTo>
                    <a:pt x="0" y="1800"/>
                  </a:lnTo>
                  <a:lnTo>
                    <a:pt x="105" y="1350"/>
                  </a:lnTo>
                  <a:lnTo>
                    <a:pt x="315" y="900"/>
                  </a:lnTo>
                  <a:lnTo>
                    <a:pt x="1153" y="450"/>
                  </a:lnTo>
                  <a:lnTo>
                    <a:pt x="1783" y="225"/>
                  </a:lnTo>
                  <a:lnTo>
                    <a:pt x="5662"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8" name="Freeform 15276"/>
            <p:cNvSpPr/>
            <p:nvPr/>
          </p:nvSpPr>
          <p:spPr>
            <a:xfrm>
              <a:off x="993710" y="92857"/>
              <a:ext cx="60322" cy="64288"/>
            </a:xfrm>
            <a:custGeom>
              <a:avLst/>
              <a:gdLst/>
              <a:ahLst/>
              <a:cxnLst>
                <a:cxn ang="0">
                  <a:pos x="wd2" y="hd2"/>
                </a:cxn>
                <a:cxn ang="5400000">
                  <a:pos x="wd2" y="hd2"/>
                </a:cxn>
                <a:cxn ang="10800000">
                  <a:pos x="wd2" y="hd2"/>
                </a:cxn>
                <a:cxn ang="16200000">
                  <a:pos x="wd2" y="hd2"/>
                </a:cxn>
              </a:cxnLst>
              <a:rect l="0" t="0" r="r" b="b"/>
              <a:pathLst>
                <a:path w="21600" h="21600" extrusionOk="0">
                  <a:moveTo>
                    <a:pt x="2400" y="533"/>
                  </a:moveTo>
                  <a:lnTo>
                    <a:pt x="2682" y="667"/>
                  </a:lnTo>
                  <a:lnTo>
                    <a:pt x="3671" y="1067"/>
                  </a:lnTo>
                  <a:lnTo>
                    <a:pt x="4800" y="1600"/>
                  </a:lnTo>
                  <a:lnTo>
                    <a:pt x="9035" y="4000"/>
                  </a:lnTo>
                  <a:lnTo>
                    <a:pt x="12706" y="6933"/>
                  </a:lnTo>
                  <a:lnTo>
                    <a:pt x="15953" y="10400"/>
                  </a:lnTo>
                  <a:lnTo>
                    <a:pt x="18776" y="14533"/>
                  </a:lnTo>
                  <a:lnTo>
                    <a:pt x="21176" y="19067"/>
                  </a:lnTo>
                  <a:lnTo>
                    <a:pt x="21600" y="20400"/>
                  </a:lnTo>
                  <a:lnTo>
                    <a:pt x="21600" y="21200"/>
                  </a:lnTo>
                  <a:lnTo>
                    <a:pt x="21176" y="21600"/>
                  </a:lnTo>
                  <a:lnTo>
                    <a:pt x="20188" y="21200"/>
                  </a:lnTo>
                  <a:lnTo>
                    <a:pt x="11153" y="15867"/>
                  </a:lnTo>
                  <a:lnTo>
                    <a:pt x="1835" y="10400"/>
                  </a:lnTo>
                  <a:lnTo>
                    <a:pt x="847" y="9600"/>
                  </a:lnTo>
                  <a:lnTo>
                    <a:pt x="282" y="8667"/>
                  </a:lnTo>
                  <a:lnTo>
                    <a:pt x="0" y="7600"/>
                  </a:lnTo>
                  <a:lnTo>
                    <a:pt x="141" y="6667"/>
                  </a:lnTo>
                  <a:lnTo>
                    <a:pt x="988" y="4933"/>
                  </a:lnTo>
                  <a:lnTo>
                    <a:pt x="1694" y="3200"/>
                  </a:lnTo>
                  <a:lnTo>
                    <a:pt x="2118" y="1867"/>
                  </a:lnTo>
                  <a:lnTo>
                    <a:pt x="2400" y="800"/>
                  </a:lnTo>
                  <a:lnTo>
                    <a:pt x="2400" y="533"/>
                  </a:lnTo>
                  <a:close/>
                  <a:moveTo>
                    <a:pt x="2259" y="0"/>
                  </a:moveTo>
                  <a:lnTo>
                    <a:pt x="2400" y="267"/>
                  </a:lnTo>
                  <a:lnTo>
                    <a:pt x="2400" y="533"/>
                  </a:lnTo>
                  <a:lnTo>
                    <a:pt x="1976" y="400"/>
                  </a:lnTo>
                  <a:lnTo>
                    <a:pt x="1694" y="267"/>
                  </a:lnTo>
                  <a:lnTo>
                    <a:pt x="1835" y="267"/>
                  </a:lnTo>
                  <a:lnTo>
                    <a:pt x="1976" y="133"/>
                  </a:lnTo>
                  <a:lnTo>
                    <a:pt x="225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9" name="Freeform 15277"/>
            <p:cNvSpPr/>
            <p:nvPr/>
          </p:nvSpPr>
          <p:spPr>
            <a:xfrm>
              <a:off x="998472" y="93651"/>
              <a:ext cx="119849" cy="106351"/>
            </a:xfrm>
            <a:custGeom>
              <a:avLst/>
              <a:gdLst/>
              <a:ahLst/>
              <a:cxnLst>
                <a:cxn ang="0">
                  <a:pos x="wd2" y="hd2"/>
                </a:cxn>
                <a:cxn ang="5400000">
                  <a:pos x="wd2" y="hd2"/>
                </a:cxn>
                <a:cxn ang="10800000">
                  <a:pos x="wd2" y="hd2"/>
                </a:cxn>
                <a:cxn ang="16200000">
                  <a:pos x="wd2" y="hd2"/>
                </a:cxn>
              </a:cxnLst>
              <a:rect l="0" t="0" r="r" b="b"/>
              <a:pathLst>
                <a:path w="21600" h="21600" extrusionOk="0">
                  <a:moveTo>
                    <a:pt x="4577" y="2891"/>
                  </a:moveTo>
                  <a:lnTo>
                    <a:pt x="6866" y="4497"/>
                  </a:lnTo>
                  <a:lnTo>
                    <a:pt x="10514" y="7628"/>
                  </a:lnTo>
                  <a:lnTo>
                    <a:pt x="14019" y="11161"/>
                  </a:lnTo>
                  <a:lnTo>
                    <a:pt x="17309" y="14935"/>
                  </a:lnTo>
                  <a:lnTo>
                    <a:pt x="20313" y="19030"/>
                  </a:lnTo>
                  <a:lnTo>
                    <a:pt x="20885" y="19994"/>
                  </a:lnTo>
                  <a:lnTo>
                    <a:pt x="21314" y="20797"/>
                  </a:lnTo>
                  <a:lnTo>
                    <a:pt x="21600" y="21279"/>
                  </a:lnTo>
                  <a:lnTo>
                    <a:pt x="21600" y="21600"/>
                  </a:lnTo>
                  <a:lnTo>
                    <a:pt x="21385" y="21520"/>
                  </a:lnTo>
                  <a:lnTo>
                    <a:pt x="17738" y="18629"/>
                  </a:lnTo>
                  <a:lnTo>
                    <a:pt x="13804" y="15738"/>
                  </a:lnTo>
                  <a:lnTo>
                    <a:pt x="13303" y="15257"/>
                  </a:lnTo>
                  <a:lnTo>
                    <a:pt x="12660" y="14454"/>
                  </a:lnTo>
                  <a:lnTo>
                    <a:pt x="12087" y="13490"/>
                  </a:lnTo>
                  <a:lnTo>
                    <a:pt x="10085" y="9636"/>
                  </a:lnTo>
                  <a:lnTo>
                    <a:pt x="8368" y="6906"/>
                  </a:lnTo>
                  <a:lnTo>
                    <a:pt x="6366" y="4577"/>
                  </a:lnTo>
                  <a:lnTo>
                    <a:pt x="4577" y="2891"/>
                  </a:lnTo>
                  <a:close/>
                  <a:moveTo>
                    <a:pt x="0" y="0"/>
                  </a:moveTo>
                  <a:lnTo>
                    <a:pt x="143" y="80"/>
                  </a:lnTo>
                  <a:lnTo>
                    <a:pt x="572" y="241"/>
                  </a:lnTo>
                  <a:lnTo>
                    <a:pt x="1144" y="562"/>
                  </a:lnTo>
                  <a:lnTo>
                    <a:pt x="1788" y="964"/>
                  </a:lnTo>
                  <a:lnTo>
                    <a:pt x="4220" y="2570"/>
                  </a:lnTo>
                  <a:lnTo>
                    <a:pt x="4577" y="2891"/>
                  </a:lnTo>
                  <a:lnTo>
                    <a:pt x="2932" y="1767"/>
                  </a:lnTo>
                  <a:lnTo>
                    <a:pt x="2003" y="1204"/>
                  </a:lnTo>
                  <a:lnTo>
                    <a:pt x="1216" y="723"/>
                  </a:lnTo>
                  <a:lnTo>
                    <a:pt x="572" y="321"/>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70" name="Freeform 15278"/>
            <p:cNvSpPr/>
            <p:nvPr/>
          </p:nvSpPr>
          <p:spPr>
            <a:xfrm>
              <a:off x="998472" y="93651"/>
              <a:ext cx="161915" cy="138098"/>
            </a:xfrm>
            <a:custGeom>
              <a:avLst/>
              <a:gdLst/>
              <a:ahLst/>
              <a:cxnLst>
                <a:cxn ang="0">
                  <a:pos x="wd2" y="hd2"/>
                </a:cxn>
                <a:cxn ang="5400000">
                  <a:pos x="wd2" y="hd2"/>
                </a:cxn>
                <a:cxn ang="10800000">
                  <a:pos x="wd2" y="hd2"/>
                </a:cxn>
                <a:cxn ang="16200000">
                  <a:pos x="wd2" y="hd2"/>
                </a:cxn>
              </a:cxnLst>
              <a:rect l="0" t="0" r="r" b="b"/>
              <a:pathLst>
                <a:path w="21600" h="21600" extrusionOk="0">
                  <a:moveTo>
                    <a:pt x="8239" y="6349"/>
                  </a:moveTo>
                  <a:lnTo>
                    <a:pt x="10140" y="8030"/>
                  </a:lnTo>
                  <a:lnTo>
                    <a:pt x="13520" y="11454"/>
                  </a:lnTo>
                  <a:lnTo>
                    <a:pt x="16794" y="15064"/>
                  </a:lnTo>
                  <a:lnTo>
                    <a:pt x="19857" y="19048"/>
                  </a:lnTo>
                  <a:lnTo>
                    <a:pt x="20438" y="19795"/>
                  </a:lnTo>
                  <a:lnTo>
                    <a:pt x="20861" y="20480"/>
                  </a:lnTo>
                  <a:lnTo>
                    <a:pt x="21230" y="20978"/>
                  </a:lnTo>
                  <a:lnTo>
                    <a:pt x="21494" y="21413"/>
                  </a:lnTo>
                  <a:lnTo>
                    <a:pt x="21600" y="21600"/>
                  </a:lnTo>
                  <a:lnTo>
                    <a:pt x="20597" y="20666"/>
                  </a:lnTo>
                  <a:lnTo>
                    <a:pt x="19435" y="19670"/>
                  </a:lnTo>
                  <a:lnTo>
                    <a:pt x="18167" y="18550"/>
                  </a:lnTo>
                  <a:lnTo>
                    <a:pt x="17903" y="18301"/>
                  </a:lnTo>
                  <a:lnTo>
                    <a:pt x="17481" y="17803"/>
                  </a:lnTo>
                  <a:lnTo>
                    <a:pt x="16953" y="17118"/>
                  </a:lnTo>
                  <a:lnTo>
                    <a:pt x="16424" y="16371"/>
                  </a:lnTo>
                  <a:lnTo>
                    <a:pt x="15896" y="15562"/>
                  </a:lnTo>
                  <a:lnTo>
                    <a:pt x="13520" y="12201"/>
                  </a:lnTo>
                  <a:lnTo>
                    <a:pt x="10985" y="9150"/>
                  </a:lnTo>
                  <a:lnTo>
                    <a:pt x="8239" y="6349"/>
                  </a:lnTo>
                  <a:close/>
                  <a:moveTo>
                    <a:pt x="0" y="0"/>
                  </a:moveTo>
                  <a:lnTo>
                    <a:pt x="158" y="62"/>
                  </a:lnTo>
                  <a:lnTo>
                    <a:pt x="475" y="249"/>
                  </a:lnTo>
                  <a:lnTo>
                    <a:pt x="951" y="560"/>
                  </a:lnTo>
                  <a:lnTo>
                    <a:pt x="1532" y="996"/>
                  </a:lnTo>
                  <a:lnTo>
                    <a:pt x="2271" y="1494"/>
                  </a:lnTo>
                  <a:lnTo>
                    <a:pt x="5334" y="3735"/>
                  </a:lnTo>
                  <a:lnTo>
                    <a:pt x="8186" y="6287"/>
                  </a:lnTo>
                  <a:lnTo>
                    <a:pt x="8239" y="6349"/>
                  </a:lnTo>
                  <a:lnTo>
                    <a:pt x="6549" y="4793"/>
                  </a:lnTo>
                  <a:lnTo>
                    <a:pt x="2799" y="1930"/>
                  </a:lnTo>
                  <a:lnTo>
                    <a:pt x="2060" y="1369"/>
                  </a:lnTo>
                  <a:lnTo>
                    <a:pt x="1373" y="934"/>
                  </a:lnTo>
                  <a:lnTo>
                    <a:pt x="845" y="560"/>
                  </a:lnTo>
                  <a:lnTo>
                    <a:pt x="422" y="249"/>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71" name="Freeform 15279"/>
            <p:cNvSpPr/>
            <p:nvPr/>
          </p:nvSpPr>
          <p:spPr>
            <a:xfrm>
              <a:off x="998472" y="93651"/>
              <a:ext cx="175408" cy="1531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0" y="224"/>
                  </a:lnTo>
                  <a:lnTo>
                    <a:pt x="780" y="504"/>
                  </a:lnTo>
                  <a:lnTo>
                    <a:pt x="1316" y="895"/>
                  </a:lnTo>
                  <a:lnTo>
                    <a:pt x="1902" y="1287"/>
                  </a:lnTo>
                  <a:lnTo>
                    <a:pt x="2633" y="1791"/>
                  </a:lnTo>
                  <a:lnTo>
                    <a:pt x="6144" y="4421"/>
                  </a:lnTo>
                  <a:lnTo>
                    <a:pt x="9557" y="7387"/>
                  </a:lnTo>
                  <a:lnTo>
                    <a:pt x="12775" y="10520"/>
                  </a:lnTo>
                  <a:lnTo>
                    <a:pt x="15847" y="13934"/>
                  </a:lnTo>
                  <a:lnTo>
                    <a:pt x="18723" y="17515"/>
                  </a:lnTo>
                  <a:lnTo>
                    <a:pt x="19260" y="18187"/>
                  </a:lnTo>
                  <a:lnTo>
                    <a:pt x="19747" y="18858"/>
                  </a:lnTo>
                  <a:lnTo>
                    <a:pt x="20186" y="19474"/>
                  </a:lnTo>
                  <a:lnTo>
                    <a:pt x="20527" y="19921"/>
                  </a:lnTo>
                  <a:lnTo>
                    <a:pt x="20771" y="20257"/>
                  </a:lnTo>
                  <a:lnTo>
                    <a:pt x="21307" y="20873"/>
                  </a:lnTo>
                  <a:lnTo>
                    <a:pt x="21551" y="21264"/>
                  </a:lnTo>
                  <a:lnTo>
                    <a:pt x="21600" y="21600"/>
                  </a:lnTo>
                  <a:lnTo>
                    <a:pt x="21551" y="21488"/>
                  </a:lnTo>
                  <a:lnTo>
                    <a:pt x="21307" y="21208"/>
                  </a:lnTo>
                  <a:lnTo>
                    <a:pt x="21015" y="20761"/>
                  </a:lnTo>
                  <a:lnTo>
                    <a:pt x="20576" y="20201"/>
                  </a:lnTo>
                  <a:lnTo>
                    <a:pt x="20088" y="19530"/>
                  </a:lnTo>
                  <a:lnTo>
                    <a:pt x="19503" y="18802"/>
                  </a:lnTo>
                  <a:lnTo>
                    <a:pt x="16529" y="15053"/>
                  </a:lnTo>
                  <a:lnTo>
                    <a:pt x="13311" y="11416"/>
                  </a:lnTo>
                  <a:lnTo>
                    <a:pt x="9947" y="8058"/>
                  </a:lnTo>
                  <a:lnTo>
                    <a:pt x="6436" y="4868"/>
                  </a:lnTo>
                  <a:lnTo>
                    <a:pt x="2779" y="1959"/>
                  </a:lnTo>
                  <a:lnTo>
                    <a:pt x="1999" y="1455"/>
                  </a:lnTo>
                  <a:lnTo>
                    <a:pt x="1365" y="951"/>
                  </a:lnTo>
                  <a:lnTo>
                    <a:pt x="829" y="560"/>
                  </a:lnTo>
                  <a:lnTo>
                    <a:pt x="390" y="280"/>
                  </a:lnTo>
                  <a:lnTo>
                    <a:pt x="98" y="56"/>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grpSp>
      <p:sp>
        <p:nvSpPr>
          <p:cNvPr id="3" name="CuadroTexto 2">
            <a:extLst>
              <a:ext uri="{FF2B5EF4-FFF2-40B4-BE49-F238E27FC236}">
                <a16:creationId xmlns:a16="http://schemas.microsoft.com/office/drawing/2014/main" id="{63E72B6B-0594-4FD6-80F4-7F313DDBD692}"/>
              </a:ext>
            </a:extLst>
          </p:cNvPr>
          <p:cNvSpPr txBox="1"/>
          <p:nvPr/>
        </p:nvSpPr>
        <p:spPr>
          <a:xfrm>
            <a:off x="1883696" y="4013204"/>
            <a:ext cx="10735554" cy="3115596"/>
          </a:xfrm>
          <a:prstGeom prst="rect">
            <a:avLst/>
          </a:prstGeom>
          <a:noFill/>
        </p:spPr>
        <p:txBody>
          <a:bodyPr wrap="square" rtlCol="0">
            <a:spAutoFit/>
          </a:bodyPr>
          <a:lstStyle/>
          <a:p>
            <a:pPr indent="-9525" algn="just">
              <a:lnSpc>
                <a:spcPct val="107000"/>
              </a:lnSpc>
              <a:spcAft>
                <a:spcPts val="1500"/>
              </a:spcAft>
            </a:pPr>
            <a:r>
              <a:rPr lang="es-ES" sz="2700" b="1" dirty="0">
                <a:solidFill>
                  <a:schemeClr val="bg1"/>
                </a:solidFill>
                <a:latin typeface="Corbel" panose="020B0503020204020204" pitchFamily="34" charset="0"/>
                <a:ea typeface="Liberation Sans Narrow"/>
                <a:cs typeface="Calibri" panose="020F0502020204030204" pitchFamily="34" charset="0"/>
              </a:rPr>
              <a:t>A petición del Fondo Mundial se estableció coordinación con la plataforma regional para </a:t>
            </a:r>
            <a:r>
              <a:rPr lang="es-ES" sz="2700" b="1" dirty="0" err="1">
                <a:solidFill>
                  <a:schemeClr val="bg1"/>
                </a:solidFill>
                <a:latin typeface="Corbel" panose="020B0503020204020204" pitchFamily="34" charset="0"/>
                <a:ea typeface="Liberation Sans Narrow"/>
                <a:cs typeface="Calibri" panose="020F0502020204030204" pitchFamily="34" charset="0"/>
              </a:rPr>
              <a:t>america</a:t>
            </a:r>
            <a:r>
              <a:rPr lang="es-ES" sz="2700" b="1" dirty="0">
                <a:solidFill>
                  <a:schemeClr val="bg1"/>
                </a:solidFill>
                <a:latin typeface="Corbel" panose="020B0503020204020204" pitchFamily="34" charset="0"/>
                <a:ea typeface="Liberation Sans Narrow"/>
                <a:cs typeface="Calibri" panose="020F0502020204030204" pitchFamily="34" charset="0"/>
              </a:rPr>
              <a:t> latina y del caribe para apoyar y fortalecer la participación comunitaria y de la sociedad civil en todos los niveles de sus procesos. </a:t>
            </a:r>
          </a:p>
          <a:p>
            <a:pPr indent="-9525" algn="just">
              <a:lnSpc>
                <a:spcPct val="107000"/>
              </a:lnSpc>
              <a:spcAft>
                <a:spcPts val="1500"/>
              </a:spcAft>
            </a:pPr>
            <a:endParaRPr lang="es-ES" sz="2700" b="1" dirty="0">
              <a:solidFill>
                <a:schemeClr val="bg1"/>
              </a:solidFill>
              <a:latin typeface="Corbel" panose="020B0503020204020204" pitchFamily="34" charset="0"/>
              <a:ea typeface="Liberation Sans Narrow"/>
              <a:cs typeface="Calibri" panose="020F0502020204030204" pitchFamily="34" charset="0"/>
            </a:endParaRPr>
          </a:p>
          <a:p>
            <a:endParaRPr lang="es-SV" sz="2700" dirty="0"/>
          </a:p>
        </p:txBody>
      </p:sp>
      <p:pic>
        <p:nvPicPr>
          <p:cNvPr id="1026" name="Picture 2" descr="Conceptos básicos de las pruebas para el COVID-19 | FDA">
            <a:extLst>
              <a:ext uri="{FF2B5EF4-FFF2-40B4-BE49-F238E27FC236}">
                <a16:creationId xmlns:a16="http://schemas.microsoft.com/office/drawing/2014/main" id="{5B8D37BE-D9FB-4F8A-83A6-515AE66FF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644" y="4279404"/>
            <a:ext cx="4724011" cy="264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39419"/>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03"/>
                                        </p:tgtEl>
                                        <p:attrNameLst>
                                          <p:attrName>style.visibility</p:attrName>
                                        </p:attrNameLst>
                                      </p:cBhvr>
                                      <p:to>
                                        <p:strVal val="visible"/>
                                      </p:to>
                                    </p:set>
                                    <p:animEffect transition="in" filter="dissolve">
                                      <p:cBhvr>
                                        <p:cTn id="7" dur="500"/>
                                        <p:tgtEl>
                                          <p:spTgt spid="1303"/>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1372"/>
                                        </p:tgtEl>
                                        <p:attrNameLst>
                                          <p:attrName>style.visibility</p:attrName>
                                        </p:attrNameLst>
                                      </p:cBhvr>
                                      <p:to>
                                        <p:strVal val="visible"/>
                                      </p:to>
                                    </p:set>
                                    <p:animEffect transition="in" filter="dissolve">
                                      <p:cBhvr>
                                        <p:cTn id="11" dur="500"/>
                                        <p:tgtEl>
                                          <p:spTgt spid="1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0" animBg="1" advAuto="0"/>
      <p:bldP spid="1372"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1098</Words>
  <Application>Microsoft Office PowerPoint</Application>
  <PresentationFormat>Personalizado</PresentationFormat>
  <Paragraphs>100</Paragraphs>
  <Slides>14</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14</vt:i4>
      </vt:variant>
    </vt:vector>
  </HeadingPairs>
  <TitlesOfParts>
    <vt:vector size="27" baseType="lpstr">
      <vt:lpstr>Arial Black</vt:lpstr>
      <vt:lpstr>Calibri</vt:lpstr>
      <vt:lpstr>Open Sans Light</vt:lpstr>
      <vt:lpstr>Arial</vt:lpstr>
      <vt:lpstr>Georgia</vt:lpstr>
      <vt:lpstr>Lato Light</vt:lpstr>
      <vt:lpstr>Symbol</vt:lpstr>
      <vt:lpstr>Lato Regular</vt:lpstr>
      <vt:lpstr>Times New Roman</vt:lpstr>
      <vt:lpstr>Segoe UI</vt:lpstr>
      <vt:lpstr>Corbel</vt:lpstr>
      <vt:lpstr>Oswald</vt:lpstr>
      <vt:lpstr>Office Theme</vt:lpstr>
      <vt:lpstr>Presentación de PowerPoint</vt:lpstr>
      <vt:lpstr>La pandemia de coronavirus COVID-19 es la crisis de salud global que define nuestro tiempo y el mayor desafío que hemos enfrentado desde la Segunda Guerra Mundial.   Desde su aparición en Asia a finales del año pasado, el virus ha llegado a cada continente, y ha tenido un impacto abrumador en todas las personas y en los sistemas y servicios de salud.   Los casos en la actualidad, aún aumentan a diario por variantes del virus original, las cuales  afectan principalmente a Asia América y Europa.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Parada</dc:creator>
  <cp:lastModifiedBy>Marta Alicia Alvarado de Magaña</cp:lastModifiedBy>
  <cp:revision>9</cp:revision>
  <dcterms:created xsi:type="dcterms:W3CDTF">2006-08-16T00:00:00Z</dcterms:created>
  <dcterms:modified xsi:type="dcterms:W3CDTF">2022-04-06T17:49:42Z</dcterms:modified>
  <dc:identifier>DAE8ZGc9Oho</dc:identifier>
</cp:coreProperties>
</file>