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58" r:id="rId8"/>
    <p:sldId id="265" r:id="rId9"/>
    <p:sldId id="266" r:id="rId10"/>
    <p:sldId id="269" r:id="rId11"/>
    <p:sldId id="268" r:id="rId12"/>
    <p:sldId id="271" r:id="rId13"/>
    <p:sldId id="272" r:id="rId14"/>
    <p:sldId id="273" r:id="rId15"/>
    <p:sldId id="267" r:id="rId16"/>
    <p:sldId id="259" r:id="rId17"/>
  </p:sldIdLst>
  <p:sldSz cx="18288000" cy="10287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3836" autoAdjust="0"/>
  </p:normalViewPr>
  <p:slideViewPr>
    <p:cSldViewPr>
      <p:cViewPr varScale="1">
        <p:scale>
          <a:sx n="37" d="100"/>
          <a:sy n="37" d="100"/>
        </p:scale>
        <p:origin x="93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2166738" y="1793439"/>
            <a:ext cx="1310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Arial Black" panose="020B0A04020102020204" pitchFamily="34" charset="0"/>
              </a:rPr>
              <a:t>Antecedentes C19RM 1.0 y C19RM2.0</a:t>
            </a:r>
            <a:endParaRPr lang="es-SV" sz="6000" dirty="0"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5655253" y="3927465"/>
            <a:ext cx="61293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4000" dirty="0"/>
              <a:t>Dra. Ana Isabel Nieto Gómez</a:t>
            </a:r>
          </a:p>
          <a:p>
            <a:pPr algn="ctr"/>
            <a:r>
              <a:rPr lang="es-SV" sz="4000" dirty="0"/>
              <a:t>RP Ministerio de Salud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010400" y="6134100"/>
            <a:ext cx="3898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dirty="0"/>
              <a:t>21 de abril de 2022</a:t>
            </a:r>
            <a:r>
              <a:rPr lang="es-SV" dirty="0"/>
              <a:t>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0B86D9-6D81-4D42-B04A-B5716114E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071562"/>
            <a:ext cx="14147800" cy="79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6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83B2D0-A560-4C93-A9A1-8C4F72B3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771900"/>
            <a:ext cx="9372600" cy="49938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C03D34-6F61-4925-91C0-DB1FFD38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3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7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14DEF-E8AD-4A4E-B0B4-51DD68873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145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3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00DE83-7A28-454D-A65A-9D72AEFC4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590" y="1034414"/>
            <a:ext cx="14233610" cy="79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9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27EDC3-8FA7-4BDC-B439-A5B534021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"/>
            <a:ext cx="12344400" cy="9258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595EDD-B56C-4F73-ACB4-D437AD972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24300"/>
            <a:ext cx="8455804" cy="63418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96BDA1-DC3E-4DDA-A0F1-4C70ECA339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989231"/>
            <a:ext cx="8763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571500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B061C2-5FAD-4BAE-A7C8-624B1EFED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78137"/>
            <a:ext cx="6019800" cy="8469719"/>
          </a:xfrm>
          <a:prstGeom prst="rect">
            <a:avLst/>
          </a:prstGeom>
        </p:spPr>
      </p:pic>
      <p:sp>
        <p:nvSpPr>
          <p:cNvPr id="2" name="Bocadillo: ovalado 1">
            <a:extLst>
              <a:ext uri="{FF2B5EF4-FFF2-40B4-BE49-F238E27FC236}">
                <a16:creationId xmlns:a16="http://schemas.microsoft.com/office/drawing/2014/main" id="{838AA380-2358-4839-AA96-24224760B178}"/>
              </a:ext>
            </a:extLst>
          </p:cNvPr>
          <p:cNvSpPr/>
          <p:nvPr/>
        </p:nvSpPr>
        <p:spPr>
          <a:xfrm rot="2576715">
            <a:off x="10893822" y="2603058"/>
            <a:ext cx="5486400" cy="41634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67E76E-D69D-4A26-8E55-6D3207C64F97}"/>
              </a:ext>
            </a:extLst>
          </p:cNvPr>
          <p:cNvSpPr txBox="1"/>
          <p:nvPr/>
        </p:nvSpPr>
        <p:spPr>
          <a:xfrm>
            <a:off x="11653148" y="2705100"/>
            <a:ext cx="4729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</a:rPr>
              <a:t>Desde el Inicio de </a:t>
            </a:r>
          </a:p>
          <a:p>
            <a:r>
              <a:rPr lang="es-ES" sz="3000" dirty="0">
                <a:solidFill>
                  <a:schemeClr val="bg1"/>
                </a:solidFill>
              </a:rPr>
              <a:t>La Pandemia de</a:t>
            </a:r>
          </a:p>
          <a:p>
            <a:r>
              <a:rPr lang="es-ES" sz="3000" dirty="0">
                <a:solidFill>
                  <a:schemeClr val="bg1"/>
                </a:solidFill>
              </a:rPr>
              <a:t>COVID-19,  el Fondo </a:t>
            </a:r>
          </a:p>
          <a:p>
            <a:r>
              <a:rPr lang="es-ES" sz="3000" dirty="0">
                <a:solidFill>
                  <a:schemeClr val="bg1"/>
                </a:solidFill>
              </a:rPr>
              <a:t>Mundial se  preocupó  </a:t>
            </a:r>
          </a:p>
          <a:p>
            <a:r>
              <a:rPr lang="es-ES" sz="3000" dirty="0">
                <a:solidFill>
                  <a:schemeClr val="bg1"/>
                </a:solidFill>
              </a:rPr>
              <a:t>por el impacto  que iba</a:t>
            </a:r>
          </a:p>
          <a:p>
            <a:r>
              <a:rPr lang="es-ES" sz="3000" dirty="0">
                <a:solidFill>
                  <a:schemeClr val="bg1"/>
                </a:solidFill>
              </a:rPr>
              <a:t> a tener  en las  respuestas </a:t>
            </a:r>
          </a:p>
          <a:p>
            <a:r>
              <a:rPr lang="es-ES" sz="3000" dirty="0">
                <a:solidFill>
                  <a:schemeClr val="bg1"/>
                </a:solidFill>
              </a:rPr>
              <a:t>a las tres enfermedades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58FFA712-07C6-42AE-84FA-C288CB7C68C5}"/>
              </a:ext>
            </a:extLst>
          </p:cNvPr>
          <p:cNvSpPr/>
          <p:nvPr/>
        </p:nvSpPr>
        <p:spPr>
          <a:xfrm>
            <a:off x="2286000" y="2476500"/>
            <a:ext cx="57150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9197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571500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95AD29-7D2D-4E9E-808A-BDB4C9A9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7831"/>
            <a:ext cx="6032772" cy="87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571500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CC3B95-CEA1-4B75-BDCE-1D5F64B25538}"/>
              </a:ext>
            </a:extLst>
          </p:cNvPr>
          <p:cNvSpPr txBox="1"/>
          <p:nvPr/>
        </p:nvSpPr>
        <p:spPr>
          <a:xfrm>
            <a:off x="2171700" y="1201502"/>
            <a:ext cx="13944600" cy="7894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SV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SV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SV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V5 (Mayo -1 -2020) </a:t>
            </a:r>
            <a:endParaRPr lang="es-SV" sz="2200" b="0" i="0" u="none" strike="noStrike" baseline="0" dirty="0">
              <a:latin typeface="Calibri" panose="020F0502020204030204" pitchFamily="34" charset="0"/>
            </a:endParaRPr>
          </a:p>
          <a:p>
            <a:endParaRPr lang="es-SV" sz="2200" b="0" i="0" u="none" strike="noStrike" baseline="0" dirty="0">
              <a:latin typeface="Calibri" panose="020F0502020204030204" pitchFamily="34" charset="0"/>
            </a:endParaRPr>
          </a:p>
          <a:p>
            <a:r>
              <a:rPr lang="es-ES" sz="22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s-ES" sz="2200" b="1" i="0" u="none" strike="noStrike" baseline="0" dirty="0">
                <a:latin typeface="Calibri" panose="020F0502020204030204" pitchFamily="34" charset="0"/>
              </a:rPr>
              <a:t>Resumen de los documentos del Fondo Mundial orientados a reducir el impacto de COVID-19 en los programas de VIH, TB y malaria </a:t>
            </a:r>
            <a:endParaRPr lang="es-ES" sz="2200" b="0" i="0" u="none" strike="noStrike" baseline="0" dirty="0">
              <a:latin typeface="Calibri" panose="020F0502020204030204" pitchFamily="34" charset="0"/>
            </a:endParaRPr>
          </a:p>
          <a:p>
            <a:r>
              <a:rPr lang="es-SV" sz="2200" b="0" i="0" u="none" strike="noStrike" baseline="0" dirty="0" err="1">
                <a:solidFill>
                  <a:srgbClr val="2E5395"/>
                </a:solidFill>
                <a:latin typeface="Calibri" panose="020F0502020204030204" pitchFamily="34" charset="0"/>
              </a:rPr>
              <a:t>Contents</a:t>
            </a:r>
            <a:r>
              <a:rPr lang="es-SV" sz="2200" b="0" i="0" u="none" strike="noStrike" baseline="0" dirty="0">
                <a:solidFill>
                  <a:srgbClr val="2E5395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s-SV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Objetivo </a:t>
            </a:r>
            <a:r>
              <a:rPr lang="es-SV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...................................................................................................................................................................... 1 </a:t>
            </a:r>
          </a:p>
          <a:p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Solicitud de Fondos 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.................................................................................................................................................... 1 </a:t>
            </a:r>
          </a:p>
          <a:p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Consideraciones para el financiamiento orientado a VIH 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........................................................................................ 2 </a:t>
            </a:r>
          </a:p>
          <a:p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Consideraciones para el financiamiento orientado a TB 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.......................................................................................... 3 </a:t>
            </a:r>
          </a:p>
          <a:p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Consideraciones para el financiamiento orientado a Malaria 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................................................................................. 4 </a:t>
            </a:r>
          </a:p>
          <a:p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Consideraciones para el financiamiento orientado a sistemas de salud 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................................................................. 5 </a:t>
            </a:r>
          </a:p>
          <a:p>
            <a:r>
              <a:rPr lang="es-SV" sz="2200" b="1" i="0" u="none" strike="noStrike" baseline="0" dirty="0">
                <a:solidFill>
                  <a:srgbClr val="2E5395"/>
                </a:solidFill>
                <a:latin typeface="Calibri" panose="020F0502020204030204" pitchFamily="34" charset="0"/>
              </a:rPr>
              <a:t>1. Objetivo </a:t>
            </a:r>
            <a:endParaRPr lang="es-SV" sz="2200" b="0" i="0" u="none" strike="noStrike" baseline="0" dirty="0">
              <a:solidFill>
                <a:srgbClr val="2E5395"/>
              </a:solidFill>
              <a:latin typeface="Calibri" panose="020F0502020204030204" pitchFamily="34" charset="0"/>
            </a:endParaRPr>
          </a:p>
          <a:p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Este documento tiene por objetivo facilitar información publicada por el Fondo Mundial sobre los fondos orientados a hacer frente a la pandemia del COVID-19 en los programas de VIH, TB y malaria. </a:t>
            </a:r>
          </a:p>
          <a:p>
            <a:r>
              <a:rPr lang="es-SV" sz="2200" b="1" i="0" u="none" strike="noStrike" baseline="0" dirty="0">
                <a:solidFill>
                  <a:srgbClr val="2E5395"/>
                </a:solidFill>
                <a:latin typeface="Calibri" panose="020F0502020204030204" pitchFamily="34" charset="0"/>
              </a:rPr>
              <a:t>2. Solicitud de Fondos </a:t>
            </a:r>
            <a:endParaRPr lang="es-SV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Instrucciones para la solicitud de financiamiento, Mecanismo de respuesta a la COVID-19 </a:t>
            </a:r>
            <a:endParaRPr lang="es-E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Solicitantes elegibles: países que reciben directamente financiamiento del Fondo Mundial. </a:t>
            </a:r>
          </a:p>
          <a:p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Solicitudes de financiamiento coordinadas y presentadas por el Mecanismo de Coordinación de País. </a:t>
            </a:r>
          </a:p>
          <a:p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Fecha limite solicitud de financiamiento </a:t>
            </a:r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31 de mayo de 2020 (a más tardar). </a:t>
            </a:r>
            <a:endParaRPr lang="es-E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Solicitud de financiamiento de </a:t>
            </a:r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prioridad 1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3,25% del total de la asignación para el período 2020-2022. </a:t>
            </a:r>
          </a:p>
          <a:p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Solicitud de financiamiento de </a:t>
            </a:r>
            <a:r>
              <a:rPr lang="es-ES" sz="2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prioridad 2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10% de asignación para 2020-2022 (menos el financiamiento fondos flexibilidades de subvenciones (5%) y el financiamiento solicitud prioridad 1. </a:t>
            </a:r>
          </a:p>
          <a:p>
            <a:endParaRPr lang="es-SV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C115097-0D1E-4F46-9536-84969014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15" y="810204"/>
            <a:ext cx="7068385" cy="80670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342900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Antecedentes C19RM 1.0 y C19RM2.0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9CEF6F-D511-4744-ABC7-A8EC4F178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2" y="1177522"/>
            <a:ext cx="6324778" cy="897073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5441C2E-4B98-40E4-B77A-0F3A88B9516E}"/>
              </a:ext>
            </a:extLst>
          </p:cNvPr>
          <p:cNvSpPr txBox="1"/>
          <p:nvPr/>
        </p:nvSpPr>
        <p:spPr>
          <a:xfrm>
            <a:off x="10058400" y="6134100"/>
            <a:ext cx="6800015" cy="29546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67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s-S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mitigar el impacto de la pandemia en las tres enfermedades y apoyar los sistemas de salud y comunitarios en El Salvador, el Fondo Mundial ha aprobado </a:t>
            </a:r>
            <a:r>
              <a:rPr lang="es-SV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USD 892,860</a:t>
            </a:r>
            <a:r>
              <a:rPr lang="es-S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inversiones adicionales para la respuesta COVID-19 de su país, bajo el Mecanismo de Respuesta COVID-19 del Fondo Mundial (C19RM)</a:t>
            </a:r>
          </a:p>
          <a:p>
            <a:endParaRPr lang="es-SV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A76885F4-6AD1-439A-9808-5E8EFC857D2E}"/>
              </a:ext>
            </a:extLst>
          </p:cNvPr>
          <p:cNvCxnSpPr>
            <a:cxnSpLocks/>
          </p:cNvCxnSpPr>
          <p:nvPr/>
        </p:nvCxnSpPr>
        <p:spPr>
          <a:xfrm flipH="1" flipV="1">
            <a:off x="8382000" y="5372100"/>
            <a:ext cx="1676400" cy="228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8AEDC1F-1D2D-4CD7-9DE9-7ACFBF07721E}"/>
              </a:ext>
            </a:extLst>
          </p:cNvPr>
          <p:cNvCxnSpPr/>
          <p:nvPr/>
        </p:nvCxnSpPr>
        <p:spPr>
          <a:xfrm>
            <a:off x="3657600" y="5372100"/>
            <a:ext cx="472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447995-7E73-480E-A659-C939BFA6A268}"/>
              </a:ext>
            </a:extLst>
          </p:cNvPr>
          <p:cNvCxnSpPr/>
          <p:nvPr/>
        </p:nvCxnSpPr>
        <p:spPr>
          <a:xfrm>
            <a:off x="3124200" y="5628420"/>
            <a:ext cx="525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CE4FA64-0A51-453F-BC08-0237CEFD43EA}"/>
              </a:ext>
            </a:extLst>
          </p:cNvPr>
          <p:cNvCxnSpPr/>
          <p:nvPr/>
        </p:nvCxnSpPr>
        <p:spPr>
          <a:xfrm>
            <a:off x="3305540" y="5448300"/>
            <a:ext cx="495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AD4BF66-4D64-42A1-AEF5-EF199E305404}"/>
              </a:ext>
            </a:extLst>
          </p:cNvPr>
          <p:cNvCxnSpPr/>
          <p:nvPr/>
        </p:nvCxnSpPr>
        <p:spPr>
          <a:xfrm>
            <a:off x="3124200" y="58293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2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3810000" y="571500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Antecedentes C19RM 1.0 y C19RM2.0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BCC363-052D-43CA-B2E6-3A9838C1DD41}"/>
              </a:ext>
            </a:extLst>
          </p:cNvPr>
          <p:cNvSpPr txBox="1"/>
          <p:nvPr/>
        </p:nvSpPr>
        <p:spPr>
          <a:xfrm>
            <a:off x="3048000" y="2552700"/>
            <a:ext cx="128778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dirty="0"/>
              <a:t>Se solicitó la autorización para invertir las flexibilidades dadas 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4400" dirty="0"/>
              <a:t>Equipos de protección personal (50%),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4400" dirty="0"/>
              <a:t>Insumos para bioseguridad y protección colectiva  (36%),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4400" dirty="0"/>
              <a:t>Insumos para toma, manejo, procesamiento y envío de muestras (16%) 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4400" dirty="0"/>
              <a:t>Actividades del Subreceptor Plan Internacional (9%)</a:t>
            </a:r>
            <a:endParaRPr lang="es-SV" sz="4400" dirty="0"/>
          </a:p>
        </p:txBody>
      </p:sp>
    </p:spTree>
    <p:extLst>
      <p:ext uri="{BB962C8B-B14F-4D97-AF65-F5344CB8AC3E}">
        <p14:creationId xmlns:p14="http://schemas.microsoft.com/office/powerpoint/2010/main" val="26012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7F55B79-7E60-4C5D-9B43-1068015EC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00099"/>
            <a:ext cx="6629400" cy="938752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E604E2-8DF1-4777-BC57-01FAC5CE5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814" y="377371"/>
            <a:ext cx="6229186" cy="870899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Arial Black" panose="020B0A04020102020204" pitchFamily="34" charset="0"/>
              </a:rPr>
              <a:t>Antecedentes C19RM 1.0 y C19RM2.0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329D7AC-12F7-45CD-949D-37B570A82AA6}"/>
              </a:ext>
            </a:extLst>
          </p:cNvPr>
          <p:cNvSpPr/>
          <p:nvPr/>
        </p:nvSpPr>
        <p:spPr>
          <a:xfrm>
            <a:off x="1905000" y="5143501"/>
            <a:ext cx="640080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78AEBF42-049A-45DF-84FE-B23925B4250E}"/>
              </a:ext>
            </a:extLst>
          </p:cNvPr>
          <p:cNvSpPr/>
          <p:nvPr/>
        </p:nvSpPr>
        <p:spPr>
          <a:xfrm>
            <a:off x="7924800" y="6286500"/>
            <a:ext cx="457200" cy="1219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4E0640E-E53A-4E92-8913-B4785DDE0C9F}"/>
              </a:ext>
            </a:extLst>
          </p:cNvPr>
          <p:cNvSpPr/>
          <p:nvPr/>
        </p:nvSpPr>
        <p:spPr>
          <a:xfrm>
            <a:off x="9525000" y="5295900"/>
            <a:ext cx="71628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992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C9E115-D32D-45E0-A016-EEBDFDDE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653047"/>
            <a:ext cx="6431948" cy="83766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BD4375-C1BA-4994-8DBF-1BB67310E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52" y="962976"/>
            <a:ext cx="6431948" cy="8981123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F0C3D22-5C62-4CB9-90A2-8457704ACF09}"/>
              </a:ext>
            </a:extLst>
          </p:cNvPr>
          <p:cNvCxnSpPr/>
          <p:nvPr/>
        </p:nvCxnSpPr>
        <p:spPr>
          <a:xfrm>
            <a:off x="4724400" y="55245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5545EA0-FC6A-44B0-AAA4-170F71B10266}"/>
              </a:ext>
            </a:extLst>
          </p:cNvPr>
          <p:cNvCxnSpPr/>
          <p:nvPr/>
        </p:nvCxnSpPr>
        <p:spPr>
          <a:xfrm>
            <a:off x="2514600" y="567690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6137A0-71B2-4BB6-8B9D-41B678254FB1}"/>
              </a:ext>
            </a:extLst>
          </p:cNvPr>
          <p:cNvSpPr txBox="1"/>
          <p:nvPr/>
        </p:nvSpPr>
        <p:spPr>
          <a:xfrm>
            <a:off x="8001000" y="71247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FF0000"/>
                </a:solidFill>
              </a:rPr>
              <a:t>$5,700,102</a:t>
            </a:r>
            <a:endParaRPr lang="es-SV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6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BBAAB4-EFB9-4D2B-993F-E597E10E7D72}"/>
              </a:ext>
            </a:extLst>
          </p:cNvPr>
          <p:cNvSpPr txBox="1"/>
          <p:nvPr/>
        </p:nvSpPr>
        <p:spPr>
          <a:xfrm>
            <a:off x="2057400" y="342900"/>
            <a:ext cx="149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>
                <a:latin typeface="Arial Black" panose="020B0A04020102020204" pitchFamily="34" charset="0"/>
              </a:rPr>
              <a:t>Antecedentes C19RM 1.0 y C19RM2.0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8992B1-31B5-4B18-9C64-9413CEA4A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77744"/>
            <a:ext cx="8899083" cy="66743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A0143D-6022-4B91-A99A-96729D2FE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77425" y="1057275"/>
            <a:ext cx="8077200" cy="77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468</Words>
  <Application>Microsoft Office PowerPoint</Application>
  <PresentationFormat>Personalizado</PresentationFormat>
  <Paragraphs>52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Calibri</vt:lpstr>
      <vt:lpstr>Arial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 Nieto Gomez</dc:creator>
  <cp:lastModifiedBy>ANA ISABEL NIETO GOMEZ</cp:lastModifiedBy>
  <cp:revision>4</cp:revision>
  <dcterms:created xsi:type="dcterms:W3CDTF">2006-08-16T00:00:00Z</dcterms:created>
  <dcterms:modified xsi:type="dcterms:W3CDTF">2022-04-21T00:14:42Z</dcterms:modified>
  <dc:identifier>DAE8ZGc9Oho</dc:identifier>
</cp:coreProperties>
</file>