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0" r:id="rId3"/>
    <p:sldId id="261" r:id="rId4"/>
    <p:sldId id="262" r:id="rId5"/>
    <p:sldId id="263" r:id="rId6"/>
    <p:sldId id="264" r:id="rId7"/>
    <p:sldId id="268" r:id="rId8"/>
    <p:sldId id="269" r:id="rId9"/>
    <p:sldId id="265" r:id="rId10"/>
    <p:sldId id="266" r:id="rId11"/>
    <p:sldId id="259" r:id="rId12"/>
  </p:sldIdLst>
  <p:sldSz cx="18288000" cy="10287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3836" autoAdjust="0"/>
  </p:normalViewPr>
  <p:slideViewPr>
    <p:cSldViewPr>
      <p:cViewPr varScale="1">
        <p:scale>
          <a:sx n="48" d="100"/>
          <a:sy n="48" d="100"/>
        </p:scale>
        <p:origin x="111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914400" y="1793439"/>
            <a:ext cx="1699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Hallazgos preliminares C19RM 1.0 Evaluación realizada por Fondo Mundial </a:t>
            </a:r>
            <a:endParaRPr lang="es-SV" sz="60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231659-BAB6-489E-9FFB-9EFC4F9E0C16}"/>
              </a:ext>
            </a:extLst>
          </p:cNvPr>
          <p:cNvSpPr txBox="1"/>
          <p:nvPr/>
        </p:nvSpPr>
        <p:spPr>
          <a:xfrm>
            <a:off x="6346015" y="4759375"/>
            <a:ext cx="61293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4000" dirty="0"/>
              <a:t>Dra. Ana Isabel Nieto Gómez</a:t>
            </a:r>
          </a:p>
          <a:p>
            <a:pPr algn="ctr"/>
            <a:r>
              <a:rPr lang="es-SV" sz="4000" dirty="0"/>
              <a:t>RP Ministerio de Salud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7461288" y="6082814"/>
            <a:ext cx="3898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3600" dirty="0"/>
              <a:t>21 de abril de 2022</a:t>
            </a:r>
            <a:r>
              <a:rPr lang="es-SV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3390900" y="49530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Arial Black" panose="020B0A04020102020204" pitchFamily="34" charset="0"/>
              </a:rPr>
              <a:t>Hallazgos preliminares C19RM 1.0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EFD714-0821-445A-816D-2450AFE3A95C}"/>
              </a:ext>
            </a:extLst>
          </p:cNvPr>
          <p:cNvSpPr txBox="1"/>
          <p:nvPr/>
        </p:nvSpPr>
        <p:spPr>
          <a:xfrm>
            <a:off x="2438400" y="1638300"/>
            <a:ext cx="15163800" cy="8371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000" dirty="0"/>
              <a:t>El grado de absorción de la subvención ha sido bajo.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000" b="1" dirty="0">
                <a:solidFill>
                  <a:srgbClr val="FF0000"/>
                </a:solidFill>
              </a:rPr>
              <a:t>Los problemas de Gestión de Adquisiciones y Suministros han sido múltiples: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000" dirty="0"/>
              <a:t>La concentración de compras a través del MINSAL conllevó grandes retrasos.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000" dirty="0"/>
              <a:t>Solapamientos de pedidos entre subvenciones.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000" dirty="0"/>
              <a:t>Hubo licitaciones desiertas que tuvieron que reiniciarse.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000" dirty="0"/>
              <a:t>El país fue reticente a utilizar Wambo y cuando lo aceptó, el proceso de integración se alargó durante meses.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000" dirty="0"/>
              <a:t>Los productos eran demasiado caros debido a los fletes, o tardaban mucho en llegar.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000" dirty="0"/>
              <a:t>El SR tuvo que recurrir a otras fuentes provisionalmente para conseguir EPP.</a:t>
            </a:r>
          </a:p>
          <a:p>
            <a:pPr algn="just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653292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46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3390900" y="37219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Arial Black" panose="020B0A04020102020204" pitchFamily="34" charset="0"/>
              </a:rPr>
              <a:t>Hallazgos preliminares C19RM 1.0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D52FB2-2397-4FF5-A8E7-D7579B853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35" y="1235803"/>
            <a:ext cx="6721644" cy="88356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2941F2A-95E0-4EFC-8705-03CFF1642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1562100"/>
            <a:ext cx="6416950" cy="75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3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3810000" y="57150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Arial Black" panose="020B0A04020102020204" pitchFamily="34" charset="0"/>
              </a:rPr>
              <a:t>Hallazgos preliminares C19RM 1.0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FD29599-0562-49F2-9208-202637D805CD}"/>
              </a:ext>
            </a:extLst>
          </p:cNvPr>
          <p:cNvSpPr txBox="1"/>
          <p:nvPr/>
        </p:nvSpPr>
        <p:spPr>
          <a:xfrm>
            <a:off x="1905000" y="1638300"/>
            <a:ext cx="15925800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600" b="1" dirty="0"/>
              <a:t>Objetivos</a:t>
            </a:r>
          </a:p>
          <a:p>
            <a:pPr algn="just"/>
            <a:endParaRPr lang="es-ES" sz="3600" b="1" dirty="0"/>
          </a:p>
          <a:p>
            <a:pPr algn="just"/>
            <a:r>
              <a:rPr lang="es-ES" sz="3600" dirty="0"/>
              <a:t>•Determinar la relevancia y la oportunidad de las inversiones del C19RM.</a:t>
            </a:r>
          </a:p>
          <a:p>
            <a:pPr algn="just"/>
            <a:r>
              <a:rPr lang="es-ES" sz="3600" dirty="0"/>
              <a:t>•Analizar si, hasta qué punto y por qué el C19RM ha conseguido mitigar el impacto de la pandemia de COVID-19 en el VIH, la TB y la salud pública en general.</a:t>
            </a:r>
          </a:p>
          <a:p>
            <a:pPr algn="just"/>
            <a:r>
              <a:rPr lang="es-ES" sz="3600" dirty="0"/>
              <a:t>•Evaluar cómo de efectiva ha sido la ayuda del C19RM para que los países de ingresos bajos y medianos hicieran frente a COVID-19 directamente y reforzasen los sistemas de salud y comunitarios con el fin de prepararse ante futuras pandemias.</a:t>
            </a:r>
          </a:p>
          <a:p>
            <a:pPr algn="just"/>
            <a:r>
              <a:rPr lang="es-ES" sz="3600" dirty="0"/>
              <a:t>•Examinar los resultados y logros de la coordinación global para el desarrollo de las subvenciones del C19RM a través de la alianza ACT-A; y</a:t>
            </a:r>
          </a:p>
          <a:p>
            <a:pPr algn="just"/>
            <a:r>
              <a:rPr lang="es-ES" sz="3600" dirty="0"/>
              <a:t>•Proporcionar lecciones aprendidas que contribuyan al refuerzo de futuras subvenciones del C19RM y de la capacidad del Fondo Mundial de responder a futuras pandemias como parte de su marco estratégico.</a:t>
            </a:r>
          </a:p>
          <a:p>
            <a:pPr algn="just"/>
            <a:endParaRPr lang="es-SV" sz="3600" dirty="0"/>
          </a:p>
        </p:txBody>
      </p:sp>
    </p:spTree>
    <p:extLst>
      <p:ext uri="{BB962C8B-B14F-4D97-AF65-F5344CB8AC3E}">
        <p14:creationId xmlns:p14="http://schemas.microsoft.com/office/powerpoint/2010/main" val="149197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3390900" y="41910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Arial Black" panose="020B0A04020102020204" pitchFamily="34" charset="0"/>
              </a:rPr>
              <a:t>Hallazgos preliminares C19RM 1.0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E6B7A7-FC3F-448B-97FE-6CC3E65EF890}"/>
              </a:ext>
            </a:extLst>
          </p:cNvPr>
          <p:cNvSpPr txBox="1"/>
          <p:nvPr/>
        </p:nvSpPr>
        <p:spPr>
          <a:xfrm>
            <a:off x="1905000" y="1485900"/>
            <a:ext cx="16383000" cy="803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/>
              <a:t>Metodología</a:t>
            </a:r>
          </a:p>
          <a:p>
            <a:r>
              <a:rPr lang="es-ES" sz="3200" dirty="0"/>
              <a:t>•Presentación de la evaluación a la MCP-ES (26 de enero).</a:t>
            </a:r>
          </a:p>
          <a:p>
            <a:r>
              <a:rPr lang="es-ES" sz="3200" dirty="0"/>
              <a:t>•Revisión documental y de bases de datos.</a:t>
            </a:r>
          </a:p>
          <a:p>
            <a:r>
              <a:rPr lang="es-ES" sz="3200" dirty="0"/>
              <a:t>•Entrevistas con informantes clave, incluyendo:</a:t>
            </a:r>
          </a:p>
          <a:p>
            <a:r>
              <a:rPr lang="es-ES" sz="3200" dirty="0"/>
              <a:t>•Gerentes de Portafolio del Fondo Mundial (actual y anterior)</a:t>
            </a:r>
          </a:p>
          <a:p>
            <a:r>
              <a:rPr lang="es-ES" sz="3200" dirty="0"/>
              <a:t>•Viceministro de Salud</a:t>
            </a:r>
          </a:p>
          <a:p>
            <a:r>
              <a:rPr lang="es-ES" sz="3200" dirty="0"/>
              <a:t>•Responsables de Programas VIH y TB -MINSAL</a:t>
            </a:r>
          </a:p>
          <a:p>
            <a:r>
              <a:rPr lang="es-ES" sz="3200" dirty="0"/>
              <a:t>•Responsables de Compras, Laboratorio VIH y UFE -MINSAL.</a:t>
            </a:r>
          </a:p>
          <a:p>
            <a:r>
              <a:rPr lang="es-ES" sz="3200" dirty="0"/>
              <a:t>•Sociedad civil (3).</a:t>
            </a:r>
          </a:p>
          <a:p>
            <a:r>
              <a:rPr lang="es-ES" sz="3200" dirty="0"/>
              <a:t>•Plan Internacional.</a:t>
            </a:r>
          </a:p>
          <a:p>
            <a:r>
              <a:rPr lang="es-ES" sz="3200" dirty="0"/>
              <a:t>•ALF</a:t>
            </a:r>
          </a:p>
          <a:p>
            <a:r>
              <a:rPr lang="es-ES" sz="3200" dirty="0"/>
              <a:t>•ONUSIDA</a:t>
            </a:r>
          </a:p>
          <a:p>
            <a:r>
              <a:rPr lang="es-ES" sz="3200" dirty="0"/>
              <a:t>•BID</a:t>
            </a:r>
          </a:p>
          <a:p>
            <a:r>
              <a:rPr lang="es-ES" sz="3200" dirty="0"/>
              <a:t>•Banco Mundial</a:t>
            </a:r>
          </a:p>
          <a:p>
            <a:r>
              <a:rPr lang="es-ES" sz="3200" b="1" dirty="0"/>
              <a:t>No respondieron a la invitación: OPS, USAID, Coord. Nacional Laboratorios, Representantes CAPRES y Otros representantes de la SC.</a:t>
            </a:r>
            <a:endParaRPr lang="es-SV" sz="3200" b="1" dirty="0"/>
          </a:p>
        </p:txBody>
      </p:sp>
    </p:spTree>
    <p:extLst>
      <p:ext uri="{BB962C8B-B14F-4D97-AF65-F5344CB8AC3E}">
        <p14:creationId xmlns:p14="http://schemas.microsoft.com/office/powerpoint/2010/main" val="194816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3810000" y="57150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Arial Black" panose="020B0A04020102020204" pitchFamily="34" charset="0"/>
              </a:rPr>
              <a:t>Hallazgos preliminares C19RM 1.0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078F31-56A3-42DD-8BB1-8A73C0988014}"/>
              </a:ext>
            </a:extLst>
          </p:cNvPr>
          <p:cNvSpPr txBox="1"/>
          <p:nvPr/>
        </p:nvSpPr>
        <p:spPr>
          <a:xfrm>
            <a:off x="2362200" y="1562100"/>
            <a:ext cx="14782800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600" b="1" dirty="0"/>
              <a:t>Logros</a:t>
            </a:r>
          </a:p>
          <a:p>
            <a:pPr algn="just"/>
            <a:endParaRPr lang="es-ES" sz="4000" b="1" dirty="0"/>
          </a:p>
          <a:p>
            <a:pPr algn="just"/>
            <a:r>
              <a:rPr lang="es-ES" sz="4000" dirty="0"/>
              <a:t>•Alto grado de acuerdo entre los actores sobre el valor agregado tanto de los fondos adicionales como de las flexibilidades de la subvención ordinaria.</a:t>
            </a:r>
          </a:p>
          <a:p>
            <a:pPr algn="just"/>
            <a:r>
              <a:rPr lang="es-ES" sz="4000" dirty="0"/>
              <a:t>•Pese a las dudas iniciales, el MCP-ES se organizó rápidamente y el proceso fue inclusivo.</a:t>
            </a:r>
          </a:p>
          <a:p>
            <a:pPr algn="just"/>
            <a:r>
              <a:rPr lang="es-ES" sz="4000" dirty="0"/>
              <a:t>•El MCP-ES ha trabajado virtualmente de forma continuada.</a:t>
            </a:r>
          </a:p>
          <a:p>
            <a:pPr algn="just"/>
            <a:r>
              <a:rPr lang="es-ES" sz="4000" dirty="0"/>
              <a:t>•La subvención reforzó los lineamientos de la respuesta nacional que estaban siendo efectivos.</a:t>
            </a:r>
          </a:p>
          <a:p>
            <a:pPr algn="just"/>
            <a:r>
              <a:rPr lang="es-ES" sz="4000" dirty="0"/>
              <a:t>•La encuesta de ONUSIDA proporcionó evidencia sobre el impacto de COVID en la comunidad</a:t>
            </a:r>
          </a:p>
        </p:txBody>
      </p:sp>
    </p:spTree>
    <p:extLst>
      <p:ext uri="{BB962C8B-B14F-4D97-AF65-F5344CB8AC3E}">
        <p14:creationId xmlns:p14="http://schemas.microsoft.com/office/powerpoint/2010/main" val="331454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3810000" y="57150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Arial Black" panose="020B0A04020102020204" pitchFamily="34" charset="0"/>
              </a:rPr>
              <a:t>Hallazgos preliminares C19RM 1.0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5986C3-86B8-4554-AC17-564B12169295}"/>
              </a:ext>
            </a:extLst>
          </p:cNvPr>
          <p:cNvSpPr txBox="1"/>
          <p:nvPr/>
        </p:nvSpPr>
        <p:spPr>
          <a:xfrm>
            <a:off x="2438400" y="2019300"/>
            <a:ext cx="13868400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000" dirty="0"/>
              <a:t>•Acceso a los EPP tanto para el personal sanitario como comunitario ha sido muy bien valorado.</a:t>
            </a:r>
            <a:endParaRPr lang="es-SV" sz="4000" dirty="0"/>
          </a:p>
          <a:p>
            <a:pPr algn="just"/>
            <a:r>
              <a:rPr lang="es-ES" sz="4000" dirty="0"/>
              <a:t>•Los equipos de </a:t>
            </a:r>
            <a:r>
              <a:rPr lang="es-ES" sz="4000" dirty="0" err="1"/>
              <a:t>GenXpert</a:t>
            </a:r>
            <a:r>
              <a:rPr lang="es-ES" sz="4000" dirty="0"/>
              <a:t> se emplearon para el diagnóstico molecular de COVID.</a:t>
            </a:r>
          </a:p>
          <a:p>
            <a:pPr algn="just"/>
            <a:r>
              <a:rPr lang="es-ES" sz="4000" dirty="0"/>
              <a:t>•Basado en la experiencia de 2020, la subvención de 2021 prestó más atención a la implicación de la comunidad, incluyendo la de COVID.</a:t>
            </a:r>
          </a:p>
          <a:p>
            <a:pPr algn="just"/>
            <a:r>
              <a:rPr lang="es-ES" sz="4000" dirty="0"/>
              <a:t>•Se aceleraron algunos cambios, como la transición a </a:t>
            </a:r>
            <a:r>
              <a:rPr lang="es-ES" sz="4000" dirty="0" err="1"/>
              <a:t>dolutegravir</a:t>
            </a:r>
            <a:r>
              <a:rPr lang="es-ES" sz="4000" dirty="0"/>
              <a:t> y la dispensación </a:t>
            </a:r>
            <a:r>
              <a:rPr lang="es-ES" sz="4000" dirty="0" err="1"/>
              <a:t>multimestral</a:t>
            </a:r>
            <a:r>
              <a:rPr lang="es-ES" sz="4000" dirty="0"/>
              <a:t>.</a:t>
            </a:r>
          </a:p>
          <a:p>
            <a:pPr algn="just"/>
            <a:r>
              <a:rPr lang="es-ES" sz="4000" dirty="0"/>
              <a:t>•También se facilitó la dispensación domiciliaria y el transporte gratuito</a:t>
            </a:r>
            <a:r>
              <a:rPr lang="es-ES" sz="3600" dirty="0"/>
              <a:t>.</a:t>
            </a:r>
          </a:p>
          <a:p>
            <a:pPr algn="just"/>
            <a:endParaRPr lang="es-SV" sz="3600" dirty="0"/>
          </a:p>
        </p:txBody>
      </p:sp>
    </p:spTree>
    <p:extLst>
      <p:ext uri="{BB962C8B-B14F-4D97-AF65-F5344CB8AC3E}">
        <p14:creationId xmlns:p14="http://schemas.microsoft.com/office/powerpoint/2010/main" val="107056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3390900" y="57150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Arial Black" panose="020B0A04020102020204" pitchFamily="34" charset="0"/>
              </a:rPr>
              <a:t>Hallazgos preliminares C19RM 1.0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5E1AE59-5A16-435E-B9F4-67B6A5F7BEE1}"/>
              </a:ext>
            </a:extLst>
          </p:cNvPr>
          <p:cNvSpPr txBox="1"/>
          <p:nvPr/>
        </p:nvSpPr>
        <p:spPr>
          <a:xfrm>
            <a:off x="2057400" y="1866900"/>
            <a:ext cx="15621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000" dirty="0"/>
              <a:t>Se pudo incluir a los col </a:t>
            </a:r>
            <a:r>
              <a:rPr lang="es-ES" sz="4000" dirty="0" err="1"/>
              <a:t>vols</a:t>
            </a:r>
            <a:r>
              <a:rPr lang="es-ES" sz="4000" dirty="0"/>
              <a:t> de malaria en 2020.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000" dirty="0"/>
              <a:t>Se reorientaron actividades con PC hacia la oferta virtual.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000" dirty="0"/>
              <a:t>Limitada afectación de la oferta de servicios de TB.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000" dirty="0"/>
              <a:t>Se consiguió trabajar en la prevención, contención y cuidados de TB en PPL.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000" dirty="0"/>
              <a:t>Apoyo alimentario de PMA/ONUSIDA a la población de la diversidad con la colaboración de SR y SSR y Ministerio de Cultura.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000" dirty="0"/>
              <a:t>Opiniones mixtas sobre el mecanismo de distribución interna de los insumos.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000" dirty="0"/>
              <a:t>Se incluyó apoyo psicológico a través de sesiones virtuales.</a:t>
            </a:r>
          </a:p>
        </p:txBody>
      </p:sp>
    </p:spTree>
    <p:extLst>
      <p:ext uri="{BB962C8B-B14F-4D97-AF65-F5344CB8AC3E}">
        <p14:creationId xmlns:p14="http://schemas.microsoft.com/office/powerpoint/2010/main" val="323338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3390900" y="41910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Arial Black" panose="020B0A04020102020204" pitchFamily="34" charset="0"/>
              </a:rPr>
              <a:t>Hallazgos preliminares C19RM 1.0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3C9C6E-DCA2-48F6-8D6A-456377EC9D12}"/>
              </a:ext>
            </a:extLst>
          </p:cNvPr>
          <p:cNvSpPr txBox="1"/>
          <p:nvPr/>
        </p:nvSpPr>
        <p:spPr>
          <a:xfrm>
            <a:off x="2514600" y="1620976"/>
            <a:ext cx="14706600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000" b="1" dirty="0"/>
              <a:t>Desafíos</a:t>
            </a:r>
          </a:p>
          <a:p>
            <a:pPr algn="just"/>
            <a:r>
              <a:rPr lang="es-ES" sz="4000" dirty="0"/>
              <a:t>•Retraso en la notificación de la aceptación de la subvención</a:t>
            </a:r>
          </a:p>
          <a:p>
            <a:pPr algn="just"/>
            <a:r>
              <a:rPr lang="es-ES" sz="4000" dirty="0"/>
              <a:t>•La elaboración de la propuesta añadió una considerable carga de trabajo para el país.</a:t>
            </a:r>
          </a:p>
          <a:p>
            <a:pPr algn="just"/>
            <a:r>
              <a:rPr lang="es-ES" sz="4000" dirty="0"/>
              <a:t>•La priorización fue compleja debido a las diferencias de opinión entre instituciones: MCP, MINSAL, CAPRES.</a:t>
            </a:r>
          </a:p>
          <a:p>
            <a:pPr algn="just"/>
            <a:r>
              <a:rPr lang="es-ES" sz="4000" dirty="0"/>
              <a:t>•Cuellos de botella en la toma de decisiones en la respuesta nacional, ralentización.</a:t>
            </a:r>
          </a:p>
          <a:p>
            <a:pPr algn="just"/>
            <a:r>
              <a:rPr lang="es-ES" sz="4000" dirty="0"/>
              <a:t>•Algunas de las medidas adoptadas por el país carecían de recomendación de la OMS: ivermectina.</a:t>
            </a:r>
          </a:p>
          <a:p>
            <a:pPr algn="just"/>
            <a:r>
              <a:rPr lang="es-ES" sz="4000" dirty="0"/>
              <a:t>•La restricción de acceso a la información sobre COVID impide un monitoreo y evaluación adecuados.</a:t>
            </a:r>
          </a:p>
          <a:p>
            <a:pPr algn="just"/>
            <a:endParaRPr lang="es-SV" sz="4000" dirty="0"/>
          </a:p>
        </p:txBody>
      </p:sp>
    </p:spTree>
    <p:extLst>
      <p:ext uri="{BB962C8B-B14F-4D97-AF65-F5344CB8AC3E}">
        <p14:creationId xmlns:p14="http://schemas.microsoft.com/office/powerpoint/2010/main" val="197770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3810000" y="57150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Arial Black" panose="020B0A04020102020204" pitchFamily="34" charset="0"/>
              </a:rPr>
              <a:t>Hallazgos preliminares C19RM 1.0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096CF4-3E1F-4E29-9F79-987E5A69EFF3}"/>
              </a:ext>
            </a:extLst>
          </p:cNvPr>
          <p:cNvSpPr txBox="1"/>
          <p:nvPr/>
        </p:nvSpPr>
        <p:spPr>
          <a:xfrm>
            <a:off x="2209800" y="1620976"/>
            <a:ext cx="15468600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000" dirty="0"/>
              <a:t>Otras comunidades participantes en 2021 no recibieron respuesta formal a sus peticiones:</a:t>
            </a:r>
          </a:p>
          <a:p>
            <a:pPr algn="just"/>
            <a:endParaRPr lang="es-ES" sz="4000" dirty="0"/>
          </a:p>
          <a:p>
            <a:pPr algn="just"/>
            <a:r>
              <a:rPr lang="es-ES" sz="4000" dirty="0"/>
              <a:t>•Necesidades de protección social de las poblaciones no quedaron cubiertas por la subvención ni por el país.</a:t>
            </a:r>
          </a:p>
          <a:p>
            <a:pPr algn="just"/>
            <a:r>
              <a:rPr lang="es-ES" sz="4000" dirty="0"/>
              <a:t>•Los SSR, especialmente población Trans, tuvieron serios problemas debido a las restricciones.</a:t>
            </a:r>
          </a:p>
          <a:p>
            <a:pPr algn="just"/>
            <a:r>
              <a:rPr lang="es-ES" sz="4000" dirty="0"/>
              <a:t>•El acceso a la prevención y las pruebas de VIH se interrumpieron durante la cuarentena. Solo se hacían pruebas a mujeres embarazadas y niños.</a:t>
            </a:r>
          </a:p>
          <a:p>
            <a:pPr algn="just"/>
            <a:r>
              <a:rPr lang="es-ES" sz="4000" dirty="0"/>
              <a:t>•También se paralizó al acceso a la determinación de CV por falta de personal</a:t>
            </a:r>
          </a:p>
          <a:p>
            <a:pPr algn="just"/>
            <a:r>
              <a:rPr lang="es-ES" sz="4000" dirty="0"/>
              <a:t>•Hasta ahora no ha habido una coordinación entre cooperantes en salud   se desconoce quién hace qué.</a:t>
            </a:r>
            <a:endParaRPr lang="es-SV" sz="4000" dirty="0"/>
          </a:p>
        </p:txBody>
      </p:sp>
    </p:spTree>
    <p:extLst>
      <p:ext uri="{BB962C8B-B14F-4D97-AF65-F5344CB8AC3E}">
        <p14:creationId xmlns:p14="http://schemas.microsoft.com/office/powerpoint/2010/main" val="201056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891</Words>
  <Application>Microsoft Office PowerPoint</Application>
  <PresentationFormat>Personalizado</PresentationFormat>
  <Paragraphs>76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Calibri</vt:lpstr>
      <vt:lpstr>Arial</vt:lpstr>
      <vt:lpstr>Arial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Isabel Nieto Gomez</dc:creator>
  <cp:lastModifiedBy>Karla Eugenia Rivera Arévalo</cp:lastModifiedBy>
  <cp:revision>6</cp:revision>
  <dcterms:created xsi:type="dcterms:W3CDTF">2006-08-16T00:00:00Z</dcterms:created>
  <dcterms:modified xsi:type="dcterms:W3CDTF">2022-04-21T04:05:13Z</dcterms:modified>
  <dc:identifier>DAE8ZGc9Oho</dc:identifier>
</cp:coreProperties>
</file>