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668" r:id="rId2"/>
  </p:sldMasterIdLst>
  <p:notesMasterIdLst>
    <p:notesMasterId r:id="rId13"/>
  </p:notesMasterIdLst>
  <p:sldIdLst>
    <p:sldId id="1183" r:id="rId3"/>
    <p:sldId id="1182" r:id="rId4"/>
    <p:sldId id="1184" r:id="rId5"/>
    <p:sldId id="1187" r:id="rId6"/>
    <p:sldId id="1186" r:id="rId7"/>
    <p:sldId id="1185" r:id="rId8"/>
    <p:sldId id="1189" r:id="rId9"/>
    <p:sldId id="1188" r:id="rId10"/>
    <p:sldId id="1190" r:id="rId11"/>
    <p:sldId id="1191" r:id="rId12"/>
  </p:sldIdLst>
  <p:sldSz cx="9144000" cy="6858000" type="screen4x3"/>
  <p:notesSz cx="6954838" cy="93091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BA0AAB-2A55-E045-B1F0-245EC352B8FB}">
          <p14:sldIdLst>
            <p14:sldId id="1183"/>
            <p14:sldId id="1182"/>
            <p14:sldId id="1184"/>
            <p14:sldId id="1187"/>
            <p14:sldId id="1186"/>
            <p14:sldId id="1185"/>
            <p14:sldId id="1189"/>
            <p14:sldId id="1188"/>
            <p14:sldId id="1190"/>
            <p14:sldId id="11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0F000"/>
    <a:srgbClr val="FF40FF"/>
    <a:srgbClr val="FFBBDA"/>
    <a:srgbClr val="BAEEC4"/>
    <a:srgbClr val="C1F89F"/>
    <a:srgbClr val="FFE0DE"/>
    <a:srgbClr val="FFFFCC"/>
    <a:srgbClr val="00FD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554" autoAdjust="0"/>
    <p:restoredTop sz="95009" autoAdjust="0"/>
  </p:normalViewPr>
  <p:slideViewPr>
    <p:cSldViewPr snapToGrid="0">
      <p:cViewPr varScale="1">
        <p:scale>
          <a:sx n="90" d="100"/>
          <a:sy n="90" d="100"/>
        </p:scale>
        <p:origin x="8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2348426-D616-4DB3-895B-CACDC184475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4ED1363-9081-4EC0-9466-3AFF5C600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8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334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124040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85416"/>
            <a:ext cx="7772400" cy="1801368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pharos_fullLogo_white-2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4" y="340373"/>
            <a:ext cx="3262366" cy="97225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0C7C568-2EC4-4063-9CCA-75470B260043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64500" y="1980000"/>
            <a:ext cx="6615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375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“Double tap to add quote text”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01454" y="4795664"/>
            <a:ext cx="4941094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01454" y="5156448"/>
            <a:ext cx="4941094" cy="360784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19198185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2673100"/>
              </p:ext>
            </p:extLst>
          </p:nvPr>
        </p:nvGraphicFramePr>
        <p:xfrm>
          <a:off x="289461" y="1196975"/>
          <a:ext cx="8575932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7966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4287966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3539" y="1340769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3538" y="3753036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3928" y="1340769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93929" y="3753036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262256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78606" y="1196975"/>
            <a:ext cx="8586788" cy="478800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3599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746031" y="4016"/>
            <a:ext cx="3402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7" y="338421"/>
            <a:ext cx="4860443" cy="5998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8523" y="1196975"/>
            <a:ext cx="4860540" cy="47879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1000" y="5400000"/>
            <a:ext cx="3753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125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65465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338421"/>
            <a:ext cx="4401401" cy="5998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8523" y="1196975"/>
            <a:ext cx="4401489" cy="47879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50516" y="1196976"/>
            <a:ext cx="3915000" cy="3924213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0042" y="368301"/>
            <a:ext cx="3915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25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25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25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25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2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4169" y="638366"/>
            <a:ext cx="3915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25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25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25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25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2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50761" y="5240027"/>
            <a:ext cx="3915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6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6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6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6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4486333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78606" y="1196975"/>
            <a:ext cx="8586788" cy="4787900"/>
          </a:xfrm>
        </p:spPr>
        <p:txBody>
          <a:bodyPr/>
          <a:lstStyle>
            <a:lvl1pPr marL="540000" indent="-540000">
              <a:buSzPct val="130000"/>
              <a:buFont typeface="+mj-lt"/>
              <a:buAutoNum type="arabicPeriod"/>
              <a:tabLst>
                <a:tab pos="675000" algn="l"/>
              </a:tabLst>
              <a:defRPr/>
            </a:lvl1pPr>
            <a:lvl2pPr marL="536972" indent="0">
              <a:defRPr/>
            </a:lvl2pPr>
            <a:lvl3pPr marL="941785" indent="-134541">
              <a:defRPr/>
            </a:lvl3pPr>
            <a:lvl4pPr marL="1144191" indent="-134541">
              <a:defRPr/>
            </a:lvl4pPr>
          </a:lstStyle>
          <a:p>
            <a:pPr lvl="0"/>
            <a:r>
              <a:rPr lang="en-US" dirty="0"/>
              <a:t>Click to add item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22925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02270" y="2857170"/>
            <a:ext cx="1404938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002270" y="3230996"/>
            <a:ext cx="1404938" cy="1547813"/>
          </a:xfrm>
        </p:spPr>
        <p:txBody>
          <a:bodyPr/>
          <a:lstStyle>
            <a:lvl1pPr>
              <a:defRPr lang="en-US" sz="11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57911" y="2852800"/>
            <a:ext cx="1404938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057911" y="3226626"/>
            <a:ext cx="1404938" cy="1547813"/>
          </a:xfrm>
        </p:spPr>
        <p:txBody>
          <a:bodyPr/>
          <a:lstStyle>
            <a:lvl1pPr>
              <a:defRPr lang="en-US" sz="11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13740" y="2852800"/>
            <a:ext cx="1404938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13740" y="3226626"/>
            <a:ext cx="1404938" cy="1547813"/>
          </a:xfrm>
        </p:spPr>
        <p:txBody>
          <a:bodyPr/>
          <a:lstStyle>
            <a:lvl1pPr>
              <a:defRPr lang="en-US" sz="11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9194" y="2852800"/>
            <a:ext cx="1404938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332529" y="1592796"/>
            <a:ext cx="648072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2303993" y="1592796"/>
            <a:ext cx="648072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4275456" y="1592796"/>
            <a:ext cx="648072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6246920" y="1592796"/>
            <a:ext cx="648072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8218383" y="1592796"/>
            <a:ext cx="648072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69194" y="3226626"/>
            <a:ext cx="1404938" cy="1547813"/>
          </a:xfrm>
        </p:spPr>
        <p:txBody>
          <a:bodyPr/>
          <a:lstStyle>
            <a:lvl1pPr>
              <a:defRPr sz="1125">
                <a:solidFill>
                  <a:schemeClr val="tx1"/>
                </a:solidFill>
              </a:defRPr>
            </a:lvl1pPr>
            <a:lvl2pPr>
              <a:defRPr lang="en-US" sz="11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971249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2046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600000"/>
            <a:ext cx="806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Click to add ‘action’ title (22-24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891-0F60-4580-905F-BA11924E58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7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17908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fc3f04f-9b58-42bb-9803-9dfb1bf46f8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/>
              <a:pPr/>
              <a:t>‹Nº›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289461" y="1196975"/>
          <a:ext cx="8575932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7966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4287966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3539" y="1340769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3538" y="3753036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3928" y="1340769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93929" y="3753036"/>
            <a:ext cx="3996443" cy="20162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02673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94147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623888" y="3163824"/>
            <a:ext cx="7886700" cy="1425640"/>
          </a:xfrm>
          <a:prstGeom prst="rect">
            <a:avLst/>
          </a:prstGeom>
          <a:solidFill>
            <a:srgbClr val="A2BF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163824"/>
            <a:ext cx="7886700" cy="1398652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1A4F390-C593-4B22-8A73-7EBE23838EA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8" descr="pharos_logo_blue-2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7" y="6260771"/>
            <a:ext cx="1145804" cy="2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2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8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7000" y="2883272"/>
            <a:ext cx="4590000" cy="1296000"/>
          </a:xfrm>
        </p:spPr>
        <p:txBody>
          <a:bodyPr anchor="t" anchorCtr="0"/>
          <a:lstStyle>
            <a:lvl1pPr algn="ctr">
              <a:defRPr sz="33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77000" y="4293140"/>
            <a:ext cx="4590000" cy="396000"/>
          </a:xfrm>
        </p:spPr>
        <p:txBody>
          <a:bodyPr/>
          <a:lstStyle>
            <a:lvl1pPr marL="0" indent="0" algn="ctr">
              <a:buNone/>
              <a:defRPr sz="1125" cap="all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2276745" y="2862000"/>
            <a:ext cx="459051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2276745" y="4185096"/>
            <a:ext cx="459051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049" y="6060482"/>
            <a:ext cx="2001903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40178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7006" y="4143412"/>
            <a:ext cx="4590000" cy="1296000"/>
          </a:xfrm>
        </p:spPr>
        <p:txBody>
          <a:bodyPr anchor="t" anchorCtr="0"/>
          <a:lstStyle>
            <a:lvl1pPr algn="ctr">
              <a:defRPr sz="33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7006" y="5553238"/>
            <a:ext cx="4590000" cy="396043"/>
          </a:xfrm>
        </p:spPr>
        <p:txBody>
          <a:bodyPr/>
          <a:lstStyle>
            <a:lvl1pPr marL="0" indent="0" algn="ctr">
              <a:buNone/>
              <a:defRPr sz="1125" cap="all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2326751" y="4140000"/>
            <a:ext cx="459051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1049" y="6060482"/>
            <a:ext cx="2001903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14535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8606" y="1196975"/>
            <a:ext cx="8586788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34765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338421"/>
            <a:ext cx="8586788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8523" y="1196975"/>
            <a:ext cx="4158379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07099" y="1196975"/>
            <a:ext cx="4158379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778810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20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oleObject" Target="../embeddings/oleObject5.bin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3905587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Slide" r:id="rId10" imgW="530" imgH="531" progId="TCLayout.ActiveDocument.1">
                  <p:embed/>
                </p:oleObj>
              </mc:Choice>
              <mc:Fallback>
                <p:oleObj name="think-cell Slide" r:id="rId10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0FF3022-C5DB-4626-846E-B0D90F52F6A6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F390-C593-4B22-8A73-7EBE23838EA6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7" descr="pharos_logo_blue-2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7" y="6260771"/>
            <a:ext cx="1145804" cy="2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2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05EA97C6-56A5-2C41-B601-5C4CE0080A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5740938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think-cell Slide" r:id="rId19" imgW="7772400" imgH="10058400" progId="TCLayout.ActiveDocument.1">
                  <p:embed/>
                </p:oleObj>
              </mc:Choice>
              <mc:Fallback>
                <p:oleObj name="think-cell Slide" r:id="rId19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338421"/>
            <a:ext cx="8586788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606" y="1206517"/>
            <a:ext cx="8586788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noProof="0" dirty="0"/>
              <a:t>Sixth</a:t>
            </a:r>
          </a:p>
          <a:p>
            <a:pPr lvl="6"/>
            <a:r>
              <a:rPr lang="en-US" noProof="0" dirty="0"/>
              <a:t>Seventh</a:t>
            </a:r>
          </a:p>
          <a:p>
            <a:pPr lvl="7"/>
            <a:r>
              <a:rPr lang="en-US" noProof="0" dirty="0"/>
              <a:t>Eighth</a:t>
            </a:r>
          </a:p>
          <a:p>
            <a:pPr lvl="8"/>
            <a:r>
              <a:rPr lang="en-US" noProof="0" dirty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196520"/>
            <a:ext cx="350043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606" y="6327181"/>
            <a:ext cx="1072394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3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4" r:id="rId15"/>
  </p:sldLayoutIdLst>
  <p:transition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Font typeface="Arial" panose="020B0604020202020204" pitchFamily="34" charset="0"/>
        <a:buNone/>
        <a:defRPr sz="165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398860" indent="-128588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06054" indent="-134541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78731" indent="-214313" algn="l" defTabSz="685800" rtl="0" eaLnBrk="1" latinLnBrk="0" hangingPunct="1">
        <a:lnSpc>
          <a:spcPct val="9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lang="en-US" sz="1125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450"/>
        </a:spcAft>
        <a:buFont typeface="Arial" panose="020B0604020202020204" pitchFamily="34" charset="0"/>
        <a:buNone/>
        <a:defRPr sz="825" kern="1200">
          <a:solidFill>
            <a:schemeClr val="tx1"/>
          </a:solidFill>
          <a:latin typeface="+mn-lt"/>
          <a:ea typeface="+mn-ea"/>
          <a:cs typeface="+mn-cs"/>
        </a:defRPr>
      </a:lvl6pPr>
      <a:lvl7pPr marL="269081" indent="-134541" algn="l" defTabSz="685800" rtl="0" eaLnBrk="1" latinLnBrk="0" hangingPunct="1">
        <a:lnSpc>
          <a:spcPct val="9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7pPr>
      <a:lvl8pPr marL="536972" indent="-134541" algn="l" defTabSz="685800" rtl="0" eaLnBrk="1" latinLnBrk="0" hangingPunct="1">
        <a:lnSpc>
          <a:spcPct val="9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8pPr>
      <a:lvl9pPr marL="536972" indent="-134541" algn="l" defTabSz="685800" rtl="0" eaLnBrk="1" latinLnBrk="0" hangingPunct="1">
        <a:lnSpc>
          <a:spcPct val="9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088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754">
          <p15:clr>
            <a:srgbClr val="F26B43"/>
          </p15:clr>
        </p15:guide>
        <p15:guide id="6" orient="horz" pos="377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5.vml"/><Relationship Id="rId6" Type="http://schemas.openxmlformats.org/officeDocument/2006/relationships/hyperlink" Target="mailto:joan@vyhcontexto.org" TargetMode="Externa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hyperlink" Target="https://www.who.int/es/initiatives/act-accelerator" TargetMode="Externa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02D04D1-18F3-284D-B015-2076562CB5F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959D66-456A-C44A-B0D4-8A13CDBEC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38528"/>
            <a:ext cx="7772400" cy="1801368"/>
          </a:xfrm>
        </p:spPr>
        <p:txBody>
          <a:bodyPr vert="horz">
            <a:normAutofit fontScale="90000"/>
          </a:bodyPr>
          <a:lstStyle/>
          <a:p>
            <a:r>
              <a:rPr lang="es-ES" sz="4800" dirty="0"/>
              <a:t>Evaluación del Mecanismo de Respuesta a COVID-19 </a:t>
            </a:r>
            <a:endParaRPr lang="en-US" sz="3600" b="0" dirty="0">
              <a:solidFill>
                <a:schemeClr val="tx2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267B7DA-1D0E-6C42-9EC6-F3D09137B18E}"/>
              </a:ext>
            </a:extLst>
          </p:cNvPr>
          <p:cNvSpPr txBox="1">
            <a:spLocks/>
          </p:cNvSpPr>
          <p:nvPr/>
        </p:nvSpPr>
        <p:spPr>
          <a:xfrm>
            <a:off x="742950" y="4376928"/>
            <a:ext cx="7772400" cy="180136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sz="2600" b="0" dirty="0"/>
              <a:t>Presentación MCP El Salvador</a:t>
            </a:r>
          </a:p>
          <a:p>
            <a:endParaRPr lang="es-ES" sz="2600" b="0" dirty="0"/>
          </a:p>
          <a:p>
            <a:r>
              <a:rPr lang="es-ES" sz="2600" b="0" dirty="0">
                <a:solidFill>
                  <a:schemeClr val="tx2"/>
                </a:solidFill>
              </a:rPr>
              <a:t>Consultor: Joan Tallada</a:t>
            </a:r>
          </a:p>
          <a:p>
            <a:endParaRPr lang="es-ES" sz="2600" b="0" dirty="0">
              <a:solidFill>
                <a:schemeClr val="tx2"/>
              </a:solidFill>
            </a:endParaRPr>
          </a:p>
          <a:p>
            <a:r>
              <a:rPr lang="es-ES" sz="2600" b="0" dirty="0">
                <a:solidFill>
                  <a:schemeClr val="tx2"/>
                </a:solidFill>
              </a:rPr>
              <a:t>Presenta: Ana Isabel Nieto/ MINSAL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F1B9FD-7E69-4B6E-977D-5FF4C6D96125}"/>
              </a:ext>
            </a:extLst>
          </p:cNvPr>
          <p:cNvSpPr txBox="1"/>
          <p:nvPr/>
        </p:nvSpPr>
        <p:spPr>
          <a:xfrm>
            <a:off x="3206581" y="6305108"/>
            <a:ext cx="284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Miércoles 6 de abril de 2022</a:t>
            </a:r>
          </a:p>
        </p:txBody>
      </p:sp>
    </p:spTree>
    <p:extLst>
      <p:ext uri="{BB962C8B-B14F-4D97-AF65-F5344CB8AC3E}">
        <p14:creationId xmlns:p14="http://schemas.microsoft.com/office/powerpoint/2010/main" val="279727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52391" y="105951"/>
            <a:ext cx="7637526" cy="1119351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Contacto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795528" y="1293087"/>
            <a:ext cx="7719822" cy="45042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lvl="0" indent="0" algn="ctr">
              <a:buNone/>
            </a:pPr>
            <a:r>
              <a:rPr lang="es-ES" sz="2800" dirty="0"/>
              <a:t>Joan Tallada</a:t>
            </a:r>
          </a:p>
          <a:p>
            <a:pPr marL="0" lvl="0" indent="0" algn="ctr">
              <a:buNone/>
            </a:pPr>
            <a:r>
              <a:rPr lang="es-ES" sz="2800" dirty="0"/>
              <a:t>Correo: </a:t>
            </a:r>
            <a:r>
              <a:rPr lang="es-ES" sz="2800" b="1" dirty="0">
                <a:hlinkClick r:id="rId6"/>
              </a:rPr>
              <a:t>joan@vyhcontexto.org</a:t>
            </a:r>
            <a:endParaRPr lang="es-ES" sz="2800" b="1" dirty="0"/>
          </a:p>
          <a:p>
            <a:pPr marL="0" lvl="0" indent="0" algn="ctr">
              <a:buNone/>
            </a:pPr>
            <a:r>
              <a:rPr lang="es-ES" sz="2800" dirty="0"/>
              <a:t>WhatsApp: </a:t>
            </a:r>
            <a:r>
              <a:rPr lang="es-ES" sz="2800" b="1" dirty="0"/>
              <a:t>+ 34 692034950</a:t>
            </a:r>
          </a:p>
          <a:p>
            <a:pPr lvl="0" algn="ctr"/>
            <a:endParaRPr lang="es-ES" sz="2800" dirty="0"/>
          </a:p>
          <a:p>
            <a:pPr lvl="0" algn="ctr"/>
            <a:endParaRPr lang="es-E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10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18D649B-E492-C141-87B4-E9D941EC4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628650" y="161723"/>
            <a:ext cx="7886700" cy="1119351"/>
          </a:xfrm>
        </p:spPr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628650" y="1513804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Grupo de Referencia de Evaluaciones Técnicas (TERG, por sus siglas en inglés) del Fondo Mundial ha contratado a Pharos Global Health Advisors para llevar a cabo una </a:t>
            </a:r>
            <a:r>
              <a:rPr lang="es-ES" b="1" dirty="0"/>
              <a:t>evaluación del Mecanismo de Respuesta a COVID-19</a:t>
            </a:r>
            <a:r>
              <a:rPr lang="es-ES" dirty="0"/>
              <a:t> (C19RM) de 2020. 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El Salvador </a:t>
            </a:r>
            <a:r>
              <a:rPr lang="es-ES" dirty="0"/>
              <a:t>es uno de los países seleccionados para este estudio de caso.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Los otros países son (por el momento): </a:t>
            </a:r>
            <a:r>
              <a:rPr lang="es-ES" b="1" dirty="0"/>
              <a:t>Perú</a:t>
            </a:r>
            <a:r>
              <a:rPr lang="es-ES" dirty="0"/>
              <a:t>, Bangladesh, Liberia, Sudáfrica, Ucrania, Vietnam y Malaui.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7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19351"/>
          </a:xfrm>
        </p:spPr>
        <p:txBody>
          <a:bodyPr/>
          <a:lstStyle/>
          <a:p>
            <a:r>
              <a:rPr lang="es-ES" dirty="0"/>
              <a:t>Objetivos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628650" y="1060704"/>
            <a:ext cx="7886700" cy="504748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ES" dirty="0"/>
              <a:t>Determinar </a:t>
            </a:r>
            <a:r>
              <a:rPr lang="es-ES" b="1" dirty="0"/>
              <a:t>la relevancia y la oportunidad </a:t>
            </a:r>
            <a:r>
              <a:rPr lang="es-ES" dirty="0"/>
              <a:t>de las inversiones del C19RM.</a:t>
            </a:r>
          </a:p>
          <a:p>
            <a:pPr lvl="0" algn="just"/>
            <a:r>
              <a:rPr lang="es-ES" dirty="0"/>
              <a:t>Analizar si, hasta qué punto y por qué el C19RM ha conseguido </a:t>
            </a:r>
            <a:r>
              <a:rPr lang="es-ES" b="1" dirty="0"/>
              <a:t>mitigar el impacto </a:t>
            </a:r>
            <a:r>
              <a:rPr lang="es-ES" dirty="0"/>
              <a:t>de la pandemia de COVID-19 en el VIH, la TB y la salud pública en general. </a:t>
            </a:r>
          </a:p>
          <a:p>
            <a:pPr lvl="0" algn="just"/>
            <a:r>
              <a:rPr lang="es-ES" dirty="0"/>
              <a:t>Evaluar cómo de efectiva ha sido la ayuda del C19RM para que los países de ingresos bajos y medianos hicieran </a:t>
            </a:r>
            <a:r>
              <a:rPr lang="es-ES" b="1" dirty="0"/>
              <a:t>frente a COVID-19 directamente y reforzasen los sistemas de salud y comunitarios</a:t>
            </a:r>
            <a:r>
              <a:rPr lang="es-ES" dirty="0"/>
              <a:t> con el fin de prepararse ante futuras pandemias. </a:t>
            </a:r>
          </a:p>
          <a:p>
            <a:pPr lvl="0" algn="just"/>
            <a:r>
              <a:rPr lang="es-ES" dirty="0"/>
              <a:t>Examinar </a:t>
            </a:r>
            <a:r>
              <a:rPr lang="es-ES" b="1" dirty="0"/>
              <a:t>los resultados y logros de la coordinación global </a:t>
            </a:r>
            <a:r>
              <a:rPr lang="es-ES" dirty="0"/>
              <a:t>para el desarrollo de las subvenciones del C19RM a través de la alianza </a:t>
            </a:r>
            <a:r>
              <a:rPr lang="es-ES" dirty="0">
                <a:hlinkClick r:id="rId6"/>
              </a:rPr>
              <a:t>ACT-A</a:t>
            </a:r>
            <a:r>
              <a:rPr lang="es-ES" dirty="0"/>
              <a:t>; y</a:t>
            </a:r>
          </a:p>
          <a:p>
            <a:pPr lvl="0" algn="just"/>
            <a:r>
              <a:rPr lang="es-ES" dirty="0"/>
              <a:t>Proporcionar </a:t>
            </a:r>
            <a:r>
              <a:rPr lang="es-ES" b="1" dirty="0"/>
              <a:t>lecciones aprendidas </a:t>
            </a:r>
            <a:r>
              <a:rPr lang="es-ES" dirty="0"/>
              <a:t>que contribuyan al refuerzo de futuras subvenciones del C19RM y de la capacidad del Fondo Mundial de responder a futuras pandemias como parte de su marco estratégico.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1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54380" y="101550"/>
            <a:ext cx="7886700" cy="659355"/>
          </a:xfrm>
        </p:spPr>
        <p:txBody>
          <a:bodyPr/>
          <a:lstStyle/>
          <a:p>
            <a:r>
              <a:rPr lang="es-ES" dirty="0"/>
              <a:t>Teoría del cambio 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36369"/>
              </p:ext>
            </p:extLst>
          </p:nvPr>
        </p:nvGraphicFramePr>
        <p:xfrm>
          <a:off x="754380" y="1024896"/>
          <a:ext cx="7635239" cy="5005197"/>
        </p:xfrm>
        <a:graphic>
          <a:graphicData uri="http://schemas.openxmlformats.org/drawingml/2006/table">
            <a:tbl>
              <a:tblPr firstRow="1" firstCol="1" bandRow="1"/>
              <a:tblGrid>
                <a:gridCol w="183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444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Características del Diseño del C19RM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Insumos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(Compromisos de las subvenciones C19RM)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Productos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(Pilares según el marco del plan de respuesta a C19RM de la OMS)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Resultados/ Impactos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9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Presupuestos de las inversiones elegibles en 3 categorías amplias: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Intervenciones de contención y control de COVID-19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Medidas de mitigación de los riesgos asociados con COVID-19 para los programas de VIH, tuberculosis y malaria (según proceda)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Refuerzo ampliado de los aspectos clave de los sistemas de salud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Desarrollo de planes nacionales de COVID-19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Desembolso de fondos COVID-19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Gasto en (y adquisición de) diagnósticos por tipo y volumen; equipamiento del EPP por tipo y volumen; tratamientos por tipo y volumen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Gasto por intervenciones y pilares de la respuesta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Gasto por respuestas comunitarias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Gasto en trabajadores comunitarios de la salud (salarios)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Disponibilidad de existencias en el trazador de mercancías para VIH, TB y malaria en los centros de salud (Pilar 9)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Disponibilidad de existencias de mercancías para COVID-19 (Pilar 5, 6 y 7)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Puntualidad de las entregas de insumos por tipo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Estado de la entrega de financiamiento por productos sanitarios para COVID-19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de los centros de salud designados que pueden suministrar terapia de oxígeno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de los centros de salud designados que pueden suministrar servicios de testeo para SARS-CoV-2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Personas testadas para COVID-19 (Pilares 3 y/o 5)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casos confirmados hospitalizados para COVID-19 (Pilares 3, 7)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casos confirmados de COVID-19 hospitalizados, dados de alta (Pilares 3, 7)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personas testadas para VIH, TB y malaria.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Los siguientes aspectos requieren especificidad para C19RM: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Desempeño programático de la subvención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Resultados anuales por país según las metas de los indicadores seleccionados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Además: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Letalidad de COVId-19 entre los casos confirmados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Potencialmente, en caso de que sea posible una modelización, pese a que las asunciones son múltiples y limitan su interpretación: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Casos de COVID-19 evitados (atribuibles a C19RM)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Muertes por COVID-19 evitadas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3794" name="Graphic 9" descr="Arrow Right with solid fill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3" y="1201738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48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18101" y="-99281"/>
            <a:ext cx="7671816" cy="1119351"/>
          </a:xfrm>
        </p:spPr>
        <p:txBody>
          <a:bodyPr/>
          <a:lstStyle/>
          <a:p>
            <a:r>
              <a:rPr lang="es-ES" dirty="0"/>
              <a:t>Teoría del cambio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48569"/>
              </p:ext>
            </p:extLst>
          </p:nvPr>
        </p:nvGraphicFramePr>
        <p:xfrm>
          <a:off x="718101" y="1020070"/>
          <a:ext cx="7671816" cy="4883150"/>
        </p:xfrm>
        <a:graphic>
          <a:graphicData uri="http://schemas.openxmlformats.org/drawingml/2006/table">
            <a:tbl>
              <a:tblPr firstRow="1" firstCol="1" bandRow="1"/>
              <a:tblGrid>
                <a:gridCol w="203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444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Características del Diseño del C19RM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Insumos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(Compromisos de las subvenciones C19RM)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Productos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(Pilares según el marco del plan de respuesta a C19RM de la OMS)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Resultados/ Impactos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44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Asunciones clave de las características del diseño de C19RM (por confirmar)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604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Los presupuestos son suficientes en cantidad y calendarizados de forma apropiada para que los programas previstos sean relevantes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Los planes nacionales disponen de suficiente validez para convertir los desembolsos en los productos deseados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Los procesos previos son suficientes para generar cambios en los productos y no hubieran sucedido sin C19RM (no se habría dispuesto de otros financiamientos)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Los productos previos eran necesarios y suficientes para generar cambios en resultados / impacto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 lapso desde el proceso anterior es suficiente para la maduración de los programas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44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Contrafactual plausible: ¿Comparado con qué? (por confirmar)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Insumos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Productos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Resultados/ Impactos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5847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 aumento del financiamiento a través del mecanismo C19RM del FM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Reasignación a favor de la resiliencia de los programas de VIH, TB y malaria específicos del país: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partir del portafolio de la subvención del FM existente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Sujeto a aprobación del FM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Mejor escenario posible: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aproxima o es ligeramente inferior a lo que se habría conseguido en ausencia de la pandemia de COVID-19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Peor escenario posible: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Reasignación insuficiente, en términos cuantitativos o cualitativos, para mitigar las disrupciones por COVID-19.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Los productos de VIH, TB y malaria resultan peores de lo inicialmente planificado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Mejor escenario posible: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aproxima o es ligeramente inferior a lo que se habría conseguido en ausencia de la pandemia de COVID-19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Peor escenario posible: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Reasignación insuficiente, en términos cuantitativos o cualitativos, para mitigar las disrupciones por COVID-19.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Los resultados / los impactos de VIH, TB y malaria resultan peores de lo inicialmente planificado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600" marR="32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3793" name="Graphic 7" descr="Arrow Right with solid fill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89" y="127997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11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19351"/>
          </a:xfrm>
        </p:spPr>
        <p:txBody>
          <a:bodyPr/>
          <a:lstStyle/>
          <a:p>
            <a:r>
              <a:rPr lang="es-ES" dirty="0"/>
              <a:t>Métodos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628650" y="896112"/>
            <a:ext cx="8003286" cy="537405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ES" b="1" dirty="0"/>
              <a:t>Revisión documental</a:t>
            </a:r>
            <a:r>
              <a:rPr lang="es-ES" dirty="0"/>
              <a:t>:</a:t>
            </a:r>
          </a:p>
          <a:p>
            <a:pPr lvl="1" algn="just"/>
            <a:r>
              <a:rPr lang="es-ES" dirty="0"/>
              <a:t>Datos epidemiológicos y programáticos</a:t>
            </a:r>
          </a:p>
          <a:p>
            <a:pPr lvl="1" algn="just"/>
            <a:r>
              <a:rPr lang="es-ES" dirty="0"/>
              <a:t>Documentos de la subvención</a:t>
            </a:r>
          </a:p>
          <a:p>
            <a:pPr lvl="1" algn="just"/>
            <a:r>
              <a:rPr lang="es-ES" dirty="0"/>
              <a:t>Informes de ejecución programática</a:t>
            </a:r>
          </a:p>
          <a:p>
            <a:pPr lvl="1" algn="just"/>
            <a:r>
              <a:rPr lang="es-ES" dirty="0"/>
              <a:t>Informes de ejecución financiera</a:t>
            </a:r>
          </a:p>
          <a:p>
            <a:pPr lvl="1" algn="just"/>
            <a:r>
              <a:rPr lang="es-ES" dirty="0"/>
              <a:t>Planes nacionales de COVID-19 y de adaptación de las respuestas a VIH y TB</a:t>
            </a:r>
          </a:p>
          <a:p>
            <a:pPr lvl="1" algn="just"/>
            <a:r>
              <a:rPr lang="es-ES" dirty="0"/>
              <a:t>Proyectos e informes de otros socios internacionales</a:t>
            </a:r>
          </a:p>
          <a:p>
            <a:pPr lvl="0" algn="just"/>
            <a:r>
              <a:rPr lang="es-ES" b="1" dirty="0"/>
              <a:t>Reuniones y entrevistas con informantes clave</a:t>
            </a:r>
          </a:p>
          <a:p>
            <a:pPr lvl="1" algn="just"/>
            <a:r>
              <a:rPr lang="es-ES" dirty="0"/>
              <a:t>Mecanismo Coordinador de País</a:t>
            </a:r>
          </a:p>
          <a:p>
            <a:pPr lvl="1" algn="just"/>
            <a:r>
              <a:rPr lang="es-ES" dirty="0"/>
              <a:t>Gobierno: MINSA (Gabinete de Salud Ampliado, VIH, TB, COVID-19, compras y suministros, laboratorios, regulaciones).</a:t>
            </a:r>
          </a:p>
          <a:p>
            <a:pPr lvl="1" algn="just"/>
            <a:r>
              <a:rPr lang="es-ES" dirty="0"/>
              <a:t>Sociedad civil</a:t>
            </a:r>
          </a:p>
          <a:p>
            <a:pPr lvl="1" algn="just"/>
            <a:r>
              <a:rPr lang="es-ES" dirty="0"/>
              <a:t>Socios internacionales</a:t>
            </a:r>
          </a:p>
          <a:p>
            <a:pPr lvl="0" algn="just"/>
            <a:r>
              <a:rPr lang="es-ES" dirty="0"/>
              <a:t>Consolidación del estudio de caso con la </a:t>
            </a:r>
            <a:r>
              <a:rPr lang="es-ES" b="1" dirty="0"/>
              <a:t>evaluación global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1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19351"/>
          </a:xfrm>
        </p:spPr>
        <p:txBody>
          <a:bodyPr/>
          <a:lstStyle/>
          <a:p>
            <a:r>
              <a:rPr lang="es-ES" dirty="0"/>
              <a:t>Elementos de análisis I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228600" y="1033272"/>
            <a:ext cx="8286750" cy="5047488"/>
          </a:xfrm>
        </p:spPr>
        <p:txBody>
          <a:bodyPr>
            <a:normAutofit/>
          </a:bodyPr>
          <a:lstStyle/>
          <a:p>
            <a:pPr lvl="1" algn="just"/>
            <a:r>
              <a:rPr lang="es-ES" b="1" dirty="0"/>
              <a:t>Subvención C19RM</a:t>
            </a:r>
            <a:endParaRPr lang="es-ES" sz="1800" b="1" dirty="0"/>
          </a:p>
          <a:p>
            <a:pPr lvl="2" algn="just"/>
            <a:r>
              <a:rPr lang="es-ES" dirty="0"/>
              <a:t>Resumen de la epidemiología y la respuesta nacional</a:t>
            </a:r>
            <a:endParaRPr lang="es-ES" sz="1600" dirty="0"/>
          </a:p>
          <a:p>
            <a:pPr lvl="2" algn="just"/>
            <a:r>
              <a:rPr lang="es-ES" dirty="0"/>
              <a:t>Descripción sobre cómo la subvención C19RM fue desarrollada: inclusividad del proceso, incluyendo la representación y participación comunitarias. </a:t>
            </a:r>
            <a:endParaRPr lang="es-ES" sz="1600" dirty="0"/>
          </a:p>
          <a:p>
            <a:pPr lvl="2" algn="just"/>
            <a:r>
              <a:rPr lang="es-ES" dirty="0"/>
              <a:t>Descripción de los principales componentes de la subvención, cantidades de financiación, enlaces a las subvenciones de VIH y TB, receptores principales y subreceptores, etc. </a:t>
            </a:r>
            <a:endParaRPr lang="es-ES" sz="1600" dirty="0"/>
          </a:p>
          <a:p>
            <a:pPr lvl="1" algn="just"/>
            <a:r>
              <a:rPr lang="es-ES" b="1" dirty="0"/>
              <a:t>Ejecución de la Subvención</a:t>
            </a:r>
            <a:endParaRPr lang="es-ES" sz="1800" b="1" dirty="0"/>
          </a:p>
          <a:p>
            <a:pPr lvl="2" algn="just"/>
            <a:r>
              <a:rPr lang="es-ES" dirty="0"/>
              <a:t>Ejecución en cada área (respuesta a COVID-19, mitigación de VIH y TB, fortalecimiento de los sistemas; según corresponda). </a:t>
            </a:r>
            <a:endParaRPr lang="es-ES" sz="1600" dirty="0"/>
          </a:p>
          <a:p>
            <a:pPr lvl="2" algn="just"/>
            <a:r>
              <a:rPr lang="es-ES" dirty="0"/>
              <a:t>¿Cuánto se ha gastado en cada área? </a:t>
            </a:r>
            <a:endParaRPr lang="es-ES" sz="1600" dirty="0"/>
          </a:p>
          <a:p>
            <a:pPr lvl="2" algn="just"/>
            <a:r>
              <a:rPr lang="es-ES" dirty="0"/>
              <a:t>¿Qué servicios y productos se han entregado? </a:t>
            </a:r>
            <a:endParaRPr lang="es-ES" sz="1600" dirty="0"/>
          </a:p>
          <a:p>
            <a:pPr lvl="2" algn="just"/>
            <a:r>
              <a:rPr lang="es-ES" dirty="0"/>
              <a:t>¿Cuál ha sido el calendario de implementación en comparación con el que se planificó? </a:t>
            </a:r>
            <a:endParaRPr lang="es-ES" sz="1600" dirty="0"/>
          </a:p>
          <a:p>
            <a:pPr lvl="2" algn="just"/>
            <a:r>
              <a:rPr lang="es-ES" dirty="0"/>
              <a:t>¿Cómo de efectivas fueron las intervenciones? </a:t>
            </a:r>
            <a:endParaRPr lang="es-ES" sz="1600" dirty="0"/>
          </a:p>
          <a:p>
            <a:pPr lvl="2" algn="just"/>
            <a:r>
              <a:rPr lang="es-ES" dirty="0"/>
              <a:t>¿Cuáles han sido los retos y los cuellos de botella?</a:t>
            </a:r>
            <a:endParaRPr lang="es-E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19351"/>
          </a:xfrm>
        </p:spPr>
        <p:txBody>
          <a:bodyPr/>
          <a:lstStyle/>
          <a:p>
            <a:r>
              <a:rPr lang="es-ES" dirty="0"/>
              <a:t>Elementos de análisis II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192024" y="896112"/>
            <a:ext cx="8323326" cy="50474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s-ES" dirty="0"/>
          </a:p>
          <a:p>
            <a:pPr lvl="1" algn="just"/>
            <a:r>
              <a:rPr lang="es-ES" b="1" dirty="0"/>
              <a:t>Proceso de la subvención</a:t>
            </a:r>
            <a:endParaRPr lang="es-ES" sz="1800" b="1" dirty="0"/>
          </a:p>
          <a:p>
            <a:pPr lvl="2" algn="just"/>
            <a:r>
              <a:rPr lang="es-ES" dirty="0"/>
              <a:t>¿Se incluyó a todos los actores relevantes? En concreto, preste especial atención a la implicación de la comunidad. </a:t>
            </a:r>
            <a:endParaRPr lang="es-ES" sz="1600" dirty="0"/>
          </a:p>
          <a:p>
            <a:pPr lvl="2" algn="just"/>
            <a:r>
              <a:rPr lang="es-ES" dirty="0"/>
              <a:t>¿Cómo se llevó a cabo la coordinación con la respuesta nacional a COVID-19? </a:t>
            </a:r>
            <a:endParaRPr lang="es-ES" sz="1600" dirty="0"/>
          </a:p>
          <a:p>
            <a:pPr lvl="2" algn="just"/>
            <a:r>
              <a:rPr lang="es-ES" dirty="0"/>
              <a:t>¿Cómo se desarrolló la relación con los donantes y miembros de ACT-A en el país? </a:t>
            </a:r>
            <a:endParaRPr lang="es-ES" sz="1600" dirty="0"/>
          </a:p>
          <a:p>
            <a:pPr lvl="2" algn="just"/>
            <a:r>
              <a:rPr lang="es-ES" dirty="0"/>
              <a:t>¿Cuáles fueron las otras contribuciones de los miembros y donantes de ACT-A? ¿Hubo duplicaciones o solapamientos? </a:t>
            </a:r>
            <a:endParaRPr lang="es-ES" sz="1600" dirty="0"/>
          </a:p>
          <a:p>
            <a:pPr lvl="2" algn="just"/>
            <a:r>
              <a:rPr lang="es-ES" dirty="0"/>
              <a:t>¿Cuál fue la calidad, la eficiencia y la velocidad del proceso de implementación? </a:t>
            </a:r>
            <a:endParaRPr lang="es-ES" sz="1600" dirty="0"/>
          </a:p>
          <a:p>
            <a:pPr lvl="2" algn="just"/>
            <a:r>
              <a:rPr lang="es-ES" dirty="0"/>
              <a:t>¿El proceso mejoró en 2021, a resultas de la experiencia de 2020? </a:t>
            </a:r>
            <a:endParaRPr lang="es-ES" sz="1600" dirty="0"/>
          </a:p>
          <a:p>
            <a:pPr lvl="1" algn="just"/>
            <a:r>
              <a:rPr lang="es-ES" dirty="0"/>
              <a:t>Principales </a:t>
            </a:r>
            <a:r>
              <a:rPr lang="es-ES" b="1" dirty="0"/>
              <a:t>Lecciones Aprendidas y Recomendaciones </a:t>
            </a:r>
            <a:endParaRPr lang="es-ES" sz="1800" b="1" dirty="0"/>
          </a:p>
          <a:p>
            <a:pPr lvl="2" algn="just"/>
            <a:r>
              <a:rPr lang="es-ES" dirty="0"/>
              <a:t>Adquisición de productos </a:t>
            </a:r>
            <a:endParaRPr lang="es-ES" sz="1600" dirty="0"/>
          </a:p>
          <a:p>
            <a:pPr lvl="2" algn="just"/>
            <a:r>
              <a:rPr lang="es-ES" dirty="0"/>
              <a:t>Mitigación/ adaptación de los servicios de VIH, TB o malaria</a:t>
            </a:r>
            <a:endParaRPr lang="es-ES" sz="1600" dirty="0"/>
          </a:p>
          <a:p>
            <a:pPr lvl="2" algn="just"/>
            <a:r>
              <a:rPr lang="es-ES" dirty="0"/>
              <a:t>Fortalecimiento de los sistemas de salud y comunitarios </a:t>
            </a:r>
            <a:endParaRPr lang="es-ES" sz="1600" dirty="0"/>
          </a:p>
          <a:p>
            <a:pPr lvl="2" algn="just"/>
            <a:r>
              <a:rPr lang="es-ES" dirty="0" err="1"/>
              <a:t>Inclusividad</a:t>
            </a:r>
            <a:endParaRPr lang="es-ES" sz="1600" dirty="0"/>
          </a:p>
          <a:p>
            <a:pPr lvl="2" algn="just"/>
            <a:r>
              <a:rPr lang="es-ES" dirty="0"/>
              <a:t>Vinculaciones con la respuesta a COVID-19 en general </a:t>
            </a:r>
            <a:endParaRPr lang="es-ES" sz="1600" dirty="0"/>
          </a:p>
          <a:p>
            <a:pPr lvl="2" algn="just"/>
            <a:r>
              <a:rPr lang="es-ES" dirty="0" err="1"/>
              <a:t>Partenariados</a:t>
            </a:r>
            <a:endParaRPr lang="es-ES" sz="1600" dirty="0"/>
          </a:p>
          <a:p>
            <a:pPr lvl="2" algn="just"/>
            <a:r>
              <a:rPr lang="es-ES" dirty="0"/>
              <a:t>Velocidad y calendario </a:t>
            </a:r>
            <a:endParaRPr lang="es-ES" sz="1600" dirty="0"/>
          </a:p>
          <a:p>
            <a:pPr lvl="0" algn="just"/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8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1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8D649B-E492-C141-87B4-E9D941EC44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877824" y="0"/>
            <a:ext cx="7637526" cy="1119351"/>
          </a:xfrm>
        </p:spPr>
        <p:txBody>
          <a:bodyPr/>
          <a:lstStyle/>
          <a:p>
            <a:r>
              <a:rPr lang="es-ES" dirty="0"/>
              <a:t>Siguientes pasos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795528" y="1119351"/>
            <a:ext cx="7719822" cy="45042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lvl="0"/>
            <a:r>
              <a:rPr lang="es-ES" dirty="0"/>
              <a:t>Completar la revisión documental (solicitud de informes y datos a los actores del país).</a:t>
            </a:r>
          </a:p>
          <a:p>
            <a:pPr lvl="0"/>
            <a:r>
              <a:rPr lang="es-ES" dirty="0"/>
              <a:t>Realizar las reuniones y entrevistas con informantes clave.</a:t>
            </a:r>
          </a:p>
          <a:p>
            <a:pPr lvl="0"/>
            <a:r>
              <a:rPr lang="es-ES" dirty="0"/>
              <a:t>Preparar el análisis preliminar (</a:t>
            </a:r>
            <a:r>
              <a:rPr lang="es-ES" dirty="0" err="1"/>
              <a:t>ppt</a:t>
            </a:r>
            <a:r>
              <a:rPr lang="es-ES" dirty="0"/>
              <a:t>).</a:t>
            </a:r>
          </a:p>
          <a:p>
            <a:pPr lvl="0"/>
            <a:r>
              <a:rPr lang="es-ES" dirty="0"/>
              <a:t>Presentar al MCP-ES el análisis preliminar.</a:t>
            </a:r>
          </a:p>
          <a:p>
            <a:pPr lvl="0"/>
            <a:r>
              <a:rPr lang="es-ES" dirty="0"/>
              <a:t>Redactar el borrador de informe.</a:t>
            </a:r>
          </a:p>
          <a:p>
            <a:pPr lvl="0"/>
            <a:r>
              <a:rPr lang="es-ES" dirty="0"/>
              <a:t>Revisar y concluir el informe.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3AAE-45FA-DF44-AF39-5860E7D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390-C593-4B22-8A73-7EBE23838EA6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5F559-A41D-234F-9F94-A35B9AECDF4A}"/>
              </a:ext>
            </a:extLst>
          </p:cNvPr>
          <p:cNvSpPr/>
          <p:nvPr/>
        </p:nvSpPr>
        <p:spPr>
          <a:xfrm>
            <a:off x="7635834" y="0"/>
            <a:ext cx="1508166" cy="230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84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54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9TC2D9qvycgZFLu18NR8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133445"/>
      </a:dk1>
      <a:lt1>
        <a:srgbClr val="FAFAFA"/>
      </a:lt1>
      <a:dk2>
        <a:srgbClr val="A2BFCC"/>
      </a:dk2>
      <a:lt2>
        <a:srgbClr val="FFFFFF"/>
      </a:lt2>
      <a:accent1>
        <a:srgbClr val="5B92A4"/>
      </a:accent1>
      <a:accent2>
        <a:srgbClr val="133445"/>
      </a:accent2>
      <a:accent3>
        <a:srgbClr val="ACD3E8"/>
      </a:accent3>
      <a:accent4>
        <a:srgbClr val="297297"/>
      </a:accent4>
      <a:accent5>
        <a:srgbClr val="A5A5A5"/>
      </a:accent5>
      <a:accent6>
        <a:srgbClr val="FAFAFA"/>
      </a:accent6>
      <a:hlink>
        <a:srgbClr val="133445"/>
      </a:hlink>
      <a:folHlink>
        <a:srgbClr val="133445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GF Dark blue">
      <a:dk1>
        <a:srgbClr val="404040"/>
      </a:dk1>
      <a:lt1>
        <a:sysClr val="window" lastClr="FFFFFF"/>
      </a:lt1>
      <a:dk2>
        <a:srgbClr val="E6ECF1"/>
      </a:dk2>
      <a:lt2>
        <a:srgbClr val="003F72"/>
      </a:lt2>
      <a:accent1>
        <a:srgbClr val="A7BCCD"/>
      </a:accent1>
      <a:accent2>
        <a:srgbClr val="688CA9"/>
      </a:accent2>
      <a:accent3>
        <a:srgbClr val="36668D"/>
      </a:accent3>
      <a:accent4>
        <a:srgbClr val="69BE28"/>
      </a:accent4>
      <a:accent5>
        <a:srgbClr val="9A996E"/>
      </a:accent5>
      <a:accent6>
        <a:srgbClr val="C6AC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1390</Words>
  <Application>Microsoft Office PowerPoint</Application>
  <PresentationFormat>Presentación en pantalla (4:3)</PresentationFormat>
  <Paragraphs>161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1_Office Theme</vt:lpstr>
      <vt:lpstr>think-cell Slide</vt:lpstr>
      <vt:lpstr>Evaluación del Mecanismo de Respuesta a COVID-19 </vt:lpstr>
      <vt:lpstr>Introducción</vt:lpstr>
      <vt:lpstr>Objetivos</vt:lpstr>
      <vt:lpstr>Teoría del cambio I</vt:lpstr>
      <vt:lpstr>Teoría del cambio II</vt:lpstr>
      <vt:lpstr>Métodos</vt:lpstr>
      <vt:lpstr>Elementos de análisis I</vt:lpstr>
      <vt:lpstr>Elementos de análisis II</vt:lpstr>
      <vt:lpstr>Siguientes pasos</vt:lpstr>
      <vt:lpstr>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2017-01-24T22:09:02Z</dcterms:created>
  <dcterms:modified xsi:type="dcterms:W3CDTF">2022-04-06T15:32:22Z</dcterms:modified>
</cp:coreProperties>
</file>