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2"/>
  </p:notesMasterIdLst>
  <p:sldIdLst>
    <p:sldId id="256" r:id="rId2"/>
    <p:sldId id="290" r:id="rId3"/>
    <p:sldId id="258" r:id="rId4"/>
    <p:sldId id="291" r:id="rId5"/>
    <p:sldId id="257" r:id="rId6"/>
    <p:sldId id="260" r:id="rId7"/>
    <p:sldId id="306" r:id="rId8"/>
    <p:sldId id="269" r:id="rId9"/>
    <p:sldId id="310" r:id="rId10"/>
    <p:sldId id="259" r:id="rId11"/>
  </p:sldIdLst>
  <p:sldSz cx="18288000" cy="10287000"/>
  <p:notesSz cx="6858000" cy="9144000"/>
  <p:embeddedFontLst>
    <p:embeddedFont>
      <p:font typeface="Arial Black" panose="020B0A04020102020204" pitchFamily="34" charset="0"/>
      <p:bold r:id="rId13"/>
    </p:embeddedFont>
    <p:embeddedFont>
      <p:font typeface="Calibri" panose="020F0502020204030204" pitchFamily="34" charset="0"/>
      <p:regular r:id="rId14"/>
      <p:bold r:id="rId15"/>
      <p:italic r:id="rId16"/>
      <p:boldItalic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7" d="100"/>
          <a:sy n="57" d="100"/>
        </p:scale>
        <p:origin x="74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s>
</file>

<file path=ppt/diagrams/_rels/data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s>
</file>

<file path=ppt/diagrams/_rels/data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s>
</file>

<file path=ppt/diagrams/_rels/drawing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03EB3F6-2F47-4C58-966E-2B2F339316CA}"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s-SV"/>
        </a:p>
      </dgm:t>
    </dgm:pt>
    <dgm:pt modelId="{8C3E0C45-2618-433F-A081-E6F755839E63}">
      <dgm:prSet phldrT="[Texto]"/>
      <dgm:spPr/>
      <dgm:t>
        <a:bodyPr/>
        <a:lstStyle/>
        <a:p>
          <a:r>
            <a:rPr lang="es-ES" b="1" dirty="0">
              <a:latin typeface="Veener"/>
            </a:rPr>
            <a:t>Intervenciones para poblaciones jóvenes Educación integral en sexualidad</a:t>
          </a:r>
          <a:endParaRPr lang="es-SV" b="1" dirty="0">
            <a:latin typeface="Veener"/>
          </a:endParaRPr>
        </a:p>
      </dgm:t>
    </dgm:pt>
    <dgm:pt modelId="{4C6AF0C6-B678-4360-B2B1-94790C5D4198}" type="parTrans" cxnId="{0881A8A7-14E0-47C4-8A8B-C9B102CFAAF9}">
      <dgm:prSet/>
      <dgm:spPr/>
      <dgm:t>
        <a:bodyPr/>
        <a:lstStyle/>
        <a:p>
          <a:endParaRPr lang="es-SV"/>
        </a:p>
      </dgm:t>
    </dgm:pt>
    <dgm:pt modelId="{AD685E1E-42C4-4867-BE08-C26D39568A06}" type="sibTrans" cxnId="{0881A8A7-14E0-47C4-8A8B-C9B102CFAAF9}">
      <dgm:prSet/>
      <dgm:spPr/>
      <dgm:t>
        <a:bodyPr/>
        <a:lstStyle/>
        <a:p>
          <a:endParaRPr lang="es-SV"/>
        </a:p>
      </dgm:t>
    </dgm:pt>
    <dgm:pt modelId="{63BB5849-4724-4BDD-BD37-1AD29D9877C6}">
      <dgm:prSet phldrT="[Texto]"/>
      <dgm:spPr>
        <a:solidFill>
          <a:srgbClr val="EF008C"/>
        </a:solidFill>
      </dgm:spPr>
      <dgm:t>
        <a:bodyPr/>
        <a:lstStyle/>
        <a:p>
          <a:r>
            <a:rPr lang="es-ES" b="1" dirty="0">
              <a:latin typeface="Veener"/>
            </a:rPr>
            <a:t>Fortalecimiento/</a:t>
          </a:r>
          <a:br>
            <a:rPr lang="es-ES" b="1" dirty="0">
              <a:latin typeface="Veener"/>
            </a:rPr>
          </a:br>
          <a:r>
            <a:rPr lang="es-ES" b="1" dirty="0">
              <a:latin typeface="Veener"/>
            </a:rPr>
            <a:t>Asistencia técnica OSC, Sistema de Salud, Instancias del Estado y actores estratégicos </a:t>
          </a:r>
          <a:endParaRPr lang="es-SV" b="1" dirty="0">
            <a:latin typeface="Veener"/>
          </a:endParaRPr>
        </a:p>
      </dgm:t>
    </dgm:pt>
    <dgm:pt modelId="{0C04AAF1-53EC-4E21-88AA-D43AA8C09878}" type="parTrans" cxnId="{88982DA6-3C9E-49DE-B5B2-914AD69EC703}">
      <dgm:prSet/>
      <dgm:spPr/>
      <dgm:t>
        <a:bodyPr/>
        <a:lstStyle/>
        <a:p>
          <a:endParaRPr lang="es-SV"/>
        </a:p>
      </dgm:t>
    </dgm:pt>
    <dgm:pt modelId="{23AAC02A-A94E-4786-8318-361FE95D6EC7}" type="sibTrans" cxnId="{88982DA6-3C9E-49DE-B5B2-914AD69EC703}">
      <dgm:prSet/>
      <dgm:spPr/>
      <dgm:t>
        <a:bodyPr/>
        <a:lstStyle/>
        <a:p>
          <a:endParaRPr lang="es-SV"/>
        </a:p>
      </dgm:t>
    </dgm:pt>
    <dgm:pt modelId="{10FD055F-E187-46CF-B4EA-9EBF0D61D24B}">
      <dgm:prSet phldrT="[Texto]"/>
      <dgm:spPr/>
      <dgm:t>
        <a:bodyPr/>
        <a:lstStyle/>
        <a:p>
          <a:r>
            <a:rPr lang="es-MX" b="1" dirty="0">
              <a:latin typeface="Veener"/>
            </a:rPr>
            <a:t>Reducción del estigma y la discriminación (VIH-LGBTIQ+)</a:t>
          </a:r>
          <a:endParaRPr lang="es-SV" b="1" dirty="0">
            <a:latin typeface="Veener"/>
          </a:endParaRPr>
        </a:p>
      </dgm:t>
    </dgm:pt>
    <dgm:pt modelId="{926B611F-7453-4647-BB6E-99B77EAFA386}" type="parTrans" cxnId="{D6D21BA0-EA63-4322-95A3-41BCAC15E57B}">
      <dgm:prSet/>
      <dgm:spPr/>
      <dgm:t>
        <a:bodyPr/>
        <a:lstStyle/>
        <a:p>
          <a:endParaRPr lang="es-SV"/>
        </a:p>
      </dgm:t>
    </dgm:pt>
    <dgm:pt modelId="{1A0EF6C0-0761-44CB-8EB2-9DEEF388BA8D}" type="sibTrans" cxnId="{D6D21BA0-EA63-4322-95A3-41BCAC15E57B}">
      <dgm:prSet/>
      <dgm:spPr/>
      <dgm:t>
        <a:bodyPr/>
        <a:lstStyle/>
        <a:p>
          <a:endParaRPr lang="es-SV"/>
        </a:p>
      </dgm:t>
    </dgm:pt>
    <dgm:pt modelId="{5FE93417-97F4-43C5-912D-5D289ABE2B9A}">
      <dgm:prSet phldrT="[Texto]"/>
      <dgm:spPr/>
      <dgm:t>
        <a:bodyPr/>
        <a:lstStyle/>
        <a:p>
          <a:r>
            <a:rPr lang="es-MX" b="1" dirty="0">
              <a:latin typeface="Veener"/>
            </a:rPr>
            <a:t>Prevención de la violencia de género y atención tras episodios de violencia</a:t>
          </a:r>
          <a:endParaRPr lang="es-SV" b="1" dirty="0">
            <a:latin typeface="Veener"/>
          </a:endParaRPr>
        </a:p>
      </dgm:t>
    </dgm:pt>
    <dgm:pt modelId="{FC92A3AE-2CC5-443F-A372-36276B08BBE4}" type="parTrans" cxnId="{AB8D00C2-DDAB-4D02-A5F8-8BAD11CB94B2}">
      <dgm:prSet/>
      <dgm:spPr/>
      <dgm:t>
        <a:bodyPr/>
        <a:lstStyle/>
        <a:p>
          <a:endParaRPr lang="es-SV"/>
        </a:p>
      </dgm:t>
    </dgm:pt>
    <dgm:pt modelId="{3D4B8F6B-23DF-41FC-A1F2-AA0899525491}" type="sibTrans" cxnId="{AB8D00C2-DDAB-4D02-A5F8-8BAD11CB94B2}">
      <dgm:prSet/>
      <dgm:spPr/>
      <dgm:t>
        <a:bodyPr/>
        <a:lstStyle/>
        <a:p>
          <a:endParaRPr lang="es-SV"/>
        </a:p>
      </dgm:t>
    </dgm:pt>
    <dgm:pt modelId="{F63EA524-A897-4AC3-A100-15D5508EFAC5}">
      <dgm:prSet/>
      <dgm:spPr>
        <a:solidFill>
          <a:srgbClr val="EF008C"/>
        </a:solidFill>
      </dgm:spPr>
      <dgm:t>
        <a:bodyPr/>
        <a:lstStyle/>
        <a:p>
          <a:r>
            <a:rPr lang="es-ES" b="1" dirty="0">
              <a:latin typeface="Veener"/>
            </a:rPr>
            <a:t>Contratación social/sostenibilidad de la respuesta nacional de VIH</a:t>
          </a:r>
          <a:endParaRPr lang="es-SV" b="1" dirty="0">
            <a:latin typeface="Veener"/>
          </a:endParaRPr>
        </a:p>
      </dgm:t>
    </dgm:pt>
    <dgm:pt modelId="{1A2C9360-BC18-483E-A59F-BAA85C65F444}" type="parTrans" cxnId="{C7CCB830-9B15-47CF-9B20-68C3B1E3955C}">
      <dgm:prSet/>
      <dgm:spPr/>
      <dgm:t>
        <a:bodyPr/>
        <a:lstStyle/>
        <a:p>
          <a:endParaRPr lang="es-SV"/>
        </a:p>
      </dgm:t>
    </dgm:pt>
    <dgm:pt modelId="{EA26A2C2-BFD3-4065-8D2A-1CCB781901CB}" type="sibTrans" cxnId="{C7CCB830-9B15-47CF-9B20-68C3B1E3955C}">
      <dgm:prSet/>
      <dgm:spPr/>
      <dgm:t>
        <a:bodyPr/>
        <a:lstStyle/>
        <a:p>
          <a:endParaRPr lang="es-SV"/>
        </a:p>
      </dgm:t>
    </dgm:pt>
    <dgm:pt modelId="{D88F0884-283C-486F-B3CB-D3CCFF990041}">
      <dgm:prSet phldrT="[Texto]"/>
      <dgm:spPr/>
      <dgm:t>
        <a:bodyPr/>
        <a:lstStyle/>
        <a:p>
          <a:r>
            <a:rPr lang="es-SV" b="1" dirty="0">
              <a:latin typeface="Veener"/>
            </a:rPr>
            <a:t>Incidencia política/Influencia/intervención multisectorial</a:t>
          </a:r>
        </a:p>
      </dgm:t>
    </dgm:pt>
    <dgm:pt modelId="{C445A23D-7B1B-4F93-BF3A-BF711864141C}" type="sibTrans" cxnId="{D7A5BDF3-E8B8-43C1-ACC3-FD8A68299D45}">
      <dgm:prSet/>
      <dgm:spPr/>
      <dgm:t>
        <a:bodyPr/>
        <a:lstStyle/>
        <a:p>
          <a:endParaRPr lang="es-SV"/>
        </a:p>
      </dgm:t>
    </dgm:pt>
    <dgm:pt modelId="{A7D3D231-3FF0-4323-A214-832BE171711C}" type="parTrans" cxnId="{D7A5BDF3-E8B8-43C1-ACC3-FD8A68299D45}">
      <dgm:prSet/>
      <dgm:spPr/>
      <dgm:t>
        <a:bodyPr/>
        <a:lstStyle/>
        <a:p>
          <a:endParaRPr lang="es-SV"/>
        </a:p>
      </dgm:t>
    </dgm:pt>
    <dgm:pt modelId="{6D4DAE66-6D8D-4016-91E1-55E99B7C50AA}" type="pres">
      <dgm:prSet presAssocID="{303EB3F6-2F47-4C58-966E-2B2F339316CA}" presName="diagram" presStyleCnt="0">
        <dgm:presLayoutVars>
          <dgm:dir/>
          <dgm:resizeHandles val="exact"/>
        </dgm:presLayoutVars>
      </dgm:prSet>
      <dgm:spPr/>
    </dgm:pt>
    <dgm:pt modelId="{C0EF75FF-023C-4ADA-AA5A-247335DF8686}" type="pres">
      <dgm:prSet presAssocID="{8C3E0C45-2618-433F-A081-E6F755839E63}" presName="node" presStyleLbl="node1" presStyleIdx="0" presStyleCnt="6" custLinFactX="10000" custLinFactNeighborX="100000" custLinFactNeighborY="4596">
        <dgm:presLayoutVars>
          <dgm:bulletEnabled val="1"/>
        </dgm:presLayoutVars>
      </dgm:prSet>
      <dgm:spPr/>
    </dgm:pt>
    <dgm:pt modelId="{5851AD41-D879-4D4A-B89D-A92F392EDA81}" type="pres">
      <dgm:prSet presAssocID="{AD685E1E-42C4-4867-BE08-C26D39568A06}" presName="sibTrans" presStyleCnt="0"/>
      <dgm:spPr/>
    </dgm:pt>
    <dgm:pt modelId="{D713FF91-3C9E-439D-98AE-903E90404D29}" type="pres">
      <dgm:prSet presAssocID="{63BB5849-4724-4BDD-BD37-1AD29D9877C6}" presName="node" presStyleLbl="node1" presStyleIdx="1" presStyleCnt="6" custLinFactX="-7984" custLinFactNeighborX="-100000" custLinFactNeighborY="4596">
        <dgm:presLayoutVars>
          <dgm:bulletEnabled val="1"/>
        </dgm:presLayoutVars>
      </dgm:prSet>
      <dgm:spPr/>
    </dgm:pt>
    <dgm:pt modelId="{27E92447-78C1-48E9-9FE2-970AD730C59A}" type="pres">
      <dgm:prSet presAssocID="{23AAC02A-A94E-4786-8318-361FE95D6EC7}" presName="sibTrans" presStyleCnt="0"/>
      <dgm:spPr/>
    </dgm:pt>
    <dgm:pt modelId="{DB534125-0944-4F02-B754-06B288A1C584}" type="pres">
      <dgm:prSet presAssocID="{10FD055F-E187-46CF-B4EA-9EBF0D61D24B}" presName="node" presStyleLbl="node1" presStyleIdx="2" presStyleCnt="6" custScaleX="107004" custScaleY="100264">
        <dgm:presLayoutVars>
          <dgm:bulletEnabled val="1"/>
        </dgm:presLayoutVars>
      </dgm:prSet>
      <dgm:spPr/>
    </dgm:pt>
    <dgm:pt modelId="{D0D25255-8B75-46A4-89E5-1D33768D9339}" type="pres">
      <dgm:prSet presAssocID="{1A0EF6C0-0761-44CB-8EB2-9DEEF388BA8D}" presName="sibTrans" presStyleCnt="0"/>
      <dgm:spPr/>
    </dgm:pt>
    <dgm:pt modelId="{1864C6A4-E0DC-4C16-8F69-37C40A5EE030}" type="pres">
      <dgm:prSet presAssocID="{5FE93417-97F4-43C5-912D-5D289ABE2B9A}" presName="node" presStyleLbl="node1" presStyleIdx="3" presStyleCnt="6">
        <dgm:presLayoutVars>
          <dgm:bulletEnabled val="1"/>
        </dgm:presLayoutVars>
      </dgm:prSet>
      <dgm:spPr/>
    </dgm:pt>
    <dgm:pt modelId="{885E8FA0-B350-4A8C-8BDB-CB3B6B614C23}" type="pres">
      <dgm:prSet presAssocID="{3D4B8F6B-23DF-41FC-A1F2-AA0899525491}" presName="sibTrans" presStyleCnt="0"/>
      <dgm:spPr/>
    </dgm:pt>
    <dgm:pt modelId="{A93D4EB2-9A66-4474-B6B4-8D938A70A29F}" type="pres">
      <dgm:prSet presAssocID="{D88F0884-283C-486F-B3CB-D3CCFF990041}" presName="node" presStyleLbl="node1" presStyleIdx="4" presStyleCnt="6">
        <dgm:presLayoutVars>
          <dgm:bulletEnabled val="1"/>
        </dgm:presLayoutVars>
      </dgm:prSet>
      <dgm:spPr/>
    </dgm:pt>
    <dgm:pt modelId="{28C215A0-3D13-4B4A-8CF7-E021E59842F6}" type="pres">
      <dgm:prSet presAssocID="{C445A23D-7B1B-4F93-BF3A-BF711864141C}" presName="sibTrans" presStyleCnt="0"/>
      <dgm:spPr/>
    </dgm:pt>
    <dgm:pt modelId="{6CD2DD48-DA01-488F-A6B1-0DE5BE8F1429}" type="pres">
      <dgm:prSet presAssocID="{F63EA524-A897-4AC3-A100-15D5508EFAC5}" presName="node" presStyleLbl="node1" presStyleIdx="5" presStyleCnt="6">
        <dgm:presLayoutVars>
          <dgm:bulletEnabled val="1"/>
        </dgm:presLayoutVars>
      </dgm:prSet>
      <dgm:spPr/>
    </dgm:pt>
  </dgm:ptLst>
  <dgm:cxnLst>
    <dgm:cxn modelId="{92BA5D0D-FF94-4B20-B713-26EE9086AACB}" type="presOf" srcId="{10FD055F-E187-46CF-B4EA-9EBF0D61D24B}" destId="{DB534125-0944-4F02-B754-06B288A1C584}" srcOrd="0" destOrd="0" presId="urn:microsoft.com/office/officeart/2005/8/layout/default"/>
    <dgm:cxn modelId="{B1BEAE22-84F1-48B7-8928-DF8187C5EFF0}" type="presOf" srcId="{D88F0884-283C-486F-B3CB-D3CCFF990041}" destId="{A93D4EB2-9A66-4474-B6B4-8D938A70A29F}" srcOrd="0" destOrd="0" presId="urn:microsoft.com/office/officeart/2005/8/layout/default"/>
    <dgm:cxn modelId="{8EB9CF2C-AF1E-4BDF-A58C-5482BFC2953E}" type="presOf" srcId="{303EB3F6-2F47-4C58-966E-2B2F339316CA}" destId="{6D4DAE66-6D8D-4016-91E1-55E99B7C50AA}" srcOrd="0" destOrd="0" presId="urn:microsoft.com/office/officeart/2005/8/layout/default"/>
    <dgm:cxn modelId="{C7CCB830-9B15-47CF-9B20-68C3B1E3955C}" srcId="{303EB3F6-2F47-4C58-966E-2B2F339316CA}" destId="{F63EA524-A897-4AC3-A100-15D5508EFAC5}" srcOrd="5" destOrd="0" parTransId="{1A2C9360-BC18-483E-A59F-BAA85C65F444}" sibTransId="{EA26A2C2-BFD3-4065-8D2A-1CCB781901CB}"/>
    <dgm:cxn modelId="{72B8964F-6D2B-430E-AC55-19B018CC87E9}" type="presOf" srcId="{F63EA524-A897-4AC3-A100-15D5508EFAC5}" destId="{6CD2DD48-DA01-488F-A6B1-0DE5BE8F1429}" srcOrd="0" destOrd="0" presId="urn:microsoft.com/office/officeart/2005/8/layout/default"/>
    <dgm:cxn modelId="{31234196-8EDB-4B84-9EBF-2544EC303FEB}" type="presOf" srcId="{8C3E0C45-2618-433F-A081-E6F755839E63}" destId="{C0EF75FF-023C-4ADA-AA5A-247335DF8686}" srcOrd="0" destOrd="0" presId="urn:microsoft.com/office/officeart/2005/8/layout/default"/>
    <dgm:cxn modelId="{D6D21BA0-EA63-4322-95A3-41BCAC15E57B}" srcId="{303EB3F6-2F47-4C58-966E-2B2F339316CA}" destId="{10FD055F-E187-46CF-B4EA-9EBF0D61D24B}" srcOrd="2" destOrd="0" parTransId="{926B611F-7453-4647-BB6E-99B77EAFA386}" sibTransId="{1A0EF6C0-0761-44CB-8EB2-9DEEF388BA8D}"/>
    <dgm:cxn modelId="{723D43A3-9768-4C1F-B1CF-15FB282DF7AC}" type="presOf" srcId="{5FE93417-97F4-43C5-912D-5D289ABE2B9A}" destId="{1864C6A4-E0DC-4C16-8F69-37C40A5EE030}" srcOrd="0" destOrd="0" presId="urn:microsoft.com/office/officeart/2005/8/layout/default"/>
    <dgm:cxn modelId="{88982DA6-3C9E-49DE-B5B2-914AD69EC703}" srcId="{303EB3F6-2F47-4C58-966E-2B2F339316CA}" destId="{63BB5849-4724-4BDD-BD37-1AD29D9877C6}" srcOrd="1" destOrd="0" parTransId="{0C04AAF1-53EC-4E21-88AA-D43AA8C09878}" sibTransId="{23AAC02A-A94E-4786-8318-361FE95D6EC7}"/>
    <dgm:cxn modelId="{0881A8A7-14E0-47C4-8A8B-C9B102CFAAF9}" srcId="{303EB3F6-2F47-4C58-966E-2B2F339316CA}" destId="{8C3E0C45-2618-433F-A081-E6F755839E63}" srcOrd="0" destOrd="0" parTransId="{4C6AF0C6-B678-4360-B2B1-94790C5D4198}" sibTransId="{AD685E1E-42C4-4867-BE08-C26D39568A06}"/>
    <dgm:cxn modelId="{AB8D00C2-DDAB-4D02-A5F8-8BAD11CB94B2}" srcId="{303EB3F6-2F47-4C58-966E-2B2F339316CA}" destId="{5FE93417-97F4-43C5-912D-5D289ABE2B9A}" srcOrd="3" destOrd="0" parTransId="{FC92A3AE-2CC5-443F-A372-36276B08BBE4}" sibTransId="{3D4B8F6B-23DF-41FC-A1F2-AA0899525491}"/>
    <dgm:cxn modelId="{4648F3F2-14C1-49EF-B28D-32EC5F5730A9}" type="presOf" srcId="{63BB5849-4724-4BDD-BD37-1AD29D9877C6}" destId="{D713FF91-3C9E-439D-98AE-903E90404D29}" srcOrd="0" destOrd="0" presId="urn:microsoft.com/office/officeart/2005/8/layout/default"/>
    <dgm:cxn modelId="{D7A5BDF3-E8B8-43C1-ACC3-FD8A68299D45}" srcId="{303EB3F6-2F47-4C58-966E-2B2F339316CA}" destId="{D88F0884-283C-486F-B3CB-D3CCFF990041}" srcOrd="4" destOrd="0" parTransId="{A7D3D231-3FF0-4323-A214-832BE171711C}" sibTransId="{C445A23D-7B1B-4F93-BF3A-BF711864141C}"/>
    <dgm:cxn modelId="{54CC6501-308C-4494-A2AF-E5D7D8D46AA0}" type="presParOf" srcId="{6D4DAE66-6D8D-4016-91E1-55E99B7C50AA}" destId="{C0EF75FF-023C-4ADA-AA5A-247335DF8686}" srcOrd="0" destOrd="0" presId="urn:microsoft.com/office/officeart/2005/8/layout/default"/>
    <dgm:cxn modelId="{BC5DA7F6-3DC5-433C-A421-E6500BDB6843}" type="presParOf" srcId="{6D4DAE66-6D8D-4016-91E1-55E99B7C50AA}" destId="{5851AD41-D879-4D4A-B89D-A92F392EDA81}" srcOrd="1" destOrd="0" presId="urn:microsoft.com/office/officeart/2005/8/layout/default"/>
    <dgm:cxn modelId="{2BBEC73F-FD20-4177-9D64-B46A1CF3E0F6}" type="presParOf" srcId="{6D4DAE66-6D8D-4016-91E1-55E99B7C50AA}" destId="{D713FF91-3C9E-439D-98AE-903E90404D29}" srcOrd="2" destOrd="0" presId="urn:microsoft.com/office/officeart/2005/8/layout/default"/>
    <dgm:cxn modelId="{24BE5B69-F1CD-4847-AC62-D8C023409BD2}" type="presParOf" srcId="{6D4DAE66-6D8D-4016-91E1-55E99B7C50AA}" destId="{27E92447-78C1-48E9-9FE2-970AD730C59A}" srcOrd="3" destOrd="0" presId="urn:microsoft.com/office/officeart/2005/8/layout/default"/>
    <dgm:cxn modelId="{D686BD1F-C629-4355-B484-0BDCAC7D7E57}" type="presParOf" srcId="{6D4DAE66-6D8D-4016-91E1-55E99B7C50AA}" destId="{DB534125-0944-4F02-B754-06B288A1C584}" srcOrd="4" destOrd="0" presId="urn:microsoft.com/office/officeart/2005/8/layout/default"/>
    <dgm:cxn modelId="{53727104-3B61-4A62-990C-F0675F403BA1}" type="presParOf" srcId="{6D4DAE66-6D8D-4016-91E1-55E99B7C50AA}" destId="{D0D25255-8B75-46A4-89E5-1D33768D9339}" srcOrd="5" destOrd="0" presId="urn:microsoft.com/office/officeart/2005/8/layout/default"/>
    <dgm:cxn modelId="{49053188-8B28-4308-90A3-7AAF680045F1}" type="presParOf" srcId="{6D4DAE66-6D8D-4016-91E1-55E99B7C50AA}" destId="{1864C6A4-E0DC-4C16-8F69-37C40A5EE030}" srcOrd="6" destOrd="0" presId="urn:microsoft.com/office/officeart/2005/8/layout/default"/>
    <dgm:cxn modelId="{D8003BAC-7909-405D-9D9A-E613EC5AF91E}" type="presParOf" srcId="{6D4DAE66-6D8D-4016-91E1-55E99B7C50AA}" destId="{885E8FA0-B350-4A8C-8BDB-CB3B6B614C23}" srcOrd="7" destOrd="0" presId="urn:microsoft.com/office/officeart/2005/8/layout/default"/>
    <dgm:cxn modelId="{B2EC6BF1-EEF2-4A96-96C2-353339D379F1}" type="presParOf" srcId="{6D4DAE66-6D8D-4016-91E1-55E99B7C50AA}" destId="{A93D4EB2-9A66-4474-B6B4-8D938A70A29F}" srcOrd="8" destOrd="0" presId="urn:microsoft.com/office/officeart/2005/8/layout/default"/>
    <dgm:cxn modelId="{FBF41DF2-A5BD-4039-9C2C-9BDCD151E75E}" type="presParOf" srcId="{6D4DAE66-6D8D-4016-91E1-55E99B7C50AA}" destId="{28C215A0-3D13-4B4A-8CF7-E021E59842F6}" srcOrd="9" destOrd="0" presId="urn:microsoft.com/office/officeart/2005/8/layout/default"/>
    <dgm:cxn modelId="{5CEA40BA-7B98-45BE-8959-A835DADCC5B6}" type="presParOf" srcId="{6D4DAE66-6D8D-4016-91E1-55E99B7C50AA}" destId="{6CD2DD48-DA01-488F-A6B1-0DE5BE8F1429}"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A3CEC87-3A11-4758-A01F-E421D4F132B7}" type="doc">
      <dgm:prSet loTypeId="urn:microsoft.com/office/officeart/2005/8/layout/pList2" loCatId="list" qsTypeId="urn:microsoft.com/office/officeart/2005/8/quickstyle/simple1" qsCatId="simple" csTypeId="urn:microsoft.com/office/officeart/2005/8/colors/accent1_2" csCatId="accent1" phldr="1"/>
      <dgm:spPr/>
    </dgm:pt>
    <dgm:pt modelId="{3AAC11FE-A403-42FE-8D8D-18F764F26865}">
      <dgm:prSet phldrT="[Texto]" custT="1"/>
      <dgm:spPr/>
      <dgm:t>
        <a:bodyPr/>
        <a:lstStyle/>
        <a:p>
          <a:pPr algn="ctr"/>
          <a:r>
            <a:rPr lang="es-SV" sz="1600" b="1" u="sng" dirty="0">
              <a:solidFill>
                <a:schemeClr val="bg1"/>
              </a:solidFill>
              <a:latin typeface="Veener"/>
            </a:rPr>
            <a:t>Fortalecimiento/</a:t>
          </a:r>
        </a:p>
        <a:p>
          <a:pPr algn="ctr"/>
          <a:r>
            <a:rPr lang="es-MX" sz="1600" b="1" u="sng" dirty="0">
              <a:solidFill>
                <a:schemeClr val="bg1"/>
              </a:solidFill>
              <a:latin typeface="Veener"/>
            </a:rPr>
            <a:t>Asistencia técnica OSC, Sistema de Salud, Instancias del Estado</a:t>
          </a:r>
        </a:p>
        <a:p>
          <a:pPr algn="just"/>
          <a:r>
            <a:rPr lang="es-MX" sz="1600" b="1" dirty="0">
              <a:solidFill>
                <a:schemeClr val="bg1"/>
              </a:solidFill>
              <a:latin typeface="Veener"/>
            </a:rPr>
            <a:t>-Trabajo con mesas de poblaciones claves MTS, HSH, TG,PVVIH, LGBTIQ+</a:t>
          </a:r>
        </a:p>
        <a:p>
          <a:pPr algn="just"/>
          <a:r>
            <a:rPr lang="es-MX" sz="1600" b="1" dirty="0">
              <a:solidFill>
                <a:schemeClr val="bg1"/>
              </a:solidFill>
              <a:latin typeface="Veener"/>
            </a:rPr>
            <a:t>-Procesos formativos con instancias del Estado-sistema de salud, OSC, alfabetización DDHH entre otras temáticas</a:t>
          </a:r>
        </a:p>
        <a:p>
          <a:pPr algn="just"/>
          <a:r>
            <a:rPr lang="es-MX" sz="1600" b="1" dirty="0">
              <a:solidFill>
                <a:schemeClr val="bg1"/>
              </a:solidFill>
              <a:latin typeface="Veener"/>
            </a:rPr>
            <a:t>-Estudios sobre situación de vulneración de derechos de poblaciones claves, </a:t>
          </a:r>
        </a:p>
        <a:p>
          <a:pPr algn="just"/>
          <a:r>
            <a:rPr lang="es-MX" sz="1600" b="1" dirty="0">
              <a:solidFill>
                <a:schemeClr val="bg1"/>
              </a:solidFill>
              <a:latin typeface="Veener"/>
            </a:rPr>
            <a:t>-Mapeo de actores estratégicos que trabajan territorialmente en prevención de VIH, DDHH, prevención de violencia, para unir esfuerzos  </a:t>
          </a:r>
          <a:endParaRPr lang="es-SV" sz="1600" b="1" dirty="0">
            <a:solidFill>
              <a:schemeClr val="bg1"/>
            </a:solidFill>
            <a:latin typeface="Veener"/>
          </a:endParaRPr>
        </a:p>
        <a:p>
          <a:pPr algn="ctr"/>
          <a:endParaRPr lang="es-SV" sz="1800" b="1" dirty="0">
            <a:solidFill>
              <a:schemeClr val="tx1"/>
            </a:solidFill>
            <a:latin typeface="Veener"/>
          </a:endParaRPr>
        </a:p>
      </dgm:t>
    </dgm:pt>
    <dgm:pt modelId="{5CA1FB46-F1BD-43F6-BFB8-665629DE59BC}" type="parTrans" cxnId="{2EB02DBE-2BD8-4E4A-A682-B179F89FB1F7}">
      <dgm:prSet/>
      <dgm:spPr/>
      <dgm:t>
        <a:bodyPr/>
        <a:lstStyle/>
        <a:p>
          <a:endParaRPr lang="es-SV" sz="1800"/>
        </a:p>
      </dgm:t>
    </dgm:pt>
    <dgm:pt modelId="{04C8697E-93EF-482F-9AAE-A23DF04E385C}" type="sibTrans" cxnId="{2EB02DBE-2BD8-4E4A-A682-B179F89FB1F7}">
      <dgm:prSet/>
      <dgm:spPr/>
      <dgm:t>
        <a:bodyPr/>
        <a:lstStyle/>
        <a:p>
          <a:endParaRPr lang="es-SV" sz="1800"/>
        </a:p>
      </dgm:t>
    </dgm:pt>
    <dgm:pt modelId="{ADD23536-82FA-48B3-BD32-3DEF11C8D918}">
      <dgm:prSet phldrT="[Texto]" custT="1"/>
      <dgm:spPr/>
      <dgm:t>
        <a:bodyPr/>
        <a:lstStyle/>
        <a:p>
          <a:pPr algn="ctr"/>
          <a:r>
            <a:rPr lang="es-ES" sz="1600" b="1" u="sng" dirty="0">
              <a:latin typeface="Veener"/>
            </a:rPr>
            <a:t>Intervenciones para poblaciones jóvenes Educación sexual integral</a:t>
          </a:r>
        </a:p>
        <a:p>
          <a:pPr algn="just"/>
          <a:r>
            <a:rPr lang="es-ES" sz="1600" b="1" dirty="0">
              <a:latin typeface="Veener"/>
            </a:rPr>
            <a:t>-Escuelas DSDR (120 Jóvenes diversos fortalecidos)</a:t>
          </a:r>
        </a:p>
        <a:p>
          <a:pPr algn="just"/>
          <a:r>
            <a:rPr lang="es-SV" sz="1600" b="1" dirty="0">
              <a:latin typeface="Veener"/>
            </a:rPr>
            <a:t>-C</a:t>
          </a:r>
          <a:r>
            <a:rPr lang="es-MX" sz="1600" b="1" dirty="0">
              <a:latin typeface="Veener"/>
            </a:rPr>
            <a:t>construcción digital de los módulos de EIS</a:t>
          </a:r>
        </a:p>
        <a:p>
          <a:pPr algn="just"/>
          <a:r>
            <a:rPr lang="es-MX" sz="1600" b="1" dirty="0">
              <a:latin typeface="Veener"/>
            </a:rPr>
            <a:t>.Procesos de facilitación para facilitadores de INJUVE</a:t>
          </a:r>
        </a:p>
        <a:p>
          <a:pPr algn="just"/>
          <a:r>
            <a:rPr lang="es-MX" sz="1600" b="1" dirty="0">
              <a:latin typeface="Veener"/>
            </a:rPr>
            <a:t>-Espacios  lúdico/ formativos  que permitan conocer  temáticas  relacionadas al VIH y otras ITS   donde participen  jóvenes lideres y lideresas, para </a:t>
          </a:r>
          <a:r>
            <a:rPr lang="es-MX" sz="1600" b="1" dirty="0" err="1">
              <a:latin typeface="Veener"/>
            </a:rPr>
            <a:t>transverzalizar</a:t>
          </a:r>
          <a:r>
            <a:rPr lang="es-MX" sz="1600" b="1" dirty="0">
              <a:latin typeface="Veener"/>
            </a:rPr>
            <a:t> el  tema de VIH a su quehacer de incidencia  social</a:t>
          </a:r>
          <a:endParaRPr lang="es-SV" sz="1600" b="1" dirty="0">
            <a:latin typeface="Veener"/>
          </a:endParaRPr>
        </a:p>
      </dgm:t>
    </dgm:pt>
    <dgm:pt modelId="{2C2E6592-762B-463E-BAF4-E0B483937A28}" type="parTrans" cxnId="{C56A247E-2401-49B9-AEEF-F02E320EA3CF}">
      <dgm:prSet/>
      <dgm:spPr/>
      <dgm:t>
        <a:bodyPr/>
        <a:lstStyle/>
        <a:p>
          <a:endParaRPr lang="es-SV" sz="1800"/>
        </a:p>
      </dgm:t>
    </dgm:pt>
    <dgm:pt modelId="{C8943F5E-FE57-4A9D-B41B-D631CC057F99}" type="sibTrans" cxnId="{C56A247E-2401-49B9-AEEF-F02E320EA3CF}">
      <dgm:prSet/>
      <dgm:spPr/>
      <dgm:t>
        <a:bodyPr/>
        <a:lstStyle/>
        <a:p>
          <a:endParaRPr lang="es-SV" sz="1800"/>
        </a:p>
      </dgm:t>
    </dgm:pt>
    <dgm:pt modelId="{22B578A0-98BB-4295-9E3B-D2F8DF9B4D0C}">
      <dgm:prSet phldrT="[Texto]" custT="1"/>
      <dgm:spPr/>
      <dgm:t>
        <a:bodyPr/>
        <a:lstStyle/>
        <a:p>
          <a:pPr algn="ctr"/>
          <a:r>
            <a:rPr lang="es-MX" sz="1600" b="1" u="sng" dirty="0">
              <a:latin typeface="Veener"/>
            </a:rPr>
            <a:t>Reducción del estigma y la discriminación (VIH-LGBTIQ+)</a:t>
          </a:r>
        </a:p>
        <a:p>
          <a:pPr algn="just"/>
          <a:r>
            <a:rPr lang="es-MX" sz="1600" b="1" dirty="0">
              <a:latin typeface="Veener"/>
            </a:rPr>
            <a:t> -Campaña comunicacional con materiales educativos e informativos sobre estigma, discriminación, DDHH,VIH, poblaciones claves</a:t>
          </a:r>
        </a:p>
        <a:p>
          <a:pPr algn="just"/>
          <a:r>
            <a:rPr lang="es-MX" sz="1600" b="1" dirty="0">
              <a:latin typeface="Veener"/>
            </a:rPr>
            <a:t>-Creación de políticas públicas cambios normativos, propuestas desde sociedad civil con consultas públicas, en el marco de respeto y restitución de derechos humanos para el desarrollo de entornos favorables hacia grupos vulnerables</a:t>
          </a:r>
        </a:p>
        <a:p>
          <a:pPr algn="ctr"/>
          <a:endParaRPr lang="es-SV" sz="1800" b="1" dirty="0">
            <a:solidFill>
              <a:schemeClr val="tx1"/>
            </a:solidFill>
            <a:latin typeface="Veener"/>
          </a:endParaRPr>
        </a:p>
      </dgm:t>
    </dgm:pt>
    <dgm:pt modelId="{A3510F9B-D2F2-4006-BC85-44430696AD04}" type="parTrans" cxnId="{8D4B07D2-8345-4BB8-BA70-87BA382B1E43}">
      <dgm:prSet/>
      <dgm:spPr/>
      <dgm:t>
        <a:bodyPr/>
        <a:lstStyle/>
        <a:p>
          <a:endParaRPr lang="es-SV" sz="1800"/>
        </a:p>
      </dgm:t>
    </dgm:pt>
    <dgm:pt modelId="{3594A893-AED9-4061-8C76-9314F54117C1}" type="sibTrans" cxnId="{8D4B07D2-8345-4BB8-BA70-87BA382B1E43}">
      <dgm:prSet/>
      <dgm:spPr/>
      <dgm:t>
        <a:bodyPr/>
        <a:lstStyle/>
        <a:p>
          <a:endParaRPr lang="es-SV" sz="1800"/>
        </a:p>
      </dgm:t>
    </dgm:pt>
    <dgm:pt modelId="{DDC3200A-9D3C-4F3B-B3F7-7F59A8BC5B9B}" type="pres">
      <dgm:prSet presAssocID="{6A3CEC87-3A11-4758-A01F-E421D4F132B7}" presName="Name0" presStyleCnt="0">
        <dgm:presLayoutVars>
          <dgm:dir/>
          <dgm:resizeHandles val="exact"/>
        </dgm:presLayoutVars>
      </dgm:prSet>
      <dgm:spPr/>
    </dgm:pt>
    <dgm:pt modelId="{3000D602-558E-467D-A616-2F8FCE98114B}" type="pres">
      <dgm:prSet presAssocID="{6A3CEC87-3A11-4758-A01F-E421D4F132B7}" presName="bkgdShp" presStyleLbl="alignAccFollowNode1" presStyleIdx="0" presStyleCnt="1" custScaleX="97679" custScaleY="63443" custLinFactNeighborX="-1271" custLinFactNeighborY="-26648"/>
      <dgm:spPr>
        <a:solidFill>
          <a:srgbClr val="EF008C">
            <a:alpha val="90000"/>
          </a:srgbClr>
        </a:solidFill>
      </dgm:spPr>
    </dgm:pt>
    <dgm:pt modelId="{537437F7-A204-4CDD-B9F5-2A96ADBB4071}" type="pres">
      <dgm:prSet presAssocID="{6A3CEC87-3A11-4758-A01F-E421D4F132B7}" presName="linComp" presStyleCnt="0"/>
      <dgm:spPr/>
    </dgm:pt>
    <dgm:pt modelId="{79BE1B34-A102-444A-996C-8866F9E5538D}" type="pres">
      <dgm:prSet presAssocID="{3AAC11FE-A403-42FE-8D8D-18F764F26865}" presName="compNode" presStyleCnt="0"/>
      <dgm:spPr/>
    </dgm:pt>
    <dgm:pt modelId="{82673DFF-76C3-40E1-97F9-118E1AB1D430}" type="pres">
      <dgm:prSet presAssocID="{3AAC11FE-A403-42FE-8D8D-18F764F26865}" presName="node" presStyleLbl="node1" presStyleIdx="0" presStyleCnt="3" custScaleX="170474" custScaleY="125458" custLinFactNeighborX="-5936" custLinFactNeighborY="-10926">
        <dgm:presLayoutVars>
          <dgm:bulletEnabled val="1"/>
        </dgm:presLayoutVars>
      </dgm:prSet>
      <dgm:spPr/>
    </dgm:pt>
    <dgm:pt modelId="{E3FC5C9C-1618-4ACB-A91C-6C2BC2E8408F}" type="pres">
      <dgm:prSet presAssocID="{3AAC11FE-A403-42FE-8D8D-18F764F26865}" presName="invisiNode" presStyleLbl="node1" presStyleIdx="0" presStyleCnt="3"/>
      <dgm:spPr/>
    </dgm:pt>
    <dgm:pt modelId="{E5BF7519-28FB-45C0-A7CB-1D250D22BD41}" type="pres">
      <dgm:prSet presAssocID="{3AAC11FE-A403-42FE-8D8D-18F764F26865}" presName="imagNode" presStyleLbl="fgImgPlace1" presStyleIdx="0" presStyleCnt="3" custScaleX="100422" custScaleY="70103" custLinFactNeighborX="-4559" custLinFactNeighborY="-14555"/>
      <dgm:spPr>
        <a:blipFill rotWithShape="1">
          <a:blip xmlns:r="http://schemas.openxmlformats.org/officeDocument/2006/relationships" r:embed="rId1"/>
          <a:srcRect/>
          <a:stretch>
            <a:fillRect l="-1000" r="-1000"/>
          </a:stretch>
        </a:blipFill>
      </dgm:spPr>
    </dgm:pt>
    <dgm:pt modelId="{0F2DD947-2620-4ADF-97DE-7B044BB6FB37}" type="pres">
      <dgm:prSet presAssocID="{04C8697E-93EF-482F-9AAE-A23DF04E385C}" presName="sibTrans" presStyleLbl="sibTrans2D1" presStyleIdx="0" presStyleCnt="0"/>
      <dgm:spPr/>
    </dgm:pt>
    <dgm:pt modelId="{4736CAD6-BF48-4C92-9954-1786344C18F5}" type="pres">
      <dgm:prSet presAssocID="{ADD23536-82FA-48B3-BD32-3DEF11C8D918}" presName="compNode" presStyleCnt="0"/>
      <dgm:spPr/>
    </dgm:pt>
    <dgm:pt modelId="{ED757719-7363-4E4E-BB68-37284172466E}" type="pres">
      <dgm:prSet presAssocID="{ADD23536-82FA-48B3-BD32-3DEF11C8D918}" presName="node" presStyleLbl="node1" presStyleIdx="1" presStyleCnt="3" custScaleX="147628" custScaleY="122049" custLinFactNeighborX="250" custLinFactNeighborY="-10357">
        <dgm:presLayoutVars>
          <dgm:bulletEnabled val="1"/>
        </dgm:presLayoutVars>
      </dgm:prSet>
      <dgm:spPr/>
    </dgm:pt>
    <dgm:pt modelId="{366589B5-3D09-48FD-8E75-43995B132CDB}" type="pres">
      <dgm:prSet presAssocID="{ADD23536-82FA-48B3-BD32-3DEF11C8D918}" presName="invisiNode" presStyleLbl="node1" presStyleIdx="1" presStyleCnt="3"/>
      <dgm:spPr/>
    </dgm:pt>
    <dgm:pt modelId="{BD13ABC8-5D13-4AA9-825E-E945802BE20A}" type="pres">
      <dgm:prSet presAssocID="{ADD23536-82FA-48B3-BD32-3DEF11C8D918}" presName="imagNode" presStyleLbl="fgImgPlace1" presStyleIdx="1" presStyleCnt="3" custScaleX="94357" custScaleY="77886" custLinFactNeighborX="-4989" custLinFactNeighborY="-18591"/>
      <dgm:spPr>
        <a:blipFill rotWithShape="1">
          <a:blip xmlns:r="http://schemas.openxmlformats.org/officeDocument/2006/relationships" r:embed="rId2"/>
          <a:srcRect/>
          <a:stretch>
            <a:fillRect t="-55000" b="-55000"/>
          </a:stretch>
        </a:blipFill>
      </dgm:spPr>
    </dgm:pt>
    <dgm:pt modelId="{C9355DA2-3EF4-4F9A-8B55-5D010BE5E069}" type="pres">
      <dgm:prSet presAssocID="{C8943F5E-FE57-4A9D-B41B-D631CC057F99}" presName="sibTrans" presStyleLbl="sibTrans2D1" presStyleIdx="0" presStyleCnt="0"/>
      <dgm:spPr/>
    </dgm:pt>
    <dgm:pt modelId="{B1F6D8D1-8E5F-4584-8B65-9F3CFAD6BF39}" type="pres">
      <dgm:prSet presAssocID="{22B578A0-98BB-4295-9E3B-D2F8DF9B4D0C}" presName="compNode" presStyleCnt="0"/>
      <dgm:spPr/>
    </dgm:pt>
    <dgm:pt modelId="{16EDA28E-80EB-4AC2-960F-956EDA02B460}" type="pres">
      <dgm:prSet presAssocID="{22B578A0-98BB-4295-9E3B-D2F8DF9B4D0C}" presName="node" presStyleLbl="node1" presStyleIdx="2" presStyleCnt="3" custScaleX="142087" custScaleY="127967" custLinFactNeighborX="2669" custLinFactNeighborY="-7552">
        <dgm:presLayoutVars>
          <dgm:bulletEnabled val="1"/>
        </dgm:presLayoutVars>
      </dgm:prSet>
      <dgm:spPr/>
    </dgm:pt>
    <dgm:pt modelId="{3B107026-F8D0-4A6D-BFCD-F70EB79E1100}" type="pres">
      <dgm:prSet presAssocID="{22B578A0-98BB-4295-9E3B-D2F8DF9B4D0C}" presName="invisiNode" presStyleLbl="node1" presStyleIdx="2" presStyleCnt="3"/>
      <dgm:spPr/>
    </dgm:pt>
    <dgm:pt modelId="{E9285DD7-0911-402C-B254-BCA1783EDCC1}" type="pres">
      <dgm:prSet presAssocID="{22B578A0-98BB-4295-9E3B-D2F8DF9B4D0C}" presName="imagNode" presStyleLbl="fgImgPlace1" presStyleIdx="2" presStyleCnt="3" custScaleX="131581" custScaleY="81487" custLinFactNeighborX="1747" custLinFactNeighborY="-14606"/>
      <dgm:spPr>
        <a:blipFill rotWithShape="1">
          <a:blip xmlns:r="http://schemas.openxmlformats.org/officeDocument/2006/relationships" r:embed="rId3"/>
          <a:srcRect/>
          <a:stretch>
            <a:fillRect t="-51000" b="-51000"/>
          </a:stretch>
        </a:blipFill>
      </dgm:spPr>
    </dgm:pt>
  </dgm:ptLst>
  <dgm:cxnLst>
    <dgm:cxn modelId="{92B50329-E8F2-4200-8AE4-AAE2D6F4DB65}" type="presOf" srcId="{3AAC11FE-A403-42FE-8D8D-18F764F26865}" destId="{82673DFF-76C3-40E1-97F9-118E1AB1D430}" srcOrd="0" destOrd="0" presId="urn:microsoft.com/office/officeart/2005/8/layout/pList2"/>
    <dgm:cxn modelId="{C56A247E-2401-49B9-AEEF-F02E320EA3CF}" srcId="{6A3CEC87-3A11-4758-A01F-E421D4F132B7}" destId="{ADD23536-82FA-48B3-BD32-3DEF11C8D918}" srcOrd="1" destOrd="0" parTransId="{2C2E6592-762B-463E-BAF4-E0B483937A28}" sibTransId="{C8943F5E-FE57-4A9D-B41B-D631CC057F99}"/>
    <dgm:cxn modelId="{38A91186-3E95-43A5-8C19-F22A6ADF2A12}" type="presOf" srcId="{ADD23536-82FA-48B3-BD32-3DEF11C8D918}" destId="{ED757719-7363-4E4E-BB68-37284172466E}" srcOrd="0" destOrd="0" presId="urn:microsoft.com/office/officeart/2005/8/layout/pList2"/>
    <dgm:cxn modelId="{9F795A86-7109-481E-B28C-4DF2EDAB3AC5}" type="presOf" srcId="{22B578A0-98BB-4295-9E3B-D2F8DF9B4D0C}" destId="{16EDA28E-80EB-4AC2-960F-956EDA02B460}" srcOrd="0" destOrd="0" presId="urn:microsoft.com/office/officeart/2005/8/layout/pList2"/>
    <dgm:cxn modelId="{E0EA3891-7CB7-442E-9717-C0877D7A74BD}" type="presOf" srcId="{C8943F5E-FE57-4A9D-B41B-D631CC057F99}" destId="{C9355DA2-3EF4-4F9A-8B55-5D010BE5E069}" srcOrd="0" destOrd="0" presId="urn:microsoft.com/office/officeart/2005/8/layout/pList2"/>
    <dgm:cxn modelId="{2EB02DBE-2BD8-4E4A-A682-B179F89FB1F7}" srcId="{6A3CEC87-3A11-4758-A01F-E421D4F132B7}" destId="{3AAC11FE-A403-42FE-8D8D-18F764F26865}" srcOrd="0" destOrd="0" parTransId="{5CA1FB46-F1BD-43F6-BFB8-665629DE59BC}" sibTransId="{04C8697E-93EF-482F-9AAE-A23DF04E385C}"/>
    <dgm:cxn modelId="{8D4B07D2-8345-4BB8-BA70-87BA382B1E43}" srcId="{6A3CEC87-3A11-4758-A01F-E421D4F132B7}" destId="{22B578A0-98BB-4295-9E3B-D2F8DF9B4D0C}" srcOrd="2" destOrd="0" parTransId="{A3510F9B-D2F2-4006-BC85-44430696AD04}" sibTransId="{3594A893-AED9-4061-8C76-9314F54117C1}"/>
    <dgm:cxn modelId="{567788F0-F3B3-4FEC-9602-D41DE5865EE5}" type="presOf" srcId="{6A3CEC87-3A11-4758-A01F-E421D4F132B7}" destId="{DDC3200A-9D3C-4F3B-B3F7-7F59A8BC5B9B}" srcOrd="0" destOrd="0" presId="urn:microsoft.com/office/officeart/2005/8/layout/pList2"/>
    <dgm:cxn modelId="{7A6712F9-1EB9-48F6-9996-6D1D7E8AE598}" type="presOf" srcId="{04C8697E-93EF-482F-9AAE-A23DF04E385C}" destId="{0F2DD947-2620-4ADF-97DE-7B044BB6FB37}" srcOrd="0" destOrd="0" presId="urn:microsoft.com/office/officeart/2005/8/layout/pList2"/>
    <dgm:cxn modelId="{DF42F48C-C85C-40BF-BEA5-4EB128FE95B9}" type="presParOf" srcId="{DDC3200A-9D3C-4F3B-B3F7-7F59A8BC5B9B}" destId="{3000D602-558E-467D-A616-2F8FCE98114B}" srcOrd="0" destOrd="0" presId="urn:microsoft.com/office/officeart/2005/8/layout/pList2"/>
    <dgm:cxn modelId="{DB2EFA14-9E69-44E9-BFEA-B43E96DD6D36}" type="presParOf" srcId="{DDC3200A-9D3C-4F3B-B3F7-7F59A8BC5B9B}" destId="{537437F7-A204-4CDD-B9F5-2A96ADBB4071}" srcOrd="1" destOrd="0" presId="urn:microsoft.com/office/officeart/2005/8/layout/pList2"/>
    <dgm:cxn modelId="{EB5E5494-DF76-4603-9A7A-70465A6C536B}" type="presParOf" srcId="{537437F7-A204-4CDD-B9F5-2A96ADBB4071}" destId="{79BE1B34-A102-444A-996C-8866F9E5538D}" srcOrd="0" destOrd="0" presId="urn:microsoft.com/office/officeart/2005/8/layout/pList2"/>
    <dgm:cxn modelId="{474754F1-D40F-452E-9C2C-D15858A52100}" type="presParOf" srcId="{79BE1B34-A102-444A-996C-8866F9E5538D}" destId="{82673DFF-76C3-40E1-97F9-118E1AB1D430}" srcOrd="0" destOrd="0" presId="urn:microsoft.com/office/officeart/2005/8/layout/pList2"/>
    <dgm:cxn modelId="{3F6854F9-877E-4B5D-9AD9-E24DC92C5E23}" type="presParOf" srcId="{79BE1B34-A102-444A-996C-8866F9E5538D}" destId="{E3FC5C9C-1618-4ACB-A91C-6C2BC2E8408F}" srcOrd="1" destOrd="0" presId="urn:microsoft.com/office/officeart/2005/8/layout/pList2"/>
    <dgm:cxn modelId="{3A6EA579-75AE-433D-895B-DA787380F3DA}" type="presParOf" srcId="{79BE1B34-A102-444A-996C-8866F9E5538D}" destId="{E5BF7519-28FB-45C0-A7CB-1D250D22BD41}" srcOrd="2" destOrd="0" presId="urn:microsoft.com/office/officeart/2005/8/layout/pList2"/>
    <dgm:cxn modelId="{C11E3F69-9A04-4521-AF96-78B50BA157DD}" type="presParOf" srcId="{537437F7-A204-4CDD-B9F5-2A96ADBB4071}" destId="{0F2DD947-2620-4ADF-97DE-7B044BB6FB37}" srcOrd="1" destOrd="0" presId="urn:microsoft.com/office/officeart/2005/8/layout/pList2"/>
    <dgm:cxn modelId="{88268FAF-162D-40BF-B9E9-C24AD03D0FC8}" type="presParOf" srcId="{537437F7-A204-4CDD-B9F5-2A96ADBB4071}" destId="{4736CAD6-BF48-4C92-9954-1786344C18F5}" srcOrd="2" destOrd="0" presId="urn:microsoft.com/office/officeart/2005/8/layout/pList2"/>
    <dgm:cxn modelId="{8ED5A2FC-B080-4833-A174-F0911A396A72}" type="presParOf" srcId="{4736CAD6-BF48-4C92-9954-1786344C18F5}" destId="{ED757719-7363-4E4E-BB68-37284172466E}" srcOrd="0" destOrd="0" presId="urn:microsoft.com/office/officeart/2005/8/layout/pList2"/>
    <dgm:cxn modelId="{4BBE7081-78B7-4C0B-B17B-1FE96A3F598B}" type="presParOf" srcId="{4736CAD6-BF48-4C92-9954-1786344C18F5}" destId="{366589B5-3D09-48FD-8E75-43995B132CDB}" srcOrd="1" destOrd="0" presId="urn:microsoft.com/office/officeart/2005/8/layout/pList2"/>
    <dgm:cxn modelId="{500DF499-2691-42C2-9301-6E1453D2DD63}" type="presParOf" srcId="{4736CAD6-BF48-4C92-9954-1786344C18F5}" destId="{BD13ABC8-5D13-4AA9-825E-E945802BE20A}" srcOrd="2" destOrd="0" presId="urn:microsoft.com/office/officeart/2005/8/layout/pList2"/>
    <dgm:cxn modelId="{9CE56B20-FD1C-4EA4-8DB9-CA1BCE0A6979}" type="presParOf" srcId="{537437F7-A204-4CDD-B9F5-2A96ADBB4071}" destId="{C9355DA2-3EF4-4F9A-8B55-5D010BE5E069}" srcOrd="3" destOrd="0" presId="urn:microsoft.com/office/officeart/2005/8/layout/pList2"/>
    <dgm:cxn modelId="{A68BBC50-27B8-485B-8477-F52381C260D7}" type="presParOf" srcId="{537437F7-A204-4CDD-B9F5-2A96ADBB4071}" destId="{B1F6D8D1-8E5F-4584-8B65-9F3CFAD6BF39}" srcOrd="4" destOrd="0" presId="urn:microsoft.com/office/officeart/2005/8/layout/pList2"/>
    <dgm:cxn modelId="{26887936-A3B5-4C3D-8B5B-AE50F2B176ED}" type="presParOf" srcId="{B1F6D8D1-8E5F-4584-8B65-9F3CFAD6BF39}" destId="{16EDA28E-80EB-4AC2-960F-956EDA02B460}" srcOrd="0" destOrd="0" presId="urn:microsoft.com/office/officeart/2005/8/layout/pList2"/>
    <dgm:cxn modelId="{A3CFC433-8E96-4CE5-A72D-7FE3C98DA558}" type="presParOf" srcId="{B1F6D8D1-8E5F-4584-8B65-9F3CFAD6BF39}" destId="{3B107026-F8D0-4A6D-BFCD-F70EB79E1100}" srcOrd="1" destOrd="0" presId="urn:microsoft.com/office/officeart/2005/8/layout/pList2"/>
    <dgm:cxn modelId="{C5B0625A-C054-4C76-A1D3-67932B8FCB6F}" type="presParOf" srcId="{B1F6D8D1-8E5F-4584-8B65-9F3CFAD6BF39}" destId="{E9285DD7-0911-402C-B254-BCA1783EDCC1}" srcOrd="2" destOrd="0" presId="urn:microsoft.com/office/officeart/2005/8/layout/p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A3CEC87-3A11-4758-A01F-E421D4F132B7}" type="doc">
      <dgm:prSet loTypeId="urn:microsoft.com/office/officeart/2005/8/layout/pList2" loCatId="list" qsTypeId="urn:microsoft.com/office/officeart/2005/8/quickstyle/simple1" qsCatId="simple" csTypeId="urn:microsoft.com/office/officeart/2005/8/colors/accent1_2" csCatId="accent1" phldr="1"/>
      <dgm:spPr/>
    </dgm:pt>
    <dgm:pt modelId="{3AAC11FE-A403-42FE-8D8D-18F764F26865}">
      <dgm:prSet phldrT="[Texto]" custT="1"/>
      <dgm:spPr/>
      <dgm:t>
        <a:bodyPr/>
        <a:lstStyle/>
        <a:p>
          <a:pPr algn="ctr"/>
          <a:r>
            <a:rPr lang="es-MX" sz="1600" b="1" u="sng" dirty="0">
              <a:solidFill>
                <a:schemeClr val="bg1"/>
              </a:solidFill>
              <a:latin typeface="Veener"/>
            </a:rPr>
            <a:t>Prevención de la violencia de género y atención tras episodios de violencia</a:t>
          </a:r>
          <a:endParaRPr lang="es-SV" sz="1600" b="1" u="sng" dirty="0">
            <a:solidFill>
              <a:schemeClr val="bg1"/>
            </a:solidFill>
            <a:latin typeface="Veener"/>
          </a:endParaRPr>
        </a:p>
        <a:p>
          <a:pPr algn="just"/>
          <a:r>
            <a:rPr lang="es-MX" sz="1600" b="1" dirty="0">
              <a:solidFill>
                <a:schemeClr val="bg1"/>
              </a:solidFill>
              <a:latin typeface="Veener"/>
            </a:rPr>
            <a:t>-</a:t>
          </a:r>
          <a:r>
            <a:rPr lang="es-MX" sz="1400" b="1" dirty="0">
              <a:solidFill>
                <a:schemeClr val="bg1"/>
              </a:solidFill>
              <a:latin typeface="Veener"/>
            </a:rPr>
            <a:t>564 casos de protección de poblaciones claves con atención integral, psicosocial, legal y humanitaria </a:t>
          </a:r>
        </a:p>
        <a:p>
          <a:pPr algn="just"/>
          <a:r>
            <a:rPr lang="es-MX" sz="1400" b="1" dirty="0">
              <a:solidFill>
                <a:schemeClr val="bg1"/>
              </a:solidFill>
              <a:latin typeface="Veener"/>
            </a:rPr>
            <a:t>--Procesos de apoyo a sobrevivientes de VBG incluyendo la facilitación de los procesos de formación y empoderamiento en diversos temas como derechos humanos, atención al usuario, estigma, discriminación, marcos normativos de competencia, protocolos de atención, entre otros priorizados en el plan de acción determinado por el “Estudio de vulneración de derechos de poblaciones claves</a:t>
          </a:r>
          <a:endParaRPr lang="es-SV" sz="1400" b="1" dirty="0">
            <a:solidFill>
              <a:schemeClr val="tx1"/>
            </a:solidFill>
            <a:latin typeface="Veener"/>
          </a:endParaRPr>
        </a:p>
      </dgm:t>
    </dgm:pt>
    <dgm:pt modelId="{5CA1FB46-F1BD-43F6-BFB8-665629DE59BC}" type="parTrans" cxnId="{2EB02DBE-2BD8-4E4A-A682-B179F89FB1F7}">
      <dgm:prSet/>
      <dgm:spPr/>
      <dgm:t>
        <a:bodyPr/>
        <a:lstStyle/>
        <a:p>
          <a:endParaRPr lang="es-SV" sz="1800"/>
        </a:p>
      </dgm:t>
    </dgm:pt>
    <dgm:pt modelId="{04C8697E-93EF-482F-9AAE-A23DF04E385C}" type="sibTrans" cxnId="{2EB02DBE-2BD8-4E4A-A682-B179F89FB1F7}">
      <dgm:prSet/>
      <dgm:spPr/>
      <dgm:t>
        <a:bodyPr/>
        <a:lstStyle/>
        <a:p>
          <a:endParaRPr lang="es-SV" sz="1800"/>
        </a:p>
      </dgm:t>
    </dgm:pt>
    <dgm:pt modelId="{ADD23536-82FA-48B3-BD32-3DEF11C8D918}">
      <dgm:prSet phldrT="[Texto]" custT="1"/>
      <dgm:spPr/>
      <dgm:t>
        <a:bodyPr/>
        <a:lstStyle/>
        <a:p>
          <a:pPr algn="ctr"/>
          <a:r>
            <a:rPr lang="es-ES" sz="1600" b="1" u="sng" dirty="0">
              <a:latin typeface="Veener"/>
            </a:rPr>
            <a:t>Incidencia política/Influencia/Intervención multisectorial</a:t>
          </a:r>
        </a:p>
        <a:p>
          <a:pPr algn="just"/>
          <a:r>
            <a:rPr lang="es-ES" sz="1600" b="1" dirty="0">
              <a:latin typeface="Veener"/>
            </a:rPr>
            <a:t>-Mapeo de aliados estratégicos, para la respuesta nacional de VIH, DDHH, OSC/Poblaciones calves, juventud, SNPINA.</a:t>
          </a:r>
        </a:p>
        <a:p>
          <a:pPr algn="just"/>
          <a:r>
            <a:rPr lang="es-ES" sz="1600" b="1" dirty="0">
              <a:latin typeface="Veener"/>
            </a:rPr>
            <a:t>-Procesos de abogacía e influencia</a:t>
          </a:r>
        </a:p>
        <a:p>
          <a:pPr algn="just"/>
          <a:r>
            <a:rPr lang="es-SV" sz="1600" b="1" dirty="0">
              <a:latin typeface="Veener"/>
            </a:rPr>
            <a:t>-Trabajo técnico articulado con OSC, estado y sociedad en general, para creación de entornos favorables para poblaciones claves, políticos-socio culturales</a:t>
          </a:r>
        </a:p>
      </dgm:t>
    </dgm:pt>
    <dgm:pt modelId="{2C2E6592-762B-463E-BAF4-E0B483937A28}" type="parTrans" cxnId="{C56A247E-2401-49B9-AEEF-F02E320EA3CF}">
      <dgm:prSet/>
      <dgm:spPr/>
      <dgm:t>
        <a:bodyPr/>
        <a:lstStyle/>
        <a:p>
          <a:endParaRPr lang="es-SV" sz="1800"/>
        </a:p>
      </dgm:t>
    </dgm:pt>
    <dgm:pt modelId="{C8943F5E-FE57-4A9D-B41B-D631CC057F99}" type="sibTrans" cxnId="{C56A247E-2401-49B9-AEEF-F02E320EA3CF}">
      <dgm:prSet/>
      <dgm:spPr/>
      <dgm:t>
        <a:bodyPr/>
        <a:lstStyle/>
        <a:p>
          <a:endParaRPr lang="es-SV" sz="1800"/>
        </a:p>
      </dgm:t>
    </dgm:pt>
    <dgm:pt modelId="{22B578A0-98BB-4295-9E3B-D2F8DF9B4D0C}">
      <dgm:prSet phldrT="[Texto]" custT="1"/>
      <dgm:spPr/>
      <dgm:t>
        <a:bodyPr/>
        <a:lstStyle/>
        <a:p>
          <a:pPr algn="ctr"/>
          <a:r>
            <a:rPr lang="es-MX" sz="1600" b="1" u="sng" dirty="0">
              <a:latin typeface="Veener"/>
            </a:rPr>
            <a:t>Contratación social/sostenibilidad de la respuesta nacional de VIH</a:t>
          </a:r>
        </a:p>
        <a:p>
          <a:pPr algn="just"/>
          <a:r>
            <a:rPr lang="es-MX" sz="1500" b="1" dirty="0">
              <a:latin typeface="Veener"/>
            </a:rPr>
            <a:t> -Desarrollo de diálogos de país con a participación, con el Estado y de las OSC para dar a conocer todos los mecanismos de convocatoria.</a:t>
          </a:r>
        </a:p>
        <a:p>
          <a:pPr algn="just"/>
          <a:r>
            <a:rPr lang="es-MX" sz="1500" b="1" dirty="0">
              <a:latin typeface="Veener"/>
            </a:rPr>
            <a:t>-Asistencia técnica requerida  para motivar, guiar y responsabilizar a los actores estatales y de la Sociedad Civil en la contratación social para la oferta de servicios de salud en VIH, así como diseñar un plan de capacitación para las OSC</a:t>
          </a:r>
        </a:p>
        <a:p>
          <a:pPr algn="just"/>
          <a:r>
            <a:rPr lang="es-MX" sz="1500" b="1" dirty="0">
              <a:latin typeface="Veener"/>
            </a:rPr>
            <a:t>-Plan de capacitación para los actores involucrados, tanto por parte del Estado como por parte de las OSC, de modo que estén preparados para lanzar el mecanismo en 2023</a:t>
          </a:r>
        </a:p>
        <a:p>
          <a:pPr algn="just"/>
          <a:r>
            <a:rPr lang="es-MX" sz="1500" b="1" dirty="0">
              <a:latin typeface="Veener"/>
            </a:rPr>
            <a:t>-protocolo normativo y del paquete de servicios que se contratarán por mecanismos competitivos y transparentes </a:t>
          </a:r>
        </a:p>
        <a:p>
          <a:pPr algn="ctr"/>
          <a:endParaRPr lang="es-SV" sz="1800" b="1" dirty="0">
            <a:solidFill>
              <a:schemeClr val="tx1"/>
            </a:solidFill>
            <a:latin typeface="Veener"/>
          </a:endParaRPr>
        </a:p>
      </dgm:t>
    </dgm:pt>
    <dgm:pt modelId="{A3510F9B-D2F2-4006-BC85-44430696AD04}" type="parTrans" cxnId="{8D4B07D2-8345-4BB8-BA70-87BA382B1E43}">
      <dgm:prSet/>
      <dgm:spPr/>
      <dgm:t>
        <a:bodyPr/>
        <a:lstStyle/>
        <a:p>
          <a:endParaRPr lang="es-SV" sz="1800"/>
        </a:p>
      </dgm:t>
    </dgm:pt>
    <dgm:pt modelId="{3594A893-AED9-4061-8C76-9314F54117C1}" type="sibTrans" cxnId="{8D4B07D2-8345-4BB8-BA70-87BA382B1E43}">
      <dgm:prSet/>
      <dgm:spPr/>
      <dgm:t>
        <a:bodyPr/>
        <a:lstStyle/>
        <a:p>
          <a:endParaRPr lang="es-SV" sz="1800"/>
        </a:p>
      </dgm:t>
    </dgm:pt>
    <dgm:pt modelId="{DDC3200A-9D3C-4F3B-B3F7-7F59A8BC5B9B}" type="pres">
      <dgm:prSet presAssocID="{6A3CEC87-3A11-4758-A01F-E421D4F132B7}" presName="Name0" presStyleCnt="0">
        <dgm:presLayoutVars>
          <dgm:dir/>
          <dgm:resizeHandles val="exact"/>
        </dgm:presLayoutVars>
      </dgm:prSet>
      <dgm:spPr/>
    </dgm:pt>
    <dgm:pt modelId="{3000D602-558E-467D-A616-2F8FCE98114B}" type="pres">
      <dgm:prSet presAssocID="{6A3CEC87-3A11-4758-A01F-E421D4F132B7}" presName="bkgdShp" presStyleLbl="alignAccFollowNode1" presStyleIdx="0" presStyleCnt="1" custScaleX="100000" custScaleY="63443" custLinFactNeighborX="-1271" custLinFactNeighborY="-26648"/>
      <dgm:spPr>
        <a:solidFill>
          <a:srgbClr val="EF008C">
            <a:alpha val="90000"/>
          </a:srgbClr>
        </a:solidFill>
      </dgm:spPr>
    </dgm:pt>
    <dgm:pt modelId="{537437F7-A204-4CDD-B9F5-2A96ADBB4071}" type="pres">
      <dgm:prSet presAssocID="{6A3CEC87-3A11-4758-A01F-E421D4F132B7}" presName="linComp" presStyleCnt="0"/>
      <dgm:spPr/>
    </dgm:pt>
    <dgm:pt modelId="{79BE1B34-A102-444A-996C-8866F9E5538D}" type="pres">
      <dgm:prSet presAssocID="{3AAC11FE-A403-42FE-8D8D-18F764F26865}" presName="compNode" presStyleCnt="0"/>
      <dgm:spPr/>
    </dgm:pt>
    <dgm:pt modelId="{82673DFF-76C3-40E1-97F9-118E1AB1D430}" type="pres">
      <dgm:prSet presAssocID="{3AAC11FE-A403-42FE-8D8D-18F764F26865}" presName="node" presStyleLbl="node1" presStyleIdx="0" presStyleCnt="3" custScaleX="181173" custScaleY="125458" custLinFactNeighborX="-7483" custLinFactNeighborY="-10756">
        <dgm:presLayoutVars>
          <dgm:bulletEnabled val="1"/>
        </dgm:presLayoutVars>
      </dgm:prSet>
      <dgm:spPr/>
    </dgm:pt>
    <dgm:pt modelId="{E3FC5C9C-1618-4ACB-A91C-6C2BC2E8408F}" type="pres">
      <dgm:prSet presAssocID="{3AAC11FE-A403-42FE-8D8D-18F764F26865}" presName="invisiNode" presStyleLbl="node1" presStyleIdx="0" presStyleCnt="3"/>
      <dgm:spPr/>
    </dgm:pt>
    <dgm:pt modelId="{E5BF7519-28FB-45C0-A7CB-1D250D22BD41}" type="pres">
      <dgm:prSet presAssocID="{3AAC11FE-A403-42FE-8D8D-18F764F26865}" presName="imagNode" presStyleLbl="fgImgPlace1" presStyleIdx="0" presStyleCnt="3" custScaleX="113025" custScaleY="75413" custLinFactNeighborX="-4056" custLinFactNeighborY="-17262"/>
      <dgm:spPr>
        <a:blipFill rotWithShape="1">
          <a:blip xmlns:r="http://schemas.openxmlformats.org/officeDocument/2006/relationships" r:embed="rId1"/>
          <a:srcRect/>
          <a:stretch>
            <a:fillRect l="-14000" r="-14000"/>
          </a:stretch>
        </a:blipFill>
      </dgm:spPr>
    </dgm:pt>
    <dgm:pt modelId="{0F2DD947-2620-4ADF-97DE-7B044BB6FB37}" type="pres">
      <dgm:prSet presAssocID="{04C8697E-93EF-482F-9AAE-A23DF04E385C}" presName="sibTrans" presStyleLbl="sibTrans2D1" presStyleIdx="0" presStyleCnt="0"/>
      <dgm:spPr/>
    </dgm:pt>
    <dgm:pt modelId="{4736CAD6-BF48-4C92-9954-1786344C18F5}" type="pres">
      <dgm:prSet presAssocID="{ADD23536-82FA-48B3-BD32-3DEF11C8D918}" presName="compNode" presStyleCnt="0"/>
      <dgm:spPr/>
    </dgm:pt>
    <dgm:pt modelId="{ED757719-7363-4E4E-BB68-37284172466E}" type="pres">
      <dgm:prSet presAssocID="{ADD23536-82FA-48B3-BD32-3DEF11C8D918}" presName="node" presStyleLbl="node1" presStyleIdx="1" presStyleCnt="3" custScaleX="180061" custScaleY="122049" custLinFactNeighborX="250" custLinFactNeighborY="-10755">
        <dgm:presLayoutVars>
          <dgm:bulletEnabled val="1"/>
        </dgm:presLayoutVars>
      </dgm:prSet>
      <dgm:spPr/>
    </dgm:pt>
    <dgm:pt modelId="{366589B5-3D09-48FD-8E75-43995B132CDB}" type="pres">
      <dgm:prSet presAssocID="{ADD23536-82FA-48B3-BD32-3DEF11C8D918}" presName="invisiNode" presStyleLbl="node1" presStyleIdx="1" presStyleCnt="3"/>
      <dgm:spPr/>
    </dgm:pt>
    <dgm:pt modelId="{BD13ABC8-5D13-4AA9-825E-E945802BE20A}" type="pres">
      <dgm:prSet presAssocID="{ADD23536-82FA-48B3-BD32-3DEF11C8D918}" presName="imagNode" presStyleLbl="fgImgPlace1" presStyleIdx="1" presStyleCnt="3" custScaleX="131219" custScaleY="72573" custLinFactNeighborX="-3872" custLinFactNeighborY="-21246"/>
      <dgm:spPr>
        <a:blipFill rotWithShape="1">
          <a:blip xmlns:r="http://schemas.openxmlformats.org/officeDocument/2006/relationships" r:embed="rId2"/>
          <a:srcRect/>
          <a:stretch>
            <a:fillRect t="-9000" b="-9000"/>
          </a:stretch>
        </a:blipFill>
      </dgm:spPr>
    </dgm:pt>
    <dgm:pt modelId="{C9355DA2-3EF4-4F9A-8B55-5D010BE5E069}" type="pres">
      <dgm:prSet presAssocID="{C8943F5E-FE57-4A9D-B41B-D631CC057F99}" presName="sibTrans" presStyleLbl="sibTrans2D1" presStyleIdx="0" presStyleCnt="0"/>
      <dgm:spPr/>
    </dgm:pt>
    <dgm:pt modelId="{B1F6D8D1-8E5F-4584-8B65-9F3CFAD6BF39}" type="pres">
      <dgm:prSet presAssocID="{22B578A0-98BB-4295-9E3B-D2F8DF9B4D0C}" presName="compNode" presStyleCnt="0"/>
      <dgm:spPr/>
    </dgm:pt>
    <dgm:pt modelId="{16EDA28E-80EB-4AC2-960F-956EDA02B460}" type="pres">
      <dgm:prSet presAssocID="{22B578A0-98BB-4295-9E3B-D2F8DF9B4D0C}" presName="node" presStyleLbl="node1" presStyleIdx="2" presStyleCnt="3" custScaleX="262836" custScaleY="125636" custLinFactNeighborX="-3122" custLinFactNeighborY="-6969">
        <dgm:presLayoutVars>
          <dgm:bulletEnabled val="1"/>
        </dgm:presLayoutVars>
      </dgm:prSet>
      <dgm:spPr/>
    </dgm:pt>
    <dgm:pt modelId="{3B107026-F8D0-4A6D-BFCD-F70EB79E1100}" type="pres">
      <dgm:prSet presAssocID="{22B578A0-98BB-4295-9E3B-D2F8DF9B4D0C}" presName="invisiNode" presStyleLbl="node1" presStyleIdx="2" presStyleCnt="3"/>
      <dgm:spPr/>
    </dgm:pt>
    <dgm:pt modelId="{E9285DD7-0911-402C-B254-BCA1783EDCC1}" type="pres">
      <dgm:prSet presAssocID="{22B578A0-98BB-4295-9E3B-D2F8DF9B4D0C}" presName="imagNode" presStyleLbl="fgImgPlace1" presStyleIdx="2" presStyleCnt="3" custScaleX="145120" custScaleY="70646" custLinFactNeighborX="-10" custLinFactNeighborY="-15270"/>
      <dgm:spPr>
        <a:blipFill rotWithShape="1">
          <a:blip xmlns:r="http://schemas.openxmlformats.org/officeDocument/2006/relationships" r:embed="rId3"/>
          <a:srcRect/>
          <a:stretch>
            <a:fillRect t="-3000" b="-3000"/>
          </a:stretch>
        </a:blipFill>
      </dgm:spPr>
    </dgm:pt>
  </dgm:ptLst>
  <dgm:cxnLst>
    <dgm:cxn modelId="{92B50329-E8F2-4200-8AE4-AAE2D6F4DB65}" type="presOf" srcId="{3AAC11FE-A403-42FE-8D8D-18F764F26865}" destId="{82673DFF-76C3-40E1-97F9-118E1AB1D430}" srcOrd="0" destOrd="0" presId="urn:microsoft.com/office/officeart/2005/8/layout/pList2"/>
    <dgm:cxn modelId="{C56A247E-2401-49B9-AEEF-F02E320EA3CF}" srcId="{6A3CEC87-3A11-4758-A01F-E421D4F132B7}" destId="{ADD23536-82FA-48B3-BD32-3DEF11C8D918}" srcOrd="1" destOrd="0" parTransId="{2C2E6592-762B-463E-BAF4-E0B483937A28}" sibTransId="{C8943F5E-FE57-4A9D-B41B-D631CC057F99}"/>
    <dgm:cxn modelId="{38A91186-3E95-43A5-8C19-F22A6ADF2A12}" type="presOf" srcId="{ADD23536-82FA-48B3-BD32-3DEF11C8D918}" destId="{ED757719-7363-4E4E-BB68-37284172466E}" srcOrd="0" destOrd="0" presId="urn:microsoft.com/office/officeart/2005/8/layout/pList2"/>
    <dgm:cxn modelId="{9F795A86-7109-481E-B28C-4DF2EDAB3AC5}" type="presOf" srcId="{22B578A0-98BB-4295-9E3B-D2F8DF9B4D0C}" destId="{16EDA28E-80EB-4AC2-960F-956EDA02B460}" srcOrd="0" destOrd="0" presId="urn:microsoft.com/office/officeart/2005/8/layout/pList2"/>
    <dgm:cxn modelId="{E0EA3891-7CB7-442E-9717-C0877D7A74BD}" type="presOf" srcId="{C8943F5E-FE57-4A9D-B41B-D631CC057F99}" destId="{C9355DA2-3EF4-4F9A-8B55-5D010BE5E069}" srcOrd="0" destOrd="0" presId="urn:microsoft.com/office/officeart/2005/8/layout/pList2"/>
    <dgm:cxn modelId="{2EB02DBE-2BD8-4E4A-A682-B179F89FB1F7}" srcId="{6A3CEC87-3A11-4758-A01F-E421D4F132B7}" destId="{3AAC11FE-A403-42FE-8D8D-18F764F26865}" srcOrd="0" destOrd="0" parTransId="{5CA1FB46-F1BD-43F6-BFB8-665629DE59BC}" sibTransId="{04C8697E-93EF-482F-9AAE-A23DF04E385C}"/>
    <dgm:cxn modelId="{8D4B07D2-8345-4BB8-BA70-87BA382B1E43}" srcId="{6A3CEC87-3A11-4758-A01F-E421D4F132B7}" destId="{22B578A0-98BB-4295-9E3B-D2F8DF9B4D0C}" srcOrd="2" destOrd="0" parTransId="{A3510F9B-D2F2-4006-BC85-44430696AD04}" sibTransId="{3594A893-AED9-4061-8C76-9314F54117C1}"/>
    <dgm:cxn modelId="{567788F0-F3B3-4FEC-9602-D41DE5865EE5}" type="presOf" srcId="{6A3CEC87-3A11-4758-A01F-E421D4F132B7}" destId="{DDC3200A-9D3C-4F3B-B3F7-7F59A8BC5B9B}" srcOrd="0" destOrd="0" presId="urn:microsoft.com/office/officeart/2005/8/layout/pList2"/>
    <dgm:cxn modelId="{7A6712F9-1EB9-48F6-9996-6D1D7E8AE598}" type="presOf" srcId="{04C8697E-93EF-482F-9AAE-A23DF04E385C}" destId="{0F2DD947-2620-4ADF-97DE-7B044BB6FB37}" srcOrd="0" destOrd="0" presId="urn:microsoft.com/office/officeart/2005/8/layout/pList2"/>
    <dgm:cxn modelId="{DF42F48C-C85C-40BF-BEA5-4EB128FE95B9}" type="presParOf" srcId="{DDC3200A-9D3C-4F3B-B3F7-7F59A8BC5B9B}" destId="{3000D602-558E-467D-A616-2F8FCE98114B}" srcOrd="0" destOrd="0" presId="urn:microsoft.com/office/officeart/2005/8/layout/pList2"/>
    <dgm:cxn modelId="{DB2EFA14-9E69-44E9-BFEA-B43E96DD6D36}" type="presParOf" srcId="{DDC3200A-9D3C-4F3B-B3F7-7F59A8BC5B9B}" destId="{537437F7-A204-4CDD-B9F5-2A96ADBB4071}" srcOrd="1" destOrd="0" presId="urn:microsoft.com/office/officeart/2005/8/layout/pList2"/>
    <dgm:cxn modelId="{EB5E5494-DF76-4603-9A7A-70465A6C536B}" type="presParOf" srcId="{537437F7-A204-4CDD-B9F5-2A96ADBB4071}" destId="{79BE1B34-A102-444A-996C-8866F9E5538D}" srcOrd="0" destOrd="0" presId="urn:microsoft.com/office/officeart/2005/8/layout/pList2"/>
    <dgm:cxn modelId="{474754F1-D40F-452E-9C2C-D15858A52100}" type="presParOf" srcId="{79BE1B34-A102-444A-996C-8866F9E5538D}" destId="{82673DFF-76C3-40E1-97F9-118E1AB1D430}" srcOrd="0" destOrd="0" presId="urn:microsoft.com/office/officeart/2005/8/layout/pList2"/>
    <dgm:cxn modelId="{3F6854F9-877E-4B5D-9AD9-E24DC92C5E23}" type="presParOf" srcId="{79BE1B34-A102-444A-996C-8866F9E5538D}" destId="{E3FC5C9C-1618-4ACB-A91C-6C2BC2E8408F}" srcOrd="1" destOrd="0" presId="urn:microsoft.com/office/officeart/2005/8/layout/pList2"/>
    <dgm:cxn modelId="{3A6EA579-75AE-433D-895B-DA787380F3DA}" type="presParOf" srcId="{79BE1B34-A102-444A-996C-8866F9E5538D}" destId="{E5BF7519-28FB-45C0-A7CB-1D250D22BD41}" srcOrd="2" destOrd="0" presId="urn:microsoft.com/office/officeart/2005/8/layout/pList2"/>
    <dgm:cxn modelId="{C11E3F69-9A04-4521-AF96-78B50BA157DD}" type="presParOf" srcId="{537437F7-A204-4CDD-B9F5-2A96ADBB4071}" destId="{0F2DD947-2620-4ADF-97DE-7B044BB6FB37}" srcOrd="1" destOrd="0" presId="urn:microsoft.com/office/officeart/2005/8/layout/pList2"/>
    <dgm:cxn modelId="{88268FAF-162D-40BF-B9E9-C24AD03D0FC8}" type="presParOf" srcId="{537437F7-A204-4CDD-B9F5-2A96ADBB4071}" destId="{4736CAD6-BF48-4C92-9954-1786344C18F5}" srcOrd="2" destOrd="0" presId="urn:microsoft.com/office/officeart/2005/8/layout/pList2"/>
    <dgm:cxn modelId="{8ED5A2FC-B080-4833-A174-F0911A396A72}" type="presParOf" srcId="{4736CAD6-BF48-4C92-9954-1786344C18F5}" destId="{ED757719-7363-4E4E-BB68-37284172466E}" srcOrd="0" destOrd="0" presId="urn:microsoft.com/office/officeart/2005/8/layout/pList2"/>
    <dgm:cxn modelId="{4BBE7081-78B7-4C0B-B17B-1FE96A3F598B}" type="presParOf" srcId="{4736CAD6-BF48-4C92-9954-1786344C18F5}" destId="{366589B5-3D09-48FD-8E75-43995B132CDB}" srcOrd="1" destOrd="0" presId="urn:microsoft.com/office/officeart/2005/8/layout/pList2"/>
    <dgm:cxn modelId="{500DF499-2691-42C2-9301-6E1453D2DD63}" type="presParOf" srcId="{4736CAD6-BF48-4C92-9954-1786344C18F5}" destId="{BD13ABC8-5D13-4AA9-825E-E945802BE20A}" srcOrd="2" destOrd="0" presId="urn:microsoft.com/office/officeart/2005/8/layout/pList2"/>
    <dgm:cxn modelId="{9CE56B20-FD1C-4EA4-8DB9-CA1BCE0A6979}" type="presParOf" srcId="{537437F7-A204-4CDD-B9F5-2A96ADBB4071}" destId="{C9355DA2-3EF4-4F9A-8B55-5D010BE5E069}" srcOrd="3" destOrd="0" presId="urn:microsoft.com/office/officeart/2005/8/layout/pList2"/>
    <dgm:cxn modelId="{A68BBC50-27B8-485B-8477-F52381C260D7}" type="presParOf" srcId="{537437F7-A204-4CDD-B9F5-2A96ADBB4071}" destId="{B1F6D8D1-8E5F-4584-8B65-9F3CFAD6BF39}" srcOrd="4" destOrd="0" presId="urn:microsoft.com/office/officeart/2005/8/layout/pList2"/>
    <dgm:cxn modelId="{26887936-A3B5-4C3D-8B5B-AE50F2B176ED}" type="presParOf" srcId="{B1F6D8D1-8E5F-4584-8B65-9F3CFAD6BF39}" destId="{16EDA28E-80EB-4AC2-960F-956EDA02B460}" srcOrd="0" destOrd="0" presId="urn:microsoft.com/office/officeart/2005/8/layout/pList2"/>
    <dgm:cxn modelId="{A3CFC433-8E96-4CE5-A72D-7FE3C98DA558}" type="presParOf" srcId="{B1F6D8D1-8E5F-4584-8B65-9F3CFAD6BF39}" destId="{3B107026-F8D0-4A6D-BFCD-F70EB79E1100}" srcOrd="1" destOrd="0" presId="urn:microsoft.com/office/officeart/2005/8/layout/pList2"/>
    <dgm:cxn modelId="{C5B0625A-C054-4C76-A1D3-67932B8FCB6F}" type="presParOf" srcId="{B1F6D8D1-8E5F-4584-8B65-9F3CFAD6BF39}" destId="{E9285DD7-0911-402C-B254-BCA1783EDCC1}" srcOrd="2" destOrd="0" presId="urn:microsoft.com/office/officeart/2005/8/layout/p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EF75FF-023C-4ADA-AA5A-247335DF8686}">
      <dsp:nvSpPr>
        <dsp:cNvPr id="0" name=""/>
        <dsp:cNvSpPr/>
      </dsp:nvSpPr>
      <dsp:spPr>
        <a:xfrm>
          <a:off x="5307175" y="262572"/>
          <a:ext cx="4821361" cy="2892816"/>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s-ES" sz="2700" b="1" kern="1200" dirty="0">
              <a:latin typeface="Veener"/>
            </a:rPr>
            <a:t>Intervenciones para poblaciones jóvenes Educación integral en sexualidad</a:t>
          </a:r>
          <a:endParaRPr lang="es-SV" sz="2700" b="1" kern="1200" dirty="0">
            <a:latin typeface="Veener"/>
          </a:endParaRPr>
        </a:p>
      </dsp:txBody>
      <dsp:txXfrm>
        <a:off x="5307175" y="262572"/>
        <a:ext cx="4821361" cy="2892816"/>
      </dsp:txXfrm>
    </dsp:sp>
    <dsp:sp modelId="{D713FF91-3C9E-439D-98AE-903E90404D29}">
      <dsp:nvSpPr>
        <dsp:cNvPr id="0" name=""/>
        <dsp:cNvSpPr/>
      </dsp:nvSpPr>
      <dsp:spPr>
        <a:xfrm>
          <a:off x="100876" y="262572"/>
          <a:ext cx="4821361" cy="2892816"/>
        </a:xfrm>
        <a:prstGeom prst="rect">
          <a:avLst/>
        </a:prstGeom>
        <a:solidFill>
          <a:srgbClr val="EF008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s-ES" sz="2700" b="1" kern="1200" dirty="0">
              <a:latin typeface="Veener"/>
            </a:rPr>
            <a:t>Fortalecimiento/</a:t>
          </a:r>
          <a:br>
            <a:rPr lang="es-ES" sz="2700" b="1" kern="1200" dirty="0">
              <a:latin typeface="Veener"/>
            </a:rPr>
          </a:br>
          <a:r>
            <a:rPr lang="es-ES" sz="2700" b="1" kern="1200" dirty="0">
              <a:latin typeface="Veener"/>
            </a:rPr>
            <a:t>Asistencia técnica OSC, Sistema de Salud, Instancias del Estado y actores estratégicos </a:t>
          </a:r>
          <a:endParaRPr lang="es-SV" sz="2700" b="1" kern="1200" dirty="0">
            <a:latin typeface="Veener"/>
          </a:endParaRPr>
        </a:p>
      </dsp:txBody>
      <dsp:txXfrm>
        <a:off x="100876" y="262572"/>
        <a:ext cx="4821361" cy="2892816"/>
      </dsp:txXfrm>
    </dsp:sp>
    <dsp:sp modelId="{DB534125-0944-4F02-B754-06B288A1C584}">
      <dsp:nvSpPr>
        <dsp:cNvPr id="0" name=""/>
        <dsp:cNvSpPr/>
      </dsp:nvSpPr>
      <dsp:spPr>
        <a:xfrm>
          <a:off x="10610672" y="125799"/>
          <a:ext cx="5159049" cy="2900453"/>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s-MX" sz="2700" b="1" kern="1200" dirty="0">
              <a:latin typeface="Veener"/>
            </a:rPr>
            <a:t>Reducción del estigma y la discriminación (VIH-LGBTIQ+)</a:t>
          </a:r>
          <a:endParaRPr lang="es-SV" sz="2700" b="1" kern="1200" dirty="0">
            <a:latin typeface="Veener"/>
          </a:endParaRPr>
        </a:p>
      </dsp:txBody>
      <dsp:txXfrm>
        <a:off x="10610672" y="125799"/>
        <a:ext cx="5159049" cy="2900453"/>
      </dsp:txXfrm>
    </dsp:sp>
    <dsp:sp modelId="{1864C6A4-E0DC-4C16-8F69-37C40A5EE030}">
      <dsp:nvSpPr>
        <dsp:cNvPr id="0" name=""/>
        <dsp:cNvSpPr/>
      </dsp:nvSpPr>
      <dsp:spPr>
        <a:xfrm>
          <a:off x="172521" y="3508390"/>
          <a:ext cx="4821361" cy="2892816"/>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s-MX" sz="2700" b="1" kern="1200" dirty="0">
              <a:latin typeface="Veener"/>
            </a:rPr>
            <a:t>Prevención de la violencia de género y atención tras episodios de violencia</a:t>
          </a:r>
          <a:endParaRPr lang="es-SV" sz="2700" b="1" kern="1200" dirty="0">
            <a:latin typeface="Veener"/>
          </a:endParaRPr>
        </a:p>
      </dsp:txBody>
      <dsp:txXfrm>
        <a:off x="172521" y="3508390"/>
        <a:ext cx="4821361" cy="2892816"/>
      </dsp:txXfrm>
    </dsp:sp>
    <dsp:sp modelId="{A93D4EB2-9A66-4474-B6B4-8D938A70A29F}">
      <dsp:nvSpPr>
        <dsp:cNvPr id="0" name=""/>
        <dsp:cNvSpPr/>
      </dsp:nvSpPr>
      <dsp:spPr>
        <a:xfrm>
          <a:off x="5476019" y="3508390"/>
          <a:ext cx="4821361" cy="2892816"/>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s-SV" sz="2700" b="1" kern="1200" dirty="0">
              <a:latin typeface="Veener"/>
            </a:rPr>
            <a:t>Incidencia política/Influencia/intervención multisectorial</a:t>
          </a:r>
        </a:p>
      </dsp:txBody>
      <dsp:txXfrm>
        <a:off x="5476019" y="3508390"/>
        <a:ext cx="4821361" cy="2892816"/>
      </dsp:txXfrm>
    </dsp:sp>
    <dsp:sp modelId="{6CD2DD48-DA01-488F-A6B1-0DE5BE8F1429}">
      <dsp:nvSpPr>
        <dsp:cNvPr id="0" name=""/>
        <dsp:cNvSpPr/>
      </dsp:nvSpPr>
      <dsp:spPr>
        <a:xfrm>
          <a:off x="10779516" y="3508390"/>
          <a:ext cx="4821361" cy="2892816"/>
        </a:xfrm>
        <a:prstGeom prst="rect">
          <a:avLst/>
        </a:prstGeom>
        <a:solidFill>
          <a:srgbClr val="EF008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s-ES" sz="2700" b="1" kern="1200" dirty="0">
              <a:latin typeface="Veener"/>
            </a:rPr>
            <a:t>Contratación social/sostenibilidad de la respuesta nacional de VIH</a:t>
          </a:r>
          <a:endParaRPr lang="es-SV" sz="2700" b="1" kern="1200" dirty="0">
            <a:latin typeface="Veener"/>
          </a:endParaRPr>
        </a:p>
      </dsp:txBody>
      <dsp:txXfrm>
        <a:off x="10779516" y="3508390"/>
        <a:ext cx="4821361" cy="28928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00D602-558E-467D-A616-2F8FCE98114B}">
      <dsp:nvSpPr>
        <dsp:cNvPr id="0" name=""/>
        <dsp:cNvSpPr/>
      </dsp:nvSpPr>
      <dsp:spPr>
        <a:xfrm>
          <a:off x="0" y="0"/>
          <a:ext cx="16056897" cy="2372875"/>
        </a:xfrm>
        <a:prstGeom prst="roundRect">
          <a:avLst>
            <a:gd name="adj" fmla="val 10000"/>
          </a:avLst>
        </a:prstGeom>
        <a:solidFill>
          <a:srgbClr val="EF008C">
            <a:alpha val="9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5BF7519-28FB-45C0-A7CB-1D250D22BD41}">
      <dsp:nvSpPr>
        <dsp:cNvPr id="0" name=""/>
        <dsp:cNvSpPr/>
      </dsp:nvSpPr>
      <dsp:spPr>
        <a:xfrm>
          <a:off x="1488026" y="218540"/>
          <a:ext cx="3224575" cy="1922778"/>
        </a:xfrm>
        <a:prstGeom prst="roundRect">
          <a:avLst>
            <a:gd name="adj" fmla="val 10000"/>
          </a:avLst>
        </a:prstGeom>
        <a:blipFill rotWithShape="1">
          <a:blip xmlns:r="http://schemas.openxmlformats.org/officeDocument/2006/relationships" r:embed="rId1"/>
          <a:srcRect/>
          <a:stretch>
            <a:fillRect l="-1000" r="-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2673DFF-76C3-40E1-97F9-118E1AB1D430}">
      <dsp:nvSpPr>
        <dsp:cNvPr id="0" name=""/>
        <dsp:cNvSpPr/>
      </dsp:nvSpPr>
      <dsp:spPr>
        <a:xfrm rot="10800000">
          <a:off x="319117" y="2367882"/>
          <a:ext cx="5473961" cy="5735083"/>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t" anchorCtr="0">
          <a:noAutofit/>
        </a:bodyPr>
        <a:lstStyle/>
        <a:p>
          <a:pPr marL="0" lvl="0" indent="0" algn="ctr" defTabSz="711200">
            <a:lnSpc>
              <a:spcPct val="90000"/>
            </a:lnSpc>
            <a:spcBef>
              <a:spcPct val="0"/>
            </a:spcBef>
            <a:spcAft>
              <a:spcPct val="35000"/>
            </a:spcAft>
            <a:buNone/>
          </a:pPr>
          <a:r>
            <a:rPr lang="es-SV" sz="1600" b="1" u="sng" kern="1200" dirty="0">
              <a:solidFill>
                <a:schemeClr val="bg1"/>
              </a:solidFill>
              <a:latin typeface="Veener"/>
            </a:rPr>
            <a:t>Fortalecimiento/</a:t>
          </a:r>
        </a:p>
        <a:p>
          <a:pPr marL="0" lvl="0" indent="0" algn="ctr" defTabSz="711200">
            <a:lnSpc>
              <a:spcPct val="90000"/>
            </a:lnSpc>
            <a:spcBef>
              <a:spcPct val="0"/>
            </a:spcBef>
            <a:spcAft>
              <a:spcPct val="35000"/>
            </a:spcAft>
            <a:buNone/>
          </a:pPr>
          <a:r>
            <a:rPr lang="es-MX" sz="1600" b="1" u="sng" kern="1200" dirty="0">
              <a:solidFill>
                <a:schemeClr val="bg1"/>
              </a:solidFill>
              <a:latin typeface="Veener"/>
            </a:rPr>
            <a:t>Asistencia técnica OSC, Sistema de Salud, Instancias del Estado</a:t>
          </a:r>
        </a:p>
        <a:p>
          <a:pPr marL="0" lvl="0" indent="0" algn="just" defTabSz="711200">
            <a:lnSpc>
              <a:spcPct val="90000"/>
            </a:lnSpc>
            <a:spcBef>
              <a:spcPct val="0"/>
            </a:spcBef>
            <a:spcAft>
              <a:spcPct val="35000"/>
            </a:spcAft>
            <a:buNone/>
          </a:pPr>
          <a:r>
            <a:rPr lang="es-MX" sz="1600" b="1" kern="1200" dirty="0">
              <a:solidFill>
                <a:schemeClr val="bg1"/>
              </a:solidFill>
              <a:latin typeface="Veener"/>
            </a:rPr>
            <a:t>-Trabajo con mesas de poblaciones claves MTS, HSH, TG,PVVIH, LGBTIQ+</a:t>
          </a:r>
        </a:p>
        <a:p>
          <a:pPr marL="0" lvl="0" indent="0" algn="just" defTabSz="711200">
            <a:lnSpc>
              <a:spcPct val="90000"/>
            </a:lnSpc>
            <a:spcBef>
              <a:spcPct val="0"/>
            </a:spcBef>
            <a:spcAft>
              <a:spcPct val="35000"/>
            </a:spcAft>
            <a:buNone/>
          </a:pPr>
          <a:r>
            <a:rPr lang="es-MX" sz="1600" b="1" kern="1200" dirty="0">
              <a:solidFill>
                <a:schemeClr val="bg1"/>
              </a:solidFill>
              <a:latin typeface="Veener"/>
            </a:rPr>
            <a:t>-Procesos formativos con instancias del Estado-sistema de salud, OSC, alfabetización DDHH entre otras temáticas</a:t>
          </a:r>
        </a:p>
        <a:p>
          <a:pPr marL="0" lvl="0" indent="0" algn="just" defTabSz="711200">
            <a:lnSpc>
              <a:spcPct val="90000"/>
            </a:lnSpc>
            <a:spcBef>
              <a:spcPct val="0"/>
            </a:spcBef>
            <a:spcAft>
              <a:spcPct val="35000"/>
            </a:spcAft>
            <a:buNone/>
          </a:pPr>
          <a:r>
            <a:rPr lang="es-MX" sz="1600" b="1" kern="1200" dirty="0">
              <a:solidFill>
                <a:schemeClr val="bg1"/>
              </a:solidFill>
              <a:latin typeface="Veener"/>
            </a:rPr>
            <a:t>-Estudios sobre situación de vulneración de derechos de poblaciones claves, </a:t>
          </a:r>
        </a:p>
        <a:p>
          <a:pPr marL="0" lvl="0" indent="0" algn="just" defTabSz="711200">
            <a:lnSpc>
              <a:spcPct val="90000"/>
            </a:lnSpc>
            <a:spcBef>
              <a:spcPct val="0"/>
            </a:spcBef>
            <a:spcAft>
              <a:spcPct val="35000"/>
            </a:spcAft>
            <a:buNone/>
          </a:pPr>
          <a:r>
            <a:rPr lang="es-MX" sz="1600" b="1" kern="1200" dirty="0">
              <a:solidFill>
                <a:schemeClr val="bg1"/>
              </a:solidFill>
              <a:latin typeface="Veener"/>
            </a:rPr>
            <a:t>-Mapeo de actores estratégicos que trabajan territorialmente en prevención de VIH, DDHH, prevención de violencia, para unir esfuerzos  </a:t>
          </a:r>
          <a:endParaRPr lang="es-SV" sz="1600" b="1" kern="1200" dirty="0">
            <a:solidFill>
              <a:schemeClr val="bg1"/>
            </a:solidFill>
            <a:latin typeface="Veener"/>
          </a:endParaRPr>
        </a:p>
        <a:p>
          <a:pPr marL="0" lvl="0" indent="0" algn="ctr" defTabSz="711200">
            <a:lnSpc>
              <a:spcPct val="90000"/>
            </a:lnSpc>
            <a:spcBef>
              <a:spcPct val="0"/>
            </a:spcBef>
            <a:spcAft>
              <a:spcPct val="35000"/>
            </a:spcAft>
            <a:buNone/>
          </a:pPr>
          <a:endParaRPr lang="es-SV" sz="1800" b="1" kern="1200" dirty="0">
            <a:solidFill>
              <a:schemeClr val="tx1"/>
            </a:solidFill>
            <a:latin typeface="Veener"/>
          </a:endParaRPr>
        </a:p>
      </dsp:txBody>
      <dsp:txXfrm rot="10800000">
        <a:off x="487460" y="2367882"/>
        <a:ext cx="5137275" cy="5566740"/>
      </dsp:txXfrm>
    </dsp:sp>
    <dsp:sp modelId="{BD13ABC8-5D13-4AA9-825E-E945802BE20A}">
      <dsp:nvSpPr>
        <dsp:cNvPr id="0" name=""/>
        <dsp:cNvSpPr/>
      </dsp:nvSpPr>
      <dsp:spPr>
        <a:xfrm>
          <a:off x="6999862" y="40064"/>
          <a:ext cx="3029826" cy="2136249"/>
        </a:xfrm>
        <a:prstGeom prst="roundRect">
          <a:avLst>
            <a:gd name="adj" fmla="val 10000"/>
          </a:avLst>
        </a:prstGeom>
        <a:blipFill rotWithShape="1">
          <a:blip xmlns:r="http://schemas.openxmlformats.org/officeDocument/2006/relationships" r:embed="rId2"/>
          <a:srcRect/>
          <a:stretch>
            <a:fillRect t="-55000" b="-5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D757719-7363-4E4E-BB68-37284172466E}">
      <dsp:nvSpPr>
        <dsp:cNvPr id="0" name=""/>
        <dsp:cNvSpPr/>
      </dsp:nvSpPr>
      <dsp:spPr>
        <a:xfrm rot="10800000">
          <a:off x="6312815" y="2510770"/>
          <a:ext cx="4740371" cy="5579247"/>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t" anchorCtr="0">
          <a:noAutofit/>
        </a:bodyPr>
        <a:lstStyle/>
        <a:p>
          <a:pPr marL="0" lvl="0" indent="0" algn="ctr" defTabSz="711200">
            <a:lnSpc>
              <a:spcPct val="90000"/>
            </a:lnSpc>
            <a:spcBef>
              <a:spcPct val="0"/>
            </a:spcBef>
            <a:spcAft>
              <a:spcPct val="35000"/>
            </a:spcAft>
            <a:buNone/>
          </a:pPr>
          <a:r>
            <a:rPr lang="es-ES" sz="1600" b="1" u="sng" kern="1200" dirty="0">
              <a:latin typeface="Veener"/>
            </a:rPr>
            <a:t>Intervenciones para poblaciones jóvenes Educación sexual integral</a:t>
          </a:r>
        </a:p>
        <a:p>
          <a:pPr marL="0" lvl="0" indent="0" algn="just" defTabSz="711200">
            <a:lnSpc>
              <a:spcPct val="90000"/>
            </a:lnSpc>
            <a:spcBef>
              <a:spcPct val="0"/>
            </a:spcBef>
            <a:spcAft>
              <a:spcPct val="35000"/>
            </a:spcAft>
            <a:buNone/>
          </a:pPr>
          <a:r>
            <a:rPr lang="es-ES" sz="1600" b="1" kern="1200" dirty="0">
              <a:latin typeface="Veener"/>
            </a:rPr>
            <a:t>-Escuelas DSDR (120 Jóvenes diversos fortalecidos)</a:t>
          </a:r>
        </a:p>
        <a:p>
          <a:pPr marL="0" lvl="0" indent="0" algn="just" defTabSz="711200">
            <a:lnSpc>
              <a:spcPct val="90000"/>
            </a:lnSpc>
            <a:spcBef>
              <a:spcPct val="0"/>
            </a:spcBef>
            <a:spcAft>
              <a:spcPct val="35000"/>
            </a:spcAft>
            <a:buNone/>
          </a:pPr>
          <a:r>
            <a:rPr lang="es-SV" sz="1600" b="1" kern="1200" dirty="0">
              <a:latin typeface="Veener"/>
            </a:rPr>
            <a:t>-C</a:t>
          </a:r>
          <a:r>
            <a:rPr lang="es-MX" sz="1600" b="1" kern="1200" dirty="0">
              <a:latin typeface="Veener"/>
            </a:rPr>
            <a:t>construcción digital de los módulos de EIS</a:t>
          </a:r>
        </a:p>
        <a:p>
          <a:pPr marL="0" lvl="0" indent="0" algn="just" defTabSz="711200">
            <a:lnSpc>
              <a:spcPct val="90000"/>
            </a:lnSpc>
            <a:spcBef>
              <a:spcPct val="0"/>
            </a:spcBef>
            <a:spcAft>
              <a:spcPct val="35000"/>
            </a:spcAft>
            <a:buNone/>
          </a:pPr>
          <a:r>
            <a:rPr lang="es-MX" sz="1600" b="1" kern="1200" dirty="0">
              <a:latin typeface="Veener"/>
            </a:rPr>
            <a:t>.Procesos de facilitación para facilitadores de INJUVE</a:t>
          </a:r>
        </a:p>
        <a:p>
          <a:pPr marL="0" lvl="0" indent="0" algn="just" defTabSz="711200">
            <a:lnSpc>
              <a:spcPct val="90000"/>
            </a:lnSpc>
            <a:spcBef>
              <a:spcPct val="0"/>
            </a:spcBef>
            <a:spcAft>
              <a:spcPct val="35000"/>
            </a:spcAft>
            <a:buNone/>
          </a:pPr>
          <a:r>
            <a:rPr lang="es-MX" sz="1600" b="1" kern="1200" dirty="0">
              <a:latin typeface="Veener"/>
            </a:rPr>
            <a:t>-Espacios  lúdico/ formativos  que permitan conocer  temáticas  relacionadas al VIH y otras ITS   donde participen  jóvenes lideres y lideresas, para </a:t>
          </a:r>
          <a:r>
            <a:rPr lang="es-MX" sz="1600" b="1" kern="1200" dirty="0" err="1">
              <a:latin typeface="Veener"/>
            </a:rPr>
            <a:t>transverzalizar</a:t>
          </a:r>
          <a:r>
            <a:rPr lang="es-MX" sz="1600" b="1" kern="1200" dirty="0">
              <a:latin typeface="Veener"/>
            </a:rPr>
            <a:t> el  tema de VIH a su quehacer de incidencia  social</a:t>
          </a:r>
          <a:endParaRPr lang="es-SV" sz="1600" b="1" kern="1200" dirty="0">
            <a:latin typeface="Veener"/>
          </a:endParaRPr>
        </a:p>
      </dsp:txBody>
      <dsp:txXfrm rot="10800000">
        <a:off x="6458598" y="2510770"/>
        <a:ext cx="4448805" cy="5433464"/>
      </dsp:txXfrm>
    </dsp:sp>
    <dsp:sp modelId="{E9285DD7-0911-402C-B254-BCA1783EDCC1}">
      <dsp:nvSpPr>
        <dsp:cNvPr id="0" name=""/>
        <dsp:cNvSpPr/>
      </dsp:nvSpPr>
      <dsp:spPr>
        <a:xfrm>
          <a:off x="11591033" y="32348"/>
          <a:ext cx="4225098" cy="2235017"/>
        </a:xfrm>
        <a:prstGeom prst="roundRect">
          <a:avLst>
            <a:gd name="adj" fmla="val 10000"/>
          </a:avLst>
        </a:prstGeom>
        <a:blipFill rotWithShape="1">
          <a:blip xmlns:r="http://schemas.openxmlformats.org/officeDocument/2006/relationships" r:embed="rId3"/>
          <a:srcRect/>
          <a:stretch>
            <a:fillRect t="-51000" b="-5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6EDA28E-80EB-4AC2-960F-956EDA02B460}">
      <dsp:nvSpPr>
        <dsp:cNvPr id="0" name=""/>
        <dsp:cNvSpPr/>
      </dsp:nvSpPr>
      <dsp:spPr>
        <a:xfrm rot="10800000">
          <a:off x="11451964" y="2436097"/>
          <a:ext cx="4562448" cy="5849778"/>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t" anchorCtr="0">
          <a:noAutofit/>
        </a:bodyPr>
        <a:lstStyle/>
        <a:p>
          <a:pPr marL="0" lvl="0" indent="0" algn="ctr" defTabSz="711200">
            <a:lnSpc>
              <a:spcPct val="90000"/>
            </a:lnSpc>
            <a:spcBef>
              <a:spcPct val="0"/>
            </a:spcBef>
            <a:spcAft>
              <a:spcPct val="35000"/>
            </a:spcAft>
            <a:buNone/>
          </a:pPr>
          <a:r>
            <a:rPr lang="es-MX" sz="1600" b="1" u="sng" kern="1200" dirty="0">
              <a:latin typeface="Veener"/>
            </a:rPr>
            <a:t>Reducción del estigma y la discriminación (VIH-LGBTIQ+)</a:t>
          </a:r>
        </a:p>
        <a:p>
          <a:pPr marL="0" lvl="0" indent="0" algn="just" defTabSz="711200">
            <a:lnSpc>
              <a:spcPct val="90000"/>
            </a:lnSpc>
            <a:spcBef>
              <a:spcPct val="0"/>
            </a:spcBef>
            <a:spcAft>
              <a:spcPct val="35000"/>
            </a:spcAft>
            <a:buNone/>
          </a:pPr>
          <a:r>
            <a:rPr lang="es-MX" sz="1600" b="1" kern="1200" dirty="0">
              <a:latin typeface="Veener"/>
            </a:rPr>
            <a:t> -Campaña comunicacional con materiales educativos e informativos sobre estigma, discriminación, DDHH,VIH, poblaciones claves</a:t>
          </a:r>
        </a:p>
        <a:p>
          <a:pPr marL="0" lvl="0" indent="0" algn="just" defTabSz="711200">
            <a:lnSpc>
              <a:spcPct val="90000"/>
            </a:lnSpc>
            <a:spcBef>
              <a:spcPct val="0"/>
            </a:spcBef>
            <a:spcAft>
              <a:spcPct val="35000"/>
            </a:spcAft>
            <a:buNone/>
          </a:pPr>
          <a:r>
            <a:rPr lang="es-MX" sz="1600" b="1" kern="1200" dirty="0">
              <a:latin typeface="Veener"/>
            </a:rPr>
            <a:t>-Creación de políticas públicas cambios normativos, propuestas desde sociedad civil con consultas públicas, en el marco de respeto y restitución de derechos humanos para el desarrollo de entornos favorables hacia grupos vulnerables</a:t>
          </a:r>
        </a:p>
        <a:p>
          <a:pPr marL="0" lvl="0" indent="0" algn="ctr" defTabSz="711200">
            <a:lnSpc>
              <a:spcPct val="90000"/>
            </a:lnSpc>
            <a:spcBef>
              <a:spcPct val="0"/>
            </a:spcBef>
            <a:spcAft>
              <a:spcPct val="35000"/>
            </a:spcAft>
            <a:buNone/>
          </a:pPr>
          <a:endParaRPr lang="es-SV" sz="1800" b="1" kern="1200" dirty="0">
            <a:solidFill>
              <a:schemeClr val="tx1"/>
            </a:solidFill>
            <a:latin typeface="Veener"/>
          </a:endParaRPr>
        </a:p>
      </dsp:txBody>
      <dsp:txXfrm rot="10800000">
        <a:off x="11592275" y="2436097"/>
        <a:ext cx="4281826" cy="570946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00D602-558E-467D-A616-2F8FCE98114B}">
      <dsp:nvSpPr>
        <dsp:cNvPr id="0" name=""/>
        <dsp:cNvSpPr/>
      </dsp:nvSpPr>
      <dsp:spPr>
        <a:xfrm>
          <a:off x="0" y="0"/>
          <a:ext cx="16482474" cy="2365103"/>
        </a:xfrm>
        <a:prstGeom prst="roundRect">
          <a:avLst>
            <a:gd name="adj" fmla="val 10000"/>
          </a:avLst>
        </a:prstGeom>
        <a:solidFill>
          <a:srgbClr val="EF008C">
            <a:alpha val="9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5BF7519-28FB-45C0-A7CB-1D250D22BD41}">
      <dsp:nvSpPr>
        <dsp:cNvPr id="0" name=""/>
        <dsp:cNvSpPr/>
      </dsp:nvSpPr>
      <dsp:spPr>
        <a:xfrm>
          <a:off x="1233983" y="71238"/>
          <a:ext cx="2712153" cy="2061645"/>
        </a:xfrm>
        <a:prstGeom prst="roundRect">
          <a:avLst>
            <a:gd name="adj" fmla="val 10000"/>
          </a:avLst>
        </a:prstGeom>
        <a:blipFill rotWithShape="1">
          <a:blip xmlns:r="http://schemas.openxmlformats.org/officeDocument/2006/relationships" r:embed="rId1"/>
          <a:srcRect/>
          <a:stretch>
            <a:fillRect l="-14000" r="-14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2673DFF-76C3-40E1-97F9-118E1AB1D430}">
      <dsp:nvSpPr>
        <dsp:cNvPr id="0" name=""/>
        <dsp:cNvSpPr/>
      </dsp:nvSpPr>
      <dsp:spPr>
        <a:xfrm rot="10800000">
          <a:off x="334107" y="2367872"/>
          <a:ext cx="4347435" cy="5716298"/>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t" anchorCtr="0">
          <a:noAutofit/>
        </a:bodyPr>
        <a:lstStyle/>
        <a:p>
          <a:pPr marL="0" lvl="0" indent="0" algn="ctr" defTabSz="711200">
            <a:lnSpc>
              <a:spcPct val="90000"/>
            </a:lnSpc>
            <a:spcBef>
              <a:spcPct val="0"/>
            </a:spcBef>
            <a:spcAft>
              <a:spcPct val="35000"/>
            </a:spcAft>
            <a:buNone/>
          </a:pPr>
          <a:r>
            <a:rPr lang="es-MX" sz="1600" b="1" u="sng" kern="1200" dirty="0">
              <a:solidFill>
                <a:schemeClr val="bg1"/>
              </a:solidFill>
              <a:latin typeface="Veener"/>
            </a:rPr>
            <a:t>Prevención de la violencia de género y atención tras episodios de violencia</a:t>
          </a:r>
          <a:endParaRPr lang="es-SV" sz="1600" b="1" u="sng" kern="1200" dirty="0">
            <a:solidFill>
              <a:schemeClr val="bg1"/>
            </a:solidFill>
            <a:latin typeface="Veener"/>
          </a:endParaRPr>
        </a:p>
        <a:p>
          <a:pPr marL="0" lvl="0" indent="0" algn="just" defTabSz="711200">
            <a:lnSpc>
              <a:spcPct val="90000"/>
            </a:lnSpc>
            <a:spcBef>
              <a:spcPct val="0"/>
            </a:spcBef>
            <a:spcAft>
              <a:spcPct val="35000"/>
            </a:spcAft>
            <a:buNone/>
          </a:pPr>
          <a:r>
            <a:rPr lang="es-MX" sz="1600" b="1" kern="1200" dirty="0">
              <a:solidFill>
                <a:schemeClr val="bg1"/>
              </a:solidFill>
              <a:latin typeface="Veener"/>
            </a:rPr>
            <a:t>-</a:t>
          </a:r>
          <a:r>
            <a:rPr lang="es-MX" sz="1400" b="1" kern="1200" dirty="0">
              <a:solidFill>
                <a:schemeClr val="bg1"/>
              </a:solidFill>
              <a:latin typeface="Veener"/>
            </a:rPr>
            <a:t>564 casos de protección de poblaciones claves con atención integral, psicosocial, legal y humanitaria </a:t>
          </a:r>
        </a:p>
        <a:p>
          <a:pPr marL="0" lvl="0" indent="0" algn="just" defTabSz="711200">
            <a:lnSpc>
              <a:spcPct val="90000"/>
            </a:lnSpc>
            <a:spcBef>
              <a:spcPct val="0"/>
            </a:spcBef>
            <a:spcAft>
              <a:spcPct val="35000"/>
            </a:spcAft>
            <a:buNone/>
          </a:pPr>
          <a:r>
            <a:rPr lang="es-MX" sz="1400" b="1" kern="1200" dirty="0">
              <a:solidFill>
                <a:schemeClr val="bg1"/>
              </a:solidFill>
              <a:latin typeface="Veener"/>
            </a:rPr>
            <a:t>--Procesos de apoyo a sobrevivientes de VBG incluyendo la facilitación de los procesos de formación y empoderamiento en diversos temas como derechos humanos, atención al usuario, estigma, discriminación, marcos normativos de competencia, protocolos de atención, entre otros priorizados en el plan de acción determinado por el “Estudio de vulneración de derechos de poblaciones claves</a:t>
          </a:r>
          <a:endParaRPr lang="es-SV" sz="1400" b="1" kern="1200" dirty="0">
            <a:solidFill>
              <a:schemeClr val="tx1"/>
            </a:solidFill>
            <a:latin typeface="Veener"/>
          </a:endParaRPr>
        </a:p>
      </dsp:txBody>
      <dsp:txXfrm rot="10800000">
        <a:off x="467806" y="2367872"/>
        <a:ext cx="4080037" cy="5582599"/>
      </dsp:txXfrm>
    </dsp:sp>
    <dsp:sp modelId="{BD13ABC8-5D13-4AA9-825E-E945802BE20A}">
      <dsp:nvSpPr>
        <dsp:cNvPr id="0" name=""/>
        <dsp:cNvSpPr/>
      </dsp:nvSpPr>
      <dsp:spPr>
        <a:xfrm>
          <a:off x="5594161" y="39974"/>
          <a:ext cx="3148737" cy="1984005"/>
        </a:xfrm>
        <a:prstGeom prst="roundRect">
          <a:avLst>
            <a:gd name="adj" fmla="val 10000"/>
          </a:avLst>
        </a:prstGeom>
        <a:blipFill rotWithShape="1">
          <a:blip xmlns:r="http://schemas.openxmlformats.org/officeDocument/2006/relationships" r:embed="rId2"/>
          <a:srcRect/>
          <a:stretch>
            <a:fillRect t="-9000" b="-9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D757719-7363-4E4E-BB68-37284172466E}">
      <dsp:nvSpPr>
        <dsp:cNvPr id="0" name=""/>
        <dsp:cNvSpPr/>
      </dsp:nvSpPr>
      <dsp:spPr>
        <a:xfrm rot="10800000">
          <a:off x="5107065" y="2484412"/>
          <a:ext cx="4320752" cy="5560973"/>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t" anchorCtr="0">
          <a:noAutofit/>
        </a:bodyPr>
        <a:lstStyle/>
        <a:p>
          <a:pPr marL="0" lvl="0" indent="0" algn="ctr" defTabSz="711200">
            <a:lnSpc>
              <a:spcPct val="90000"/>
            </a:lnSpc>
            <a:spcBef>
              <a:spcPct val="0"/>
            </a:spcBef>
            <a:spcAft>
              <a:spcPct val="35000"/>
            </a:spcAft>
            <a:buNone/>
          </a:pPr>
          <a:r>
            <a:rPr lang="es-ES" sz="1600" b="1" u="sng" kern="1200" dirty="0">
              <a:latin typeface="Veener"/>
            </a:rPr>
            <a:t>Incidencia política/Influencia/Intervención multisectorial</a:t>
          </a:r>
        </a:p>
        <a:p>
          <a:pPr marL="0" lvl="0" indent="0" algn="just" defTabSz="711200">
            <a:lnSpc>
              <a:spcPct val="90000"/>
            </a:lnSpc>
            <a:spcBef>
              <a:spcPct val="0"/>
            </a:spcBef>
            <a:spcAft>
              <a:spcPct val="35000"/>
            </a:spcAft>
            <a:buNone/>
          </a:pPr>
          <a:r>
            <a:rPr lang="es-ES" sz="1600" b="1" kern="1200" dirty="0">
              <a:latin typeface="Veener"/>
            </a:rPr>
            <a:t>-Mapeo de aliados estratégicos, para la respuesta nacional de VIH, DDHH, OSC/Poblaciones calves, juventud, SNPINA.</a:t>
          </a:r>
        </a:p>
        <a:p>
          <a:pPr marL="0" lvl="0" indent="0" algn="just" defTabSz="711200">
            <a:lnSpc>
              <a:spcPct val="90000"/>
            </a:lnSpc>
            <a:spcBef>
              <a:spcPct val="0"/>
            </a:spcBef>
            <a:spcAft>
              <a:spcPct val="35000"/>
            </a:spcAft>
            <a:buNone/>
          </a:pPr>
          <a:r>
            <a:rPr lang="es-ES" sz="1600" b="1" kern="1200" dirty="0">
              <a:latin typeface="Veener"/>
            </a:rPr>
            <a:t>-Procesos de abogacía e influencia</a:t>
          </a:r>
        </a:p>
        <a:p>
          <a:pPr marL="0" lvl="0" indent="0" algn="just" defTabSz="711200">
            <a:lnSpc>
              <a:spcPct val="90000"/>
            </a:lnSpc>
            <a:spcBef>
              <a:spcPct val="0"/>
            </a:spcBef>
            <a:spcAft>
              <a:spcPct val="35000"/>
            </a:spcAft>
            <a:buNone/>
          </a:pPr>
          <a:r>
            <a:rPr lang="es-SV" sz="1600" b="1" kern="1200" dirty="0">
              <a:latin typeface="Veener"/>
            </a:rPr>
            <a:t>-Trabajo técnico articulado con OSC, estado y sociedad en general, para creación de entornos favorables para poblaciones claves, políticos-socio culturales</a:t>
          </a:r>
        </a:p>
      </dsp:txBody>
      <dsp:txXfrm rot="10800000">
        <a:off x="5239943" y="2484412"/>
        <a:ext cx="4054996" cy="5428095"/>
      </dsp:txXfrm>
    </dsp:sp>
    <dsp:sp modelId="{E9285DD7-0911-402C-B254-BCA1783EDCC1}">
      <dsp:nvSpPr>
        <dsp:cNvPr id="0" name=""/>
        <dsp:cNvSpPr/>
      </dsp:nvSpPr>
      <dsp:spPr>
        <a:xfrm>
          <a:off x="11073898" y="188828"/>
          <a:ext cx="3482306" cy="1931325"/>
        </a:xfrm>
        <a:prstGeom prst="roundRect">
          <a:avLst>
            <a:gd name="adj" fmla="val 10000"/>
          </a:avLst>
        </a:prstGeom>
        <a:blipFill rotWithShape="1">
          <a:blip xmlns:r="http://schemas.openxmlformats.org/officeDocument/2006/relationships" r:embed="rId3"/>
          <a:srcRect/>
          <a:stretch>
            <a:fillRect t="-3000" b="-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6EDA28E-80EB-4AC2-960F-956EDA02B460}">
      <dsp:nvSpPr>
        <dsp:cNvPr id="0" name=""/>
        <dsp:cNvSpPr/>
      </dsp:nvSpPr>
      <dsp:spPr>
        <a:xfrm rot="10800000">
          <a:off x="9586863" y="2534338"/>
          <a:ext cx="6307025" cy="5724409"/>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t" anchorCtr="0">
          <a:noAutofit/>
        </a:bodyPr>
        <a:lstStyle/>
        <a:p>
          <a:pPr marL="0" lvl="0" indent="0" algn="ctr" defTabSz="711200">
            <a:lnSpc>
              <a:spcPct val="90000"/>
            </a:lnSpc>
            <a:spcBef>
              <a:spcPct val="0"/>
            </a:spcBef>
            <a:spcAft>
              <a:spcPct val="35000"/>
            </a:spcAft>
            <a:buNone/>
          </a:pPr>
          <a:r>
            <a:rPr lang="es-MX" sz="1600" b="1" u="sng" kern="1200" dirty="0">
              <a:latin typeface="Veener"/>
            </a:rPr>
            <a:t>Contratación social/sostenibilidad de la respuesta nacional de VIH</a:t>
          </a:r>
        </a:p>
        <a:p>
          <a:pPr marL="0" lvl="0" indent="0" algn="just" defTabSz="711200">
            <a:lnSpc>
              <a:spcPct val="90000"/>
            </a:lnSpc>
            <a:spcBef>
              <a:spcPct val="0"/>
            </a:spcBef>
            <a:spcAft>
              <a:spcPct val="35000"/>
            </a:spcAft>
            <a:buNone/>
          </a:pPr>
          <a:r>
            <a:rPr lang="es-MX" sz="1500" b="1" kern="1200" dirty="0">
              <a:latin typeface="Veener"/>
            </a:rPr>
            <a:t> -Desarrollo de diálogos de país con a participación, con el Estado y de las OSC para dar a conocer todos los mecanismos de convocatoria.</a:t>
          </a:r>
        </a:p>
        <a:p>
          <a:pPr marL="0" lvl="0" indent="0" algn="just" defTabSz="711200">
            <a:lnSpc>
              <a:spcPct val="90000"/>
            </a:lnSpc>
            <a:spcBef>
              <a:spcPct val="0"/>
            </a:spcBef>
            <a:spcAft>
              <a:spcPct val="35000"/>
            </a:spcAft>
            <a:buNone/>
          </a:pPr>
          <a:r>
            <a:rPr lang="es-MX" sz="1500" b="1" kern="1200" dirty="0">
              <a:latin typeface="Veener"/>
            </a:rPr>
            <a:t>-Asistencia técnica requerida  para motivar, guiar y responsabilizar a los actores estatales y de la Sociedad Civil en la contratación social para la oferta de servicios de salud en VIH, así como diseñar un plan de capacitación para las OSC</a:t>
          </a:r>
        </a:p>
        <a:p>
          <a:pPr marL="0" lvl="0" indent="0" algn="just" defTabSz="711200">
            <a:lnSpc>
              <a:spcPct val="90000"/>
            </a:lnSpc>
            <a:spcBef>
              <a:spcPct val="0"/>
            </a:spcBef>
            <a:spcAft>
              <a:spcPct val="35000"/>
            </a:spcAft>
            <a:buNone/>
          </a:pPr>
          <a:r>
            <a:rPr lang="es-MX" sz="1500" b="1" kern="1200" dirty="0">
              <a:latin typeface="Veener"/>
            </a:rPr>
            <a:t>-Plan de capacitación para los actores involucrados, tanto por parte del Estado como por parte de las OSC, de modo que estén preparados para lanzar el mecanismo en 2023</a:t>
          </a:r>
        </a:p>
        <a:p>
          <a:pPr marL="0" lvl="0" indent="0" algn="just" defTabSz="711200">
            <a:lnSpc>
              <a:spcPct val="90000"/>
            </a:lnSpc>
            <a:spcBef>
              <a:spcPct val="0"/>
            </a:spcBef>
            <a:spcAft>
              <a:spcPct val="35000"/>
            </a:spcAft>
            <a:buNone/>
          </a:pPr>
          <a:r>
            <a:rPr lang="es-MX" sz="1500" b="1" kern="1200" dirty="0">
              <a:latin typeface="Veener"/>
            </a:rPr>
            <a:t>-protocolo normativo y del paquete de servicios que se contratarán por mecanismos competitivos y transparentes </a:t>
          </a:r>
        </a:p>
        <a:p>
          <a:pPr marL="0" lvl="0" indent="0" algn="ctr" defTabSz="711200">
            <a:lnSpc>
              <a:spcPct val="90000"/>
            </a:lnSpc>
            <a:spcBef>
              <a:spcPct val="0"/>
            </a:spcBef>
            <a:spcAft>
              <a:spcPct val="35000"/>
            </a:spcAft>
            <a:buNone/>
          </a:pPr>
          <a:endParaRPr lang="es-SV" sz="1800" b="1" kern="1200" dirty="0">
            <a:solidFill>
              <a:schemeClr val="tx1"/>
            </a:solidFill>
            <a:latin typeface="Veener"/>
          </a:endParaRPr>
        </a:p>
      </dsp:txBody>
      <dsp:txXfrm rot="10800000">
        <a:off x="9762908" y="2534338"/>
        <a:ext cx="5954935" cy="5548364"/>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3.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SV"/>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7FD437-6BA3-45DF-B7C8-9F3185E9A2E4}" type="datetimeFigureOut">
              <a:rPr lang="es-SV" smtClean="0"/>
              <a:t>21/4/2022</a:t>
            </a:fld>
            <a:endParaRPr lang="es-SV"/>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SV"/>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SV"/>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88D5CD-9D33-4ACE-B347-83D89D150438}" type="slidenum">
              <a:rPr lang="es-SV" smtClean="0"/>
              <a:t>‹Nº›</a:t>
            </a:fld>
            <a:endParaRPr lang="es-SV"/>
          </a:p>
        </p:txBody>
      </p:sp>
    </p:spTree>
    <p:extLst>
      <p:ext uri="{BB962C8B-B14F-4D97-AF65-F5344CB8AC3E}">
        <p14:creationId xmlns:p14="http://schemas.microsoft.com/office/powerpoint/2010/main" val="3674888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SV" dirty="0"/>
          </a:p>
        </p:txBody>
      </p:sp>
      <p:sp>
        <p:nvSpPr>
          <p:cNvPr id="4" name="Marcador de número de diapositiva 3"/>
          <p:cNvSpPr>
            <a:spLocks noGrp="1"/>
          </p:cNvSpPr>
          <p:nvPr>
            <p:ph type="sldNum" sz="quarter" idx="5"/>
          </p:nvPr>
        </p:nvSpPr>
        <p:spPr/>
        <p:txBody>
          <a:bodyPr/>
          <a:lstStyle/>
          <a:p>
            <a:fld id="{D388D5CD-9D33-4ACE-B347-83D89D150438}" type="slidenum">
              <a:rPr lang="es-SV" smtClean="0"/>
              <a:t>6</a:t>
            </a:fld>
            <a:endParaRPr lang="es-SV"/>
          </a:p>
        </p:txBody>
      </p:sp>
    </p:spTree>
    <p:extLst>
      <p:ext uri="{BB962C8B-B14F-4D97-AF65-F5344CB8AC3E}">
        <p14:creationId xmlns:p14="http://schemas.microsoft.com/office/powerpoint/2010/main" val="21887047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4/21/2022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4/21/2022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4/21/2022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3.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3.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01803279-5F01-4573-882F-7E3CE79F144A}"/>
              </a:ext>
            </a:extLst>
          </p:cNvPr>
          <p:cNvSpPr txBox="1"/>
          <p:nvPr/>
        </p:nvSpPr>
        <p:spPr>
          <a:xfrm>
            <a:off x="4057576" y="2399870"/>
            <a:ext cx="10172848" cy="1754326"/>
          </a:xfrm>
          <a:prstGeom prst="rect">
            <a:avLst/>
          </a:prstGeom>
          <a:noFill/>
        </p:spPr>
        <p:txBody>
          <a:bodyPr wrap="none" rtlCol="0">
            <a:spAutoFit/>
          </a:bodyPr>
          <a:lstStyle/>
          <a:p>
            <a:pPr algn="ctr"/>
            <a:r>
              <a:rPr lang="es-MX" sz="3600" dirty="0">
                <a:latin typeface="Arial Black" panose="020B0A04020102020204" pitchFamily="34" charset="0"/>
              </a:rPr>
              <a:t>AVANCES EN LA IMPLEMENTACIÓN DE </a:t>
            </a:r>
          </a:p>
          <a:p>
            <a:pPr algn="ctr"/>
            <a:r>
              <a:rPr lang="es-MX" sz="3600" dirty="0">
                <a:latin typeface="Arial Black" panose="020B0A04020102020204" pitchFamily="34" charset="0"/>
              </a:rPr>
              <a:t>LA SUBVENCIÓN C19RM 2.0</a:t>
            </a:r>
          </a:p>
          <a:p>
            <a:pPr algn="ctr"/>
            <a:r>
              <a:rPr lang="es-MX" sz="3600" dirty="0">
                <a:latin typeface="Arial Black" panose="020B0A04020102020204" pitchFamily="34" charset="0"/>
              </a:rPr>
              <a:t>PLAN INTERNATIONAL </a:t>
            </a:r>
            <a:endParaRPr lang="es-SV" sz="3600" dirty="0">
              <a:latin typeface="Arial Black" panose="020B0A04020102020204" pitchFamily="34" charset="0"/>
            </a:endParaRPr>
          </a:p>
        </p:txBody>
      </p:sp>
      <p:sp>
        <p:nvSpPr>
          <p:cNvPr id="7" name="CuadroTexto 6">
            <a:extLst>
              <a:ext uri="{FF2B5EF4-FFF2-40B4-BE49-F238E27FC236}">
                <a16:creationId xmlns:a16="http://schemas.microsoft.com/office/drawing/2014/main" id="{11231659-BAB6-489E-9FFB-9EFC4F9E0C16}"/>
              </a:ext>
            </a:extLst>
          </p:cNvPr>
          <p:cNvSpPr txBox="1"/>
          <p:nvPr/>
        </p:nvSpPr>
        <p:spPr>
          <a:xfrm>
            <a:off x="7696200" y="4429899"/>
            <a:ext cx="5116209" cy="523220"/>
          </a:xfrm>
          <a:prstGeom prst="rect">
            <a:avLst/>
          </a:prstGeom>
          <a:noFill/>
        </p:spPr>
        <p:txBody>
          <a:bodyPr wrap="none" rtlCol="0">
            <a:spAutoFit/>
          </a:bodyPr>
          <a:lstStyle/>
          <a:p>
            <a:r>
              <a:rPr lang="es-SV" sz="2800" dirty="0"/>
              <a:t>Presenta: Dra. Maia Sofía Gómez </a:t>
            </a:r>
          </a:p>
        </p:txBody>
      </p:sp>
      <p:sp>
        <p:nvSpPr>
          <p:cNvPr id="8" name="CuadroTexto 7">
            <a:extLst>
              <a:ext uri="{FF2B5EF4-FFF2-40B4-BE49-F238E27FC236}">
                <a16:creationId xmlns:a16="http://schemas.microsoft.com/office/drawing/2014/main" id="{46837D26-53E4-4B88-B4AF-7E5147579D44}"/>
              </a:ext>
            </a:extLst>
          </p:cNvPr>
          <p:cNvSpPr txBox="1"/>
          <p:nvPr/>
        </p:nvSpPr>
        <p:spPr>
          <a:xfrm>
            <a:off x="8719938" y="5096588"/>
            <a:ext cx="4919862" cy="369332"/>
          </a:xfrm>
          <a:prstGeom prst="rect">
            <a:avLst/>
          </a:prstGeom>
          <a:noFill/>
        </p:spPr>
        <p:txBody>
          <a:bodyPr wrap="square" rtlCol="0">
            <a:spAutoFit/>
          </a:bodyPr>
          <a:lstStyle/>
          <a:p>
            <a:r>
              <a:rPr lang="es-SV" dirty="0"/>
              <a:t>Fecha:  JUEVES 21 de abril de 2022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54623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Highlight Device">
            <a:extLst>
              <a:ext uri="{FF2B5EF4-FFF2-40B4-BE49-F238E27FC236}">
                <a16:creationId xmlns:a16="http://schemas.microsoft.com/office/drawing/2014/main" id="{F8DAF7B6-BDE1-47E6-9124-C45D05BC9262}"/>
              </a:ext>
            </a:extLst>
          </p:cNvPr>
          <p:cNvSpPr>
            <a:spLocks/>
          </p:cNvSpPr>
          <p:nvPr/>
        </p:nvSpPr>
        <p:spPr bwMode="auto">
          <a:xfrm>
            <a:off x="1518638" y="3407660"/>
            <a:ext cx="9401282" cy="1923393"/>
          </a:xfrm>
          <a:custGeom>
            <a:avLst/>
            <a:gdLst>
              <a:gd name="T0" fmla="*/ 2 w 467"/>
              <a:gd name="T1" fmla="*/ 118 h 125"/>
              <a:gd name="T2" fmla="*/ 4 w 467"/>
              <a:gd name="T3" fmla="*/ 113 h 125"/>
              <a:gd name="T4" fmla="*/ 2 w 467"/>
              <a:gd name="T5" fmla="*/ 103 h 125"/>
              <a:gd name="T6" fmla="*/ 5 w 467"/>
              <a:gd name="T7" fmla="*/ 96 h 125"/>
              <a:gd name="T8" fmla="*/ 3 w 467"/>
              <a:gd name="T9" fmla="*/ 83 h 125"/>
              <a:gd name="T10" fmla="*/ 3 w 467"/>
              <a:gd name="T11" fmla="*/ 71 h 125"/>
              <a:gd name="T12" fmla="*/ 4 w 467"/>
              <a:gd name="T13" fmla="*/ 63 h 125"/>
              <a:gd name="T14" fmla="*/ 3 w 467"/>
              <a:gd name="T15" fmla="*/ 46 h 125"/>
              <a:gd name="T16" fmla="*/ 5 w 467"/>
              <a:gd name="T17" fmla="*/ 39 h 125"/>
              <a:gd name="T18" fmla="*/ 5 w 467"/>
              <a:gd name="T19" fmla="*/ 30 h 125"/>
              <a:gd name="T20" fmla="*/ 5 w 467"/>
              <a:gd name="T21" fmla="*/ 19 h 125"/>
              <a:gd name="T22" fmla="*/ 6 w 467"/>
              <a:gd name="T23" fmla="*/ 14 h 125"/>
              <a:gd name="T24" fmla="*/ 43 w 467"/>
              <a:gd name="T25" fmla="*/ 11 h 125"/>
              <a:gd name="T26" fmla="*/ 64 w 467"/>
              <a:gd name="T27" fmla="*/ 10 h 125"/>
              <a:gd name="T28" fmla="*/ 80 w 467"/>
              <a:gd name="T29" fmla="*/ 10 h 125"/>
              <a:gd name="T30" fmla="*/ 102 w 467"/>
              <a:gd name="T31" fmla="*/ 9 h 125"/>
              <a:gd name="T32" fmla="*/ 112 w 467"/>
              <a:gd name="T33" fmla="*/ 9 h 125"/>
              <a:gd name="T34" fmla="*/ 133 w 467"/>
              <a:gd name="T35" fmla="*/ 8 h 125"/>
              <a:gd name="T36" fmla="*/ 157 w 467"/>
              <a:gd name="T37" fmla="*/ 8 h 125"/>
              <a:gd name="T38" fmla="*/ 180 w 467"/>
              <a:gd name="T39" fmla="*/ 8 h 125"/>
              <a:gd name="T40" fmla="*/ 199 w 467"/>
              <a:gd name="T41" fmla="*/ 7 h 125"/>
              <a:gd name="T42" fmla="*/ 229 w 467"/>
              <a:gd name="T43" fmla="*/ 7 h 125"/>
              <a:gd name="T44" fmla="*/ 241 w 467"/>
              <a:gd name="T45" fmla="*/ 8 h 125"/>
              <a:gd name="T46" fmla="*/ 263 w 467"/>
              <a:gd name="T47" fmla="*/ 8 h 125"/>
              <a:gd name="T48" fmla="*/ 297 w 467"/>
              <a:gd name="T49" fmla="*/ 8 h 125"/>
              <a:gd name="T50" fmla="*/ 314 w 467"/>
              <a:gd name="T51" fmla="*/ 8 h 125"/>
              <a:gd name="T52" fmla="*/ 331 w 467"/>
              <a:gd name="T53" fmla="*/ 8 h 125"/>
              <a:gd name="T54" fmla="*/ 347 w 467"/>
              <a:gd name="T55" fmla="*/ 9 h 125"/>
              <a:gd name="T56" fmla="*/ 374 w 467"/>
              <a:gd name="T57" fmla="*/ 9 h 125"/>
              <a:gd name="T58" fmla="*/ 386 w 467"/>
              <a:gd name="T59" fmla="*/ 7 h 125"/>
              <a:gd name="T60" fmla="*/ 397 w 467"/>
              <a:gd name="T61" fmla="*/ 7 h 125"/>
              <a:gd name="T62" fmla="*/ 443 w 467"/>
              <a:gd name="T63" fmla="*/ 3 h 125"/>
              <a:gd name="T64" fmla="*/ 465 w 467"/>
              <a:gd name="T65" fmla="*/ 0 h 125"/>
              <a:gd name="T66" fmla="*/ 463 w 467"/>
              <a:gd name="T67" fmla="*/ 6 h 125"/>
              <a:gd name="T68" fmla="*/ 463 w 467"/>
              <a:gd name="T69" fmla="*/ 20 h 125"/>
              <a:gd name="T70" fmla="*/ 465 w 467"/>
              <a:gd name="T71" fmla="*/ 31 h 125"/>
              <a:gd name="T72" fmla="*/ 464 w 467"/>
              <a:gd name="T73" fmla="*/ 37 h 125"/>
              <a:gd name="T74" fmla="*/ 463 w 467"/>
              <a:gd name="T75" fmla="*/ 44 h 125"/>
              <a:gd name="T76" fmla="*/ 464 w 467"/>
              <a:gd name="T77" fmla="*/ 54 h 125"/>
              <a:gd name="T78" fmla="*/ 464 w 467"/>
              <a:gd name="T79" fmla="*/ 69 h 125"/>
              <a:gd name="T80" fmla="*/ 464 w 467"/>
              <a:gd name="T81" fmla="*/ 87 h 125"/>
              <a:gd name="T82" fmla="*/ 465 w 467"/>
              <a:gd name="T83" fmla="*/ 92 h 125"/>
              <a:gd name="T84" fmla="*/ 462 w 467"/>
              <a:gd name="T85" fmla="*/ 101 h 125"/>
              <a:gd name="T86" fmla="*/ 463 w 467"/>
              <a:gd name="T87" fmla="*/ 115 h 125"/>
              <a:gd name="T88" fmla="*/ 444 w 467"/>
              <a:gd name="T89" fmla="*/ 117 h 125"/>
              <a:gd name="T90" fmla="*/ 420 w 467"/>
              <a:gd name="T91" fmla="*/ 118 h 125"/>
              <a:gd name="T92" fmla="*/ 403 w 467"/>
              <a:gd name="T93" fmla="*/ 120 h 125"/>
              <a:gd name="T94" fmla="*/ 390 w 467"/>
              <a:gd name="T95" fmla="*/ 118 h 125"/>
              <a:gd name="T96" fmla="*/ 317 w 467"/>
              <a:gd name="T97" fmla="*/ 119 h 125"/>
              <a:gd name="T98" fmla="*/ 303 w 467"/>
              <a:gd name="T99" fmla="*/ 119 h 125"/>
              <a:gd name="T100" fmla="*/ 282 w 467"/>
              <a:gd name="T101" fmla="*/ 119 h 125"/>
              <a:gd name="T102" fmla="*/ 258 w 467"/>
              <a:gd name="T103" fmla="*/ 118 h 125"/>
              <a:gd name="T104" fmla="*/ 227 w 467"/>
              <a:gd name="T105" fmla="*/ 119 h 125"/>
              <a:gd name="T106" fmla="*/ 210 w 467"/>
              <a:gd name="T107" fmla="*/ 118 h 125"/>
              <a:gd name="T108" fmla="*/ 195 w 467"/>
              <a:gd name="T109" fmla="*/ 119 h 125"/>
              <a:gd name="T110" fmla="*/ 182 w 467"/>
              <a:gd name="T111" fmla="*/ 119 h 125"/>
              <a:gd name="T112" fmla="*/ 167 w 467"/>
              <a:gd name="T113" fmla="*/ 120 h 125"/>
              <a:gd name="T114" fmla="*/ 137 w 467"/>
              <a:gd name="T115" fmla="*/ 121 h 125"/>
              <a:gd name="T116" fmla="*/ 108 w 467"/>
              <a:gd name="T117" fmla="*/ 121 h 125"/>
              <a:gd name="T118" fmla="*/ 92 w 467"/>
              <a:gd name="T119" fmla="*/ 122 h 125"/>
              <a:gd name="T120" fmla="*/ 51 w 467"/>
              <a:gd name="T121" fmla="*/ 123 h 125"/>
              <a:gd name="T122" fmla="*/ 13 w 467"/>
              <a:gd name="T123" fmla="*/ 12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67" h="125">
                <a:moveTo>
                  <a:pt x="10" y="120"/>
                </a:moveTo>
                <a:cubicBezTo>
                  <a:pt x="10" y="121"/>
                  <a:pt x="8" y="121"/>
                  <a:pt x="8" y="122"/>
                </a:cubicBezTo>
                <a:cubicBezTo>
                  <a:pt x="8" y="122"/>
                  <a:pt x="8" y="122"/>
                  <a:pt x="8" y="122"/>
                </a:cubicBezTo>
                <a:cubicBezTo>
                  <a:pt x="4" y="122"/>
                  <a:pt x="2" y="121"/>
                  <a:pt x="2" y="118"/>
                </a:cubicBezTo>
                <a:cubicBezTo>
                  <a:pt x="2" y="117"/>
                  <a:pt x="2" y="117"/>
                  <a:pt x="1" y="117"/>
                </a:cubicBezTo>
                <a:cubicBezTo>
                  <a:pt x="0" y="117"/>
                  <a:pt x="0" y="116"/>
                  <a:pt x="0" y="116"/>
                </a:cubicBezTo>
                <a:cubicBezTo>
                  <a:pt x="2" y="116"/>
                  <a:pt x="2" y="114"/>
                  <a:pt x="4" y="114"/>
                </a:cubicBezTo>
                <a:cubicBezTo>
                  <a:pt x="5" y="113"/>
                  <a:pt x="4" y="113"/>
                  <a:pt x="4" y="113"/>
                </a:cubicBezTo>
                <a:cubicBezTo>
                  <a:pt x="0" y="112"/>
                  <a:pt x="0" y="110"/>
                  <a:pt x="3" y="108"/>
                </a:cubicBezTo>
                <a:cubicBezTo>
                  <a:pt x="5" y="108"/>
                  <a:pt x="5" y="107"/>
                  <a:pt x="3" y="106"/>
                </a:cubicBezTo>
                <a:cubicBezTo>
                  <a:pt x="2" y="106"/>
                  <a:pt x="2" y="105"/>
                  <a:pt x="3" y="105"/>
                </a:cubicBezTo>
                <a:cubicBezTo>
                  <a:pt x="3" y="104"/>
                  <a:pt x="4" y="104"/>
                  <a:pt x="2" y="103"/>
                </a:cubicBezTo>
                <a:cubicBezTo>
                  <a:pt x="2" y="103"/>
                  <a:pt x="3" y="103"/>
                  <a:pt x="3" y="102"/>
                </a:cubicBezTo>
                <a:cubicBezTo>
                  <a:pt x="6" y="102"/>
                  <a:pt x="6" y="101"/>
                  <a:pt x="4" y="100"/>
                </a:cubicBezTo>
                <a:cubicBezTo>
                  <a:pt x="3" y="99"/>
                  <a:pt x="2" y="98"/>
                  <a:pt x="4" y="97"/>
                </a:cubicBezTo>
                <a:cubicBezTo>
                  <a:pt x="5" y="96"/>
                  <a:pt x="5" y="96"/>
                  <a:pt x="5" y="96"/>
                </a:cubicBezTo>
                <a:cubicBezTo>
                  <a:pt x="5" y="94"/>
                  <a:pt x="4" y="92"/>
                  <a:pt x="4" y="91"/>
                </a:cubicBezTo>
                <a:cubicBezTo>
                  <a:pt x="4" y="91"/>
                  <a:pt x="4" y="90"/>
                  <a:pt x="4" y="90"/>
                </a:cubicBezTo>
                <a:cubicBezTo>
                  <a:pt x="1" y="89"/>
                  <a:pt x="2" y="88"/>
                  <a:pt x="4" y="88"/>
                </a:cubicBezTo>
                <a:cubicBezTo>
                  <a:pt x="2" y="86"/>
                  <a:pt x="1" y="85"/>
                  <a:pt x="3" y="83"/>
                </a:cubicBezTo>
                <a:cubicBezTo>
                  <a:pt x="3" y="83"/>
                  <a:pt x="3" y="83"/>
                  <a:pt x="3" y="83"/>
                </a:cubicBezTo>
                <a:cubicBezTo>
                  <a:pt x="2" y="81"/>
                  <a:pt x="5" y="79"/>
                  <a:pt x="5" y="77"/>
                </a:cubicBezTo>
                <a:cubicBezTo>
                  <a:pt x="4" y="75"/>
                  <a:pt x="2" y="74"/>
                  <a:pt x="2" y="72"/>
                </a:cubicBezTo>
                <a:cubicBezTo>
                  <a:pt x="3" y="72"/>
                  <a:pt x="2" y="71"/>
                  <a:pt x="3" y="71"/>
                </a:cubicBezTo>
                <a:cubicBezTo>
                  <a:pt x="4" y="71"/>
                  <a:pt x="4" y="70"/>
                  <a:pt x="4" y="70"/>
                </a:cubicBezTo>
                <a:cubicBezTo>
                  <a:pt x="3" y="69"/>
                  <a:pt x="3" y="68"/>
                  <a:pt x="5" y="68"/>
                </a:cubicBezTo>
                <a:cubicBezTo>
                  <a:pt x="3" y="67"/>
                  <a:pt x="3" y="66"/>
                  <a:pt x="4" y="65"/>
                </a:cubicBezTo>
                <a:cubicBezTo>
                  <a:pt x="5" y="64"/>
                  <a:pt x="5" y="64"/>
                  <a:pt x="4" y="63"/>
                </a:cubicBezTo>
                <a:cubicBezTo>
                  <a:pt x="3" y="62"/>
                  <a:pt x="2" y="61"/>
                  <a:pt x="4" y="60"/>
                </a:cubicBezTo>
                <a:cubicBezTo>
                  <a:pt x="4" y="60"/>
                  <a:pt x="4" y="60"/>
                  <a:pt x="4" y="60"/>
                </a:cubicBezTo>
                <a:cubicBezTo>
                  <a:pt x="3" y="57"/>
                  <a:pt x="5" y="54"/>
                  <a:pt x="5" y="52"/>
                </a:cubicBezTo>
                <a:cubicBezTo>
                  <a:pt x="5" y="49"/>
                  <a:pt x="2" y="48"/>
                  <a:pt x="3" y="46"/>
                </a:cubicBezTo>
                <a:cubicBezTo>
                  <a:pt x="3" y="45"/>
                  <a:pt x="3" y="45"/>
                  <a:pt x="2" y="45"/>
                </a:cubicBezTo>
                <a:cubicBezTo>
                  <a:pt x="1" y="45"/>
                  <a:pt x="1" y="45"/>
                  <a:pt x="1" y="44"/>
                </a:cubicBezTo>
                <a:cubicBezTo>
                  <a:pt x="3" y="44"/>
                  <a:pt x="2" y="43"/>
                  <a:pt x="4" y="42"/>
                </a:cubicBezTo>
                <a:cubicBezTo>
                  <a:pt x="6" y="41"/>
                  <a:pt x="7" y="41"/>
                  <a:pt x="5" y="39"/>
                </a:cubicBezTo>
                <a:cubicBezTo>
                  <a:pt x="4" y="39"/>
                  <a:pt x="3" y="39"/>
                  <a:pt x="5" y="38"/>
                </a:cubicBezTo>
                <a:cubicBezTo>
                  <a:pt x="7" y="37"/>
                  <a:pt x="7" y="35"/>
                  <a:pt x="5" y="34"/>
                </a:cubicBezTo>
                <a:cubicBezTo>
                  <a:pt x="4" y="33"/>
                  <a:pt x="4" y="32"/>
                  <a:pt x="5" y="31"/>
                </a:cubicBezTo>
                <a:cubicBezTo>
                  <a:pt x="6" y="31"/>
                  <a:pt x="6" y="30"/>
                  <a:pt x="5" y="30"/>
                </a:cubicBezTo>
                <a:cubicBezTo>
                  <a:pt x="5" y="29"/>
                  <a:pt x="5" y="29"/>
                  <a:pt x="4" y="29"/>
                </a:cubicBezTo>
                <a:cubicBezTo>
                  <a:pt x="7" y="28"/>
                  <a:pt x="2" y="26"/>
                  <a:pt x="5" y="25"/>
                </a:cubicBezTo>
                <a:cubicBezTo>
                  <a:pt x="7" y="24"/>
                  <a:pt x="4" y="21"/>
                  <a:pt x="6" y="20"/>
                </a:cubicBezTo>
                <a:cubicBezTo>
                  <a:pt x="7" y="19"/>
                  <a:pt x="6" y="19"/>
                  <a:pt x="5" y="19"/>
                </a:cubicBezTo>
                <a:cubicBezTo>
                  <a:pt x="5" y="18"/>
                  <a:pt x="4" y="17"/>
                  <a:pt x="6" y="17"/>
                </a:cubicBezTo>
                <a:cubicBezTo>
                  <a:pt x="7" y="17"/>
                  <a:pt x="8" y="17"/>
                  <a:pt x="8" y="17"/>
                </a:cubicBezTo>
                <a:cubicBezTo>
                  <a:pt x="8" y="16"/>
                  <a:pt x="8" y="15"/>
                  <a:pt x="7" y="15"/>
                </a:cubicBezTo>
                <a:cubicBezTo>
                  <a:pt x="6" y="15"/>
                  <a:pt x="6" y="15"/>
                  <a:pt x="6" y="14"/>
                </a:cubicBezTo>
                <a:cubicBezTo>
                  <a:pt x="6" y="13"/>
                  <a:pt x="7" y="13"/>
                  <a:pt x="8" y="13"/>
                </a:cubicBezTo>
                <a:cubicBezTo>
                  <a:pt x="11" y="14"/>
                  <a:pt x="13" y="14"/>
                  <a:pt x="14" y="11"/>
                </a:cubicBezTo>
                <a:cubicBezTo>
                  <a:pt x="14" y="11"/>
                  <a:pt x="15" y="11"/>
                  <a:pt x="15" y="11"/>
                </a:cubicBezTo>
                <a:cubicBezTo>
                  <a:pt x="25" y="11"/>
                  <a:pt x="34" y="10"/>
                  <a:pt x="43" y="11"/>
                </a:cubicBezTo>
                <a:cubicBezTo>
                  <a:pt x="46" y="11"/>
                  <a:pt x="50" y="10"/>
                  <a:pt x="53" y="10"/>
                </a:cubicBezTo>
                <a:cubicBezTo>
                  <a:pt x="54" y="11"/>
                  <a:pt x="55" y="9"/>
                  <a:pt x="57" y="9"/>
                </a:cubicBezTo>
                <a:cubicBezTo>
                  <a:pt x="58" y="10"/>
                  <a:pt x="59" y="9"/>
                  <a:pt x="60" y="10"/>
                </a:cubicBezTo>
                <a:cubicBezTo>
                  <a:pt x="61" y="11"/>
                  <a:pt x="64" y="11"/>
                  <a:pt x="64" y="10"/>
                </a:cubicBezTo>
                <a:cubicBezTo>
                  <a:pt x="65" y="9"/>
                  <a:pt x="66" y="10"/>
                  <a:pt x="68" y="10"/>
                </a:cubicBezTo>
                <a:cubicBezTo>
                  <a:pt x="70" y="10"/>
                  <a:pt x="73" y="10"/>
                  <a:pt x="76" y="10"/>
                </a:cubicBezTo>
                <a:cubicBezTo>
                  <a:pt x="77" y="10"/>
                  <a:pt x="77" y="10"/>
                  <a:pt x="77" y="10"/>
                </a:cubicBezTo>
                <a:cubicBezTo>
                  <a:pt x="78" y="9"/>
                  <a:pt x="80" y="9"/>
                  <a:pt x="80" y="10"/>
                </a:cubicBezTo>
                <a:cubicBezTo>
                  <a:pt x="81" y="10"/>
                  <a:pt x="82" y="10"/>
                  <a:pt x="82" y="10"/>
                </a:cubicBezTo>
                <a:cubicBezTo>
                  <a:pt x="86" y="9"/>
                  <a:pt x="90" y="10"/>
                  <a:pt x="94" y="9"/>
                </a:cubicBezTo>
                <a:cubicBezTo>
                  <a:pt x="96" y="9"/>
                  <a:pt x="98" y="10"/>
                  <a:pt x="100" y="9"/>
                </a:cubicBezTo>
                <a:cubicBezTo>
                  <a:pt x="100" y="9"/>
                  <a:pt x="102" y="9"/>
                  <a:pt x="102" y="9"/>
                </a:cubicBezTo>
                <a:cubicBezTo>
                  <a:pt x="103" y="10"/>
                  <a:pt x="104" y="10"/>
                  <a:pt x="105" y="9"/>
                </a:cubicBezTo>
                <a:cubicBezTo>
                  <a:pt x="106" y="9"/>
                  <a:pt x="107" y="9"/>
                  <a:pt x="107" y="9"/>
                </a:cubicBezTo>
                <a:cubicBezTo>
                  <a:pt x="108" y="10"/>
                  <a:pt x="109" y="10"/>
                  <a:pt x="110" y="9"/>
                </a:cubicBezTo>
                <a:cubicBezTo>
                  <a:pt x="111" y="9"/>
                  <a:pt x="111" y="9"/>
                  <a:pt x="112" y="9"/>
                </a:cubicBezTo>
                <a:cubicBezTo>
                  <a:pt x="115" y="9"/>
                  <a:pt x="118" y="9"/>
                  <a:pt x="121" y="9"/>
                </a:cubicBezTo>
                <a:cubicBezTo>
                  <a:pt x="121" y="9"/>
                  <a:pt x="122" y="10"/>
                  <a:pt x="122" y="9"/>
                </a:cubicBezTo>
                <a:cubicBezTo>
                  <a:pt x="122" y="8"/>
                  <a:pt x="123" y="8"/>
                  <a:pt x="124" y="8"/>
                </a:cubicBezTo>
                <a:cubicBezTo>
                  <a:pt x="127" y="10"/>
                  <a:pt x="130" y="8"/>
                  <a:pt x="133" y="8"/>
                </a:cubicBezTo>
                <a:cubicBezTo>
                  <a:pt x="137" y="9"/>
                  <a:pt x="140" y="9"/>
                  <a:pt x="144" y="9"/>
                </a:cubicBezTo>
                <a:cubicBezTo>
                  <a:pt x="146" y="9"/>
                  <a:pt x="148" y="9"/>
                  <a:pt x="149" y="8"/>
                </a:cubicBezTo>
                <a:cubicBezTo>
                  <a:pt x="149" y="8"/>
                  <a:pt x="150" y="8"/>
                  <a:pt x="150" y="8"/>
                </a:cubicBezTo>
                <a:cubicBezTo>
                  <a:pt x="153" y="10"/>
                  <a:pt x="155" y="8"/>
                  <a:pt x="157" y="8"/>
                </a:cubicBezTo>
                <a:cubicBezTo>
                  <a:pt x="160" y="8"/>
                  <a:pt x="163" y="8"/>
                  <a:pt x="166" y="8"/>
                </a:cubicBezTo>
                <a:cubicBezTo>
                  <a:pt x="167" y="8"/>
                  <a:pt x="168" y="9"/>
                  <a:pt x="169" y="8"/>
                </a:cubicBezTo>
                <a:cubicBezTo>
                  <a:pt x="169" y="7"/>
                  <a:pt x="174" y="7"/>
                  <a:pt x="175" y="8"/>
                </a:cubicBezTo>
                <a:cubicBezTo>
                  <a:pt x="176" y="9"/>
                  <a:pt x="178" y="9"/>
                  <a:pt x="180" y="8"/>
                </a:cubicBezTo>
                <a:cubicBezTo>
                  <a:pt x="180" y="8"/>
                  <a:pt x="181" y="8"/>
                  <a:pt x="182" y="8"/>
                </a:cubicBezTo>
                <a:cubicBezTo>
                  <a:pt x="184" y="8"/>
                  <a:pt x="187" y="8"/>
                  <a:pt x="189" y="8"/>
                </a:cubicBezTo>
                <a:cubicBezTo>
                  <a:pt x="191" y="8"/>
                  <a:pt x="193" y="9"/>
                  <a:pt x="194" y="7"/>
                </a:cubicBezTo>
                <a:cubicBezTo>
                  <a:pt x="195" y="7"/>
                  <a:pt x="197" y="7"/>
                  <a:pt x="199" y="7"/>
                </a:cubicBezTo>
                <a:cubicBezTo>
                  <a:pt x="200" y="7"/>
                  <a:pt x="201" y="7"/>
                  <a:pt x="203" y="7"/>
                </a:cubicBezTo>
                <a:cubicBezTo>
                  <a:pt x="210" y="7"/>
                  <a:pt x="218" y="8"/>
                  <a:pt x="225" y="8"/>
                </a:cubicBezTo>
                <a:cubicBezTo>
                  <a:pt x="226" y="8"/>
                  <a:pt x="227" y="8"/>
                  <a:pt x="228" y="7"/>
                </a:cubicBezTo>
                <a:cubicBezTo>
                  <a:pt x="228" y="6"/>
                  <a:pt x="228" y="7"/>
                  <a:pt x="229" y="7"/>
                </a:cubicBezTo>
                <a:cubicBezTo>
                  <a:pt x="230" y="8"/>
                  <a:pt x="231" y="8"/>
                  <a:pt x="233" y="7"/>
                </a:cubicBezTo>
                <a:cubicBezTo>
                  <a:pt x="233" y="7"/>
                  <a:pt x="233" y="7"/>
                  <a:pt x="233" y="7"/>
                </a:cubicBezTo>
                <a:cubicBezTo>
                  <a:pt x="236" y="7"/>
                  <a:pt x="238" y="6"/>
                  <a:pt x="240" y="8"/>
                </a:cubicBezTo>
                <a:cubicBezTo>
                  <a:pt x="240" y="8"/>
                  <a:pt x="241" y="8"/>
                  <a:pt x="241" y="8"/>
                </a:cubicBezTo>
                <a:cubicBezTo>
                  <a:pt x="244" y="6"/>
                  <a:pt x="247" y="8"/>
                  <a:pt x="250" y="7"/>
                </a:cubicBezTo>
                <a:cubicBezTo>
                  <a:pt x="253" y="7"/>
                  <a:pt x="256" y="8"/>
                  <a:pt x="257" y="7"/>
                </a:cubicBezTo>
                <a:cubicBezTo>
                  <a:pt x="259" y="7"/>
                  <a:pt x="260" y="7"/>
                  <a:pt x="261" y="8"/>
                </a:cubicBezTo>
                <a:cubicBezTo>
                  <a:pt x="261" y="8"/>
                  <a:pt x="262" y="8"/>
                  <a:pt x="263" y="8"/>
                </a:cubicBezTo>
                <a:cubicBezTo>
                  <a:pt x="263" y="7"/>
                  <a:pt x="264" y="6"/>
                  <a:pt x="265" y="8"/>
                </a:cubicBezTo>
                <a:cubicBezTo>
                  <a:pt x="265" y="8"/>
                  <a:pt x="266" y="8"/>
                  <a:pt x="266" y="8"/>
                </a:cubicBezTo>
                <a:cubicBezTo>
                  <a:pt x="268" y="6"/>
                  <a:pt x="271" y="7"/>
                  <a:pt x="273" y="7"/>
                </a:cubicBezTo>
                <a:cubicBezTo>
                  <a:pt x="281" y="7"/>
                  <a:pt x="289" y="7"/>
                  <a:pt x="297" y="8"/>
                </a:cubicBezTo>
                <a:cubicBezTo>
                  <a:pt x="300" y="8"/>
                  <a:pt x="302" y="8"/>
                  <a:pt x="305" y="8"/>
                </a:cubicBezTo>
                <a:cubicBezTo>
                  <a:pt x="306" y="8"/>
                  <a:pt x="308" y="8"/>
                  <a:pt x="308" y="7"/>
                </a:cubicBezTo>
                <a:cubicBezTo>
                  <a:pt x="308" y="7"/>
                  <a:pt x="310" y="6"/>
                  <a:pt x="311" y="7"/>
                </a:cubicBezTo>
                <a:cubicBezTo>
                  <a:pt x="312" y="8"/>
                  <a:pt x="313" y="8"/>
                  <a:pt x="314" y="8"/>
                </a:cubicBezTo>
                <a:cubicBezTo>
                  <a:pt x="316" y="6"/>
                  <a:pt x="317" y="7"/>
                  <a:pt x="318" y="8"/>
                </a:cubicBezTo>
                <a:cubicBezTo>
                  <a:pt x="319" y="7"/>
                  <a:pt x="320" y="6"/>
                  <a:pt x="322" y="8"/>
                </a:cubicBezTo>
                <a:cubicBezTo>
                  <a:pt x="322" y="8"/>
                  <a:pt x="324" y="8"/>
                  <a:pt x="325" y="8"/>
                </a:cubicBezTo>
                <a:cubicBezTo>
                  <a:pt x="327" y="7"/>
                  <a:pt x="329" y="7"/>
                  <a:pt x="331" y="8"/>
                </a:cubicBezTo>
                <a:cubicBezTo>
                  <a:pt x="331" y="8"/>
                  <a:pt x="332" y="8"/>
                  <a:pt x="332" y="8"/>
                </a:cubicBezTo>
                <a:cubicBezTo>
                  <a:pt x="335" y="7"/>
                  <a:pt x="339" y="7"/>
                  <a:pt x="342" y="8"/>
                </a:cubicBezTo>
                <a:cubicBezTo>
                  <a:pt x="343" y="9"/>
                  <a:pt x="343" y="8"/>
                  <a:pt x="344" y="8"/>
                </a:cubicBezTo>
                <a:cubicBezTo>
                  <a:pt x="345" y="8"/>
                  <a:pt x="347" y="7"/>
                  <a:pt x="347" y="9"/>
                </a:cubicBezTo>
                <a:cubicBezTo>
                  <a:pt x="347" y="9"/>
                  <a:pt x="348" y="9"/>
                  <a:pt x="349" y="9"/>
                </a:cubicBezTo>
                <a:cubicBezTo>
                  <a:pt x="355" y="9"/>
                  <a:pt x="362" y="9"/>
                  <a:pt x="369" y="9"/>
                </a:cubicBezTo>
                <a:cubicBezTo>
                  <a:pt x="369" y="9"/>
                  <a:pt x="369" y="9"/>
                  <a:pt x="369" y="9"/>
                </a:cubicBezTo>
                <a:cubicBezTo>
                  <a:pt x="371" y="8"/>
                  <a:pt x="373" y="9"/>
                  <a:pt x="374" y="9"/>
                </a:cubicBezTo>
                <a:cubicBezTo>
                  <a:pt x="375" y="9"/>
                  <a:pt x="377" y="9"/>
                  <a:pt x="377" y="8"/>
                </a:cubicBezTo>
                <a:cubicBezTo>
                  <a:pt x="377" y="8"/>
                  <a:pt x="378" y="8"/>
                  <a:pt x="379" y="8"/>
                </a:cubicBezTo>
                <a:cubicBezTo>
                  <a:pt x="381" y="9"/>
                  <a:pt x="383" y="8"/>
                  <a:pt x="385" y="7"/>
                </a:cubicBezTo>
                <a:cubicBezTo>
                  <a:pt x="385" y="7"/>
                  <a:pt x="385" y="7"/>
                  <a:pt x="386" y="7"/>
                </a:cubicBezTo>
                <a:cubicBezTo>
                  <a:pt x="387" y="8"/>
                  <a:pt x="389" y="8"/>
                  <a:pt x="389" y="7"/>
                </a:cubicBezTo>
                <a:cubicBezTo>
                  <a:pt x="389" y="7"/>
                  <a:pt x="392" y="6"/>
                  <a:pt x="392" y="7"/>
                </a:cubicBezTo>
                <a:cubicBezTo>
                  <a:pt x="392" y="7"/>
                  <a:pt x="394" y="7"/>
                  <a:pt x="394" y="7"/>
                </a:cubicBezTo>
                <a:cubicBezTo>
                  <a:pt x="396" y="10"/>
                  <a:pt x="396" y="7"/>
                  <a:pt x="397" y="7"/>
                </a:cubicBezTo>
                <a:cubicBezTo>
                  <a:pt x="398" y="5"/>
                  <a:pt x="400" y="6"/>
                  <a:pt x="401" y="6"/>
                </a:cubicBezTo>
                <a:cubicBezTo>
                  <a:pt x="402" y="7"/>
                  <a:pt x="404" y="7"/>
                  <a:pt x="404" y="6"/>
                </a:cubicBezTo>
                <a:cubicBezTo>
                  <a:pt x="408" y="5"/>
                  <a:pt x="413" y="5"/>
                  <a:pt x="417" y="5"/>
                </a:cubicBezTo>
                <a:cubicBezTo>
                  <a:pt x="425" y="4"/>
                  <a:pt x="434" y="4"/>
                  <a:pt x="443" y="3"/>
                </a:cubicBezTo>
                <a:cubicBezTo>
                  <a:pt x="443" y="3"/>
                  <a:pt x="444" y="3"/>
                  <a:pt x="444" y="3"/>
                </a:cubicBezTo>
                <a:cubicBezTo>
                  <a:pt x="445" y="1"/>
                  <a:pt x="448" y="2"/>
                  <a:pt x="450" y="2"/>
                </a:cubicBezTo>
                <a:cubicBezTo>
                  <a:pt x="451" y="1"/>
                  <a:pt x="453" y="1"/>
                  <a:pt x="454" y="1"/>
                </a:cubicBezTo>
                <a:cubicBezTo>
                  <a:pt x="457" y="0"/>
                  <a:pt x="461" y="0"/>
                  <a:pt x="465" y="0"/>
                </a:cubicBezTo>
                <a:cubicBezTo>
                  <a:pt x="466" y="0"/>
                  <a:pt x="465" y="1"/>
                  <a:pt x="466" y="1"/>
                </a:cubicBezTo>
                <a:cubicBezTo>
                  <a:pt x="466" y="2"/>
                  <a:pt x="467" y="1"/>
                  <a:pt x="467" y="2"/>
                </a:cubicBezTo>
                <a:cubicBezTo>
                  <a:pt x="467" y="2"/>
                  <a:pt x="466" y="2"/>
                  <a:pt x="466" y="2"/>
                </a:cubicBezTo>
                <a:cubicBezTo>
                  <a:pt x="466" y="4"/>
                  <a:pt x="463" y="5"/>
                  <a:pt x="463" y="6"/>
                </a:cubicBezTo>
                <a:cubicBezTo>
                  <a:pt x="462" y="7"/>
                  <a:pt x="462" y="8"/>
                  <a:pt x="463" y="9"/>
                </a:cubicBezTo>
                <a:cubicBezTo>
                  <a:pt x="465" y="10"/>
                  <a:pt x="465" y="12"/>
                  <a:pt x="464" y="13"/>
                </a:cubicBezTo>
                <a:cubicBezTo>
                  <a:pt x="464" y="14"/>
                  <a:pt x="464" y="14"/>
                  <a:pt x="464" y="15"/>
                </a:cubicBezTo>
                <a:cubicBezTo>
                  <a:pt x="463" y="17"/>
                  <a:pt x="465" y="18"/>
                  <a:pt x="463" y="20"/>
                </a:cubicBezTo>
                <a:cubicBezTo>
                  <a:pt x="463" y="20"/>
                  <a:pt x="462" y="22"/>
                  <a:pt x="465" y="22"/>
                </a:cubicBezTo>
                <a:cubicBezTo>
                  <a:pt x="465" y="22"/>
                  <a:pt x="465" y="22"/>
                  <a:pt x="465" y="23"/>
                </a:cubicBezTo>
                <a:cubicBezTo>
                  <a:pt x="464" y="24"/>
                  <a:pt x="464" y="25"/>
                  <a:pt x="464" y="27"/>
                </a:cubicBezTo>
                <a:cubicBezTo>
                  <a:pt x="463" y="29"/>
                  <a:pt x="463" y="29"/>
                  <a:pt x="465" y="31"/>
                </a:cubicBezTo>
                <a:cubicBezTo>
                  <a:pt x="465" y="31"/>
                  <a:pt x="465" y="32"/>
                  <a:pt x="465" y="32"/>
                </a:cubicBezTo>
                <a:cubicBezTo>
                  <a:pt x="463" y="33"/>
                  <a:pt x="464" y="34"/>
                  <a:pt x="463" y="35"/>
                </a:cubicBezTo>
                <a:cubicBezTo>
                  <a:pt x="463" y="35"/>
                  <a:pt x="463" y="35"/>
                  <a:pt x="463" y="35"/>
                </a:cubicBezTo>
                <a:cubicBezTo>
                  <a:pt x="461" y="36"/>
                  <a:pt x="465" y="36"/>
                  <a:pt x="464" y="37"/>
                </a:cubicBezTo>
                <a:cubicBezTo>
                  <a:pt x="463" y="38"/>
                  <a:pt x="463" y="39"/>
                  <a:pt x="464" y="39"/>
                </a:cubicBezTo>
                <a:cubicBezTo>
                  <a:pt x="465" y="39"/>
                  <a:pt x="465" y="40"/>
                  <a:pt x="465" y="40"/>
                </a:cubicBezTo>
                <a:cubicBezTo>
                  <a:pt x="462" y="41"/>
                  <a:pt x="465" y="42"/>
                  <a:pt x="463" y="43"/>
                </a:cubicBezTo>
                <a:cubicBezTo>
                  <a:pt x="463" y="43"/>
                  <a:pt x="463" y="44"/>
                  <a:pt x="463" y="44"/>
                </a:cubicBezTo>
                <a:cubicBezTo>
                  <a:pt x="466" y="44"/>
                  <a:pt x="464" y="46"/>
                  <a:pt x="465" y="47"/>
                </a:cubicBezTo>
                <a:cubicBezTo>
                  <a:pt x="465" y="47"/>
                  <a:pt x="465" y="47"/>
                  <a:pt x="464" y="48"/>
                </a:cubicBezTo>
                <a:cubicBezTo>
                  <a:pt x="463" y="48"/>
                  <a:pt x="463" y="48"/>
                  <a:pt x="463" y="49"/>
                </a:cubicBezTo>
                <a:cubicBezTo>
                  <a:pt x="464" y="51"/>
                  <a:pt x="464" y="52"/>
                  <a:pt x="464" y="54"/>
                </a:cubicBezTo>
                <a:cubicBezTo>
                  <a:pt x="463" y="55"/>
                  <a:pt x="464" y="56"/>
                  <a:pt x="465" y="57"/>
                </a:cubicBezTo>
                <a:cubicBezTo>
                  <a:pt x="466" y="59"/>
                  <a:pt x="465" y="61"/>
                  <a:pt x="464" y="63"/>
                </a:cubicBezTo>
                <a:cubicBezTo>
                  <a:pt x="464" y="65"/>
                  <a:pt x="465" y="66"/>
                  <a:pt x="465" y="67"/>
                </a:cubicBezTo>
                <a:cubicBezTo>
                  <a:pt x="465" y="68"/>
                  <a:pt x="466" y="69"/>
                  <a:pt x="464" y="69"/>
                </a:cubicBezTo>
                <a:cubicBezTo>
                  <a:pt x="463" y="69"/>
                  <a:pt x="464" y="70"/>
                  <a:pt x="464" y="70"/>
                </a:cubicBezTo>
                <a:cubicBezTo>
                  <a:pt x="465" y="73"/>
                  <a:pt x="466" y="76"/>
                  <a:pt x="465" y="79"/>
                </a:cubicBezTo>
                <a:cubicBezTo>
                  <a:pt x="465" y="81"/>
                  <a:pt x="466" y="83"/>
                  <a:pt x="464" y="85"/>
                </a:cubicBezTo>
                <a:cubicBezTo>
                  <a:pt x="463" y="85"/>
                  <a:pt x="463" y="87"/>
                  <a:pt x="464" y="87"/>
                </a:cubicBezTo>
                <a:cubicBezTo>
                  <a:pt x="466" y="87"/>
                  <a:pt x="465" y="88"/>
                  <a:pt x="466" y="88"/>
                </a:cubicBezTo>
                <a:cubicBezTo>
                  <a:pt x="466" y="89"/>
                  <a:pt x="466" y="90"/>
                  <a:pt x="464" y="91"/>
                </a:cubicBezTo>
                <a:cubicBezTo>
                  <a:pt x="463" y="91"/>
                  <a:pt x="463" y="91"/>
                  <a:pt x="464" y="92"/>
                </a:cubicBezTo>
                <a:cubicBezTo>
                  <a:pt x="465" y="92"/>
                  <a:pt x="465" y="92"/>
                  <a:pt x="465" y="92"/>
                </a:cubicBezTo>
                <a:cubicBezTo>
                  <a:pt x="465" y="94"/>
                  <a:pt x="463" y="95"/>
                  <a:pt x="466" y="96"/>
                </a:cubicBezTo>
                <a:cubicBezTo>
                  <a:pt x="466" y="96"/>
                  <a:pt x="466" y="97"/>
                  <a:pt x="465" y="97"/>
                </a:cubicBezTo>
                <a:cubicBezTo>
                  <a:pt x="462" y="97"/>
                  <a:pt x="463" y="98"/>
                  <a:pt x="463" y="99"/>
                </a:cubicBezTo>
                <a:cubicBezTo>
                  <a:pt x="463" y="100"/>
                  <a:pt x="463" y="100"/>
                  <a:pt x="462" y="101"/>
                </a:cubicBezTo>
                <a:cubicBezTo>
                  <a:pt x="462" y="102"/>
                  <a:pt x="462" y="103"/>
                  <a:pt x="463" y="104"/>
                </a:cubicBezTo>
                <a:cubicBezTo>
                  <a:pt x="465" y="105"/>
                  <a:pt x="465" y="106"/>
                  <a:pt x="464" y="107"/>
                </a:cubicBezTo>
                <a:cubicBezTo>
                  <a:pt x="464" y="108"/>
                  <a:pt x="463" y="109"/>
                  <a:pt x="463" y="109"/>
                </a:cubicBezTo>
                <a:cubicBezTo>
                  <a:pt x="463" y="111"/>
                  <a:pt x="462" y="113"/>
                  <a:pt x="463" y="115"/>
                </a:cubicBezTo>
                <a:cubicBezTo>
                  <a:pt x="463" y="115"/>
                  <a:pt x="460" y="116"/>
                  <a:pt x="460" y="116"/>
                </a:cubicBezTo>
                <a:cubicBezTo>
                  <a:pt x="458" y="115"/>
                  <a:pt x="456" y="115"/>
                  <a:pt x="455" y="116"/>
                </a:cubicBezTo>
                <a:cubicBezTo>
                  <a:pt x="455" y="117"/>
                  <a:pt x="454" y="117"/>
                  <a:pt x="453" y="117"/>
                </a:cubicBezTo>
                <a:cubicBezTo>
                  <a:pt x="450" y="117"/>
                  <a:pt x="447" y="117"/>
                  <a:pt x="444" y="117"/>
                </a:cubicBezTo>
                <a:cubicBezTo>
                  <a:pt x="441" y="118"/>
                  <a:pt x="437" y="117"/>
                  <a:pt x="434" y="117"/>
                </a:cubicBezTo>
                <a:cubicBezTo>
                  <a:pt x="432" y="117"/>
                  <a:pt x="430" y="117"/>
                  <a:pt x="429" y="118"/>
                </a:cubicBezTo>
                <a:cubicBezTo>
                  <a:pt x="428" y="118"/>
                  <a:pt x="427" y="119"/>
                  <a:pt x="426" y="118"/>
                </a:cubicBezTo>
                <a:cubicBezTo>
                  <a:pt x="426" y="118"/>
                  <a:pt x="421" y="118"/>
                  <a:pt x="420" y="118"/>
                </a:cubicBezTo>
                <a:cubicBezTo>
                  <a:pt x="417" y="119"/>
                  <a:pt x="417" y="119"/>
                  <a:pt x="413" y="118"/>
                </a:cubicBezTo>
                <a:cubicBezTo>
                  <a:pt x="413" y="118"/>
                  <a:pt x="410" y="118"/>
                  <a:pt x="409" y="119"/>
                </a:cubicBezTo>
                <a:cubicBezTo>
                  <a:pt x="409" y="120"/>
                  <a:pt x="408" y="120"/>
                  <a:pt x="407" y="120"/>
                </a:cubicBezTo>
                <a:cubicBezTo>
                  <a:pt x="406" y="120"/>
                  <a:pt x="404" y="120"/>
                  <a:pt x="403" y="120"/>
                </a:cubicBezTo>
                <a:cubicBezTo>
                  <a:pt x="402" y="120"/>
                  <a:pt x="401" y="121"/>
                  <a:pt x="400" y="120"/>
                </a:cubicBezTo>
                <a:cubicBezTo>
                  <a:pt x="399" y="119"/>
                  <a:pt x="396" y="120"/>
                  <a:pt x="395" y="120"/>
                </a:cubicBezTo>
                <a:cubicBezTo>
                  <a:pt x="393" y="120"/>
                  <a:pt x="392" y="120"/>
                  <a:pt x="392" y="119"/>
                </a:cubicBezTo>
                <a:cubicBezTo>
                  <a:pt x="392" y="118"/>
                  <a:pt x="391" y="118"/>
                  <a:pt x="390" y="118"/>
                </a:cubicBezTo>
                <a:cubicBezTo>
                  <a:pt x="380" y="118"/>
                  <a:pt x="370" y="118"/>
                  <a:pt x="360" y="118"/>
                </a:cubicBezTo>
                <a:cubicBezTo>
                  <a:pt x="359" y="118"/>
                  <a:pt x="358" y="118"/>
                  <a:pt x="358" y="119"/>
                </a:cubicBezTo>
                <a:cubicBezTo>
                  <a:pt x="358" y="120"/>
                  <a:pt x="357" y="120"/>
                  <a:pt x="356" y="120"/>
                </a:cubicBezTo>
                <a:cubicBezTo>
                  <a:pt x="343" y="119"/>
                  <a:pt x="330" y="119"/>
                  <a:pt x="317" y="119"/>
                </a:cubicBezTo>
                <a:cubicBezTo>
                  <a:pt x="315" y="119"/>
                  <a:pt x="314" y="118"/>
                  <a:pt x="313" y="119"/>
                </a:cubicBezTo>
                <a:cubicBezTo>
                  <a:pt x="313" y="120"/>
                  <a:pt x="310" y="120"/>
                  <a:pt x="309" y="119"/>
                </a:cubicBezTo>
                <a:cubicBezTo>
                  <a:pt x="308" y="118"/>
                  <a:pt x="306" y="118"/>
                  <a:pt x="304" y="119"/>
                </a:cubicBezTo>
                <a:cubicBezTo>
                  <a:pt x="304" y="119"/>
                  <a:pt x="303" y="119"/>
                  <a:pt x="303" y="119"/>
                </a:cubicBezTo>
                <a:cubicBezTo>
                  <a:pt x="300" y="118"/>
                  <a:pt x="300" y="118"/>
                  <a:pt x="296" y="119"/>
                </a:cubicBezTo>
                <a:cubicBezTo>
                  <a:pt x="295" y="120"/>
                  <a:pt x="293" y="120"/>
                  <a:pt x="292" y="119"/>
                </a:cubicBezTo>
                <a:cubicBezTo>
                  <a:pt x="291" y="118"/>
                  <a:pt x="290" y="118"/>
                  <a:pt x="289" y="118"/>
                </a:cubicBezTo>
                <a:cubicBezTo>
                  <a:pt x="287" y="120"/>
                  <a:pt x="285" y="119"/>
                  <a:pt x="282" y="119"/>
                </a:cubicBezTo>
                <a:cubicBezTo>
                  <a:pt x="281" y="119"/>
                  <a:pt x="282" y="118"/>
                  <a:pt x="280" y="118"/>
                </a:cubicBezTo>
                <a:cubicBezTo>
                  <a:pt x="279" y="118"/>
                  <a:pt x="278" y="119"/>
                  <a:pt x="277" y="119"/>
                </a:cubicBezTo>
                <a:cubicBezTo>
                  <a:pt x="272" y="119"/>
                  <a:pt x="266" y="119"/>
                  <a:pt x="261" y="119"/>
                </a:cubicBezTo>
                <a:cubicBezTo>
                  <a:pt x="260" y="118"/>
                  <a:pt x="259" y="119"/>
                  <a:pt x="258" y="118"/>
                </a:cubicBezTo>
                <a:cubicBezTo>
                  <a:pt x="257" y="117"/>
                  <a:pt x="256" y="118"/>
                  <a:pt x="255" y="118"/>
                </a:cubicBezTo>
                <a:cubicBezTo>
                  <a:pt x="252" y="118"/>
                  <a:pt x="249" y="119"/>
                  <a:pt x="245" y="118"/>
                </a:cubicBezTo>
                <a:cubicBezTo>
                  <a:pt x="241" y="118"/>
                  <a:pt x="237" y="118"/>
                  <a:pt x="233" y="118"/>
                </a:cubicBezTo>
                <a:cubicBezTo>
                  <a:pt x="231" y="118"/>
                  <a:pt x="229" y="119"/>
                  <a:pt x="227" y="119"/>
                </a:cubicBezTo>
                <a:cubicBezTo>
                  <a:pt x="226" y="119"/>
                  <a:pt x="224" y="119"/>
                  <a:pt x="224" y="118"/>
                </a:cubicBezTo>
                <a:cubicBezTo>
                  <a:pt x="223" y="117"/>
                  <a:pt x="222" y="117"/>
                  <a:pt x="222" y="118"/>
                </a:cubicBezTo>
                <a:cubicBezTo>
                  <a:pt x="222" y="119"/>
                  <a:pt x="220" y="119"/>
                  <a:pt x="220" y="119"/>
                </a:cubicBezTo>
                <a:cubicBezTo>
                  <a:pt x="216" y="118"/>
                  <a:pt x="213" y="118"/>
                  <a:pt x="210" y="118"/>
                </a:cubicBezTo>
                <a:cubicBezTo>
                  <a:pt x="209" y="118"/>
                  <a:pt x="209" y="118"/>
                  <a:pt x="208" y="119"/>
                </a:cubicBezTo>
                <a:cubicBezTo>
                  <a:pt x="208" y="119"/>
                  <a:pt x="207" y="119"/>
                  <a:pt x="207" y="118"/>
                </a:cubicBezTo>
                <a:cubicBezTo>
                  <a:pt x="207" y="118"/>
                  <a:pt x="206" y="118"/>
                  <a:pt x="206" y="118"/>
                </a:cubicBezTo>
                <a:cubicBezTo>
                  <a:pt x="202" y="120"/>
                  <a:pt x="199" y="119"/>
                  <a:pt x="195" y="119"/>
                </a:cubicBezTo>
                <a:cubicBezTo>
                  <a:pt x="195" y="119"/>
                  <a:pt x="194" y="119"/>
                  <a:pt x="194" y="118"/>
                </a:cubicBezTo>
                <a:cubicBezTo>
                  <a:pt x="194" y="118"/>
                  <a:pt x="193" y="118"/>
                  <a:pt x="192" y="118"/>
                </a:cubicBezTo>
                <a:cubicBezTo>
                  <a:pt x="190" y="119"/>
                  <a:pt x="187" y="118"/>
                  <a:pt x="184" y="119"/>
                </a:cubicBezTo>
                <a:cubicBezTo>
                  <a:pt x="183" y="119"/>
                  <a:pt x="182" y="118"/>
                  <a:pt x="182" y="119"/>
                </a:cubicBezTo>
                <a:cubicBezTo>
                  <a:pt x="182" y="119"/>
                  <a:pt x="181" y="120"/>
                  <a:pt x="181" y="120"/>
                </a:cubicBezTo>
                <a:cubicBezTo>
                  <a:pt x="177" y="118"/>
                  <a:pt x="173" y="120"/>
                  <a:pt x="169" y="119"/>
                </a:cubicBezTo>
                <a:cubicBezTo>
                  <a:pt x="169" y="119"/>
                  <a:pt x="168" y="119"/>
                  <a:pt x="168" y="120"/>
                </a:cubicBezTo>
                <a:cubicBezTo>
                  <a:pt x="168" y="121"/>
                  <a:pt x="167" y="120"/>
                  <a:pt x="167" y="120"/>
                </a:cubicBezTo>
                <a:cubicBezTo>
                  <a:pt x="165" y="119"/>
                  <a:pt x="165" y="119"/>
                  <a:pt x="165" y="120"/>
                </a:cubicBezTo>
                <a:cubicBezTo>
                  <a:pt x="164" y="121"/>
                  <a:pt x="164" y="120"/>
                  <a:pt x="163" y="120"/>
                </a:cubicBezTo>
                <a:cubicBezTo>
                  <a:pt x="158" y="120"/>
                  <a:pt x="152" y="120"/>
                  <a:pt x="148" y="120"/>
                </a:cubicBezTo>
                <a:cubicBezTo>
                  <a:pt x="144" y="121"/>
                  <a:pt x="141" y="121"/>
                  <a:pt x="137" y="121"/>
                </a:cubicBezTo>
                <a:cubicBezTo>
                  <a:pt x="133" y="120"/>
                  <a:pt x="129" y="120"/>
                  <a:pt x="125" y="121"/>
                </a:cubicBezTo>
                <a:cubicBezTo>
                  <a:pt x="122" y="121"/>
                  <a:pt x="118" y="121"/>
                  <a:pt x="115" y="121"/>
                </a:cubicBezTo>
                <a:cubicBezTo>
                  <a:pt x="113" y="121"/>
                  <a:pt x="112" y="121"/>
                  <a:pt x="110" y="121"/>
                </a:cubicBezTo>
                <a:cubicBezTo>
                  <a:pt x="110" y="121"/>
                  <a:pt x="108" y="121"/>
                  <a:pt x="108" y="121"/>
                </a:cubicBezTo>
                <a:cubicBezTo>
                  <a:pt x="106" y="123"/>
                  <a:pt x="103" y="122"/>
                  <a:pt x="100" y="122"/>
                </a:cubicBezTo>
                <a:cubicBezTo>
                  <a:pt x="98" y="122"/>
                  <a:pt x="97" y="121"/>
                  <a:pt x="95" y="122"/>
                </a:cubicBezTo>
                <a:cubicBezTo>
                  <a:pt x="95" y="122"/>
                  <a:pt x="94" y="122"/>
                  <a:pt x="94" y="122"/>
                </a:cubicBezTo>
                <a:cubicBezTo>
                  <a:pt x="93" y="121"/>
                  <a:pt x="92" y="121"/>
                  <a:pt x="92" y="122"/>
                </a:cubicBezTo>
                <a:cubicBezTo>
                  <a:pt x="92" y="122"/>
                  <a:pt x="91" y="122"/>
                  <a:pt x="91" y="122"/>
                </a:cubicBezTo>
                <a:cubicBezTo>
                  <a:pt x="88" y="121"/>
                  <a:pt x="84" y="123"/>
                  <a:pt x="81" y="122"/>
                </a:cubicBezTo>
                <a:cubicBezTo>
                  <a:pt x="78" y="122"/>
                  <a:pt x="76" y="121"/>
                  <a:pt x="72" y="121"/>
                </a:cubicBezTo>
                <a:cubicBezTo>
                  <a:pt x="65" y="122"/>
                  <a:pt x="58" y="123"/>
                  <a:pt x="51" y="123"/>
                </a:cubicBezTo>
                <a:cubicBezTo>
                  <a:pt x="47" y="125"/>
                  <a:pt x="42" y="124"/>
                  <a:pt x="38" y="124"/>
                </a:cubicBezTo>
                <a:cubicBezTo>
                  <a:pt x="33" y="125"/>
                  <a:pt x="28" y="125"/>
                  <a:pt x="23" y="125"/>
                </a:cubicBezTo>
                <a:cubicBezTo>
                  <a:pt x="22" y="125"/>
                  <a:pt x="19" y="123"/>
                  <a:pt x="18" y="123"/>
                </a:cubicBezTo>
                <a:cubicBezTo>
                  <a:pt x="17" y="122"/>
                  <a:pt x="15" y="122"/>
                  <a:pt x="13" y="122"/>
                </a:cubicBezTo>
                <a:cubicBezTo>
                  <a:pt x="12" y="121"/>
                  <a:pt x="11" y="121"/>
                  <a:pt x="10" y="120"/>
                </a:cubicBezTo>
              </a:path>
            </a:pathLst>
          </a:custGeom>
          <a:solidFill>
            <a:srgbClr val="FFD824"/>
          </a:solidFill>
          <a:ln w="9525">
            <a:noFill/>
            <a:round/>
            <a:headEnd/>
            <a:tailEnd/>
          </a:ln>
        </p:spPr>
        <p:txBody>
          <a:bodyPr rot="0" vert="horz" wrap="square" lIns="107990" tIns="53996" rIns="107990" bIns="53996" anchor="t" anchorCtr="0" upright="1">
            <a:noAutofit/>
          </a:bodyPr>
          <a:lstStyle/>
          <a:p>
            <a:endParaRPr lang="en-US" sz="2126" dirty="0">
              <a:latin typeface="Arial Regular"/>
            </a:endParaRPr>
          </a:p>
        </p:txBody>
      </p:sp>
      <p:sp>
        <p:nvSpPr>
          <p:cNvPr id="5" name="CuadroTexto 4">
            <a:extLst>
              <a:ext uri="{FF2B5EF4-FFF2-40B4-BE49-F238E27FC236}">
                <a16:creationId xmlns:a16="http://schemas.microsoft.com/office/drawing/2014/main" id="{B64A1DD0-B4C6-4DED-86F9-5988A8E08045}"/>
              </a:ext>
            </a:extLst>
          </p:cNvPr>
          <p:cNvSpPr txBox="1"/>
          <p:nvPr/>
        </p:nvSpPr>
        <p:spPr>
          <a:xfrm>
            <a:off x="1775919" y="2931725"/>
            <a:ext cx="9144000" cy="5078313"/>
          </a:xfrm>
          <a:prstGeom prst="rect">
            <a:avLst/>
          </a:prstGeom>
          <a:noFill/>
        </p:spPr>
        <p:txBody>
          <a:bodyPr wrap="square">
            <a:spAutoFit/>
          </a:bodyPr>
          <a:lstStyle/>
          <a:p>
            <a:pPr algn="just"/>
            <a:endParaRPr lang="es-SV" sz="3600" dirty="0">
              <a:latin typeface="Arial" panose="020B0604020202020204" pitchFamily="34" charset="0"/>
              <a:cs typeface="Arial" panose="020B0604020202020204" pitchFamily="34" charset="0"/>
            </a:endParaRPr>
          </a:p>
          <a:p>
            <a:pPr algn="just"/>
            <a:r>
              <a:rPr lang="es-MX" sz="3600" b="1" dirty="0">
                <a:latin typeface="Arial" panose="020B0604020202020204" pitchFamily="34" charset="0"/>
                <a:cs typeface="Arial" panose="020B0604020202020204" pitchFamily="34" charset="0"/>
              </a:rPr>
              <a:t>Estrategia de comunicación de Riesgos sobre el COVID19 para poblaciones claves y vulnerables: </a:t>
            </a:r>
          </a:p>
          <a:p>
            <a:pPr algn="just"/>
            <a:endParaRPr lang="es-SV" sz="3600" b="1" dirty="0">
              <a:latin typeface="Arial" panose="020B0604020202020204" pitchFamily="34" charset="0"/>
              <a:cs typeface="Arial" panose="020B0604020202020204" pitchFamily="34" charset="0"/>
            </a:endParaRPr>
          </a:p>
          <a:p>
            <a:pPr algn="just"/>
            <a:r>
              <a:rPr lang="es-MX" sz="3600" dirty="0">
                <a:latin typeface="Arial" panose="020B0604020202020204" pitchFamily="34" charset="0"/>
                <a:cs typeface="Arial" panose="020B0604020202020204" pitchFamily="34" charset="0"/>
              </a:rPr>
              <a:t>Diseño e implementación de la campaña de comunicación a nivel nacional vía múltiples medios de comunicación en coordinación con Sociedad civil y sector gobierno.</a:t>
            </a:r>
            <a:endParaRPr lang="es-SV" sz="3600" dirty="0">
              <a:latin typeface="Arial" panose="020B0604020202020204" pitchFamily="34" charset="0"/>
              <a:cs typeface="Arial" panose="020B0604020202020204" pitchFamily="34" charset="0"/>
            </a:endParaRPr>
          </a:p>
        </p:txBody>
      </p:sp>
      <p:grpSp>
        <p:nvGrpSpPr>
          <p:cNvPr id="7" name="Grupo 6">
            <a:extLst>
              <a:ext uri="{FF2B5EF4-FFF2-40B4-BE49-F238E27FC236}">
                <a16:creationId xmlns:a16="http://schemas.microsoft.com/office/drawing/2014/main" id="{D646F56E-590D-4C3A-9897-6B1FCD499551}"/>
              </a:ext>
            </a:extLst>
          </p:cNvPr>
          <p:cNvGrpSpPr/>
          <p:nvPr/>
        </p:nvGrpSpPr>
        <p:grpSpPr>
          <a:xfrm>
            <a:off x="1" y="-64334"/>
            <a:ext cx="18333476" cy="10287000"/>
            <a:chOff x="-30317" y="0"/>
            <a:chExt cx="12222317" cy="6858000"/>
          </a:xfrm>
        </p:grpSpPr>
        <p:sp>
          <p:nvSpPr>
            <p:cNvPr id="8" name="Rectángulo 7">
              <a:extLst>
                <a:ext uri="{FF2B5EF4-FFF2-40B4-BE49-F238E27FC236}">
                  <a16:creationId xmlns:a16="http://schemas.microsoft.com/office/drawing/2014/main" id="{15C02FCF-827F-466A-AC39-5415C2E62DB1}"/>
                </a:ext>
              </a:extLst>
            </p:cNvPr>
            <p:cNvSpPr/>
            <p:nvPr/>
          </p:nvSpPr>
          <p:spPr>
            <a:xfrm rot="5400000" flipV="1">
              <a:off x="-3212929" y="3182612"/>
              <a:ext cx="6858000" cy="492775"/>
            </a:xfrm>
            <a:prstGeom prst="rect">
              <a:avLst/>
            </a:prstGeom>
            <a:solidFill>
              <a:srgbClr val="1155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sz="2700"/>
            </a:p>
          </p:txBody>
        </p:sp>
        <p:sp>
          <p:nvSpPr>
            <p:cNvPr id="9" name="Rectángulo 8">
              <a:extLst>
                <a:ext uri="{FF2B5EF4-FFF2-40B4-BE49-F238E27FC236}">
                  <a16:creationId xmlns:a16="http://schemas.microsoft.com/office/drawing/2014/main" id="{69CE97B4-8DB7-4D41-9EB4-52FD0D401848}"/>
                </a:ext>
              </a:extLst>
            </p:cNvPr>
            <p:cNvSpPr/>
            <p:nvPr/>
          </p:nvSpPr>
          <p:spPr>
            <a:xfrm>
              <a:off x="0" y="0"/>
              <a:ext cx="12192000" cy="1282262"/>
            </a:xfrm>
            <a:prstGeom prst="rect">
              <a:avLst/>
            </a:prstGeom>
            <a:solidFill>
              <a:srgbClr val="1155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sz="2700"/>
            </a:p>
          </p:txBody>
        </p:sp>
        <p:sp>
          <p:nvSpPr>
            <p:cNvPr id="10" name="Triángulo isósceles 9">
              <a:extLst>
                <a:ext uri="{FF2B5EF4-FFF2-40B4-BE49-F238E27FC236}">
                  <a16:creationId xmlns:a16="http://schemas.microsoft.com/office/drawing/2014/main" id="{292BB737-6B0B-432F-8BE3-FD53B4ACF122}"/>
                </a:ext>
              </a:extLst>
            </p:cNvPr>
            <p:cNvSpPr/>
            <p:nvPr/>
          </p:nvSpPr>
          <p:spPr>
            <a:xfrm rot="5400000">
              <a:off x="142265" y="3431769"/>
              <a:ext cx="838782" cy="575744"/>
            </a:xfrm>
            <a:prstGeom prst="triangle">
              <a:avLst/>
            </a:prstGeom>
            <a:solidFill>
              <a:srgbClr val="1155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sz="2700"/>
            </a:p>
          </p:txBody>
        </p:sp>
      </p:grpSp>
      <p:grpSp>
        <p:nvGrpSpPr>
          <p:cNvPr id="11" name="Google Shape;1912;p76">
            <a:extLst>
              <a:ext uri="{FF2B5EF4-FFF2-40B4-BE49-F238E27FC236}">
                <a16:creationId xmlns:a16="http://schemas.microsoft.com/office/drawing/2014/main" id="{B1EAC9A8-01CE-427B-B80C-9F11D90CCE14}"/>
              </a:ext>
            </a:extLst>
          </p:cNvPr>
          <p:cNvGrpSpPr/>
          <p:nvPr/>
        </p:nvGrpSpPr>
        <p:grpSpPr>
          <a:xfrm rot="3810935">
            <a:off x="623802" y="1225881"/>
            <a:ext cx="594315" cy="555924"/>
            <a:chOff x="2434050" y="3452125"/>
            <a:chExt cx="688500" cy="644025"/>
          </a:xfrm>
          <a:solidFill>
            <a:srgbClr val="146BEA"/>
          </a:solidFill>
        </p:grpSpPr>
        <p:sp>
          <p:nvSpPr>
            <p:cNvPr id="12" name="Google Shape;1913;p76">
              <a:extLst>
                <a:ext uri="{FF2B5EF4-FFF2-40B4-BE49-F238E27FC236}">
                  <a16:creationId xmlns:a16="http://schemas.microsoft.com/office/drawing/2014/main" id="{7FD13A4B-64F8-4343-BB45-35A17C9BD01F}"/>
                </a:ext>
              </a:extLst>
            </p:cNvPr>
            <p:cNvSpPr/>
            <p:nvPr/>
          </p:nvSpPr>
          <p:spPr>
            <a:xfrm>
              <a:off x="2446975" y="3452125"/>
              <a:ext cx="675575" cy="162700"/>
            </a:xfrm>
            <a:custGeom>
              <a:avLst/>
              <a:gdLst/>
              <a:ahLst/>
              <a:cxnLst/>
              <a:rect l="l" t="t" r="r" b="b"/>
              <a:pathLst>
                <a:path w="27023" h="6508" extrusionOk="0">
                  <a:moveTo>
                    <a:pt x="20380" y="0"/>
                  </a:moveTo>
                  <a:cubicBezTo>
                    <a:pt x="15902" y="0"/>
                    <a:pt x="11344" y="556"/>
                    <a:pt x="6931" y="853"/>
                  </a:cubicBezTo>
                  <a:cubicBezTo>
                    <a:pt x="5259" y="944"/>
                    <a:pt x="3526" y="1065"/>
                    <a:pt x="2189" y="1704"/>
                  </a:cubicBezTo>
                  <a:cubicBezTo>
                    <a:pt x="821" y="2312"/>
                    <a:pt x="1" y="3588"/>
                    <a:pt x="760" y="4652"/>
                  </a:cubicBezTo>
                  <a:cubicBezTo>
                    <a:pt x="1703" y="6020"/>
                    <a:pt x="4286" y="6263"/>
                    <a:pt x="6384" y="6293"/>
                  </a:cubicBezTo>
                  <a:cubicBezTo>
                    <a:pt x="10183" y="6354"/>
                    <a:pt x="13983" y="6415"/>
                    <a:pt x="17812" y="6506"/>
                  </a:cubicBezTo>
                  <a:cubicBezTo>
                    <a:pt x="18089" y="6506"/>
                    <a:pt x="18366" y="6507"/>
                    <a:pt x="18644" y="6507"/>
                  </a:cubicBezTo>
                  <a:cubicBezTo>
                    <a:pt x="19892" y="6507"/>
                    <a:pt x="21142" y="6487"/>
                    <a:pt x="22311" y="6263"/>
                  </a:cubicBezTo>
                  <a:cubicBezTo>
                    <a:pt x="23740" y="6020"/>
                    <a:pt x="25077" y="5412"/>
                    <a:pt x="25655" y="4470"/>
                  </a:cubicBezTo>
                  <a:cubicBezTo>
                    <a:pt x="27022" y="2281"/>
                    <a:pt x="23770" y="1"/>
                    <a:pt x="20730" y="1"/>
                  </a:cubicBezTo>
                  <a:cubicBezTo>
                    <a:pt x="20614" y="1"/>
                    <a:pt x="20497" y="0"/>
                    <a:pt x="20380" y="0"/>
                  </a:cubicBezTo>
                  <a:close/>
                </a:path>
              </a:pathLst>
            </a:custGeom>
            <a:grpFill/>
            <a:ln>
              <a:noFill/>
            </a:ln>
          </p:spPr>
          <p:txBody>
            <a:bodyPr spcFirstLastPara="1" wrap="square" lIns="137138" tIns="137138" rIns="137138" bIns="137138" anchor="ctr" anchorCtr="0">
              <a:noAutofit/>
            </a:bodyPr>
            <a:lstStyle/>
            <a:p>
              <a:endParaRPr sz="2700"/>
            </a:p>
          </p:txBody>
        </p:sp>
        <p:sp>
          <p:nvSpPr>
            <p:cNvPr id="13" name="Google Shape;1914;p76">
              <a:extLst>
                <a:ext uri="{FF2B5EF4-FFF2-40B4-BE49-F238E27FC236}">
                  <a16:creationId xmlns:a16="http://schemas.microsoft.com/office/drawing/2014/main" id="{A6674349-F64E-4858-B009-2DA3B901BF71}"/>
                </a:ext>
              </a:extLst>
            </p:cNvPr>
            <p:cNvSpPr/>
            <p:nvPr/>
          </p:nvSpPr>
          <p:spPr>
            <a:xfrm>
              <a:off x="2446975" y="3933125"/>
              <a:ext cx="675575" cy="163025"/>
            </a:xfrm>
            <a:custGeom>
              <a:avLst/>
              <a:gdLst/>
              <a:ahLst/>
              <a:cxnLst/>
              <a:rect l="l" t="t" r="r" b="b"/>
              <a:pathLst>
                <a:path w="27023" h="6521" extrusionOk="0">
                  <a:moveTo>
                    <a:pt x="20396" y="1"/>
                  </a:moveTo>
                  <a:cubicBezTo>
                    <a:pt x="15914" y="1"/>
                    <a:pt x="11350" y="586"/>
                    <a:pt x="6931" y="853"/>
                  </a:cubicBezTo>
                  <a:cubicBezTo>
                    <a:pt x="5259" y="975"/>
                    <a:pt x="3526" y="1066"/>
                    <a:pt x="2189" y="1704"/>
                  </a:cubicBezTo>
                  <a:cubicBezTo>
                    <a:pt x="821" y="2312"/>
                    <a:pt x="1" y="3589"/>
                    <a:pt x="760" y="4683"/>
                  </a:cubicBezTo>
                  <a:cubicBezTo>
                    <a:pt x="1703" y="6020"/>
                    <a:pt x="4286" y="6263"/>
                    <a:pt x="6384" y="6294"/>
                  </a:cubicBezTo>
                  <a:cubicBezTo>
                    <a:pt x="10183" y="6385"/>
                    <a:pt x="13983" y="6446"/>
                    <a:pt x="17812" y="6507"/>
                  </a:cubicBezTo>
                  <a:cubicBezTo>
                    <a:pt x="18209" y="6514"/>
                    <a:pt x="18608" y="6520"/>
                    <a:pt x="19007" y="6520"/>
                  </a:cubicBezTo>
                  <a:cubicBezTo>
                    <a:pt x="20134" y="6520"/>
                    <a:pt x="21256" y="6473"/>
                    <a:pt x="22311" y="6294"/>
                  </a:cubicBezTo>
                  <a:cubicBezTo>
                    <a:pt x="23740" y="6020"/>
                    <a:pt x="25077" y="5412"/>
                    <a:pt x="25655" y="4470"/>
                  </a:cubicBezTo>
                  <a:cubicBezTo>
                    <a:pt x="27022" y="2312"/>
                    <a:pt x="23770" y="2"/>
                    <a:pt x="20730" y="2"/>
                  </a:cubicBezTo>
                  <a:cubicBezTo>
                    <a:pt x="20619" y="1"/>
                    <a:pt x="20508" y="1"/>
                    <a:pt x="20396" y="1"/>
                  </a:cubicBezTo>
                  <a:close/>
                </a:path>
              </a:pathLst>
            </a:custGeom>
            <a:grpFill/>
            <a:ln>
              <a:noFill/>
            </a:ln>
          </p:spPr>
          <p:txBody>
            <a:bodyPr spcFirstLastPara="1" wrap="square" lIns="137138" tIns="137138" rIns="137138" bIns="137138" anchor="ctr" anchorCtr="0">
              <a:noAutofit/>
            </a:bodyPr>
            <a:lstStyle/>
            <a:p>
              <a:endParaRPr sz="2700"/>
            </a:p>
          </p:txBody>
        </p:sp>
        <p:sp>
          <p:nvSpPr>
            <p:cNvPr id="14" name="Google Shape;1915;p76">
              <a:extLst>
                <a:ext uri="{FF2B5EF4-FFF2-40B4-BE49-F238E27FC236}">
                  <a16:creationId xmlns:a16="http://schemas.microsoft.com/office/drawing/2014/main" id="{8C6D5D65-6BF3-4B61-BB77-531BF8ECCD8E}"/>
                </a:ext>
              </a:extLst>
            </p:cNvPr>
            <p:cNvSpPr/>
            <p:nvPr/>
          </p:nvSpPr>
          <p:spPr>
            <a:xfrm>
              <a:off x="2434050" y="3692550"/>
              <a:ext cx="674825" cy="163150"/>
            </a:xfrm>
            <a:custGeom>
              <a:avLst/>
              <a:gdLst/>
              <a:ahLst/>
              <a:cxnLst/>
              <a:rect l="l" t="t" r="r" b="b"/>
              <a:pathLst>
                <a:path w="26993" h="6526" extrusionOk="0">
                  <a:moveTo>
                    <a:pt x="7740" y="1"/>
                  </a:moveTo>
                  <a:cubicBezTo>
                    <a:pt x="6705" y="1"/>
                    <a:pt x="5679" y="46"/>
                    <a:pt x="4682" y="233"/>
                  </a:cubicBezTo>
                  <a:cubicBezTo>
                    <a:pt x="3253" y="506"/>
                    <a:pt x="1916" y="1084"/>
                    <a:pt x="1338" y="2026"/>
                  </a:cubicBezTo>
                  <a:cubicBezTo>
                    <a:pt x="1" y="4214"/>
                    <a:pt x="3223" y="6494"/>
                    <a:pt x="6262" y="6525"/>
                  </a:cubicBezTo>
                  <a:cubicBezTo>
                    <a:pt x="6374" y="6525"/>
                    <a:pt x="6485" y="6526"/>
                    <a:pt x="6596" y="6526"/>
                  </a:cubicBezTo>
                  <a:cubicBezTo>
                    <a:pt x="11079" y="6526"/>
                    <a:pt x="15643" y="5940"/>
                    <a:pt x="20062" y="5643"/>
                  </a:cubicBezTo>
                  <a:cubicBezTo>
                    <a:pt x="21734" y="5552"/>
                    <a:pt x="23466" y="5430"/>
                    <a:pt x="24804" y="4822"/>
                  </a:cubicBezTo>
                  <a:cubicBezTo>
                    <a:pt x="26172" y="4184"/>
                    <a:pt x="26992" y="2907"/>
                    <a:pt x="26232" y="1844"/>
                  </a:cubicBezTo>
                  <a:cubicBezTo>
                    <a:pt x="25290" y="476"/>
                    <a:pt x="22706" y="233"/>
                    <a:pt x="20609" y="202"/>
                  </a:cubicBezTo>
                  <a:cubicBezTo>
                    <a:pt x="16810" y="141"/>
                    <a:pt x="13010" y="81"/>
                    <a:pt x="9180" y="20"/>
                  </a:cubicBezTo>
                  <a:cubicBezTo>
                    <a:pt x="8700" y="10"/>
                    <a:pt x="8219" y="1"/>
                    <a:pt x="7740" y="1"/>
                  </a:cubicBezTo>
                  <a:close/>
                </a:path>
              </a:pathLst>
            </a:custGeom>
            <a:grpFill/>
            <a:ln>
              <a:noFill/>
            </a:ln>
          </p:spPr>
          <p:txBody>
            <a:bodyPr spcFirstLastPara="1" wrap="square" lIns="137138" tIns="137138" rIns="137138" bIns="137138" anchor="ctr" anchorCtr="0">
              <a:noAutofit/>
            </a:bodyPr>
            <a:lstStyle/>
            <a:p>
              <a:endParaRPr sz="2700"/>
            </a:p>
          </p:txBody>
        </p:sp>
      </p:grpSp>
      <p:sp>
        <p:nvSpPr>
          <p:cNvPr id="15" name="Google Shape;1907;p76">
            <a:extLst>
              <a:ext uri="{FF2B5EF4-FFF2-40B4-BE49-F238E27FC236}">
                <a16:creationId xmlns:a16="http://schemas.microsoft.com/office/drawing/2014/main" id="{59FE4FE9-0874-452F-B59D-9A780A027721}"/>
              </a:ext>
            </a:extLst>
          </p:cNvPr>
          <p:cNvSpPr/>
          <p:nvPr/>
        </p:nvSpPr>
        <p:spPr>
          <a:xfrm>
            <a:off x="260377" y="64334"/>
            <a:ext cx="856340" cy="807590"/>
          </a:xfrm>
          <a:custGeom>
            <a:avLst/>
            <a:gdLst/>
            <a:ahLst/>
            <a:cxnLst/>
            <a:rect l="l" t="t" r="r" b="b"/>
            <a:pathLst>
              <a:path w="29546" h="27864" extrusionOk="0">
                <a:moveTo>
                  <a:pt x="13863" y="6297"/>
                </a:moveTo>
                <a:cubicBezTo>
                  <a:pt x="14045" y="6297"/>
                  <a:pt x="14227" y="6305"/>
                  <a:pt x="14408" y="6320"/>
                </a:cubicBezTo>
                <a:cubicBezTo>
                  <a:pt x="15867" y="6411"/>
                  <a:pt x="17296" y="6958"/>
                  <a:pt x="18542" y="7687"/>
                </a:cubicBezTo>
                <a:cubicBezTo>
                  <a:pt x="19849" y="8417"/>
                  <a:pt x="21065" y="9390"/>
                  <a:pt x="21703" y="10757"/>
                </a:cubicBezTo>
                <a:cubicBezTo>
                  <a:pt x="22585" y="12642"/>
                  <a:pt x="22159" y="14922"/>
                  <a:pt x="21126" y="16745"/>
                </a:cubicBezTo>
                <a:cubicBezTo>
                  <a:pt x="20214" y="18356"/>
                  <a:pt x="18816" y="19724"/>
                  <a:pt x="17114" y="20454"/>
                </a:cubicBezTo>
                <a:cubicBezTo>
                  <a:pt x="16228" y="20849"/>
                  <a:pt x="15261" y="21055"/>
                  <a:pt x="14297" y="21055"/>
                </a:cubicBezTo>
                <a:cubicBezTo>
                  <a:pt x="13407" y="21055"/>
                  <a:pt x="12520" y="20879"/>
                  <a:pt x="11703" y="20514"/>
                </a:cubicBezTo>
                <a:cubicBezTo>
                  <a:pt x="8390" y="19025"/>
                  <a:pt x="7569" y="14678"/>
                  <a:pt x="8116" y="11426"/>
                </a:cubicBezTo>
                <a:cubicBezTo>
                  <a:pt x="8390" y="9906"/>
                  <a:pt x="9089" y="8447"/>
                  <a:pt x="10274" y="7475"/>
                </a:cubicBezTo>
                <a:cubicBezTo>
                  <a:pt x="11286" y="6676"/>
                  <a:pt x="12578" y="6297"/>
                  <a:pt x="13863" y="6297"/>
                </a:cubicBezTo>
                <a:close/>
                <a:moveTo>
                  <a:pt x="13659" y="1"/>
                </a:moveTo>
                <a:cubicBezTo>
                  <a:pt x="9375" y="1"/>
                  <a:pt x="5156" y="1374"/>
                  <a:pt x="2645" y="4952"/>
                </a:cubicBezTo>
                <a:cubicBezTo>
                  <a:pt x="578" y="7900"/>
                  <a:pt x="1" y="11791"/>
                  <a:pt x="791" y="15286"/>
                </a:cubicBezTo>
                <a:cubicBezTo>
                  <a:pt x="1581" y="18812"/>
                  <a:pt x="3709" y="21973"/>
                  <a:pt x="6445" y="24283"/>
                </a:cubicBezTo>
                <a:cubicBezTo>
                  <a:pt x="8918" y="26393"/>
                  <a:pt x="12106" y="27864"/>
                  <a:pt x="15285" y="27864"/>
                </a:cubicBezTo>
                <a:cubicBezTo>
                  <a:pt x="16092" y="27864"/>
                  <a:pt x="16898" y="27769"/>
                  <a:pt x="17691" y="27566"/>
                </a:cubicBezTo>
                <a:cubicBezTo>
                  <a:pt x="20487" y="26837"/>
                  <a:pt x="22828" y="24861"/>
                  <a:pt x="24712" y="22642"/>
                </a:cubicBezTo>
                <a:cubicBezTo>
                  <a:pt x="26567" y="20484"/>
                  <a:pt x="28086" y="17992"/>
                  <a:pt x="28816" y="15256"/>
                </a:cubicBezTo>
                <a:cubicBezTo>
                  <a:pt x="29545" y="12490"/>
                  <a:pt x="29393" y="9450"/>
                  <a:pt x="28056" y="6928"/>
                </a:cubicBezTo>
                <a:cubicBezTo>
                  <a:pt x="26688" y="4283"/>
                  <a:pt x="24105" y="2429"/>
                  <a:pt x="21339" y="1396"/>
                </a:cubicBezTo>
                <a:cubicBezTo>
                  <a:pt x="19018" y="533"/>
                  <a:pt x="16326" y="1"/>
                  <a:pt x="13659" y="1"/>
                </a:cubicBezTo>
                <a:close/>
              </a:path>
            </a:pathLst>
          </a:custGeom>
          <a:solidFill>
            <a:srgbClr val="146BEA"/>
          </a:solidFill>
          <a:ln>
            <a:noFill/>
          </a:ln>
        </p:spPr>
        <p:txBody>
          <a:bodyPr spcFirstLastPara="1" wrap="square" lIns="137138" tIns="137138" rIns="137138" bIns="137138" anchor="ctr" anchorCtr="0">
            <a:noAutofit/>
          </a:bodyPr>
          <a:lstStyle/>
          <a:p>
            <a:endParaRPr sz="2700"/>
          </a:p>
        </p:txBody>
      </p:sp>
      <p:grpSp>
        <p:nvGrpSpPr>
          <p:cNvPr id="16" name="Google Shape;1942;p76">
            <a:extLst>
              <a:ext uri="{FF2B5EF4-FFF2-40B4-BE49-F238E27FC236}">
                <a16:creationId xmlns:a16="http://schemas.microsoft.com/office/drawing/2014/main" id="{564E64FD-1198-4887-BEB3-D741894EBAC3}"/>
              </a:ext>
            </a:extLst>
          </p:cNvPr>
          <p:cNvGrpSpPr/>
          <p:nvPr/>
        </p:nvGrpSpPr>
        <p:grpSpPr>
          <a:xfrm rot="18926063">
            <a:off x="15389198" y="452594"/>
            <a:ext cx="1265135" cy="1384355"/>
            <a:chOff x="5523025" y="3576800"/>
            <a:chExt cx="443050" cy="484800"/>
          </a:xfrm>
          <a:solidFill>
            <a:srgbClr val="146BEA"/>
          </a:solidFill>
        </p:grpSpPr>
        <p:sp>
          <p:nvSpPr>
            <p:cNvPr id="17" name="Google Shape;1943;p76">
              <a:extLst>
                <a:ext uri="{FF2B5EF4-FFF2-40B4-BE49-F238E27FC236}">
                  <a16:creationId xmlns:a16="http://schemas.microsoft.com/office/drawing/2014/main" id="{1B9AB067-1CD9-48B7-A41A-8875BF6690C7}"/>
                </a:ext>
              </a:extLst>
            </p:cNvPr>
            <p:cNvSpPr/>
            <p:nvPr/>
          </p:nvSpPr>
          <p:spPr>
            <a:xfrm>
              <a:off x="5772275" y="3798425"/>
              <a:ext cx="87400" cy="65375"/>
            </a:xfrm>
            <a:custGeom>
              <a:avLst/>
              <a:gdLst/>
              <a:ahLst/>
              <a:cxnLst/>
              <a:rect l="l" t="t" r="r" b="b"/>
              <a:pathLst>
                <a:path w="3496" h="2615" extrusionOk="0">
                  <a:moveTo>
                    <a:pt x="1071" y="0"/>
                  </a:moveTo>
                  <a:cubicBezTo>
                    <a:pt x="861" y="0"/>
                    <a:pt x="669" y="55"/>
                    <a:pt x="517" y="192"/>
                  </a:cubicBezTo>
                  <a:cubicBezTo>
                    <a:pt x="0" y="648"/>
                    <a:pt x="152" y="1834"/>
                    <a:pt x="608" y="2290"/>
                  </a:cubicBezTo>
                  <a:cubicBezTo>
                    <a:pt x="867" y="2525"/>
                    <a:pt x="1236" y="2615"/>
                    <a:pt x="1615" y="2615"/>
                  </a:cubicBezTo>
                  <a:cubicBezTo>
                    <a:pt x="1725" y="2615"/>
                    <a:pt x="1836" y="2607"/>
                    <a:pt x="1945" y="2593"/>
                  </a:cubicBezTo>
                  <a:cubicBezTo>
                    <a:pt x="2310" y="2563"/>
                    <a:pt x="2705" y="2502"/>
                    <a:pt x="3009" y="2259"/>
                  </a:cubicBezTo>
                  <a:cubicBezTo>
                    <a:pt x="3313" y="2016"/>
                    <a:pt x="3496" y="1590"/>
                    <a:pt x="3344" y="1256"/>
                  </a:cubicBezTo>
                  <a:cubicBezTo>
                    <a:pt x="3252" y="1043"/>
                    <a:pt x="3070" y="891"/>
                    <a:pt x="2888" y="770"/>
                  </a:cubicBezTo>
                  <a:cubicBezTo>
                    <a:pt x="2500" y="496"/>
                    <a:pt x="1702" y="0"/>
                    <a:pt x="1071" y="0"/>
                  </a:cubicBezTo>
                  <a:close/>
                </a:path>
              </a:pathLst>
            </a:custGeom>
            <a:grpFill/>
            <a:ln>
              <a:noFill/>
            </a:ln>
          </p:spPr>
          <p:txBody>
            <a:bodyPr spcFirstLastPara="1" wrap="square" lIns="137138" tIns="137138" rIns="137138" bIns="137138" anchor="ctr" anchorCtr="0">
              <a:noAutofit/>
            </a:bodyPr>
            <a:lstStyle/>
            <a:p>
              <a:endParaRPr sz="2700"/>
            </a:p>
          </p:txBody>
        </p:sp>
        <p:grpSp>
          <p:nvGrpSpPr>
            <p:cNvPr id="18" name="Google Shape;1944;p76">
              <a:extLst>
                <a:ext uri="{FF2B5EF4-FFF2-40B4-BE49-F238E27FC236}">
                  <a16:creationId xmlns:a16="http://schemas.microsoft.com/office/drawing/2014/main" id="{BEAA72C7-35D1-47A9-8BA0-E4B8FD5FF579}"/>
                </a:ext>
              </a:extLst>
            </p:cNvPr>
            <p:cNvGrpSpPr/>
            <p:nvPr/>
          </p:nvGrpSpPr>
          <p:grpSpPr>
            <a:xfrm>
              <a:off x="5523025" y="3576800"/>
              <a:ext cx="443050" cy="484800"/>
              <a:chOff x="5523025" y="3576800"/>
              <a:chExt cx="443050" cy="484800"/>
            </a:xfrm>
            <a:grpFill/>
          </p:grpSpPr>
          <p:sp>
            <p:nvSpPr>
              <p:cNvPr id="19" name="Google Shape;1945;p76">
                <a:extLst>
                  <a:ext uri="{FF2B5EF4-FFF2-40B4-BE49-F238E27FC236}">
                    <a16:creationId xmlns:a16="http://schemas.microsoft.com/office/drawing/2014/main" id="{6301E5EE-BB9B-4CC7-BD3C-F69736F9EFEC}"/>
                  </a:ext>
                </a:extLst>
              </p:cNvPr>
              <p:cNvSpPr/>
              <p:nvPr/>
            </p:nvSpPr>
            <p:spPr>
              <a:xfrm>
                <a:off x="5663600" y="3925700"/>
                <a:ext cx="102600" cy="135900"/>
              </a:xfrm>
              <a:custGeom>
                <a:avLst/>
                <a:gdLst/>
                <a:ahLst/>
                <a:cxnLst/>
                <a:rect l="l" t="t" r="r" b="b"/>
                <a:pathLst>
                  <a:path w="4104" h="5436" extrusionOk="0">
                    <a:moveTo>
                      <a:pt x="1601" y="1"/>
                    </a:moveTo>
                    <a:cubicBezTo>
                      <a:pt x="1525" y="1"/>
                      <a:pt x="1447" y="9"/>
                      <a:pt x="1368" y="25"/>
                    </a:cubicBezTo>
                    <a:cubicBezTo>
                      <a:pt x="943" y="116"/>
                      <a:pt x="608" y="420"/>
                      <a:pt x="396" y="785"/>
                    </a:cubicBezTo>
                    <a:cubicBezTo>
                      <a:pt x="274" y="998"/>
                      <a:pt x="183" y="1241"/>
                      <a:pt x="122" y="1515"/>
                    </a:cubicBezTo>
                    <a:cubicBezTo>
                      <a:pt x="1" y="2001"/>
                      <a:pt x="1" y="2518"/>
                      <a:pt x="31" y="3004"/>
                    </a:cubicBezTo>
                    <a:cubicBezTo>
                      <a:pt x="92" y="3521"/>
                      <a:pt x="213" y="4007"/>
                      <a:pt x="487" y="4463"/>
                    </a:cubicBezTo>
                    <a:cubicBezTo>
                      <a:pt x="852" y="5010"/>
                      <a:pt x="1460" y="5436"/>
                      <a:pt x="2128" y="5436"/>
                    </a:cubicBezTo>
                    <a:cubicBezTo>
                      <a:pt x="2919" y="5436"/>
                      <a:pt x="3618" y="4828"/>
                      <a:pt x="3861" y="4068"/>
                    </a:cubicBezTo>
                    <a:cubicBezTo>
                      <a:pt x="4104" y="3308"/>
                      <a:pt x="3952" y="2487"/>
                      <a:pt x="3557" y="1788"/>
                    </a:cubicBezTo>
                    <a:cubicBezTo>
                      <a:pt x="3193" y="1088"/>
                      <a:pt x="2493" y="1"/>
                      <a:pt x="1601" y="1"/>
                    </a:cubicBezTo>
                    <a:close/>
                  </a:path>
                </a:pathLst>
              </a:custGeom>
              <a:grpFill/>
              <a:ln>
                <a:noFill/>
              </a:ln>
            </p:spPr>
            <p:txBody>
              <a:bodyPr spcFirstLastPara="1" wrap="square" lIns="137138" tIns="137138" rIns="137138" bIns="137138" anchor="ctr" anchorCtr="0">
                <a:noAutofit/>
              </a:bodyPr>
              <a:lstStyle/>
              <a:p>
                <a:endParaRPr sz="2700"/>
              </a:p>
            </p:txBody>
          </p:sp>
          <p:sp>
            <p:nvSpPr>
              <p:cNvPr id="20" name="Google Shape;1946;p76">
                <a:extLst>
                  <a:ext uri="{FF2B5EF4-FFF2-40B4-BE49-F238E27FC236}">
                    <a16:creationId xmlns:a16="http://schemas.microsoft.com/office/drawing/2014/main" id="{C2F4A1F8-C56A-43CB-9BBD-B0A5BF64FAAE}"/>
                  </a:ext>
                </a:extLst>
              </p:cNvPr>
              <p:cNvSpPr/>
              <p:nvPr/>
            </p:nvSpPr>
            <p:spPr>
              <a:xfrm>
                <a:off x="5870750" y="3948700"/>
                <a:ext cx="95325" cy="73625"/>
              </a:xfrm>
              <a:custGeom>
                <a:avLst/>
                <a:gdLst/>
                <a:ahLst/>
                <a:cxnLst/>
                <a:rect l="l" t="t" r="r" b="b"/>
                <a:pathLst>
                  <a:path w="3813" h="2945" extrusionOk="0">
                    <a:moveTo>
                      <a:pt x="2147" y="1"/>
                    </a:moveTo>
                    <a:cubicBezTo>
                      <a:pt x="876" y="1"/>
                      <a:pt x="1" y="1935"/>
                      <a:pt x="1380" y="2753"/>
                    </a:cubicBezTo>
                    <a:cubicBezTo>
                      <a:pt x="1591" y="2883"/>
                      <a:pt x="1839" y="2944"/>
                      <a:pt x="2089" y="2944"/>
                    </a:cubicBezTo>
                    <a:cubicBezTo>
                      <a:pt x="2598" y="2944"/>
                      <a:pt x="3122" y="2694"/>
                      <a:pt x="3387" y="2266"/>
                    </a:cubicBezTo>
                    <a:cubicBezTo>
                      <a:pt x="3812" y="1598"/>
                      <a:pt x="3569" y="625"/>
                      <a:pt x="2900" y="230"/>
                    </a:cubicBezTo>
                    <a:cubicBezTo>
                      <a:pt x="2643" y="70"/>
                      <a:pt x="2388" y="1"/>
                      <a:pt x="2147" y="1"/>
                    </a:cubicBezTo>
                    <a:close/>
                  </a:path>
                </a:pathLst>
              </a:custGeom>
              <a:grpFill/>
              <a:ln>
                <a:noFill/>
              </a:ln>
            </p:spPr>
            <p:txBody>
              <a:bodyPr spcFirstLastPara="1" wrap="square" lIns="137138" tIns="137138" rIns="137138" bIns="137138" anchor="ctr" anchorCtr="0">
                <a:noAutofit/>
              </a:bodyPr>
              <a:lstStyle/>
              <a:p>
                <a:endParaRPr sz="2700"/>
              </a:p>
            </p:txBody>
          </p:sp>
          <p:sp>
            <p:nvSpPr>
              <p:cNvPr id="21" name="Google Shape;1947;p76">
                <a:extLst>
                  <a:ext uri="{FF2B5EF4-FFF2-40B4-BE49-F238E27FC236}">
                    <a16:creationId xmlns:a16="http://schemas.microsoft.com/office/drawing/2014/main" id="{3028C80E-DFBC-46E7-A52B-FE3B7F773E28}"/>
                  </a:ext>
                </a:extLst>
              </p:cNvPr>
              <p:cNvSpPr/>
              <p:nvPr/>
            </p:nvSpPr>
            <p:spPr>
              <a:xfrm>
                <a:off x="5523025" y="3740000"/>
                <a:ext cx="115525" cy="91275"/>
              </a:xfrm>
              <a:custGeom>
                <a:avLst/>
                <a:gdLst/>
                <a:ahLst/>
                <a:cxnLst/>
                <a:rect l="l" t="t" r="r" b="b"/>
                <a:pathLst>
                  <a:path w="4621" h="3651" extrusionOk="0">
                    <a:moveTo>
                      <a:pt x="2627" y="0"/>
                    </a:moveTo>
                    <a:cubicBezTo>
                      <a:pt x="2080" y="0"/>
                      <a:pt x="1527" y="215"/>
                      <a:pt x="1125" y="645"/>
                    </a:cubicBezTo>
                    <a:cubicBezTo>
                      <a:pt x="0" y="1830"/>
                      <a:pt x="1703" y="3016"/>
                      <a:pt x="2645" y="3411"/>
                    </a:cubicBezTo>
                    <a:cubicBezTo>
                      <a:pt x="2909" y="3531"/>
                      <a:pt x="3192" y="3651"/>
                      <a:pt x="3480" y="3651"/>
                    </a:cubicBezTo>
                    <a:cubicBezTo>
                      <a:pt x="3556" y="3651"/>
                      <a:pt x="3632" y="3643"/>
                      <a:pt x="3709" y="3623"/>
                    </a:cubicBezTo>
                    <a:cubicBezTo>
                      <a:pt x="4104" y="3502"/>
                      <a:pt x="4377" y="3076"/>
                      <a:pt x="4469" y="2681"/>
                    </a:cubicBezTo>
                    <a:cubicBezTo>
                      <a:pt x="4621" y="2073"/>
                      <a:pt x="4590" y="1435"/>
                      <a:pt x="4286" y="918"/>
                    </a:cubicBezTo>
                    <a:cubicBezTo>
                      <a:pt x="3922" y="306"/>
                      <a:pt x="3279" y="0"/>
                      <a:pt x="2627" y="0"/>
                    </a:cubicBezTo>
                    <a:close/>
                  </a:path>
                </a:pathLst>
              </a:custGeom>
              <a:grpFill/>
              <a:ln>
                <a:noFill/>
              </a:ln>
            </p:spPr>
            <p:txBody>
              <a:bodyPr spcFirstLastPara="1" wrap="square" lIns="137138" tIns="137138" rIns="137138" bIns="137138" anchor="ctr" anchorCtr="0">
                <a:noAutofit/>
              </a:bodyPr>
              <a:lstStyle/>
              <a:p>
                <a:endParaRPr sz="2700"/>
              </a:p>
            </p:txBody>
          </p:sp>
          <p:sp>
            <p:nvSpPr>
              <p:cNvPr id="22" name="Google Shape;1948;p76">
                <a:extLst>
                  <a:ext uri="{FF2B5EF4-FFF2-40B4-BE49-F238E27FC236}">
                    <a16:creationId xmlns:a16="http://schemas.microsoft.com/office/drawing/2014/main" id="{6EA9F836-1C21-4CF7-B16D-F2A465BE4114}"/>
                  </a:ext>
                </a:extLst>
              </p:cNvPr>
              <p:cNvSpPr/>
              <p:nvPr/>
            </p:nvSpPr>
            <p:spPr>
              <a:xfrm>
                <a:off x="5709175" y="3629975"/>
                <a:ext cx="108700" cy="77225"/>
              </a:xfrm>
              <a:custGeom>
                <a:avLst/>
                <a:gdLst/>
                <a:ahLst/>
                <a:cxnLst/>
                <a:rect l="l" t="t" r="r" b="b"/>
                <a:pathLst>
                  <a:path w="4348" h="3089" extrusionOk="0">
                    <a:moveTo>
                      <a:pt x="3618" y="0"/>
                    </a:moveTo>
                    <a:cubicBezTo>
                      <a:pt x="2798" y="0"/>
                      <a:pt x="1400" y="578"/>
                      <a:pt x="822" y="1155"/>
                    </a:cubicBezTo>
                    <a:cubicBezTo>
                      <a:pt x="1" y="1977"/>
                      <a:pt x="895" y="3088"/>
                      <a:pt x="1857" y="3088"/>
                    </a:cubicBezTo>
                    <a:cubicBezTo>
                      <a:pt x="1927" y="3088"/>
                      <a:pt x="1998" y="3082"/>
                      <a:pt x="2068" y="3070"/>
                    </a:cubicBezTo>
                    <a:cubicBezTo>
                      <a:pt x="2585" y="2979"/>
                      <a:pt x="3010" y="2675"/>
                      <a:pt x="3345" y="2280"/>
                    </a:cubicBezTo>
                    <a:cubicBezTo>
                      <a:pt x="3679" y="1915"/>
                      <a:pt x="3922" y="1459"/>
                      <a:pt x="4166" y="1003"/>
                    </a:cubicBezTo>
                    <a:cubicBezTo>
                      <a:pt x="4257" y="790"/>
                      <a:pt x="4348" y="517"/>
                      <a:pt x="4257" y="304"/>
                    </a:cubicBezTo>
                    <a:cubicBezTo>
                      <a:pt x="4135" y="91"/>
                      <a:pt x="3862" y="0"/>
                      <a:pt x="3618" y="0"/>
                    </a:cubicBezTo>
                    <a:close/>
                  </a:path>
                </a:pathLst>
              </a:custGeom>
              <a:grpFill/>
              <a:ln>
                <a:noFill/>
              </a:ln>
            </p:spPr>
            <p:txBody>
              <a:bodyPr spcFirstLastPara="1" wrap="square" lIns="137138" tIns="137138" rIns="137138" bIns="137138" anchor="ctr" anchorCtr="0">
                <a:noAutofit/>
              </a:bodyPr>
              <a:lstStyle/>
              <a:p>
                <a:endParaRPr sz="2700"/>
              </a:p>
            </p:txBody>
          </p:sp>
          <p:sp>
            <p:nvSpPr>
              <p:cNvPr id="23" name="Google Shape;1949;p76">
                <a:extLst>
                  <a:ext uri="{FF2B5EF4-FFF2-40B4-BE49-F238E27FC236}">
                    <a16:creationId xmlns:a16="http://schemas.microsoft.com/office/drawing/2014/main" id="{0EF96133-6D29-493E-8582-19D277DFF6DA}"/>
                  </a:ext>
                </a:extLst>
              </p:cNvPr>
              <p:cNvSpPr/>
              <p:nvPr/>
            </p:nvSpPr>
            <p:spPr>
              <a:xfrm>
                <a:off x="5909050" y="3682975"/>
                <a:ext cx="54775" cy="49625"/>
              </a:xfrm>
              <a:custGeom>
                <a:avLst/>
                <a:gdLst/>
                <a:ahLst/>
                <a:cxnLst/>
                <a:rect l="l" t="t" r="r" b="b"/>
                <a:pathLst>
                  <a:path w="2191" h="1985" extrusionOk="0">
                    <a:moveTo>
                      <a:pt x="1065" y="0"/>
                    </a:moveTo>
                    <a:cubicBezTo>
                      <a:pt x="844" y="0"/>
                      <a:pt x="618" y="71"/>
                      <a:pt x="426" y="220"/>
                    </a:cubicBezTo>
                    <a:cubicBezTo>
                      <a:pt x="304" y="312"/>
                      <a:pt x="213" y="464"/>
                      <a:pt x="152" y="585"/>
                    </a:cubicBezTo>
                    <a:cubicBezTo>
                      <a:pt x="0" y="980"/>
                      <a:pt x="92" y="1467"/>
                      <a:pt x="426" y="1771"/>
                    </a:cubicBezTo>
                    <a:cubicBezTo>
                      <a:pt x="612" y="1919"/>
                      <a:pt x="816" y="1984"/>
                      <a:pt x="1015" y="1984"/>
                    </a:cubicBezTo>
                    <a:cubicBezTo>
                      <a:pt x="1628" y="1984"/>
                      <a:pt x="2190" y="1365"/>
                      <a:pt x="2006" y="676"/>
                    </a:cubicBezTo>
                    <a:cubicBezTo>
                      <a:pt x="1868" y="242"/>
                      <a:pt x="1474" y="0"/>
                      <a:pt x="1065" y="0"/>
                    </a:cubicBezTo>
                    <a:close/>
                  </a:path>
                </a:pathLst>
              </a:custGeom>
              <a:grpFill/>
              <a:ln>
                <a:noFill/>
              </a:ln>
            </p:spPr>
            <p:txBody>
              <a:bodyPr spcFirstLastPara="1" wrap="square" lIns="137138" tIns="137138" rIns="137138" bIns="137138" anchor="ctr" anchorCtr="0">
                <a:noAutofit/>
              </a:bodyPr>
              <a:lstStyle/>
              <a:p>
                <a:endParaRPr sz="2700"/>
              </a:p>
            </p:txBody>
          </p:sp>
          <p:sp>
            <p:nvSpPr>
              <p:cNvPr id="24" name="Google Shape;1950;p76">
                <a:extLst>
                  <a:ext uri="{FF2B5EF4-FFF2-40B4-BE49-F238E27FC236}">
                    <a16:creationId xmlns:a16="http://schemas.microsoft.com/office/drawing/2014/main" id="{2A039B4B-3756-4220-BAF5-657CB9D7E252}"/>
                  </a:ext>
                </a:extLst>
              </p:cNvPr>
              <p:cNvSpPr/>
              <p:nvPr/>
            </p:nvSpPr>
            <p:spPr>
              <a:xfrm>
                <a:off x="5599000" y="3576800"/>
                <a:ext cx="47650" cy="49750"/>
              </a:xfrm>
              <a:custGeom>
                <a:avLst/>
                <a:gdLst/>
                <a:ahLst/>
                <a:cxnLst/>
                <a:rect l="l" t="t" r="r" b="b"/>
                <a:pathLst>
                  <a:path w="1906" h="1990" extrusionOk="0">
                    <a:moveTo>
                      <a:pt x="1258" y="1"/>
                    </a:moveTo>
                    <a:cubicBezTo>
                      <a:pt x="977" y="1"/>
                      <a:pt x="660" y="134"/>
                      <a:pt x="457" y="364"/>
                    </a:cubicBezTo>
                    <a:cubicBezTo>
                      <a:pt x="153" y="729"/>
                      <a:pt x="1" y="1732"/>
                      <a:pt x="578" y="1945"/>
                    </a:cubicBezTo>
                    <a:cubicBezTo>
                      <a:pt x="642" y="1976"/>
                      <a:pt x="709" y="1990"/>
                      <a:pt x="776" y="1990"/>
                    </a:cubicBezTo>
                    <a:cubicBezTo>
                      <a:pt x="902" y="1990"/>
                      <a:pt x="1027" y="1943"/>
                      <a:pt x="1126" y="1884"/>
                    </a:cubicBezTo>
                    <a:cubicBezTo>
                      <a:pt x="1308" y="1762"/>
                      <a:pt x="1430" y="1610"/>
                      <a:pt x="1551" y="1428"/>
                    </a:cubicBezTo>
                    <a:cubicBezTo>
                      <a:pt x="1703" y="1215"/>
                      <a:pt x="1855" y="972"/>
                      <a:pt x="1855" y="698"/>
                    </a:cubicBezTo>
                    <a:cubicBezTo>
                      <a:pt x="1906" y="209"/>
                      <a:pt x="1610" y="1"/>
                      <a:pt x="1258" y="1"/>
                    </a:cubicBezTo>
                    <a:close/>
                  </a:path>
                </a:pathLst>
              </a:custGeom>
              <a:grpFill/>
              <a:ln>
                <a:noFill/>
              </a:ln>
            </p:spPr>
            <p:txBody>
              <a:bodyPr spcFirstLastPara="1" wrap="square" lIns="137138" tIns="137138" rIns="137138" bIns="137138" anchor="ctr" anchorCtr="0">
                <a:noAutofit/>
              </a:bodyPr>
              <a:lstStyle/>
              <a:p>
                <a:endParaRPr sz="2700"/>
              </a:p>
            </p:txBody>
          </p:sp>
        </p:grpSp>
      </p:grpSp>
      <p:sp>
        <p:nvSpPr>
          <p:cNvPr id="25" name="Highlight Device">
            <a:extLst>
              <a:ext uri="{FF2B5EF4-FFF2-40B4-BE49-F238E27FC236}">
                <a16:creationId xmlns:a16="http://schemas.microsoft.com/office/drawing/2014/main" id="{C3C848B5-C310-4226-AE31-2746B6E0C61C}"/>
              </a:ext>
            </a:extLst>
          </p:cNvPr>
          <p:cNvSpPr>
            <a:spLocks/>
          </p:cNvSpPr>
          <p:nvPr/>
        </p:nvSpPr>
        <p:spPr bwMode="auto">
          <a:xfrm>
            <a:off x="3627227" y="525152"/>
            <a:ext cx="12672617" cy="948735"/>
          </a:xfrm>
          <a:custGeom>
            <a:avLst/>
            <a:gdLst>
              <a:gd name="T0" fmla="*/ 2 w 467"/>
              <a:gd name="T1" fmla="*/ 118 h 125"/>
              <a:gd name="T2" fmla="*/ 4 w 467"/>
              <a:gd name="T3" fmla="*/ 113 h 125"/>
              <a:gd name="T4" fmla="*/ 2 w 467"/>
              <a:gd name="T5" fmla="*/ 103 h 125"/>
              <a:gd name="T6" fmla="*/ 5 w 467"/>
              <a:gd name="T7" fmla="*/ 96 h 125"/>
              <a:gd name="T8" fmla="*/ 3 w 467"/>
              <a:gd name="T9" fmla="*/ 83 h 125"/>
              <a:gd name="T10" fmla="*/ 3 w 467"/>
              <a:gd name="T11" fmla="*/ 71 h 125"/>
              <a:gd name="T12" fmla="*/ 4 w 467"/>
              <a:gd name="T13" fmla="*/ 63 h 125"/>
              <a:gd name="T14" fmla="*/ 3 w 467"/>
              <a:gd name="T15" fmla="*/ 46 h 125"/>
              <a:gd name="T16" fmla="*/ 5 w 467"/>
              <a:gd name="T17" fmla="*/ 39 h 125"/>
              <a:gd name="T18" fmla="*/ 5 w 467"/>
              <a:gd name="T19" fmla="*/ 30 h 125"/>
              <a:gd name="T20" fmla="*/ 5 w 467"/>
              <a:gd name="T21" fmla="*/ 19 h 125"/>
              <a:gd name="T22" fmla="*/ 6 w 467"/>
              <a:gd name="T23" fmla="*/ 14 h 125"/>
              <a:gd name="T24" fmla="*/ 43 w 467"/>
              <a:gd name="T25" fmla="*/ 11 h 125"/>
              <a:gd name="T26" fmla="*/ 64 w 467"/>
              <a:gd name="T27" fmla="*/ 10 h 125"/>
              <a:gd name="T28" fmla="*/ 80 w 467"/>
              <a:gd name="T29" fmla="*/ 10 h 125"/>
              <a:gd name="T30" fmla="*/ 102 w 467"/>
              <a:gd name="T31" fmla="*/ 9 h 125"/>
              <a:gd name="T32" fmla="*/ 112 w 467"/>
              <a:gd name="T33" fmla="*/ 9 h 125"/>
              <a:gd name="T34" fmla="*/ 133 w 467"/>
              <a:gd name="T35" fmla="*/ 8 h 125"/>
              <a:gd name="T36" fmla="*/ 157 w 467"/>
              <a:gd name="T37" fmla="*/ 8 h 125"/>
              <a:gd name="T38" fmla="*/ 180 w 467"/>
              <a:gd name="T39" fmla="*/ 8 h 125"/>
              <a:gd name="T40" fmla="*/ 199 w 467"/>
              <a:gd name="T41" fmla="*/ 7 h 125"/>
              <a:gd name="T42" fmla="*/ 229 w 467"/>
              <a:gd name="T43" fmla="*/ 7 h 125"/>
              <a:gd name="T44" fmla="*/ 241 w 467"/>
              <a:gd name="T45" fmla="*/ 8 h 125"/>
              <a:gd name="T46" fmla="*/ 263 w 467"/>
              <a:gd name="T47" fmla="*/ 8 h 125"/>
              <a:gd name="T48" fmla="*/ 297 w 467"/>
              <a:gd name="T49" fmla="*/ 8 h 125"/>
              <a:gd name="T50" fmla="*/ 314 w 467"/>
              <a:gd name="T51" fmla="*/ 8 h 125"/>
              <a:gd name="T52" fmla="*/ 331 w 467"/>
              <a:gd name="T53" fmla="*/ 8 h 125"/>
              <a:gd name="T54" fmla="*/ 347 w 467"/>
              <a:gd name="T55" fmla="*/ 9 h 125"/>
              <a:gd name="T56" fmla="*/ 374 w 467"/>
              <a:gd name="T57" fmla="*/ 9 h 125"/>
              <a:gd name="T58" fmla="*/ 386 w 467"/>
              <a:gd name="T59" fmla="*/ 7 h 125"/>
              <a:gd name="T60" fmla="*/ 397 w 467"/>
              <a:gd name="T61" fmla="*/ 7 h 125"/>
              <a:gd name="T62" fmla="*/ 443 w 467"/>
              <a:gd name="T63" fmla="*/ 3 h 125"/>
              <a:gd name="T64" fmla="*/ 465 w 467"/>
              <a:gd name="T65" fmla="*/ 0 h 125"/>
              <a:gd name="T66" fmla="*/ 463 w 467"/>
              <a:gd name="T67" fmla="*/ 6 h 125"/>
              <a:gd name="T68" fmla="*/ 463 w 467"/>
              <a:gd name="T69" fmla="*/ 20 h 125"/>
              <a:gd name="T70" fmla="*/ 465 w 467"/>
              <a:gd name="T71" fmla="*/ 31 h 125"/>
              <a:gd name="T72" fmla="*/ 464 w 467"/>
              <a:gd name="T73" fmla="*/ 37 h 125"/>
              <a:gd name="T74" fmla="*/ 463 w 467"/>
              <a:gd name="T75" fmla="*/ 44 h 125"/>
              <a:gd name="T76" fmla="*/ 464 w 467"/>
              <a:gd name="T77" fmla="*/ 54 h 125"/>
              <a:gd name="T78" fmla="*/ 464 w 467"/>
              <a:gd name="T79" fmla="*/ 69 h 125"/>
              <a:gd name="T80" fmla="*/ 464 w 467"/>
              <a:gd name="T81" fmla="*/ 87 h 125"/>
              <a:gd name="T82" fmla="*/ 465 w 467"/>
              <a:gd name="T83" fmla="*/ 92 h 125"/>
              <a:gd name="T84" fmla="*/ 462 w 467"/>
              <a:gd name="T85" fmla="*/ 101 h 125"/>
              <a:gd name="T86" fmla="*/ 463 w 467"/>
              <a:gd name="T87" fmla="*/ 115 h 125"/>
              <a:gd name="T88" fmla="*/ 444 w 467"/>
              <a:gd name="T89" fmla="*/ 117 h 125"/>
              <a:gd name="T90" fmla="*/ 420 w 467"/>
              <a:gd name="T91" fmla="*/ 118 h 125"/>
              <a:gd name="T92" fmla="*/ 403 w 467"/>
              <a:gd name="T93" fmla="*/ 120 h 125"/>
              <a:gd name="T94" fmla="*/ 390 w 467"/>
              <a:gd name="T95" fmla="*/ 118 h 125"/>
              <a:gd name="T96" fmla="*/ 317 w 467"/>
              <a:gd name="T97" fmla="*/ 119 h 125"/>
              <a:gd name="T98" fmla="*/ 303 w 467"/>
              <a:gd name="T99" fmla="*/ 119 h 125"/>
              <a:gd name="T100" fmla="*/ 282 w 467"/>
              <a:gd name="T101" fmla="*/ 119 h 125"/>
              <a:gd name="T102" fmla="*/ 258 w 467"/>
              <a:gd name="T103" fmla="*/ 118 h 125"/>
              <a:gd name="T104" fmla="*/ 227 w 467"/>
              <a:gd name="T105" fmla="*/ 119 h 125"/>
              <a:gd name="T106" fmla="*/ 210 w 467"/>
              <a:gd name="T107" fmla="*/ 118 h 125"/>
              <a:gd name="T108" fmla="*/ 195 w 467"/>
              <a:gd name="T109" fmla="*/ 119 h 125"/>
              <a:gd name="T110" fmla="*/ 182 w 467"/>
              <a:gd name="T111" fmla="*/ 119 h 125"/>
              <a:gd name="T112" fmla="*/ 167 w 467"/>
              <a:gd name="T113" fmla="*/ 120 h 125"/>
              <a:gd name="T114" fmla="*/ 137 w 467"/>
              <a:gd name="T115" fmla="*/ 121 h 125"/>
              <a:gd name="T116" fmla="*/ 108 w 467"/>
              <a:gd name="T117" fmla="*/ 121 h 125"/>
              <a:gd name="T118" fmla="*/ 92 w 467"/>
              <a:gd name="T119" fmla="*/ 122 h 125"/>
              <a:gd name="T120" fmla="*/ 51 w 467"/>
              <a:gd name="T121" fmla="*/ 123 h 125"/>
              <a:gd name="T122" fmla="*/ 13 w 467"/>
              <a:gd name="T123" fmla="*/ 12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67" h="125">
                <a:moveTo>
                  <a:pt x="10" y="120"/>
                </a:moveTo>
                <a:cubicBezTo>
                  <a:pt x="10" y="121"/>
                  <a:pt x="8" y="121"/>
                  <a:pt x="8" y="122"/>
                </a:cubicBezTo>
                <a:cubicBezTo>
                  <a:pt x="8" y="122"/>
                  <a:pt x="8" y="122"/>
                  <a:pt x="8" y="122"/>
                </a:cubicBezTo>
                <a:cubicBezTo>
                  <a:pt x="4" y="122"/>
                  <a:pt x="2" y="121"/>
                  <a:pt x="2" y="118"/>
                </a:cubicBezTo>
                <a:cubicBezTo>
                  <a:pt x="2" y="117"/>
                  <a:pt x="2" y="117"/>
                  <a:pt x="1" y="117"/>
                </a:cubicBezTo>
                <a:cubicBezTo>
                  <a:pt x="0" y="117"/>
                  <a:pt x="0" y="116"/>
                  <a:pt x="0" y="116"/>
                </a:cubicBezTo>
                <a:cubicBezTo>
                  <a:pt x="2" y="116"/>
                  <a:pt x="2" y="114"/>
                  <a:pt x="4" y="114"/>
                </a:cubicBezTo>
                <a:cubicBezTo>
                  <a:pt x="5" y="113"/>
                  <a:pt x="4" y="113"/>
                  <a:pt x="4" y="113"/>
                </a:cubicBezTo>
                <a:cubicBezTo>
                  <a:pt x="0" y="112"/>
                  <a:pt x="0" y="110"/>
                  <a:pt x="3" y="108"/>
                </a:cubicBezTo>
                <a:cubicBezTo>
                  <a:pt x="5" y="108"/>
                  <a:pt x="5" y="107"/>
                  <a:pt x="3" y="106"/>
                </a:cubicBezTo>
                <a:cubicBezTo>
                  <a:pt x="2" y="106"/>
                  <a:pt x="2" y="105"/>
                  <a:pt x="3" y="105"/>
                </a:cubicBezTo>
                <a:cubicBezTo>
                  <a:pt x="3" y="104"/>
                  <a:pt x="4" y="104"/>
                  <a:pt x="2" y="103"/>
                </a:cubicBezTo>
                <a:cubicBezTo>
                  <a:pt x="2" y="103"/>
                  <a:pt x="3" y="103"/>
                  <a:pt x="3" y="102"/>
                </a:cubicBezTo>
                <a:cubicBezTo>
                  <a:pt x="6" y="102"/>
                  <a:pt x="6" y="101"/>
                  <a:pt x="4" y="100"/>
                </a:cubicBezTo>
                <a:cubicBezTo>
                  <a:pt x="3" y="99"/>
                  <a:pt x="2" y="98"/>
                  <a:pt x="4" y="97"/>
                </a:cubicBezTo>
                <a:cubicBezTo>
                  <a:pt x="5" y="96"/>
                  <a:pt x="5" y="96"/>
                  <a:pt x="5" y="96"/>
                </a:cubicBezTo>
                <a:cubicBezTo>
                  <a:pt x="5" y="94"/>
                  <a:pt x="4" y="92"/>
                  <a:pt x="4" y="91"/>
                </a:cubicBezTo>
                <a:cubicBezTo>
                  <a:pt x="4" y="91"/>
                  <a:pt x="4" y="90"/>
                  <a:pt x="4" y="90"/>
                </a:cubicBezTo>
                <a:cubicBezTo>
                  <a:pt x="1" y="89"/>
                  <a:pt x="2" y="88"/>
                  <a:pt x="4" y="88"/>
                </a:cubicBezTo>
                <a:cubicBezTo>
                  <a:pt x="2" y="86"/>
                  <a:pt x="1" y="85"/>
                  <a:pt x="3" y="83"/>
                </a:cubicBezTo>
                <a:cubicBezTo>
                  <a:pt x="3" y="83"/>
                  <a:pt x="3" y="83"/>
                  <a:pt x="3" y="83"/>
                </a:cubicBezTo>
                <a:cubicBezTo>
                  <a:pt x="2" y="81"/>
                  <a:pt x="5" y="79"/>
                  <a:pt x="5" y="77"/>
                </a:cubicBezTo>
                <a:cubicBezTo>
                  <a:pt x="4" y="75"/>
                  <a:pt x="2" y="74"/>
                  <a:pt x="2" y="72"/>
                </a:cubicBezTo>
                <a:cubicBezTo>
                  <a:pt x="3" y="72"/>
                  <a:pt x="2" y="71"/>
                  <a:pt x="3" y="71"/>
                </a:cubicBezTo>
                <a:cubicBezTo>
                  <a:pt x="4" y="71"/>
                  <a:pt x="4" y="70"/>
                  <a:pt x="4" y="70"/>
                </a:cubicBezTo>
                <a:cubicBezTo>
                  <a:pt x="3" y="69"/>
                  <a:pt x="3" y="68"/>
                  <a:pt x="5" y="68"/>
                </a:cubicBezTo>
                <a:cubicBezTo>
                  <a:pt x="3" y="67"/>
                  <a:pt x="3" y="66"/>
                  <a:pt x="4" y="65"/>
                </a:cubicBezTo>
                <a:cubicBezTo>
                  <a:pt x="5" y="64"/>
                  <a:pt x="5" y="64"/>
                  <a:pt x="4" y="63"/>
                </a:cubicBezTo>
                <a:cubicBezTo>
                  <a:pt x="3" y="62"/>
                  <a:pt x="2" y="61"/>
                  <a:pt x="4" y="60"/>
                </a:cubicBezTo>
                <a:cubicBezTo>
                  <a:pt x="4" y="60"/>
                  <a:pt x="4" y="60"/>
                  <a:pt x="4" y="60"/>
                </a:cubicBezTo>
                <a:cubicBezTo>
                  <a:pt x="3" y="57"/>
                  <a:pt x="5" y="54"/>
                  <a:pt x="5" y="52"/>
                </a:cubicBezTo>
                <a:cubicBezTo>
                  <a:pt x="5" y="49"/>
                  <a:pt x="2" y="48"/>
                  <a:pt x="3" y="46"/>
                </a:cubicBezTo>
                <a:cubicBezTo>
                  <a:pt x="3" y="45"/>
                  <a:pt x="3" y="45"/>
                  <a:pt x="2" y="45"/>
                </a:cubicBezTo>
                <a:cubicBezTo>
                  <a:pt x="1" y="45"/>
                  <a:pt x="1" y="45"/>
                  <a:pt x="1" y="44"/>
                </a:cubicBezTo>
                <a:cubicBezTo>
                  <a:pt x="3" y="44"/>
                  <a:pt x="2" y="43"/>
                  <a:pt x="4" y="42"/>
                </a:cubicBezTo>
                <a:cubicBezTo>
                  <a:pt x="6" y="41"/>
                  <a:pt x="7" y="41"/>
                  <a:pt x="5" y="39"/>
                </a:cubicBezTo>
                <a:cubicBezTo>
                  <a:pt x="4" y="39"/>
                  <a:pt x="3" y="39"/>
                  <a:pt x="5" y="38"/>
                </a:cubicBezTo>
                <a:cubicBezTo>
                  <a:pt x="7" y="37"/>
                  <a:pt x="7" y="35"/>
                  <a:pt x="5" y="34"/>
                </a:cubicBezTo>
                <a:cubicBezTo>
                  <a:pt x="4" y="33"/>
                  <a:pt x="4" y="32"/>
                  <a:pt x="5" y="31"/>
                </a:cubicBezTo>
                <a:cubicBezTo>
                  <a:pt x="6" y="31"/>
                  <a:pt x="6" y="30"/>
                  <a:pt x="5" y="30"/>
                </a:cubicBezTo>
                <a:cubicBezTo>
                  <a:pt x="5" y="29"/>
                  <a:pt x="5" y="29"/>
                  <a:pt x="4" y="29"/>
                </a:cubicBezTo>
                <a:cubicBezTo>
                  <a:pt x="7" y="28"/>
                  <a:pt x="2" y="26"/>
                  <a:pt x="5" y="25"/>
                </a:cubicBezTo>
                <a:cubicBezTo>
                  <a:pt x="7" y="24"/>
                  <a:pt x="4" y="21"/>
                  <a:pt x="6" y="20"/>
                </a:cubicBezTo>
                <a:cubicBezTo>
                  <a:pt x="7" y="19"/>
                  <a:pt x="6" y="19"/>
                  <a:pt x="5" y="19"/>
                </a:cubicBezTo>
                <a:cubicBezTo>
                  <a:pt x="5" y="18"/>
                  <a:pt x="4" y="17"/>
                  <a:pt x="6" y="17"/>
                </a:cubicBezTo>
                <a:cubicBezTo>
                  <a:pt x="7" y="17"/>
                  <a:pt x="8" y="17"/>
                  <a:pt x="8" y="17"/>
                </a:cubicBezTo>
                <a:cubicBezTo>
                  <a:pt x="8" y="16"/>
                  <a:pt x="8" y="15"/>
                  <a:pt x="7" y="15"/>
                </a:cubicBezTo>
                <a:cubicBezTo>
                  <a:pt x="6" y="15"/>
                  <a:pt x="6" y="15"/>
                  <a:pt x="6" y="14"/>
                </a:cubicBezTo>
                <a:cubicBezTo>
                  <a:pt x="6" y="13"/>
                  <a:pt x="7" y="13"/>
                  <a:pt x="8" y="13"/>
                </a:cubicBezTo>
                <a:cubicBezTo>
                  <a:pt x="11" y="14"/>
                  <a:pt x="13" y="14"/>
                  <a:pt x="14" y="11"/>
                </a:cubicBezTo>
                <a:cubicBezTo>
                  <a:pt x="14" y="11"/>
                  <a:pt x="15" y="11"/>
                  <a:pt x="15" y="11"/>
                </a:cubicBezTo>
                <a:cubicBezTo>
                  <a:pt x="25" y="11"/>
                  <a:pt x="34" y="10"/>
                  <a:pt x="43" y="11"/>
                </a:cubicBezTo>
                <a:cubicBezTo>
                  <a:pt x="46" y="11"/>
                  <a:pt x="50" y="10"/>
                  <a:pt x="53" y="10"/>
                </a:cubicBezTo>
                <a:cubicBezTo>
                  <a:pt x="54" y="11"/>
                  <a:pt x="55" y="9"/>
                  <a:pt x="57" y="9"/>
                </a:cubicBezTo>
                <a:cubicBezTo>
                  <a:pt x="58" y="10"/>
                  <a:pt x="59" y="9"/>
                  <a:pt x="60" y="10"/>
                </a:cubicBezTo>
                <a:cubicBezTo>
                  <a:pt x="61" y="11"/>
                  <a:pt x="64" y="11"/>
                  <a:pt x="64" y="10"/>
                </a:cubicBezTo>
                <a:cubicBezTo>
                  <a:pt x="65" y="9"/>
                  <a:pt x="66" y="10"/>
                  <a:pt x="68" y="10"/>
                </a:cubicBezTo>
                <a:cubicBezTo>
                  <a:pt x="70" y="10"/>
                  <a:pt x="73" y="10"/>
                  <a:pt x="76" y="10"/>
                </a:cubicBezTo>
                <a:cubicBezTo>
                  <a:pt x="77" y="10"/>
                  <a:pt x="77" y="10"/>
                  <a:pt x="77" y="10"/>
                </a:cubicBezTo>
                <a:cubicBezTo>
                  <a:pt x="78" y="9"/>
                  <a:pt x="80" y="9"/>
                  <a:pt x="80" y="10"/>
                </a:cubicBezTo>
                <a:cubicBezTo>
                  <a:pt x="81" y="10"/>
                  <a:pt x="82" y="10"/>
                  <a:pt x="82" y="10"/>
                </a:cubicBezTo>
                <a:cubicBezTo>
                  <a:pt x="86" y="9"/>
                  <a:pt x="90" y="10"/>
                  <a:pt x="94" y="9"/>
                </a:cubicBezTo>
                <a:cubicBezTo>
                  <a:pt x="96" y="9"/>
                  <a:pt x="98" y="10"/>
                  <a:pt x="100" y="9"/>
                </a:cubicBezTo>
                <a:cubicBezTo>
                  <a:pt x="100" y="9"/>
                  <a:pt x="102" y="9"/>
                  <a:pt x="102" y="9"/>
                </a:cubicBezTo>
                <a:cubicBezTo>
                  <a:pt x="103" y="10"/>
                  <a:pt x="104" y="10"/>
                  <a:pt x="105" y="9"/>
                </a:cubicBezTo>
                <a:cubicBezTo>
                  <a:pt x="106" y="9"/>
                  <a:pt x="107" y="9"/>
                  <a:pt x="107" y="9"/>
                </a:cubicBezTo>
                <a:cubicBezTo>
                  <a:pt x="108" y="10"/>
                  <a:pt x="109" y="10"/>
                  <a:pt x="110" y="9"/>
                </a:cubicBezTo>
                <a:cubicBezTo>
                  <a:pt x="111" y="9"/>
                  <a:pt x="111" y="9"/>
                  <a:pt x="112" y="9"/>
                </a:cubicBezTo>
                <a:cubicBezTo>
                  <a:pt x="115" y="9"/>
                  <a:pt x="118" y="9"/>
                  <a:pt x="121" y="9"/>
                </a:cubicBezTo>
                <a:cubicBezTo>
                  <a:pt x="121" y="9"/>
                  <a:pt x="122" y="10"/>
                  <a:pt x="122" y="9"/>
                </a:cubicBezTo>
                <a:cubicBezTo>
                  <a:pt x="122" y="8"/>
                  <a:pt x="123" y="8"/>
                  <a:pt x="124" y="8"/>
                </a:cubicBezTo>
                <a:cubicBezTo>
                  <a:pt x="127" y="10"/>
                  <a:pt x="130" y="8"/>
                  <a:pt x="133" y="8"/>
                </a:cubicBezTo>
                <a:cubicBezTo>
                  <a:pt x="137" y="9"/>
                  <a:pt x="140" y="9"/>
                  <a:pt x="144" y="9"/>
                </a:cubicBezTo>
                <a:cubicBezTo>
                  <a:pt x="146" y="9"/>
                  <a:pt x="148" y="9"/>
                  <a:pt x="149" y="8"/>
                </a:cubicBezTo>
                <a:cubicBezTo>
                  <a:pt x="149" y="8"/>
                  <a:pt x="150" y="8"/>
                  <a:pt x="150" y="8"/>
                </a:cubicBezTo>
                <a:cubicBezTo>
                  <a:pt x="153" y="10"/>
                  <a:pt x="155" y="8"/>
                  <a:pt x="157" y="8"/>
                </a:cubicBezTo>
                <a:cubicBezTo>
                  <a:pt x="160" y="8"/>
                  <a:pt x="163" y="8"/>
                  <a:pt x="166" y="8"/>
                </a:cubicBezTo>
                <a:cubicBezTo>
                  <a:pt x="167" y="8"/>
                  <a:pt x="168" y="9"/>
                  <a:pt x="169" y="8"/>
                </a:cubicBezTo>
                <a:cubicBezTo>
                  <a:pt x="169" y="7"/>
                  <a:pt x="174" y="7"/>
                  <a:pt x="175" y="8"/>
                </a:cubicBezTo>
                <a:cubicBezTo>
                  <a:pt x="176" y="9"/>
                  <a:pt x="178" y="9"/>
                  <a:pt x="180" y="8"/>
                </a:cubicBezTo>
                <a:cubicBezTo>
                  <a:pt x="180" y="8"/>
                  <a:pt x="181" y="8"/>
                  <a:pt x="182" y="8"/>
                </a:cubicBezTo>
                <a:cubicBezTo>
                  <a:pt x="184" y="8"/>
                  <a:pt x="187" y="8"/>
                  <a:pt x="189" y="8"/>
                </a:cubicBezTo>
                <a:cubicBezTo>
                  <a:pt x="191" y="8"/>
                  <a:pt x="193" y="9"/>
                  <a:pt x="194" y="7"/>
                </a:cubicBezTo>
                <a:cubicBezTo>
                  <a:pt x="195" y="7"/>
                  <a:pt x="197" y="7"/>
                  <a:pt x="199" y="7"/>
                </a:cubicBezTo>
                <a:cubicBezTo>
                  <a:pt x="200" y="7"/>
                  <a:pt x="201" y="7"/>
                  <a:pt x="203" y="7"/>
                </a:cubicBezTo>
                <a:cubicBezTo>
                  <a:pt x="210" y="7"/>
                  <a:pt x="218" y="8"/>
                  <a:pt x="225" y="8"/>
                </a:cubicBezTo>
                <a:cubicBezTo>
                  <a:pt x="226" y="8"/>
                  <a:pt x="227" y="8"/>
                  <a:pt x="228" y="7"/>
                </a:cubicBezTo>
                <a:cubicBezTo>
                  <a:pt x="228" y="6"/>
                  <a:pt x="228" y="7"/>
                  <a:pt x="229" y="7"/>
                </a:cubicBezTo>
                <a:cubicBezTo>
                  <a:pt x="230" y="8"/>
                  <a:pt x="231" y="8"/>
                  <a:pt x="233" y="7"/>
                </a:cubicBezTo>
                <a:cubicBezTo>
                  <a:pt x="233" y="7"/>
                  <a:pt x="233" y="7"/>
                  <a:pt x="233" y="7"/>
                </a:cubicBezTo>
                <a:cubicBezTo>
                  <a:pt x="236" y="7"/>
                  <a:pt x="238" y="6"/>
                  <a:pt x="240" y="8"/>
                </a:cubicBezTo>
                <a:cubicBezTo>
                  <a:pt x="240" y="8"/>
                  <a:pt x="241" y="8"/>
                  <a:pt x="241" y="8"/>
                </a:cubicBezTo>
                <a:cubicBezTo>
                  <a:pt x="244" y="6"/>
                  <a:pt x="247" y="8"/>
                  <a:pt x="250" y="7"/>
                </a:cubicBezTo>
                <a:cubicBezTo>
                  <a:pt x="253" y="7"/>
                  <a:pt x="256" y="8"/>
                  <a:pt x="257" y="7"/>
                </a:cubicBezTo>
                <a:cubicBezTo>
                  <a:pt x="259" y="7"/>
                  <a:pt x="260" y="7"/>
                  <a:pt x="261" y="8"/>
                </a:cubicBezTo>
                <a:cubicBezTo>
                  <a:pt x="261" y="8"/>
                  <a:pt x="262" y="8"/>
                  <a:pt x="263" y="8"/>
                </a:cubicBezTo>
                <a:cubicBezTo>
                  <a:pt x="263" y="7"/>
                  <a:pt x="264" y="6"/>
                  <a:pt x="265" y="8"/>
                </a:cubicBezTo>
                <a:cubicBezTo>
                  <a:pt x="265" y="8"/>
                  <a:pt x="266" y="8"/>
                  <a:pt x="266" y="8"/>
                </a:cubicBezTo>
                <a:cubicBezTo>
                  <a:pt x="268" y="6"/>
                  <a:pt x="271" y="7"/>
                  <a:pt x="273" y="7"/>
                </a:cubicBezTo>
                <a:cubicBezTo>
                  <a:pt x="281" y="7"/>
                  <a:pt x="289" y="7"/>
                  <a:pt x="297" y="8"/>
                </a:cubicBezTo>
                <a:cubicBezTo>
                  <a:pt x="300" y="8"/>
                  <a:pt x="302" y="8"/>
                  <a:pt x="305" y="8"/>
                </a:cubicBezTo>
                <a:cubicBezTo>
                  <a:pt x="306" y="8"/>
                  <a:pt x="308" y="8"/>
                  <a:pt x="308" y="7"/>
                </a:cubicBezTo>
                <a:cubicBezTo>
                  <a:pt x="308" y="7"/>
                  <a:pt x="310" y="6"/>
                  <a:pt x="311" y="7"/>
                </a:cubicBezTo>
                <a:cubicBezTo>
                  <a:pt x="312" y="8"/>
                  <a:pt x="313" y="8"/>
                  <a:pt x="314" y="8"/>
                </a:cubicBezTo>
                <a:cubicBezTo>
                  <a:pt x="316" y="6"/>
                  <a:pt x="317" y="7"/>
                  <a:pt x="318" y="8"/>
                </a:cubicBezTo>
                <a:cubicBezTo>
                  <a:pt x="319" y="7"/>
                  <a:pt x="320" y="6"/>
                  <a:pt x="322" y="8"/>
                </a:cubicBezTo>
                <a:cubicBezTo>
                  <a:pt x="322" y="8"/>
                  <a:pt x="324" y="8"/>
                  <a:pt x="325" y="8"/>
                </a:cubicBezTo>
                <a:cubicBezTo>
                  <a:pt x="327" y="7"/>
                  <a:pt x="329" y="7"/>
                  <a:pt x="331" y="8"/>
                </a:cubicBezTo>
                <a:cubicBezTo>
                  <a:pt x="331" y="8"/>
                  <a:pt x="332" y="8"/>
                  <a:pt x="332" y="8"/>
                </a:cubicBezTo>
                <a:cubicBezTo>
                  <a:pt x="335" y="7"/>
                  <a:pt x="339" y="7"/>
                  <a:pt x="342" y="8"/>
                </a:cubicBezTo>
                <a:cubicBezTo>
                  <a:pt x="343" y="9"/>
                  <a:pt x="343" y="8"/>
                  <a:pt x="344" y="8"/>
                </a:cubicBezTo>
                <a:cubicBezTo>
                  <a:pt x="345" y="8"/>
                  <a:pt x="347" y="7"/>
                  <a:pt x="347" y="9"/>
                </a:cubicBezTo>
                <a:cubicBezTo>
                  <a:pt x="347" y="9"/>
                  <a:pt x="348" y="9"/>
                  <a:pt x="349" y="9"/>
                </a:cubicBezTo>
                <a:cubicBezTo>
                  <a:pt x="355" y="9"/>
                  <a:pt x="362" y="9"/>
                  <a:pt x="369" y="9"/>
                </a:cubicBezTo>
                <a:cubicBezTo>
                  <a:pt x="369" y="9"/>
                  <a:pt x="369" y="9"/>
                  <a:pt x="369" y="9"/>
                </a:cubicBezTo>
                <a:cubicBezTo>
                  <a:pt x="371" y="8"/>
                  <a:pt x="373" y="9"/>
                  <a:pt x="374" y="9"/>
                </a:cubicBezTo>
                <a:cubicBezTo>
                  <a:pt x="375" y="9"/>
                  <a:pt x="377" y="9"/>
                  <a:pt x="377" y="8"/>
                </a:cubicBezTo>
                <a:cubicBezTo>
                  <a:pt x="377" y="8"/>
                  <a:pt x="378" y="8"/>
                  <a:pt x="379" y="8"/>
                </a:cubicBezTo>
                <a:cubicBezTo>
                  <a:pt x="381" y="9"/>
                  <a:pt x="383" y="8"/>
                  <a:pt x="385" y="7"/>
                </a:cubicBezTo>
                <a:cubicBezTo>
                  <a:pt x="385" y="7"/>
                  <a:pt x="385" y="7"/>
                  <a:pt x="386" y="7"/>
                </a:cubicBezTo>
                <a:cubicBezTo>
                  <a:pt x="387" y="8"/>
                  <a:pt x="389" y="8"/>
                  <a:pt x="389" y="7"/>
                </a:cubicBezTo>
                <a:cubicBezTo>
                  <a:pt x="389" y="7"/>
                  <a:pt x="392" y="6"/>
                  <a:pt x="392" y="7"/>
                </a:cubicBezTo>
                <a:cubicBezTo>
                  <a:pt x="392" y="7"/>
                  <a:pt x="394" y="7"/>
                  <a:pt x="394" y="7"/>
                </a:cubicBezTo>
                <a:cubicBezTo>
                  <a:pt x="396" y="10"/>
                  <a:pt x="396" y="7"/>
                  <a:pt x="397" y="7"/>
                </a:cubicBezTo>
                <a:cubicBezTo>
                  <a:pt x="398" y="5"/>
                  <a:pt x="400" y="6"/>
                  <a:pt x="401" y="6"/>
                </a:cubicBezTo>
                <a:cubicBezTo>
                  <a:pt x="402" y="7"/>
                  <a:pt x="404" y="7"/>
                  <a:pt x="404" y="6"/>
                </a:cubicBezTo>
                <a:cubicBezTo>
                  <a:pt x="408" y="5"/>
                  <a:pt x="413" y="5"/>
                  <a:pt x="417" y="5"/>
                </a:cubicBezTo>
                <a:cubicBezTo>
                  <a:pt x="425" y="4"/>
                  <a:pt x="434" y="4"/>
                  <a:pt x="443" y="3"/>
                </a:cubicBezTo>
                <a:cubicBezTo>
                  <a:pt x="443" y="3"/>
                  <a:pt x="444" y="3"/>
                  <a:pt x="444" y="3"/>
                </a:cubicBezTo>
                <a:cubicBezTo>
                  <a:pt x="445" y="1"/>
                  <a:pt x="448" y="2"/>
                  <a:pt x="450" y="2"/>
                </a:cubicBezTo>
                <a:cubicBezTo>
                  <a:pt x="451" y="1"/>
                  <a:pt x="453" y="1"/>
                  <a:pt x="454" y="1"/>
                </a:cubicBezTo>
                <a:cubicBezTo>
                  <a:pt x="457" y="0"/>
                  <a:pt x="461" y="0"/>
                  <a:pt x="465" y="0"/>
                </a:cubicBezTo>
                <a:cubicBezTo>
                  <a:pt x="466" y="0"/>
                  <a:pt x="465" y="1"/>
                  <a:pt x="466" y="1"/>
                </a:cubicBezTo>
                <a:cubicBezTo>
                  <a:pt x="466" y="2"/>
                  <a:pt x="467" y="1"/>
                  <a:pt x="467" y="2"/>
                </a:cubicBezTo>
                <a:cubicBezTo>
                  <a:pt x="467" y="2"/>
                  <a:pt x="466" y="2"/>
                  <a:pt x="466" y="2"/>
                </a:cubicBezTo>
                <a:cubicBezTo>
                  <a:pt x="466" y="4"/>
                  <a:pt x="463" y="5"/>
                  <a:pt x="463" y="6"/>
                </a:cubicBezTo>
                <a:cubicBezTo>
                  <a:pt x="462" y="7"/>
                  <a:pt x="462" y="8"/>
                  <a:pt x="463" y="9"/>
                </a:cubicBezTo>
                <a:cubicBezTo>
                  <a:pt x="465" y="10"/>
                  <a:pt x="465" y="12"/>
                  <a:pt x="464" y="13"/>
                </a:cubicBezTo>
                <a:cubicBezTo>
                  <a:pt x="464" y="14"/>
                  <a:pt x="464" y="14"/>
                  <a:pt x="464" y="15"/>
                </a:cubicBezTo>
                <a:cubicBezTo>
                  <a:pt x="463" y="17"/>
                  <a:pt x="465" y="18"/>
                  <a:pt x="463" y="20"/>
                </a:cubicBezTo>
                <a:cubicBezTo>
                  <a:pt x="463" y="20"/>
                  <a:pt x="462" y="22"/>
                  <a:pt x="465" y="22"/>
                </a:cubicBezTo>
                <a:cubicBezTo>
                  <a:pt x="465" y="22"/>
                  <a:pt x="465" y="22"/>
                  <a:pt x="465" y="23"/>
                </a:cubicBezTo>
                <a:cubicBezTo>
                  <a:pt x="464" y="24"/>
                  <a:pt x="464" y="25"/>
                  <a:pt x="464" y="27"/>
                </a:cubicBezTo>
                <a:cubicBezTo>
                  <a:pt x="463" y="29"/>
                  <a:pt x="463" y="29"/>
                  <a:pt x="465" y="31"/>
                </a:cubicBezTo>
                <a:cubicBezTo>
                  <a:pt x="465" y="31"/>
                  <a:pt x="465" y="32"/>
                  <a:pt x="465" y="32"/>
                </a:cubicBezTo>
                <a:cubicBezTo>
                  <a:pt x="463" y="33"/>
                  <a:pt x="464" y="34"/>
                  <a:pt x="463" y="35"/>
                </a:cubicBezTo>
                <a:cubicBezTo>
                  <a:pt x="463" y="35"/>
                  <a:pt x="463" y="35"/>
                  <a:pt x="463" y="35"/>
                </a:cubicBezTo>
                <a:cubicBezTo>
                  <a:pt x="461" y="36"/>
                  <a:pt x="465" y="36"/>
                  <a:pt x="464" y="37"/>
                </a:cubicBezTo>
                <a:cubicBezTo>
                  <a:pt x="463" y="38"/>
                  <a:pt x="463" y="39"/>
                  <a:pt x="464" y="39"/>
                </a:cubicBezTo>
                <a:cubicBezTo>
                  <a:pt x="465" y="39"/>
                  <a:pt x="465" y="40"/>
                  <a:pt x="465" y="40"/>
                </a:cubicBezTo>
                <a:cubicBezTo>
                  <a:pt x="462" y="41"/>
                  <a:pt x="465" y="42"/>
                  <a:pt x="463" y="43"/>
                </a:cubicBezTo>
                <a:cubicBezTo>
                  <a:pt x="463" y="43"/>
                  <a:pt x="463" y="44"/>
                  <a:pt x="463" y="44"/>
                </a:cubicBezTo>
                <a:cubicBezTo>
                  <a:pt x="466" y="44"/>
                  <a:pt x="464" y="46"/>
                  <a:pt x="465" y="47"/>
                </a:cubicBezTo>
                <a:cubicBezTo>
                  <a:pt x="465" y="47"/>
                  <a:pt x="465" y="47"/>
                  <a:pt x="464" y="48"/>
                </a:cubicBezTo>
                <a:cubicBezTo>
                  <a:pt x="463" y="48"/>
                  <a:pt x="463" y="48"/>
                  <a:pt x="463" y="49"/>
                </a:cubicBezTo>
                <a:cubicBezTo>
                  <a:pt x="464" y="51"/>
                  <a:pt x="464" y="52"/>
                  <a:pt x="464" y="54"/>
                </a:cubicBezTo>
                <a:cubicBezTo>
                  <a:pt x="463" y="55"/>
                  <a:pt x="464" y="56"/>
                  <a:pt x="465" y="57"/>
                </a:cubicBezTo>
                <a:cubicBezTo>
                  <a:pt x="466" y="59"/>
                  <a:pt x="465" y="61"/>
                  <a:pt x="464" y="63"/>
                </a:cubicBezTo>
                <a:cubicBezTo>
                  <a:pt x="464" y="65"/>
                  <a:pt x="465" y="66"/>
                  <a:pt x="465" y="67"/>
                </a:cubicBezTo>
                <a:cubicBezTo>
                  <a:pt x="465" y="68"/>
                  <a:pt x="466" y="69"/>
                  <a:pt x="464" y="69"/>
                </a:cubicBezTo>
                <a:cubicBezTo>
                  <a:pt x="463" y="69"/>
                  <a:pt x="464" y="70"/>
                  <a:pt x="464" y="70"/>
                </a:cubicBezTo>
                <a:cubicBezTo>
                  <a:pt x="465" y="73"/>
                  <a:pt x="466" y="76"/>
                  <a:pt x="465" y="79"/>
                </a:cubicBezTo>
                <a:cubicBezTo>
                  <a:pt x="465" y="81"/>
                  <a:pt x="466" y="83"/>
                  <a:pt x="464" y="85"/>
                </a:cubicBezTo>
                <a:cubicBezTo>
                  <a:pt x="463" y="85"/>
                  <a:pt x="463" y="87"/>
                  <a:pt x="464" y="87"/>
                </a:cubicBezTo>
                <a:cubicBezTo>
                  <a:pt x="466" y="87"/>
                  <a:pt x="465" y="88"/>
                  <a:pt x="466" y="88"/>
                </a:cubicBezTo>
                <a:cubicBezTo>
                  <a:pt x="466" y="89"/>
                  <a:pt x="466" y="90"/>
                  <a:pt x="464" y="91"/>
                </a:cubicBezTo>
                <a:cubicBezTo>
                  <a:pt x="463" y="91"/>
                  <a:pt x="463" y="91"/>
                  <a:pt x="464" y="92"/>
                </a:cubicBezTo>
                <a:cubicBezTo>
                  <a:pt x="465" y="92"/>
                  <a:pt x="465" y="92"/>
                  <a:pt x="465" y="92"/>
                </a:cubicBezTo>
                <a:cubicBezTo>
                  <a:pt x="465" y="94"/>
                  <a:pt x="463" y="95"/>
                  <a:pt x="466" y="96"/>
                </a:cubicBezTo>
                <a:cubicBezTo>
                  <a:pt x="466" y="96"/>
                  <a:pt x="466" y="97"/>
                  <a:pt x="465" y="97"/>
                </a:cubicBezTo>
                <a:cubicBezTo>
                  <a:pt x="462" y="97"/>
                  <a:pt x="463" y="98"/>
                  <a:pt x="463" y="99"/>
                </a:cubicBezTo>
                <a:cubicBezTo>
                  <a:pt x="463" y="100"/>
                  <a:pt x="463" y="100"/>
                  <a:pt x="462" y="101"/>
                </a:cubicBezTo>
                <a:cubicBezTo>
                  <a:pt x="462" y="102"/>
                  <a:pt x="462" y="103"/>
                  <a:pt x="463" y="104"/>
                </a:cubicBezTo>
                <a:cubicBezTo>
                  <a:pt x="465" y="105"/>
                  <a:pt x="465" y="106"/>
                  <a:pt x="464" y="107"/>
                </a:cubicBezTo>
                <a:cubicBezTo>
                  <a:pt x="464" y="108"/>
                  <a:pt x="463" y="109"/>
                  <a:pt x="463" y="109"/>
                </a:cubicBezTo>
                <a:cubicBezTo>
                  <a:pt x="463" y="111"/>
                  <a:pt x="462" y="113"/>
                  <a:pt x="463" y="115"/>
                </a:cubicBezTo>
                <a:cubicBezTo>
                  <a:pt x="463" y="115"/>
                  <a:pt x="460" y="116"/>
                  <a:pt x="460" y="116"/>
                </a:cubicBezTo>
                <a:cubicBezTo>
                  <a:pt x="458" y="115"/>
                  <a:pt x="456" y="115"/>
                  <a:pt x="455" y="116"/>
                </a:cubicBezTo>
                <a:cubicBezTo>
                  <a:pt x="455" y="117"/>
                  <a:pt x="454" y="117"/>
                  <a:pt x="453" y="117"/>
                </a:cubicBezTo>
                <a:cubicBezTo>
                  <a:pt x="450" y="117"/>
                  <a:pt x="447" y="117"/>
                  <a:pt x="444" y="117"/>
                </a:cubicBezTo>
                <a:cubicBezTo>
                  <a:pt x="441" y="118"/>
                  <a:pt x="437" y="117"/>
                  <a:pt x="434" y="117"/>
                </a:cubicBezTo>
                <a:cubicBezTo>
                  <a:pt x="432" y="117"/>
                  <a:pt x="430" y="117"/>
                  <a:pt x="429" y="118"/>
                </a:cubicBezTo>
                <a:cubicBezTo>
                  <a:pt x="428" y="118"/>
                  <a:pt x="427" y="119"/>
                  <a:pt x="426" y="118"/>
                </a:cubicBezTo>
                <a:cubicBezTo>
                  <a:pt x="426" y="118"/>
                  <a:pt x="421" y="118"/>
                  <a:pt x="420" y="118"/>
                </a:cubicBezTo>
                <a:cubicBezTo>
                  <a:pt x="417" y="119"/>
                  <a:pt x="417" y="119"/>
                  <a:pt x="413" y="118"/>
                </a:cubicBezTo>
                <a:cubicBezTo>
                  <a:pt x="413" y="118"/>
                  <a:pt x="410" y="118"/>
                  <a:pt x="409" y="119"/>
                </a:cubicBezTo>
                <a:cubicBezTo>
                  <a:pt x="409" y="120"/>
                  <a:pt x="408" y="120"/>
                  <a:pt x="407" y="120"/>
                </a:cubicBezTo>
                <a:cubicBezTo>
                  <a:pt x="406" y="120"/>
                  <a:pt x="404" y="120"/>
                  <a:pt x="403" y="120"/>
                </a:cubicBezTo>
                <a:cubicBezTo>
                  <a:pt x="402" y="120"/>
                  <a:pt x="401" y="121"/>
                  <a:pt x="400" y="120"/>
                </a:cubicBezTo>
                <a:cubicBezTo>
                  <a:pt x="399" y="119"/>
                  <a:pt x="396" y="120"/>
                  <a:pt x="395" y="120"/>
                </a:cubicBezTo>
                <a:cubicBezTo>
                  <a:pt x="393" y="120"/>
                  <a:pt x="392" y="120"/>
                  <a:pt x="392" y="119"/>
                </a:cubicBezTo>
                <a:cubicBezTo>
                  <a:pt x="392" y="118"/>
                  <a:pt x="391" y="118"/>
                  <a:pt x="390" y="118"/>
                </a:cubicBezTo>
                <a:cubicBezTo>
                  <a:pt x="380" y="118"/>
                  <a:pt x="370" y="118"/>
                  <a:pt x="360" y="118"/>
                </a:cubicBezTo>
                <a:cubicBezTo>
                  <a:pt x="359" y="118"/>
                  <a:pt x="358" y="118"/>
                  <a:pt x="358" y="119"/>
                </a:cubicBezTo>
                <a:cubicBezTo>
                  <a:pt x="358" y="120"/>
                  <a:pt x="357" y="120"/>
                  <a:pt x="356" y="120"/>
                </a:cubicBezTo>
                <a:cubicBezTo>
                  <a:pt x="343" y="119"/>
                  <a:pt x="330" y="119"/>
                  <a:pt x="317" y="119"/>
                </a:cubicBezTo>
                <a:cubicBezTo>
                  <a:pt x="315" y="119"/>
                  <a:pt x="314" y="118"/>
                  <a:pt x="313" y="119"/>
                </a:cubicBezTo>
                <a:cubicBezTo>
                  <a:pt x="313" y="120"/>
                  <a:pt x="310" y="120"/>
                  <a:pt x="309" y="119"/>
                </a:cubicBezTo>
                <a:cubicBezTo>
                  <a:pt x="308" y="118"/>
                  <a:pt x="306" y="118"/>
                  <a:pt x="304" y="119"/>
                </a:cubicBezTo>
                <a:cubicBezTo>
                  <a:pt x="304" y="119"/>
                  <a:pt x="303" y="119"/>
                  <a:pt x="303" y="119"/>
                </a:cubicBezTo>
                <a:cubicBezTo>
                  <a:pt x="300" y="118"/>
                  <a:pt x="300" y="118"/>
                  <a:pt x="296" y="119"/>
                </a:cubicBezTo>
                <a:cubicBezTo>
                  <a:pt x="295" y="120"/>
                  <a:pt x="293" y="120"/>
                  <a:pt x="292" y="119"/>
                </a:cubicBezTo>
                <a:cubicBezTo>
                  <a:pt x="291" y="118"/>
                  <a:pt x="290" y="118"/>
                  <a:pt x="289" y="118"/>
                </a:cubicBezTo>
                <a:cubicBezTo>
                  <a:pt x="287" y="120"/>
                  <a:pt x="285" y="119"/>
                  <a:pt x="282" y="119"/>
                </a:cubicBezTo>
                <a:cubicBezTo>
                  <a:pt x="281" y="119"/>
                  <a:pt x="282" y="118"/>
                  <a:pt x="280" y="118"/>
                </a:cubicBezTo>
                <a:cubicBezTo>
                  <a:pt x="279" y="118"/>
                  <a:pt x="278" y="119"/>
                  <a:pt x="277" y="119"/>
                </a:cubicBezTo>
                <a:cubicBezTo>
                  <a:pt x="272" y="119"/>
                  <a:pt x="266" y="119"/>
                  <a:pt x="261" y="119"/>
                </a:cubicBezTo>
                <a:cubicBezTo>
                  <a:pt x="260" y="118"/>
                  <a:pt x="259" y="119"/>
                  <a:pt x="258" y="118"/>
                </a:cubicBezTo>
                <a:cubicBezTo>
                  <a:pt x="257" y="117"/>
                  <a:pt x="256" y="118"/>
                  <a:pt x="255" y="118"/>
                </a:cubicBezTo>
                <a:cubicBezTo>
                  <a:pt x="252" y="118"/>
                  <a:pt x="249" y="119"/>
                  <a:pt x="245" y="118"/>
                </a:cubicBezTo>
                <a:cubicBezTo>
                  <a:pt x="241" y="118"/>
                  <a:pt x="237" y="118"/>
                  <a:pt x="233" y="118"/>
                </a:cubicBezTo>
                <a:cubicBezTo>
                  <a:pt x="231" y="118"/>
                  <a:pt x="229" y="119"/>
                  <a:pt x="227" y="119"/>
                </a:cubicBezTo>
                <a:cubicBezTo>
                  <a:pt x="226" y="119"/>
                  <a:pt x="224" y="119"/>
                  <a:pt x="224" y="118"/>
                </a:cubicBezTo>
                <a:cubicBezTo>
                  <a:pt x="223" y="117"/>
                  <a:pt x="222" y="117"/>
                  <a:pt x="222" y="118"/>
                </a:cubicBezTo>
                <a:cubicBezTo>
                  <a:pt x="222" y="119"/>
                  <a:pt x="220" y="119"/>
                  <a:pt x="220" y="119"/>
                </a:cubicBezTo>
                <a:cubicBezTo>
                  <a:pt x="216" y="118"/>
                  <a:pt x="213" y="118"/>
                  <a:pt x="210" y="118"/>
                </a:cubicBezTo>
                <a:cubicBezTo>
                  <a:pt x="209" y="118"/>
                  <a:pt x="209" y="118"/>
                  <a:pt x="208" y="119"/>
                </a:cubicBezTo>
                <a:cubicBezTo>
                  <a:pt x="208" y="119"/>
                  <a:pt x="207" y="119"/>
                  <a:pt x="207" y="118"/>
                </a:cubicBezTo>
                <a:cubicBezTo>
                  <a:pt x="207" y="118"/>
                  <a:pt x="206" y="118"/>
                  <a:pt x="206" y="118"/>
                </a:cubicBezTo>
                <a:cubicBezTo>
                  <a:pt x="202" y="120"/>
                  <a:pt x="199" y="119"/>
                  <a:pt x="195" y="119"/>
                </a:cubicBezTo>
                <a:cubicBezTo>
                  <a:pt x="195" y="119"/>
                  <a:pt x="194" y="119"/>
                  <a:pt x="194" y="118"/>
                </a:cubicBezTo>
                <a:cubicBezTo>
                  <a:pt x="194" y="118"/>
                  <a:pt x="193" y="118"/>
                  <a:pt x="192" y="118"/>
                </a:cubicBezTo>
                <a:cubicBezTo>
                  <a:pt x="190" y="119"/>
                  <a:pt x="187" y="118"/>
                  <a:pt x="184" y="119"/>
                </a:cubicBezTo>
                <a:cubicBezTo>
                  <a:pt x="183" y="119"/>
                  <a:pt x="182" y="118"/>
                  <a:pt x="182" y="119"/>
                </a:cubicBezTo>
                <a:cubicBezTo>
                  <a:pt x="182" y="119"/>
                  <a:pt x="181" y="120"/>
                  <a:pt x="181" y="120"/>
                </a:cubicBezTo>
                <a:cubicBezTo>
                  <a:pt x="177" y="118"/>
                  <a:pt x="173" y="120"/>
                  <a:pt x="169" y="119"/>
                </a:cubicBezTo>
                <a:cubicBezTo>
                  <a:pt x="169" y="119"/>
                  <a:pt x="168" y="119"/>
                  <a:pt x="168" y="120"/>
                </a:cubicBezTo>
                <a:cubicBezTo>
                  <a:pt x="168" y="121"/>
                  <a:pt x="167" y="120"/>
                  <a:pt x="167" y="120"/>
                </a:cubicBezTo>
                <a:cubicBezTo>
                  <a:pt x="165" y="119"/>
                  <a:pt x="165" y="119"/>
                  <a:pt x="165" y="120"/>
                </a:cubicBezTo>
                <a:cubicBezTo>
                  <a:pt x="164" y="121"/>
                  <a:pt x="164" y="120"/>
                  <a:pt x="163" y="120"/>
                </a:cubicBezTo>
                <a:cubicBezTo>
                  <a:pt x="158" y="120"/>
                  <a:pt x="152" y="120"/>
                  <a:pt x="148" y="120"/>
                </a:cubicBezTo>
                <a:cubicBezTo>
                  <a:pt x="144" y="121"/>
                  <a:pt x="141" y="121"/>
                  <a:pt x="137" y="121"/>
                </a:cubicBezTo>
                <a:cubicBezTo>
                  <a:pt x="133" y="120"/>
                  <a:pt x="129" y="120"/>
                  <a:pt x="125" y="121"/>
                </a:cubicBezTo>
                <a:cubicBezTo>
                  <a:pt x="122" y="121"/>
                  <a:pt x="118" y="121"/>
                  <a:pt x="115" y="121"/>
                </a:cubicBezTo>
                <a:cubicBezTo>
                  <a:pt x="113" y="121"/>
                  <a:pt x="112" y="121"/>
                  <a:pt x="110" y="121"/>
                </a:cubicBezTo>
                <a:cubicBezTo>
                  <a:pt x="110" y="121"/>
                  <a:pt x="108" y="121"/>
                  <a:pt x="108" y="121"/>
                </a:cubicBezTo>
                <a:cubicBezTo>
                  <a:pt x="106" y="123"/>
                  <a:pt x="103" y="122"/>
                  <a:pt x="100" y="122"/>
                </a:cubicBezTo>
                <a:cubicBezTo>
                  <a:pt x="98" y="122"/>
                  <a:pt x="97" y="121"/>
                  <a:pt x="95" y="122"/>
                </a:cubicBezTo>
                <a:cubicBezTo>
                  <a:pt x="95" y="122"/>
                  <a:pt x="94" y="122"/>
                  <a:pt x="94" y="122"/>
                </a:cubicBezTo>
                <a:cubicBezTo>
                  <a:pt x="93" y="121"/>
                  <a:pt x="92" y="121"/>
                  <a:pt x="92" y="122"/>
                </a:cubicBezTo>
                <a:cubicBezTo>
                  <a:pt x="92" y="122"/>
                  <a:pt x="91" y="122"/>
                  <a:pt x="91" y="122"/>
                </a:cubicBezTo>
                <a:cubicBezTo>
                  <a:pt x="88" y="121"/>
                  <a:pt x="84" y="123"/>
                  <a:pt x="81" y="122"/>
                </a:cubicBezTo>
                <a:cubicBezTo>
                  <a:pt x="78" y="122"/>
                  <a:pt x="76" y="121"/>
                  <a:pt x="72" y="121"/>
                </a:cubicBezTo>
                <a:cubicBezTo>
                  <a:pt x="65" y="122"/>
                  <a:pt x="58" y="123"/>
                  <a:pt x="51" y="123"/>
                </a:cubicBezTo>
                <a:cubicBezTo>
                  <a:pt x="47" y="125"/>
                  <a:pt x="42" y="124"/>
                  <a:pt x="38" y="124"/>
                </a:cubicBezTo>
                <a:cubicBezTo>
                  <a:pt x="33" y="125"/>
                  <a:pt x="28" y="125"/>
                  <a:pt x="23" y="125"/>
                </a:cubicBezTo>
                <a:cubicBezTo>
                  <a:pt x="22" y="125"/>
                  <a:pt x="19" y="123"/>
                  <a:pt x="18" y="123"/>
                </a:cubicBezTo>
                <a:cubicBezTo>
                  <a:pt x="17" y="122"/>
                  <a:pt x="15" y="122"/>
                  <a:pt x="13" y="122"/>
                </a:cubicBezTo>
                <a:cubicBezTo>
                  <a:pt x="12" y="121"/>
                  <a:pt x="11" y="121"/>
                  <a:pt x="10" y="120"/>
                </a:cubicBezTo>
              </a:path>
            </a:pathLst>
          </a:custGeom>
          <a:solidFill>
            <a:srgbClr val="327EEE"/>
          </a:solidFill>
          <a:ln w="9525">
            <a:noFill/>
            <a:round/>
            <a:headEnd/>
            <a:tailEnd/>
          </a:ln>
        </p:spPr>
        <p:txBody>
          <a:bodyPr rot="0" vert="horz" wrap="square" lIns="107990" tIns="53996" rIns="107990" bIns="53996" anchor="t" anchorCtr="0" upright="1">
            <a:noAutofit/>
          </a:bodyPr>
          <a:lstStyle/>
          <a:p>
            <a:endParaRPr lang="en-US" sz="2126" dirty="0">
              <a:latin typeface="Arial Regular"/>
            </a:endParaRPr>
          </a:p>
        </p:txBody>
      </p:sp>
      <p:sp>
        <p:nvSpPr>
          <p:cNvPr id="26" name="CuadroTexto 25">
            <a:extLst>
              <a:ext uri="{FF2B5EF4-FFF2-40B4-BE49-F238E27FC236}">
                <a16:creationId xmlns:a16="http://schemas.microsoft.com/office/drawing/2014/main" id="{173FA4CE-E4C3-4F61-89BF-C4BAEE02C02E}"/>
              </a:ext>
            </a:extLst>
          </p:cNvPr>
          <p:cNvSpPr txBox="1"/>
          <p:nvPr/>
        </p:nvSpPr>
        <p:spPr>
          <a:xfrm>
            <a:off x="5308605" y="447212"/>
            <a:ext cx="10356030" cy="1015663"/>
          </a:xfrm>
          <a:prstGeom prst="rect">
            <a:avLst/>
          </a:prstGeom>
          <a:noFill/>
        </p:spPr>
        <p:txBody>
          <a:bodyPr wrap="square" rtlCol="0">
            <a:spAutoFit/>
          </a:bodyPr>
          <a:lstStyle/>
          <a:p>
            <a:pPr marL="0" lvl="1"/>
            <a:r>
              <a:rPr lang="en-US" sz="6000" b="1" dirty="0" err="1">
                <a:solidFill>
                  <a:schemeClr val="bg1"/>
                </a:solidFill>
                <a:latin typeface="Veneer" panose="02000806000000000000" pitchFamily="50" charset="0"/>
              </a:rPr>
              <a:t>Acciones</a:t>
            </a:r>
            <a:r>
              <a:rPr lang="en-US" sz="6000" b="1" dirty="0">
                <a:solidFill>
                  <a:schemeClr val="bg1"/>
                </a:solidFill>
                <a:latin typeface="Veneer" panose="02000806000000000000" pitchFamily="50" charset="0"/>
              </a:rPr>
              <a:t> </a:t>
            </a:r>
            <a:r>
              <a:rPr lang="en-US" sz="6000" b="1" dirty="0" err="1">
                <a:solidFill>
                  <a:schemeClr val="bg1"/>
                </a:solidFill>
                <a:latin typeface="Veneer" panose="02000806000000000000" pitchFamily="50" charset="0"/>
              </a:rPr>
              <a:t>EstratÉgicas</a:t>
            </a:r>
            <a:r>
              <a:rPr lang="en-US" sz="6000" b="1" dirty="0">
                <a:solidFill>
                  <a:schemeClr val="bg1"/>
                </a:solidFill>
                <a:latin typeface="Veneer" panose="02000806000000000000" pitchFamily="50" charset="0"/>
              </a:rPr>
              <a:t> Claves</a:t>
            </a:r>
            <a:endParaRPr lang="en-GB" sz="6000" b="1" dirty="0">
              <a:solidFill>
                <a:schemeClr val="bg1"/>
              </a:solidFill>
              <a:latin typeface="Veneer" panose="02000806000000000000" pitchFamily="50" charset="0"/>
            </a:endParaRPr>
          </a:p>
        </p:txBody>
      </p:sp>
      <p:pic>
        <p:nvPicPr>
          <p:cNvPr id="27" name="Imagen 26">
            <a:extLst>
              <a:ext uri="{FF2B5EF4-FFF2-40B4-BE49-F238E27FC236}">
                <a16:creationId xmlns:a16="http://schemas.microsoft.com/office/drawing/2014/main" id="{CD04E1F1-2B8D-4AB1-87E4-24E0CADC8A6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51192" y="197638"/>
            <a:ext cx="1471685" cy="1471685"/>
          </a:xfrm>
          <a:prstGeom prst="rect">
            <a:avLst/>
          </a:prstGeom>
        </p:spPr>
      </p:pic>
      <p:pic>
        <p:nvPicPr>
          <p:cNvPr id="2" name="Imagen 1">
            <a:extLst>
              <a:ext uri="{FF2B5EF4-FFF2-40B4-BE49-F238E27FC236}">
                <a16:creationId xmlns:a16="http://schemas.microsoft.com/office/drawing/2014/main" id="{6D6046C5-D2F5-41AB-8F66-4AF4866745F4}"/>
              </a:ext>
            </a:extLst>
          </p:cNvPr>
          <p:cNvPicPr>
            <a:picLocks noChangeAspect="1"/>
          </p:cNvPicPr>
          <p:nvPr/>
        </p:nvPicPr>
        <p:blipFill>
          <a:blip r:embed="rId3"/>
          <a:stretch>
            <a:fillRect/>
          </a:stretch>
        </p:blipFill>
        <p:spPr>
          <a:xfrm>
            <a:off x="12409726" y="3536098"/>
            <a:ext cx="4469732" cy="4469732"/>
          </a:xfrm>
          <a:prstGeom prst="rect">
            <a:avLst/>
          </a:prstGeom>
        </p:spPr>
      </p:pic>
    </p:spTree>
    <p:extLst>
      <p:ext uri="{BB962C8B-B14F-4D97-AF65-F5344CB8AC3E}">
        <p14:creationId xmlns:p14="http://schemas.microsoft.com/office/powerpoint/2010/main" val="4257782906"/>
      </p:ext>
    </p:extLst>
  </p:cSld>
  <p:clrMapOvr>
    <a:masterClrMapping/>
  </p:clrMapOvr>
  <p:transition spd="med">
    <p:pull/>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8DBBAAB4-EFB9-4D2B-993F-E597E10E7D72}"/>
              </a:ext>
            </a:extLst>
          </p:cNvPr>
          <p:cNvSpPr txBox="1"/>
          <p:nvPr/>
        </p:nvSpPr>
        <p:spPr>
          <a:xfrm>
            <a:off x="5932592" y="800100"/>
            <a:ext cx="7600670" cy="646331"/>
          </a:xfrm>
          <a:prstGeom prst="rect">
            <a:avLst/>
          </a:prstGeom>
          <a:noFill/>
        </p:spPr>
        <p:txBody>
          <a:bodyPr wrap="none" rtlCol="0">
            <a:spAutoFit/>
          </a:bodyPr>
          <a:lstStyle/>
          <a:p>
            <a:pPr algn="ctr"/>
            <a:r>
              <a:rPr lang="es-SV" sz="3600" dirty="0">
                <a:latin typeface="Arial Black" panose="020B0A04020102020204" pitchFamily="34" charset="0"/>
              </a:rPr>
              <a:t>ACCIONES Y PROYECCIONES</a:t>
            </a:r>
          </a:p>
        </p:txBody>
      </p:sp>
      <p:sp>
        <p:nvSpPr>
          <p:cNvPr id="3" name="CuadroTexto 2">
            <a:extLst>
              <a:ext uri="{FF2B5EF4-FFF2-40B4-BE49-F238E27FC236}">
                <a16:creationId xmlns:a16="http://schemas.microsoft.com/office/drawing/2014/main" id="{F681027A-E64D-4238-86DC-5FFD56B24355}"/>
              </a:ext>
            </a:extLst>
          </p:cNvPr>
          <p:cNvSpPr txBox="1"/>
          <p:nvPr/>
        </p:nvSpPr>
        <p:spPr>
          <a:xfrm>
            <a:off x="4627527" y="1446431"/>
            <a:ext cx="10210800" cy="1200329"/>
          </a:xfrm>
          <a:prstGeom prst="rect">
            <a:avLst/>
          </a:prstGeom>
          <a:noFill/>
        </p:spPr>
        <p:txBody>
          <a:bodyPr wrap="square" rtlCol="0">
            <a:spAutoFit/>
          </a:bodyPr>
          <a:lstStyle/>
          <a:p>
            <a:r>
              <a:rPr lang="es-SV" sz="2400" dirty="0"/>
              <a:t>Se estará generando un concepto creativo que pueda impactar en gran manera a cada una de las personas que forman parte de nuestro público, por ello se han generado estas acciones: </a:t>
            </a:r>
          </a:p>
        </p:txBody>
      </p:sp>
      <p:sp>
        <p:nvSpPr>
          <p:cNvPr id="4" name="CuadroTexto 3">
            <a:extLst>
              <a:ext uri="{FF2B5EF4-FFF2-40B4-BE49-F238E27FC236}">
                <a16:creationId xmlns:a16="http://schemas.microsoft.com/office/drawing/2014/main" id="{7BEBA68A-CC78-46BE-90A7-7D6157C3C475}"/>
              </a:ext>
            </a:extLst>
          </p:cNvPr>
          <p:cNvSpPr txBox="1"/>
          <p:nvPr/>
        </p:nvSpPr>
        <p:spPr>
          <a:xfrm>
            <a:off x="2628900" y="2857798"/>
            <a:ext cx="13030200" cy="7848302"/>
          </a:xfrm>
          <a:prstGeom prst="rect">
            <a:avLst/>
          </a:prstGeom>
          <a:noFill/>
        </p:spPr>
        <p:txBody>
          <a:bodyPr wrap="square" rtlCol="0">
            <a:spAutoFit/>
          </a:bodyPr>
          <a:lstStyle/>
          <a:p>
            <a:pPr marL="457200" indent="-457200">
              <a:buFont typeface="Arial" panose="020B0604020202020204" pitchFamily="34" charset="0"/>
              <a:buChar char="•"/>
            </a:pPr>
            <a:r>
              <a:rPr lang="es-SV" sz="2800" dirty="0"/>
              <a:t>Concepto enfocado en el </a:t>
            </a:r>
            <a:r>
              <a:rPr lang="es-SV" sz="2800" b="1" dirty="0"/>
              <a:t>cuido y la prevención del COVID-19</a:t>
            </a:r>
            <a:r>
              <a:rPr lang="es-SV" sz="2800" dirty="0"/>
              <a:t>, con énfasis en retomar actividades sin olvidarnos que aún estamos en pandemia (esto último podrá variar, dependiendo la actualización de la enfermedad). </a:t>
            </a:r>
          </a:p>
          <a:p>
            <a:endParaRPr lang="es-SV" sz="2800" dirty="0"/>
          </a:p>
          <a:p>
            <a:pPr marL="457200" indent="-457200">
              <a:buFont typeface="Arial" panose="020B0604020202020204" pitchFamily="34" charset="0"/>
              <a:buChar char="•"/>
            </a:pPr>
            <a:r>
              <a:rPr lang="es-SV" sz="2800" dirty="0"/>
              <a:t>Se pretende generar una campaña de acción social con una estrategia </a:t>
            </a:r>
            <a:r>
              <a:rPr lang="es-SV" sz="2800" i="1" dirty="0"/>
              <a:t>emotiva</a:t>
            </a:r>
            <a:r>
              <a:rPr lang="es-SV" sz="2800" dirty="0"/>
              <a:t> que permita recapacitar a la población que aún nos encontramos en una pandemia y debemos seguirnos cuidando. </a:t>
            </a:r>
          </a:p>
          <a:p>
            <a:endParaRPr lang="es-SV" sz="2800" dirty="0"/>
          </a:p>
          <a:p>
            <a:pPr marL="457200" indent="-457200">
              <a:buFont typeface="Arial" panose="020B0604020202020204" pitchFamily="34" charset="0"/>
              <a:buChar char="•"/>
            </a:pPr>
            <a:r>
              <a:rPr lang="es-SV" sz="2800" dirty="0"/>
              <a:t>Los productos generados (spot de TV, fotografías, línea gráfica </a:t>
            </a:r>
            <a:r>
              <a:rPr lang="es-SV" sz="2800" dirty="0" err="1"/>
              <a:t>etc</a:t>
            </a:r>
            <a:r>
              <a:rPr lang="es-SV" sz="2800" dirty="0"/>
              <a:t>) para esta campaña están enfocados siempre en las </a:t>
            </a:r>
            <a:r>
              <a:rPr lang="es-SV" sz="2800" b="1" dirty="0"/>
              <a:t>poblaciones indicadas</a:t>
            </a:r>
            <a:r>
              <a:rPr lang="es-SV" sz="2800" dirty="0"/>
              <a:t>, esto quiere decir que en los materiales los principales </a:t>
            </a:r>
            <a:r>
              <a:rPr lang="es-SV" sz="2800" b="1" dirty="0"/>
              <a:t>protagonistas</a:t>
            </a:r>
            <a:r>
              <a:rPr lang="es-SV" sz="2800" dirty="0"/>
              <a:t> serán ellos, ellas y elles para que exista </a:t>
            </a:r>
            <a:r>
              <a:rPr lang="es-SV" sz="2800" b="1" dirty="0"/>
              <a:t>identificación</a:t>
            </a:r>
            <a:r>
              <a:rPr lang="es-SV" sz="2800" dirty="0"/>
              <a:t> e impacto en los mensajes. Adicional, se ha contemplado los intérpretes de lenguaje de señas para estos productos. Se pretende estar presente en todos los medios, algunos de ellos solo serán de manera temporal (encendido y apagado en temporalidades)</a:t>
            </a:r>
          </a:p>
          <a:p>
            <a:pPr marL="457200" indent="-457200">
              <a:buFont typeface="Arial" panose="020B0604020202020204" pitchFamily="34" charset="0"/>
              <a:buChar char="•"/>
            </a:pPr>
            <a:endParaRPr lang="es-SV" sz="2800" dirty="0"/>
          </a:p>
          <a:p>
            <a:pPr marL="457200" indent="-457200">
              <a:buFont typeface="Arial" panose="020B0604020202020204" pitchFamily="34" charset="0"/>
              <a:buChar char="•"/>
            </a:pPr>
            <a:endParaRPr lang="es-SV" sz="2800" dirty="0"/>
          </a:p>
          <a:p>
            <a:pPr marL="457200" indent="-457200">
              <a:buFont typeface="Arial" panose="020B0604020202020204" pitchFamily="34" charset="0"/>
              <a:buChar char="•"/>
            </a:pPr>
            <a:endParaRPr lang="es-SV" sz="2800" b="1" dirty="0"/>
          </a:p>
        </p:txBody>
      </p:sp>
      <p:pic>
        <p:nvPicPr>
          <p:cNvPr id="5" name="Imagen 4">
            <a:extLst>
              <a:ext uri="{FF2B5EF4-FFF2-40B4-BE49-F238E27FC236}">
                <a16:creationId xmlns:a16="http://schemas.microsoft.com/office/drawing/2014/main" id="{42133829-5390-4FE5-A915-14C6B703F05A}"/>
              </a:ext>
            </a:extLst>
          </p:cNvPr>
          <p:cNvPicPr>
            <a:picLocks noChangeAspect="1"/>
          </p:cNvPicPr>
          <p:nvPr/>
        </p:nvPicPr>
        <p:blipFill>
          <a:blip r:embed="rId2"/>
          <a:stretch>
            <a:fillRect/>
          </a:stretch>
        </p:blipFill>
        <p:spPr>
          <a:xfrm>
            <a:off x="15885695" y="2400300"/>
            <a:ext cx="1905000" cy="1905000"/>
          </a:xfrm>
          <a:prstGeom prst="rect">
            <a:avLst/>
          </a:prstGeom>
        </p:spPr>
      </p:pic>
      <p:pic>
        <p:nvPicPr>
          <p:cNvPr id="6" name="Imagen 5">
            <a:extLst>
              <a:ext uri="{FF2B5EF4-FFF2-40B4-BE49-F238E27FC236}">
                <a16:creationId xmlns:a16="http://schemas.microsoft.com/office/drawing/2014/main" id="{9E981CEF-97F6-4CDF-97BA-DBE14683F58F}"/>
              </a:ext>
            </a:extLst>
          </p:cNvPr>
          <p:cNvPicPr>
            <a:picLocks noChangeAspect="1"/>
          </p:cNvPicPr>
          <p:nvPr/>
        </p:nvPicPr>
        <p:blipFill>
          <a:blip r:embed="rId3"/>
          <a:stretch>
            <a:fillRect/>
          </a:stretch>
        </p:blipFill>
        <p:spPr>
          <a:xfrm>
            <a:off x="16038095" y="4827046"/>
            <a:ext cx="1600200" cy="1600200"/>
          </a:xfrm>
          <a:prstGeom prst="rect">
            <a:avLst/>
          </a:prstGeom>
        </p:spPr>
      </p:pic>
      <p:pic>
        <p:nvPicPr>
          <p:cNvPr id="7" name="Imagen 6">
            <a:extLst>
              <a:ext uri="{FF2B5EF4-FFF2-40B4-BE49-F238E27FC236}">
                <a16:creationId xmlns:a16="http://schemas.microsoft.com/office/drawing/2014/main" id="{9C7A9D57-CBC7-4375-97E9-6EC0D29AEE12}"/>
              </a:ext>
            </a:extLst>
          </p:cNvPr>
          <p:cNvPicPr>
            <a:picLocks noChangeAspect="1"/>
          </p:cNvPicPr>
          <p:nvPr/>
        </p:nvPicPr>
        <p:blipFill>
          <a:blip r:embed="rId4"/>
          <a:stretch>
            <a:fillRect/>
          </a:stretch>
        </p:blipFill>
        <p:spPr>
          <a:xfrm>
            <a:off x="16038095" y="6948992"/>
            <a:ext cx="1600200" cy="1600200"/>
          </a:xfrm>
          <a:prstGeom prst="rect">
            <a:avLst/>
          </a:prstGeom>
        </p:spPr>
      </p:pic>
    </p:spTree>
    <p:extLst>
      <p:ext uri="{BB962C8B-B14F-4D97-AF65-F5344CB8AC3E}">
        <p14:creationId xmlns:p14="http://schemas.microsoft.com/office/powerpoint/2010/main" val="31099232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Highlight Device">
            <a:extLst>
              <a:ext uri="{FF2B5EF4-FFF2-40B4-BE49-F238E27FC236}">
                <a16:creationId xmlns:a16="http://schemas.microsoft.com/office/drawing/2014/main" id="{CBA2380B-A27F-4190-B2BC-2F42A2EAB84D}"/>
              </a:ext>
            </a:extLst>
          </p:cNvPr>
          <p:cNvSpPr>
            <a:spLocks/>
          </p:cNvSpPr>
          <p:nvPr/>
        </p:nvSpPr>
        <p:spPr bwMode="auto">
          <a:xfrm>
            <a:off x="1540044" y="889394"/>
            <a:ext cx="14197263" cy="1020779"/>
          </a:xfrm>
          <a:custGeom>
            <a:avLst/>
            <a:gdLst>
              <a:gd name="T0" fmla="*/ 2 w 467"/>
              <a:gd name="T1" fmla="*/ 118 h 125"/>
              <a:gd name="T2" fmla="*/ 4 w 467"/>
              <a:gd name="T3" fmla="*/ 113 h 125"/>
              <a:gd name="T4" fmla="*/ 2 w 467"/>
              <a:gd name="T5" fmla="*/ 103 h 125"/>
              <a:gd name="T6" fmla="*/ 5 w 467"/>
              <a:gd name="T7" fmla="*/ 96 h 125"/>
              <a:gd name="T8" fmla="*/ 3 w 467"/>
              <a:gd name="T9" fmla="*/ 83 h 125"/>
              <a:gd name="T10" fmla="*/ 3 w 467"/>
              <a:gd name="T11" fmla="*/ 71 h 125"/>
              <a:gd name="T12" fmla="*/ 4 w 467"/>
              <a:gd name="T13" fmla="*/ 63 h 125"/>
              <a:gd name="T14" fmla="*/ 3 w 467"/>
              <a:gd name="T15" fmla="*/ 46 h 125"/>
              <a:gd name="T16" fmla="*/ 5 w 467"/>
              <a:gd name="T17" fmla="*/ 39 h 125"/>
              <a:gd name="T18" fmla="*/ 5 w 467"/>
              <a:gd name="T19" fmla="*/ 30 h 125"/>
              <a:gd name="T20" fmla="*/ 5 w 467"/>
              <a:gd name="T21" fmla="*/ 19 h 125"/>
              <a:gd name="T22" fmla="*/ 6 w 467"/>
              <a:gd name="T23" fmla="*/ 14 h 125"/>
              <a:gd name="T24" fmla="*/ 43 w 467"/>
              <a:gd name="T25" fmla="*/ 11 h 125"/>
              <a:gd name="T26" fmla="*/ 64 w 467"/>
              <a:gd name="T27" fmla="*/ 10 h 125"/>
              <a:gd name="T28" fmla="*/ 80 w 467"/>
              <a:gd name="T29" fmla="*/ 10 h 125"/>
              <a:gd name="T30" fmla="*/ 102 w 467"/>
              <a:gd name="T31" fmla="*/ 9 h 125"/>
              <a:gd name="T32" fmla="*/ 112 w 467"/>
              <a:gd name="T33" fmla="*/ 9 h 125"/>
              <a:gd name="T34" fmla="*/ 133 w 467"/>
              <a:gd name="T35" fmla="*/ 8 h 125"/>
              <a:gd name="T36" fmla="*/ 157 w 467"/>
              <a:gd name="T37" fmla="*/ 8 h 125"/>
              <a:gd name="T38" fmla="*/ 180 w 467"/>
              <a:gd name="T39" fmla="*/ 8 h 125"/>
              <a:gd name="T40" fmla="*/ 199 w 467"/>
              <a:gd name="T41" fmla="*/ 7 h 125"/>
              <a:gd name="T42" fmla="*/ 229 w 467"/>
              <a:gd name="T43" fmla="*/ 7 h 125"/>
              <a:gd name="T44" fmla="*/ 241 w 467"/>
              <a:gd name="T45" fmla="*/ 8 h 125"/>
              <a:gd name="T46" fmla="*/ 263 w 467"/>
              <a:gd name="T47" fmla="*/ 8 h 125"/>
              <a:gd name="T48" fmla="*/ 297 w 467"/>
              <a:gd name="T49" fmla="*/ 8 h 125"/>
              <a:gd name="T50" fmla="*/ 314 w 467"/>
              <a:gd name="T51" fmla="*/ 8 h 125"/>
              <a:gd name="T52" fmla="*/ 331 w 467"/>
              <a:gd name="T53" fmla="*/ 8 h 125"/>
              <a:gd name="T54" fmla="*/ 347 w 467"/>
              <a:gd name="T55" fmla="*/ 9 h 125"/>
              <a:gd name="T56" fmla="*/ 374 w 467"/>
              <a:gd name="T57" fmla="*/ 9 h 125"/>
              <a:gd name="T58" fmla="*/ 386 w 467"/>
              <a:gd name="T59" fmla="*/ 7 h 125"/>
              <a:gd name="T60" fmla="*/ 397 w 467"/>
              <a:gd name="T61" fmla="*/ 7 h 125"/>
              <a:gd name="T62" fmla="*/ 443 w 467"/>
              <a:gd name="T63" fmla="*/ 3 h 125"/>
              <a:gd name="T64" fmla="*/ 465 w 467"/>
              <a:gd name="T65" fmla="*/ 0 h 125"/>
              <a:gd name="T66" fmla="*/ 463 w 467"/>
              <a:gd name="T67" fmla="*/ 6 h 125"/>
              <a:gd name="T68" fmla="*/ 463 w 467"/>
              <a:gd name="T69" fmla="*/ 20 h 125"/>
              <a:gd name="T70" fmla="*/ 465 w 467"/>
              <a:gd name="T71" fmla="*/ 31 h 125"/>
              <a:gd name="T72" fmla="*/ 464 w 467"/>
              <a:gd name="T73" fmla="*/ 37 h 125"/>
              <a:gd name="T74" fmla="*/ 463 w 467"/>
              <a:gd name="T75" fmla="*/ 44 h 125"/>
              <a:gd name="T76" fmla="*/ 464 w 467"/>
              <a:gd name="T77" fmla="*/ 54 h 125"/>
              <a:gd name="T78" fmla="*/ 464 w 467"/>
              <a:gd name="T79" fmla="*/ 69 h 125"/>
              <a:gd name="T80" fmla="*/ 464 w 467"/>
              <a:gd name="T81" fmla="*/ 87 h 125"/>
              <a:gd name="T82" fmla="*/ 465 w 467"/>
              <a:gd name="T83" fmla="*/ 92 h 125"/>
              <a:gd name="T84" fmla="*/ 462 w 467"/>
              <a:gd name="T85" fmla="*/ 101 h 125"/>
              <a:gd name="T86" fmla="*/ 463 w 467"/>
              <a:gd name="T87" fmla="*/ 115 h 125"/>
              <a:gd name="T88" fmla="*/ 444 w 467"/>
              <a:gd name="T89" fmla="*/ 117 h 125"/>
              <a:gd name="T90" fmla="*/ 420 w 467"/>
              <a:gd name="T91" fmla="*/ 118 h 125"/>
              <a:gd name="T92" fmla="*/ 403 w 467"/>
              <a:gd name="T93" fmla="*/ 120 h 125"/>
              <a:gd name="T94" fmla="*/ 390 w 467"/>
              <a:gd name="T95" fmla="*/ 118 h 125"/>
              <a:gd name="T96" fmla="*/ 317 w 467"/>
              <a:gd name="T97" fmla="*/ 119 h 125"/>
              <a:gd name="T98" fmla="*/ 303 w 467"/>
              <a:gd name="T99" fmla="*/ 119 h 125"/>
              <a:gd name="T100" fmla="*/ 282 w 467"/>
              <a:gd name="T101" fmla="*/ 119 h 125"/>
              <a:gd name="T102" fmla="*/ 258 w 467"/>
              <a:gd name="T103" fmla="*/ 118 h 125"/>
              <a:gd name="T104" fmla="*/ 227 w 467"/>
              <a:gd name="T105" fmla="*/ 119 h 125"/>
              <a:gd name="T106" fmla="*/ 210 w 467"/>
              <a:gd name="T107" fmla="*/ 118 h 125"/>
              <a:gd name="T108" fmla="*/ 195 w 467"/>
              <a:gd name="T109" fmla="*/ 119 h 125"/>
              <a:gd name="T110" fmla="*/ 182 w 467"/>
              <a:gd name="T111" fmla="*/ 119 h 125"/>
              <a:gd name="T112" fmla="*/ 167 w 467"/>
              <a:gd name="T113" fmla="*/ 120 h 125"/>
              <a:gd name="T114" fmla="*/ 137 w 467"/>
              <a:gd name="T115" fmla="*/ 121 h 125"/>
              <a:gd name="T116" fmla="*/ 108 w 467"/>
              <a:gd name="T117" fmla="*/ 121 h 125"/>
              <a:gd name="T118" fmla="*/ 92 w 467"/>
              <a:gd name="T119" fmla="*/ 122 h 125"/>
              <a:gd name="T120" fmla="*/ 51 w 467"/>
              <a:gd name="T121" fmla="*/ 123 h 125"/>
              <a:gd name="T122" fmla="*/ 13 w 467"/>
              <a:gd name="T123" fmla="*/ 12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67" h="125">
                <a:moveTo>
                  <a:pt x="10" y="120"/>
                </a:moveTo>
                <a:cubicBezTo>
                  <a:pt x="10" y="121"/>
                  <a:pt x="8" y="121"/>
                  <a:pt x="8" y="122"/>
                </a:cubicBezTo>
                <a:cubicBezTo>
                  <a:pt x="8" y="122"/>
                  <a:pt x="8" y="122"/>
                  <a:pt x="8" y="122"/>
                </a:cubicBezTo>
                <a:cubicBezTo>
                  <a:pt x="4" y="122"/>
                  <a:pt x="2" y="121"/>
                  <a:pt x="2" y="118"/>
                </a:cubicBezTo>
                <a:cubicBezTo>
                  <a:pt x="2" y="117"/>
                  <a:pt x="2" y="117"/>
                  <a:pt x="1" y="117"/>
                </a:cubicBezTo>
                <a:cubicBezTo>
                  <a:pt x="0" y="117"/>
                  <a:pt x="0" y="116"/>
                  <a:pt x="0" y="116"/>
                </a:cubicBezTo>
                <a:cubicBezTo>
                  <a:pt x="2" y="116"/>
                  <a:pt x="2" y="114"/>
                  <a:pt x="4" y="114"/>
                </a:cubicBezTo>
                <a:cubicBezTo>
                  <a:pt x="5" y="113"/>
                  <a:pt x="4" y="113"/>
                  <a:pt x="4" y="113"/>
                </a:cubicBezTo>
                <a:cubicBezTo>
                  <a:pt x="0" y="112"/>
                  <a:pt x="0" y="110"/>
                  <a:pt x="3" y="108"/>
                </a:cubicBezTo>
                <a:cubicBezTo>
                  <a:pt x="5" y="108"/>
                  <a:pt x="5" y="107"/>
                  <a:pt x="3" y="106"/>
                </a:cubicBezTo>
                <a:cubicBezTo>
                  <a:pt x="2" y="106"/>
                  <a:pt x="2" y="105"/>
                  <a:pt x="3" y="105"/>
                </a:cubicBezTo>
                <a:cubicBezTo>
                  <a:pt x="3" y="104"/>
                  <a:pt x="4" y="104"/>
                  <a:pt x="2" y="103"/>
                </a:cubicBezTo>
                <a:cubicBezTo>
                  <a:pt x="2" y="103"/>
                  <a:pt x="3" y="103"/>
                  <a:pt x="3" y="102"/>
                </a:cubicBezTo>
                <a:cubicBezTo>
                  <a:pt x="6" y="102"/>
                  <a:pt x="6" y="101"/>
                  <a:pt x="4" y="100"/>
                </a:cubicBezTo>
                <a:cubicBezTo>
                  <a:pt x="3" y="99"/>
                  <a:pt x="2" y="98"/>
                  <a:pt x="4" y="97"/>
                </a:cubicBezTo>
                <a:cubicBezTo>
                  <a:pt x="5" y="96"/>
                  <a:pt x="5" y="96"/>
                  <a:pt x="5" y="96"/>
                </a:cubicBezTo>
                <a:cubicBezTo>
                  <a:pt x="5" y="94"/>
                  <a:pt x="4" y="92"/>
                  <a:pt x="4" y="91"/>
                </a:cubicBezTo>
                <a:cubicBezTo>
                  <a:pt x="4" y="91"/>
                  <a:pt x="4" y="90"/>
                  <a:pt x="4" y="90"/>
                </a:cubicBezTo>
                <a:cubicBezTo>
                  <a:pt x="1" y="89"/>
                  <a:pt x="2" y="88"/>
                  <a:pt x="4" y="88"/>
                </a:cubicBezTo>
                <a:cubicBezTo>
                  <a:pt x="2" y="86"/>
                  <a:pt x="1" y="85"/>
                  <a:pt x="3" y="83"/>
                </a:cubicBezTo>
                <a:cubicBezTo>
                  <a:pt x="3" y="83"/>
                  <a:pt x="3" y="83"/>
                  <a:pt x="3" y="83"/>
                </a:cubicBezTo>
                <a:cubicBezTo>
                  <a:pt x="2" y="81"/>
                  <a:pt x="5" y="79"/>
                  <a:pt x="5" y="77"/>
                </a:cubicBezTo>
                <a:cubicBezTo>
                  <a:pt x="4" y="75"/>
                  <a:pt x="2" y="74"/>
                  <a:pt x="2" y="72"/>
                </a:cubicBezTo>
                <a:cubicBezTo>
                  <a:pt x="3" y="72"/>
                  <a:pt x="2" y="71"/>
                  <a:pt x="3" y="71"/>
                </a:cubicBezTo>
                <a:cubicBezTo>
                  <a:pt x="4" y="71"/>
                  <a:pt x="4" y="70"/>
                  <a:pt x="4" y="70"/>
                </a:cubicBezTo>
                <a:cubicBezTo>
                  <a:pt x="3" y="69"/>
                  <a:pt x="3" y="68"/>
                  <a:pt x="5" y="68"/>
                </a:cubicBezTo>
                <a:cubicBezTo>
                  <a:pt x="3" y="67"/>
                  <a:pt x="3" y="66"/>
                  <a:pt x="4" y="65"/>
                </a:cubicBezTo>
                <a:cubicBezTo>
                  <a:pt x="5" y="64"/>
                  <a:pt x="5" y="64"/>
                  <a:pt x="4" y="63"/>
                </a:cubicBezTo>
                <a:cubicBezTo>
                  <a:pt x="3" y="62"/>
                  <a:pt x="2" y="61"/>
                  <a:pt x="4" y="60"/>
                </a:cubicBezTo>
                <a:cubicBezTo>
                  <a:pt x="4" y="60"/>
                  <a:pt x="4" y="60"/>
                  <a:pt x="4" y="60"/>
                </a:cubicBezTo>
                <a:cubicBezTo>
                  <a:pt x="3" y="57"/>
                  <a:pt x="5" y="54"/>
                  <a:pt x="5" y="52"/>
                </a:cubicBezTo>
                <a:cubicBezTo>
                  <a:pt x="5" y="49"/>
                  <a:pt x="2" y="48"/>
                  <a:pt x="3" y="46"/>
                </a:cubicBezTo>
                <a:cubicBezTo>
                  <a:pt x="3" y="45"/>
                  <a:pt x="3" y="45"/>
                  <a:pt x="2" y="45"/>
                </a:cubicBezTo>
                <a:cubicBezTo>
                  <a:pt x="1" y="45"/>
                  <a:pt x="1" y="45"/>
                  <a:pt x="1" y="44"/>
                </a:cubicBezTo>
                <a:cubicBezTo>
                  <a:pt x="3" y="44"/>
                  <a:pt x="2" y="43"/>
                  <a:pt x="4" y="42"/>
                </a:cubicBezTo>
                <a:cubicBezTo>
                  <a:pt x="6" y="41"/>
                  <a:pt x="7" y="41"/>
                  <a:pt x="5" y="39"/>
                </a:cubicBezTo>
                <a:cubicBezTo>
                  <a:pt x="4" y="39"/>
                  <a:pt x="3" y="39"/>
                  <a:pt x="5" y="38"/>
                </a:cubicBezTo>
                <a:cubicBezTo>
                  <a:pt x="7" y="37"/>
                  <a:pt x="7" y="35"/>
                  <a:pt x="5" y="34"/>
                </a:cubicBezTo>
                <a:cubicBezTo>
                  <a:pt x="4" y="33"/>
                  <a:pt x="4" y="32"/>
                  <a:pt x="5" y="31"/>
                </a:cubicBezTo>
                <a:cubicBezTo>
                  <a:pt x="6" y="31"/>
                  <a:pt x="6" y="30"/>
                  <a:pt x="5" y="30"/>
                </a:cubicBezTo>
                <a:cubicBezTo>
                  <a:pt x="5" y="29"/>
                  <a:pt x="5" y="29"/>
                  <a:pt x="4" y="29"/>
                </a:cubicBezTo>
                <a:cubicBezTo>
                  <a:pt x="7" y="28"/>
                  <a:pt x="2" y="26"/>
                  <a:pt x="5" y="25"/>
                </a:cubicBezTo>
                <a:cubicBezTo>
                  <a:pt x="7" y="24"/>
                  <a:pt x="4" y="21"/>
                  <a:pt x="6" y="20"/>
                </a:cubicBezTo>
                <a:cubicBezTo>
                  <a:pt x="7" y="19"/>
                  <a:pt x="6" y="19"/>
                  <a:pt x="5" y="19"/>
                </a:cubicBezTo>
                <a:cubicBezTo>
                  <a:pt x="5" y="18"/>
                  <a:pt x="4" y="17"/>
                  <a:pt x="6" y="17"/>
                </a:cubicBezTo>
                <a:cubicBezTo>
                  <a:pt x="7" y="17"/>
                  <a:pt x="8" y="17"/>
                  <a:pt x="8" y="17"/>
                </a:cubicBezTo>
                <a:cubicBezTo>
                  <a:pt x="8" y="16"/>
                  <a:pt x="8" y="15"/>
                  <a:pt x="7" y="15"/>
                </a:cubicBezTo>
                <a:cubicBezTo>
                  <a:pt x="6" y="15"/>
                  <a:pt x="6" y="15"/>
                  <a:pt x="6" y="14"/>
                </a:cubicBezTo>
                <a:cubicBezTo>
                  <a:pt x="6" y="13"/>
                  <a:pt x="7" y="13"/>
                  <a:pt x="8" y="13"/>
                </a:cubicBezTo>
                <a:cubicBezTo>
                  <a:pt x="11" y="14"/>
                  <a:pt x="13" y="14"/>
                  <a:pt x="14" y="11"/>
                </a:cubicBezTo>
                <a:cubicBezTo>
                  <a:pt x="14" y="11"/>
                  <a:pt x="15" y="11"/>
                  <a:pt x="15" y="11"/>
                </a:cubicBezTo>
                <a:cubicBezTo>
                  <a:pt x="25" y="11"/>
                  <a:pt x="34" y="10"/>
                  <a:pt x="43" y="11"/>
                </a:cubicBezTo>
                <a:cubicBezTo>
                  <a:pt x="46" y="11"/>
                  <a:pt x="50" y="10"/>
                  <a:pt x="53" y="10"/>
                </a:cubicBezTo>
                <a:cubicBezTo>
                  <a:pt x="54" y="11"/>
                  <a:pt x="55" y="9"/>
                  <a:pt x="57" y="9"/>
                </a:cubicBezTo>
                <a:cubicBezTo>
                  <a:pt x="58" y="10"/>
                  <a:pt x="59" y="9"/>
                  <a:pt x="60" y="10"/>
                </a:cubicBezTo>
                <a:cubicBezTo>
                  <a:pt x="61" y="11"/>
                  <a:pt x="64" y="11"/>
                  <a:pt x="64" y="10"/>
                </a:cubicBezTo>
                <a:cubicBezTo>
                  <a:pt x="65" y="9"/>
                  <a:pt x="66" y="10"/>
                  <a:pt x="68" y="10"/>
                </a:cubicBezTo>
                <a:cubicBezTo>
                  <a:pt x="70" y="10"/>
                  <a:pt x="73" y="10"/>
                  <a:pt x="76" y="10"/>
                </a:cubicBezTo>
                <a:cubicBezTo>
                  <a:pt x="77" y="10"/>
                  <a:pt x="77" y="10"/>
                  <a:pt x="77" y="10"/>
                </a:cubicBezTo>
                <a:cubicBezTo>
                  <a:pt x="78" y="9"/>
                  <a:pt x="80" y="9"/>
                  <a:pt x="80" y="10"/>
                </a:cubicBezTo>
                <a:cubicBezTo>
                  <a:pt x="81" y="10"/>
                  <a:pt x="82" y="10"/>
                  <a:pt x="82" y="10"/>
                </a:cubicBezTo>
                <a:cubicBezTo>
                  <a:pt x="86" y="9"/>
                  <a:pt x="90" y="10"/>
                  <a:pt x="94" y="9"/>
                </a:cubicBezTo>
                <a:cubicBezTo>
                  <a:pt x="96" y="9"/>
                  <a:pt x="98" y="10"/>
                  <a:pt x="100" y="9"/>
                </a:cubicBezTo>
                <a:cubicBezTo>
                  <a:pt x="100" y="9"/>
                  <a:pt x="102" y="9"/>
                  <a:pt x="102" y="9"/>
                </a:cubicBezTo>
                <a:cubicBezTo>
                  <a:pt x="103" y="10"/>
                  <a:pt x="104" y="10"/>
                  <a:pt x="105" y="9"/>
                </a:cubicBezTo>
                <a:cubicBezTo>
                  <a:pt x="106" y="9"/>
                  <a:pt x="107" y="9"/>
                  <a:pt x="107" y="9"/>
                </a:cubicBezTo>
                <a:cubicBezTo>
                  <a:pt x="108" y="10"/>
                  <a:pt x="109" y="10"/>
                  <a:pt x="110" y="9"/>
                </a:cubicBezTo>
                <a:cubicBezTo>
                  <a:pt x="111" y="9"/>
                  <a:pt x="111" y="9"/>
                  <a:pt x="112" y="9"/>
                </a:cubicBezTo>
                <a:cubicBezTo>
                  <a:pt x="115" y="9"/>
                  <a:pt x="118" y="9"/>
                  <a:pt x="121" y="9"/>
                </a:cubicBezTo>
                <a:cubicBezTo>
                  <a:pt x="121" y="9"/>
                  <a:pt x="122" y="10"/>
                  <a:pt x="122" y="9"/>
                </a:cubicBezTo>
                <a:cubicBezTo>
                  <a:pt x="122" y="8"/>
                  <a:pt x="123" y="8"/>
                  <a:pt x="124" y="8"/>
                </a:cubicBezTo>
                <a:cubicBezTo>
                  <a:pt x="127" y="10"/>
                  <a:pt x="130" y="8"/>
                  <a:pt x="133" y="8"/>
                </a:cubicBezTo>
                <a:cubicBezTo>
                  <a:pt x="137" y="9"/>
                  <a:pt x="140" y="9"/>
                  <a:pt x="144" y="9"/>
                </a:cubicBezTo>
                <a:cubicBezTo>
                  <a:pt x="146" y="9"/>
                  <a:pt x="148" y="9"/>
                  <a:pt x="149" y="8"/>
                </a:cubicBezTo>
                <a:cubicBezTo>
                  <a:pt x="149" y="8"/>
                  <a:pt x="150" y="8"/>
                  <a:pt x="150" y="8"/>
                </a:cubicBezTo>
                <a:cubicBezTo>
                  <a:pt x="153" y="10"/>
                  <a:pt x="155" y="8"/>
                  <a:pt x="157" y="8"/>
                </a:cubicBezTo>
                <a:cubicBezTo>
                  <a:pt x="160" y="8"/>
                  <a:pt x="163" y="8"/>
                  <a:pt x="166" y="8"/>
                </a:cubicBezTo>
                <a:cubicBezTo>
                  <a:pt x="167" y="8"/>
                  <a:pt x="168" y="9"/>
                  <a:pt x="169" y="8"/>
                </a:cubicBezTo>
                <a:cubicBezTo>
                  <a:pt x="169" y="7"/>
                  <a:pt x="174" y="7"/>
                  <a:pt x="175" y="8"/>
                </a:cubicBezTo>
                <a:cubicBezTo>
                  <a:pt x="176" y="9"/>
                  <a:pt x="178" y="9"/>
                  <a:pt x="180" y="8"/>
                </a:cubicBezTo>
                <a:cubicBezTo>
                  <a:pt x="180" y="8"/>
                  <a:pt x="181" y="8"/>
                  <a:pt x="182" y="8"/>
                </a:cubicBezTo>
                <a:cubicBezTo>
                  <a:pt x="184" y="8"/>
                  <a:pt x="187" y="8"/>
                  <a:pt x="189" y="8"/>
                </a:cubicBezTo>
                <a:cubicBezTo>
                  <a:pt x="191" y="8"/>
                  <a:pt x="193" y="9"/>
                  <a:pt x="194" y="7"/>
                </a:cubicBezTo>
                <a:cubicBezTo>
                  <a:pt x="195" y="7"/>
                  <a:pt x="197" y="7"/>
                  <a:pt x="199" y="7"/>
                </a:cubicBezTo>
                <a:cubicBezTo>
                  <a:pt x="200" y="7"/>
                  <a:pt x="201" y="7"/>
                  <a:pt x="203" y="7"/>
                </a:cubicBezTo>
                <a:cubicBezTo>
                  <a:pt x="210" y="7"/>
                  <a:pt x="218" y="8"/>
                  <a:pt x="225" y="8"/>
                </a:cubicBezTo>
                <a:cubicBezTo>
                  <a:pt x="226" y="8"/>
                  <a:pt x="227" y="8"/>
                  <a:pt x="228" y="7"/>
                </a:cubicBezTo>
                <a:cubicBezTo>
                  <a:pt x="228" y="6"/>
                  <a:pt x="228" y="7"/>
                  <a:pt x="229" y="7"/>
                </a:cubicBezTo>
                <a:cubicBezTo>
                  <a:pt x="230" y="8"/>
                  <a:pt x="231" y="8"/>
                  <a:pt x="233" y="7"/>
                </a:cubicBezTo>
                <a:cubicBezTo>
                  <a:pt x="233" y="7"/>
                  <a:pt x="233" y="7"/>
                  <a:pt x="233" y="7"/>
                </a:cubicBezTo>
                <a:cubicBezTo>
                  <a:pt x="236" y="7"/>
                  <a:pt x="238" y="6"/>
                  <a:pt x="240" y="8"/>
                </a:cubicBezTo>
                <a:cubicBezTo>
                  <a:pt x="240" y="8"/>
                  <a:pt x="241" y="8"/>
                  <a:pt x="241" y="8"/>
                </a:cubicBezTo>
                <a:cubicBezTo>
                  <a:pt x="244" y="6"/>
                  <a:pt x="247" y="8"/>
                  <a:pt x="250" y="7"/>
                </a:cubicBezTo>
                <a:cubicBezTo>
                  <a:pt x="253" y="7"/>
                  <a:pt x="256" y="8"/>
                  <a:pt x="257" y="7"/>
                </a:cubicBezTo>
                <a:cubicBezTo>
                  <a:pt x="259" y="7"/>
                  <a:pt x="260" y="7"/>
                  <a:pt x="261" y="8"/>
                </a:cubicBezTo>
                <a:cubicBezTo>
                  <a:pt x="261" y="8"/>
                  <a:pt x="262" y="8"/>
                  <a:pt x="263" y="8"/>
                </a:cubicBezTo>
                <a:cubicBezTo>
                  <a:pt x="263" y="7"/>
                  <a:pt x="264" y="6"/>
                  <a:pt x="265" y="8"/>
                </a:cubicBezTo>
                <a:cubicBezTo>
                  <a:pt x="265" y="8"/>
                  <a:pt x="266" y="8"/>
                  <a:pt x="266" y="8"/>
                </a:cubicBezTo>
                <a:cubicBezTo>
                  <a:pt x="268" y="6"/>
                  <a:pt x="271" y="7"/>
                  <a:pt x="273" y="7"/>
                </a:cubicBezTo>
                <a:cubicBezTo>
                  <a:pt x="281" y="7"/>
                  <a:pt x="289" y="7"/>
                  <a:pt x="297" y="8"/>
                </a:cubicBezTo>
                <a:cubicBezTo>
                  <a:pt x="300" y="8"/>
                  <a:pt x="302" y="8"/>
                  <a:pt x="305" y="8"/>
                </a:cubicBezTo>
                <a:cubicBezTo>
                  <a:pt x="306" y="8"/>
                  <a:pt x="308" y="8"/>
                  <a:pt x="308" y="7"/>
                </a:cubicBezTo>
                <a:cubicBezTo>
                  <a:pt x="308" y="7"/>
                  <a:pt x="310" y="6"/>
                  <a:pt x="311" y="7"/>
                </a:cubicBezTo>
                <a:cubicBezTo>
                  <a:pt x="312" y="8"/>
                  <a:pt x="313" y="8"/>
                  <a:pt x="314" y="8"/>
                </a:cubicBezTo>
                <a:cubicBezTo>
                  <a:pt x="316" y="6"/>
                  <a:pt x="317" y="7"/>
                  <a:pt x="318" y="8"/>
                </a:cubicBezTo>
                <a:cubicBezTo>
                  <a:pt x="319" y="7"/>
                  <a:pt x="320" y="6"/>
                  <a:pt x="322" y="8"/>
                </a:cubicBezTo>
                <a:cubicBezTo>
                  <a:pt x="322" y="8"/>
                  <a:pt x="324" y="8"/>
                  <a:pt x="325" y="8"/>
                </a:cubicBezTo>
                <a:cubicBezTo>
                  <a:pt x="327" y="7"/>
                  <a:pt x="329" y="7"/>
                  <a:pt x="331" y="8"/>
                </a:cubicBezTo>
                <a:cubicBezTo>
                  <a:pt x="331" y="8"/>
                  <a:pt x="332" y="8"/>
                  <a:pt x="332" y="8"/>
                </a:cubicBezTo>
                <a:cubicBezTo>
                  <a:pt x="335" y="7"/>
                  <a:pt x="339" y="7"/>
                  <a:pt x="342" y="8"/>
                </a:cubicBezTo>
                <a:cubicBezTo>
                  <a:pt x="343" y="9"/>
                  <a:pt x="343" y="8"/>
                  <a:pt x="344" y="8"/>
                </a:cubicBezTo>
                <a:cubicBezTo>
                  <a:pt x="345" y="8"/>
                  <a:pt x="347" y="7"/>
                  <a:pt x="347" y="9"/>
                </a:cubicBezTo>
                <a:cubicBezTo>
                  <a:pt x="347" y="9"/>
                  <a:pt x="348" y="9"/>
                  <a:pt x="349" y="9"/>
                </a:cubicBezTo>
                <a:cubicBezTo>
                  <a:pt x="355" y="9"/>
                  <a:pt x="362" y="9"/>
                  <a:pt x="369" y="9"/>
                </a:cubicBezTo>
                <a:cubicBezTo>
                  <a:pt x="369" y="9"/>
                  <a:pt x="369" y="9"/>
                  <a:pt x="369" y="9"/>
                </a:cubicBezTo>
                <a:cubicBezTo>
                  <a:pt x="371" y="8"/>
                  <a:pt x="373" y="9"/>
                  <a:pt x="374" y="9"/>
                </a:cubicBezTo>
                <a:cubicBezTo>
                  <a:pt x="375" y="9"/>
                  <a:pt x="377" y="9"/>
                  <a:pt x="377" y="8"/>
                </a:cubicBezTo>
                <a:cubicBezTo>
                  <a:pt x="377" y="8"/>
                  <a:pt x="378" y="8"/>
                  <a:pt x="379" y="8"/>
                </a:cubicBezTo>
                <a:cubicBezTo>
                  <a:pt x="381" y="9"/>
                  <a:pt x="383" y="8"/>
                  <a:pt x="385" y="7"/>
                </a:cubicBezTo>
                <a:cubicBezTo>
                  <a:pt x="385" y="7"/>
                  <a:pt x="385" y="7"/>
                  <a:pt x="386" y="7"/>
                </a:cubicBezTo>
                <a:cubicBezTo>
                  <a:pt x="387" y="8"/>
                  <a:pt x="389" y="8"/>
                  <a:pt x="389" y="7"/>
                </a:cubicBezTo>
                <a:cubicBezTo>
                  <a:pt x="389" y="7"/>
                  <a:pt x="392" y="6"/>
                  <a:pt x="392" y="7"/>
                </a:cubicBezTo>
                <a:cubicBezTo>
                  <a:pt x="392" y="7"/>
                  <a:pt x="394" y="7"/>
                  <a:pt x="394" y="7"/>
                </a:cubicBezTo>
                <a:cubicBezTo>
                  <a:pt x="396" y="10"/>
                  <a:pt x="396" y="7"/>
                  <a:pt x="397" y="7"/>
                </a:cubicBezTo>
                <a:cubicBezTo>
                  <a:pt x="398" y="5"/>
                  <a:pt x="400" y="6"/>
                  <a:pt x="401" y="6"/>
                </a:cubicBezTo>
                <a:cubicBezTo>
                  <a:pt x="402" y="7"/>
                  <a:pt x="404" y="7"/>
                  <a:pt x="404" y="6"/>
                </a:cubicBezTo>
                <a:cubicBezTo>
                  <a:pt x="408" y="5"/>
                  <a:pt x="413" y="5"/>
                  <a:pt x="417" y="5"/>
                </a:cubicBezTo>
                <a:cubicBezTo>
                  <a:pt x="425" y="4"/>
                  <a:pt x="434" y="4"/>
                  <a:pt x="443" y="3"/>
                </a:cubicBezTo>
                <a:cubicBezTo>
                  <a:pt x="443" y="3"/>
                  <a:pt x="444" y="3"/>
                  <a:pt x="444" y="3"/>
                </a:cubicBezTo>
                <a:cubicBezTo>
                  <a:pt x="445" y="1"/>
                  <a:pt x="448" y="2"/>
                  <a:pt x="450" y="2"/>
                </a:cubicBezTo>
                <a:cubicBezTo>
                  <a:pt x="451" y="1"/>
                  <a:pt x="453" y="1"/>
                  <a:pt x="454" y="1"/>
                </a:cubicBezTo>
                <a:cubicBezTo>
                  <a:pt x="457" y="0"/>
                  <a:pt x="461" y="0"/>
                  <a:pt x="465" y="0"/>
                </a:cubicBezTo>
                <a:cubicBezTo>
                  <a:pt x="466" y="0"/>
                  <a:pt x="465" y="1"/>
                  <a:pt x="466" y="1"/>
                </a:cubicBezTo>
                <a:cubicBezTo>
                  <a:pt x="466" y="2"/>
                  <a:pt x="467" y="1"/>
                  <a:pt x="467" y="2"/>
                </a:cubicBezTo>
                <a:cubicBezTo>
                  <a:pt x="467" y="2"/>
                  <a:pt x="466" y="2"/>
                  <a:pt x="466" y="2"/>
                </a:cubicBezTo>
                <a:cubicBezTo>
                  <a:pt x="466" y="4"/>
                  <a:pt x="463" y="5"/>
                  <a:pt x="463" y="6"/>
                </a:cubicBezTo>
                <a:cubicBezTo>
                  <a:pt x="462" y="7"/>
                  <a:pt x="462" y="8"/>
                  <a:pt x="463" y="9"/>
                </a:cubicBezTo>
                <a:cubicBezTo>
                  <a:pt x="465" y="10"/>
                  <a:pt x="465" y="12"/>
                  <a:pt x="464" y="13"/>
                </a:cubicBezTo>
                <a:cubicBezTo>
                  <a:pt x="464" y="14"/>
                  <a:pt x="464" y="14"/>
                  <a:pt x="464" y="15"/>
                </a:cubicBezTo>
                <a:cubicBezTo>
                  <a:pt x="463" y="17"/>
                  <a:pt x="465" y="18"/>
                  <a:pt x="463" y="20"/>
                </a:cubicBezTo>
                <a:cubicBezTo>
                  <a:pt x="463" y="20"/>
                  <a:pt x="462" y="22"/>
                  <a:pt x="465" y="22"/>
                </a:cubicBezTo>
                <a:cubicBezTo>
                  <a:pt x="465" y="22"/>
                  <a:pt x="465" y="22"/>
                  <a:pt x="465" y="23"/>
                </a:cubicBezTo>
                <a:cubicBezTo>
                  <a:pt x="464" y="24"/>
                  <a:pt x="464" y="25"/>
                  <a:pt x="464" y="27"/>
                </a:cubicBezTo>
                <a:cubicBezTo>
                  <a:pt x="463" y="29"/>
                  <a:pt x="463" y="29"/>
                  <a:pt x="465" y="31"/>
                </a:cubicBezTo>
                <a:cubicBezTo>
                  <a:pt x="465" y="31"/>
                  <a:pt x="465" y="32"/>
                  <a:pt x="465" y="32"/>
                </a:cubicBezTo>
                <a:cubicBezTo>
                  <a:pt x="463" y="33"/>
                  <a:pt x="464" y="34"/>
                  <a:pt x="463" y="35"/>
                </a:cubicBezTo>
                <a:cubicBezTo>
                  <a:pt x="463" y="35"/>
                  <a:pt x="463" y="35"/>
                  <a:pt x="463" y="35"/>
                </a:cubicBezTo>
                <a:cubicBezTo>
                  <a:pt x="461" y="36"/>
                  <a:pt x="465" y="36"/>
                  <a:pt x="464" y="37"/>
                </a:cubicBezTo>
                <a:cubicBezTo>
                  <a:pt x="463" y="38"/>
                  <a:pt x="463" y="39"/>
                  <a:pt x="464" y="39"/>
                </a:cubicBezTo>
                <a:cubicBezTo>
                  <a:pt x="465" y="39"/>
                  <a:pt x="465" y="40"/>
                  <a:pt x="465" y="40"/>
                </a:cubicBezTo>
                <a:cubicBezTo>
                  <a:pt x="462" y="41"/>
                  <a:pt x="465" y="42"/>
                  <a:pt x="463" y="43"/>
                </a:cubicBezTo>
                <a:cubicBezTo>
                  <a:pt x="463" y="43"/>
                  <a:pt x="463" y="44"/>
                  <a:pt x="463" y="44"/>
                </a:cubicBezTo>
                <a:cubicBezTo>
                  <a:pt x="466" y="44"/>
                  <a:pt x="464" y="46"/>
                  <a:pt x="465" y="47"/>
                </a:cubicBezTo>
                <a:cubicBezTo>
                  <a:pt x="465" y="47"/>
                  <a:pt x="465" y="47"/>
                  <a:pt x="464" y="48"/>
                </a:cubicBezTo>
                <a:cubicBezTo>
                  <a:pt x="463" y="48"/>
                  <a:pt x="463" y="48"/>
                  <a:pt x="463" y="49"/>
                </a:cubicBezTo>
                <a:cubicBezTo>
                  <a:pt x="464" y="51"/>
                  <a:pt x="464" y="52"/>
                  <a:pt x="464" y="54"/>
                </a:cubicBezTo>
                <a:cubicBezTo>
                  <a:pt x="463" y="55"/>
                  <a:pt x="464" y="56"/>
                  <a:pt x="465" y="57"/>
                </a:cubicBezTo>
                <a:cubicBezTo>
                  <a:pt x="466" y="59"/>
                  <a:pt x="465" y="61"/>
                  <a:pt x="464" y="63"/>
                </a:cubicBezTo>
                <a:cubicBezTo>
                  <a:pt x="464" y="65"/>
                  <a:pt x="465" y="66"/>
                  <a:pt x="465" y="67"/>
                </a:cubicBezTo>
                <a:cubicBezTo>
                  <a:pt x="465" y="68"/>
                  <a:pt x="466" y="69"/>
                  <a:pt x="464" y="69"/>
                </a:cubicBezTo>
                <a:cubicBezTo>
                  <a:pt x="463" y="69"/>
                  <a:pt x="464" y="70"/>
                  <a:pt x="464" y="70"/>
                </a:cubicBezTo>
                <a:cubicBezTo>
                  <a:pt x="465" y="73"/>
                  <a:pt x="466" y="76"/>
                  <a:pt x="465" y="79"/>
                </a:cubicBezTo>
                <a:cubicBezTo>
                  <a:pt x="465" y="81"/>
                  <a:pt x="466" y="83"/>
                  <a:pt x="464" y="85"/>
                </a:cubicBezTo>
                <a:cubicBezTo>
                  <a:pt x="463" y="85"/>
                  <a:pt x="463" y="87"/>
                  <a:pt x="464" y="87"/>
                </a:cubicBezTo>
                <a:cubicBezTo>
                  <a:pt x="466" y="87"/>
                  <a:pt x="465" y="88"/>
                  <a:pt x="466" y="88"/>
                </a:cubicBezTo>
                <a:cubicBezTo>
                  <a:pt x="466" y="89"/>
                  <a:pt x="466" y="90"/>
                  <a:pt x="464" y="91"/>
                </a:cubicBezTo>
                <a:cubicBezTo>
                  <a:pt x="463" y="91"/>
                  <a:pt x="463" y="91"/>
                  <a:pt x="464" y="92"/>
                </a:cubicBezTo>
                <a:cubicBezTo>
                  <a:pt x="465" y="92"/>
                  <a:pt x="465" y="92"/>
                  <a:pt x="465" y="92"/>
                </a:cubicBezTo>
                <a:cubicBezTo>
                  <a:pt x="465" y="94"/>
                  <a:pt x="463" y="95"/>
                  <a:pt x="466" y="96"/>
                </a:cubicBezTo>
                <a:cubicBezTo>
                  <a:pt x="466" y="96"/>
                  <a:pt x="466" y="97"/>
                  <a:pt x="465" y="97"/>
                </a:cubicBezTo>
                <a:cubicBezTo>
                  <a:pt x="462" y="97"/>
                  <a:pt x="463" y="98"/>
                  <a:pt x="463" y="99"/>
                </a:cubicBezTo>
                <a:cubicBezTo>
                  <a:pt x="463" y="100"/>
                  <a:pt x="463" y="100"/>
                  <a:pt x="462" y="101"/>
                </a:cubicBezTo>
                <a:cubicBezTo>
                  <a:pt x="462" y="102"/>
                  <a:pt x="462" y="103"/>
                  <a:pt x="463" y="104"/>
                </a:cubicBezTo>
                <a:cubicBezTo>
                  <a:pt x="465" y="105"/>
                  <a:pt x="465" y="106"/>
                  <a:pt x="464" y="107"/>
                </a:cubicBezTo>
                <a:cubicBezTo>
                  <a:pt x="464" y="108"/>
                  <a:pt x="463" y="109"/>
                  <a:pt x="463" y="109"/>
                </a:cubicBezTo>
                <a:cubicBezTo>
                  <a:pt x="463" y="111"/>
                  <a:pt x="462" y="113"/>
                  <a:pt x="463" y="115"/>
                </a:cubicBezTo>
                <a:cubicBezTo>
                  <a:pt x="463" y="115"/>
                  <a:pt x="460" y="116"/>
                  <a:pt x="460" y="116"/>
                </a:cubicBezTo>
                <a:cubicBezTo>
                  <a:pt x="458" y="115"/>
                  <a:pt x="456" y="115"/>
                  <a:pt x="455" y="116"/>
                </a:cubicBezTo>
                <a:cubicBezTo>
                  <a:pt x="455" y="117"/>
                  <a:pt x="454" y="117"/>
                  <a:pt x="453" y="117"/>
                </a:cubicBezTo>
                <a:cubicBezTo>
                  <a:pt x="450" y="117"/>
                  <a:pt x="447" y="117"/>
                  <a:pt x="444" y="117"/>
                </a:cubicBezTo>
                <a:cubicBezTo>
                  <a:pt x="441" y="118"/>
                  <a:pt x="437" y="117"/>
                  <a:pt x="434" y="117"/>
                </a:cubicBezTo>
                <a:cubicBezTo>
                  <a:pt x="432" y="117"/>
                  <a:pt x="430" y="117"/>
                  <a:pt x="429" y="118"/>
                </a:cubicBezTo>
                <a:cubicBezTo>
                  <a:pt x="428" y="118"/>
                  <a:pt x="427" y="119"/>
                  <a:pt x="426" y="118"/>
                </a:cubicBezTo>
                <a:cubicBezTo>
                  <a:pt x="426" y="118"/>
                  <a:pt x="421" y="118"/>
                  <a:pt x="420" y="118"/>
                </a:cubicBezTo>
                <a:cubicBezTo>
                  <a:pt x="417" y="119"/>
                  <a:pt x="417" y="119"/>
                  <a:pt x="413" y="118"/>
                </a:cubicBezTo>
                <a:cubicBezTo>
                  <a:pt x="413" y="118"/>
                  <a:pt x="410" y="118"/>
                  <a:pt x="409" y="119"/>
                </a:cubicBezTo>
                <a:cubicBezTo>
                  <a:pt x="409" y="120"/>
                  <a:pt x="408" y="120"/>
                  <a:pt x="407" y="120"/>
                </a:cubicBezTo>
                <a:cubicBezTo>
                  <a:pt x="406" y="120"/>
                  <a:pt x="404" y="120"/>
                  <a:pt x="403" y="120"/>
                </a:cubicBezTo>
                <a:cubicBezTo>
                  <a:pt x="402" y="120"/>
                  <a:pt x="401" y="121"/>
                  <a:pt x="400" y="120"/>
                </a:cubicBezTo>
                <a:cubicBezTo>
                  <a:pt x="399" y="119"/>
                  <a:pt x="396" y="120"/>
                  <a:pt x="395" y="120"/>
                </a:cubicBezTo>
                <a:cubicBezTo>
                  <a:pt x="393" y="120"/>
                  <a:pt x="392" y="120"/>
                  <a:pt x="392" y="119"/>
                </a:cubicBezTo>
                <a:cubicBezTo>
                  <a:pt x="392" y="118"/>
                  <a:pt x="391" y="118"/>
                  <a:pt x="390" y="118"/>
                </a:cubicBezTo>
                <a:cubicBezTo>
                  <a:pt x="380" y="118"/>
                  <a:pt x="370" y="118"/>
                  <a:pt x="360" y="118"/>
                </a:cubicBezTo>
                <a:cubicBezTo>
                  <a:pt x="359" y="118"/>
                  <a:pt x="358" y="118"/>
                  <a:pt x="358" y="119"/>
                </a:cubicBezTo>
                <a:cubicBezTo>
                  <a:pt x="358" y="120"/>
                  <a:pt x="357" y="120"/>
                  <a:pt x="356" y="120"/>
                </a:cubicBezTo>
                <a:cubicBezTo>
                  <a:pt x="343" y="119"/>
                  <a:pt x="330" y="119"/>
                  <a:pt x="317" y="119"/>
                </a:cubicBezTo>
                <a:cubicBezTo>
                  <a:pt x="315" y="119"/>
                  <a:pt x="314" y="118"/>
                  <a:pt x="313" y="119"/>
                </a:cubicBezTo>
                <a:cubicBezTo>
                  <a:pt x="313" y="120"/>
                  <a:pt x="310" y="120"/>
                  <a:pt x="309" y="119"/>
                </a:cubicBezTo>
                <a:cubicBezTo>
                  <a:pt x="308" y="118"/>
                  <a:pt x="306" y="118"/>
                  <a:pt x="304" y="119"/>
                </a:cubicBezTo>
                <a:cubicBezTo>
                  <a:pt x="304" y="119"/>
                  <a:pt x="303" y="119"/>
                  <a:pt x="303" y="119"/>
                </a:cubicBezTo>
                <a:cubicBezTo>
                  <a:pt x="300" y="118"/>
                  <a:pt x="300" y="118"/>
                  <a:pt x="296" y="119"/>
                </a:cubicBezTo>
                <a:cubicBezTo>
                  <a:pt x="295" y="120"/>
                  <a:pt x="293" y="120"/>
                  <a:pt x="292" y="119"/>
                </a:cubicBezTo>
                <a:cubicBezTo>
                  <a:pt x="291" y="118"/>
                  <a:pt x="290" y="118"/>
                  <a:pt x="289" y="118"/>
                </a:cubicBezTo>
                <a:cubicBezTo>
                  <a:pt x="287" y="120"/>
                  <a:pt x="285" y="119"/>
                  <a:pt x="282" y="119"/>
                </a:cubicBezTo>
                <a:cubicBezTo>
                  <a:pt x="281" y="119"/>
                  <a:pt x="282" y="118"/>
                  <a:pt x="280" y="118"/>
                </a:cubicBezTo>
                <a:cubicBezTo>
                  <a:pt x="279" y="118"/>
                  <a:pt x="278" y="119"/>
                  <a:pt x="277" y="119"/>
                </a:cubicBezTo>
                <a:cubicBezTo>
                  <a:pt x="272" y="119"/>
                  <a:pt x="266" y="119"/>
                  <a:pt x="261" y="119"/>
                </a:cubicBezTo>
                <a:cubicBezTo>
                  <a:pt x="260" y="118"/>
                  <a:pt x="259" y="119"/>
                  <a:pt x="258" y="118"/>
                </a:cubicBezTo>
                <a:cubicBezTo>
                  <a:pt x="257" y="117"/>
                  <a:pt x="256" y="118"/>
                  <a:pt x="255" y="118"/>
                </a:cubicBezTo>
                <a:cubicBezTo>
                  <a:pt x="252" y="118"/>
                  <a:pt x="249" y="119"/>
                  <a:pt x="245" y="118"/>
                </a:cubicBezTo>
                <a:cubicBezTo>
                  <a:pt x="241" y="118"/>
                  <a:pt x="237" y="118"/>
                  <a:pt x="233" y="118"/>
                </a:cubicBezTo>
                <a:cubicBezTo>
                  <a:pt x="231" y="118"/>
                  <a:pt x="229" y="119"/>
                  <a:pt x="227" y="119"/>
                </a:cubicBezTo>
                <a:cubicBezTo>
                  <a:pt x="226" y="119"/>
                  <a:pt x="224" y="119"/>
                  <a:pt x="224" y="118"/>
                </a:cubicBezTo>
                <a:cubicBezTo>
                  <a:pt x="223" y="117"/>
                  <a:pt x="222" y="117"/>
                  <a:pt x="222" y="118"/>
                </a:cubicBezTo>
                <a:cubicBezTo>
                  <a:pt x="222" y="119"/>
                  <a:pt x="220" y="119"/>
                  <a:pt x="220" y="119"/>
                </a:cubicBezTo>
                <a:cubicBezTo>
                  <a:pt x="216" y="118"/>
                  <a:pt x="213" y="118"/>
                  <a:pt x="210" y="118"/>
                </a:cubicBezTo>
                <a:cubicBezTo>
                  <a:pt x="209" y="118"/>
                  <a:pt x="209" y="118"/>
                  <a:pt x="208" y="119"/>
                </a:cubicBezTo>
                <a:cubicBezTo>
                  <a:pt x="208" y="119"/>
                  <a:pt x="207" y="119"/>
                  <a:pt x="207" y="118"/>
                </a:cubicBezTo>
                <a:cubicBezTo>
                  <a:pt x="207" y="118"/>
                  <a:pt x="206" y="118"/>
                  <a:pt x="206" y="118"/>
                </a:cubicBezTo>
                <a:cubicBezTo>
                  <a:pt x="202" y="120"/>
                  <a:pt x="199" y="119"/>
                  <a:pt x="195" y="119"/>
                </a:cubicBezTo>
                <a:cubicBezTo>
                  <a:pt x="195" y="119"/>
                  <a:pt x="194" y="119"/>
                  <a:pt x="194" y="118"/>
                </a:cubicBezTo>
                <a:cubicBezTo>
                  <a:pt x="194" y="118"/>
                  <a:pt x="193" y="118"/>
                  <a:pt x="192" y="118"/>
                </a:cubicBezTo>
                <a:cubicBezTo>
                  <a:pt x="190" y="119"/>
                  <a:pt x="187" y="118"/>
                  <a:pt x="184" y="119"/>
                </a:cubicBezTo>
                <a:cubicBezTo>
                  <a:pt x="183" y="119"/>
                  <a:pt x="182" y="118"/>
                  <a:pt x="182" y="119"/>
                </a:cubicBezTo>
                <a:cubicBezTo>
                  <a:pt x="182" y="119"/>
                  <a:pt x="181" y="120"/>
                  <a:pt x="181" y="120"/>
                </a:cubicBezTo>
                <a:cubicBezTo>
                  <a:pt x="177" y="118"/>
                  <a:pt x="173" y="120"/>
                  <a:pt x="169" y="119"/>
                </a:cubicBezTo>
                <a:cubicBezTo>
                  <a:pt x="169" y="119"/>
                  <a:pt x="168" y="119"/>
                  <a:pt x="168" y="120"/>
                </a:cubicBezTo>
                <a:cubicBezTo>
                  <a:pt x="168" y="121"/>
                  <a:pt x="167" y="120"/>
                  <a:pt x="167" y="120"/>
                </a:cubicBezTo>
                <a:cubicBezTo>
                  <a:pt x="165" y="119"/>
                  <a:pt x="165" y="119"/>
                  <a:pt x="165" y="120"/>
                </a:cubicBezTo>
                <a:cubicBezTo>
                  <a:pt x="164" y="121"/>
                  <a:pt x="164" y="120"/>
                  <a:pt x="163" y="120"/>
                </a:cubicBezTo>
                <a:cubicBezTo>
                  <a:pt x="158" y="120"/>
                  <a:pt x="152" y="120"/>
                  <a:pt x="148" y="120"/>
                </a:cubicBezTo>
                <a:cubicBezTo>
                  <a:pt x="144" y="121"/>
                  <a:pt x="141" y="121"/>
                  <a:pt x="137" y="121"/>
                </a:cubicBezTo>
                <a:cubicBezTo>
                  <a:pt x="133" y="120"/>
                  <a:pt x="129" y="120"/>
                  <a:pt x="125" y="121"/>
                </a:cubicBezTo>
                <a:cubicBezTo>
                  <a:pt x="122" y="121"/>
                  <a:pt x="118" y="121"/>
                  <a:pt x="115" y="121"/>
                </a:cubicBezTo>
                <a:cubicBezTo>
                  <a:pt x="113" y="121"/>
                  <a:pt x="112" y="121"/>
                  <a:pt x="110" y="121"/>
                </a:cubicBezTo>
                <a:cubicBezTo>
                  <a:pt x="110" y="121"/>
                  <a:pt x="108" y="121"/>
                  <a:pt x="108" y="121"/>
                </a:cubicBezTo>
                <a:cubicBezTo>
                  <a:pt x="106" y="123"/>
                  <a:pt x="103" y="122"/>
                  <a:pt x="100" y="122"/>
                </a:cubicBezTo>
                <a:cubicBezTo>
                  <a:pt x="98" y="122"/>
                  <a:pt x="97" y="121"/>
                  <a:pt x="95" y="122"/>
                </a:cubicBezTo>
                <a:cubicBezTo>
                  <a:pt x="95" y="122"/>
                  <a:pt x="94" y="122"/>
                  <a:pt x="94" y="122"/>
                </a:cubicBezTo>
                <a:cubicBezTo>
                  <a:pt x="93" y="121"/>
                  <a:pt x="92" y="121"/>
                  <a:pt x="92" y="122"/>
                </a:cubicBezTo>
                <a:cubicBezTo>
                  <a:pt x="92" y="122"/>
                  <a:pt x="91" y="122"/>
                  <a:pt x="91" y="122"/>
                </a:cubicBezTo>
                <a:cubicBezTo>
                  <a:pt x="88" y="121"/>
                  <a:pt x="84" y="123"/>
                  <a:pt x="81" y="122"/>
                </a:cubicBezTo>
                <a:cubicBezTo>
                  <a:pt x="78" y="122"/>
                  <a:pt x="76" y="121"/>
                  <a:pt x="72" y="121"/>
                </a:cubicBezTo>
                <a:cubicBezTo>
                  <a:pt x="65" y="122"/>
                  <a:pt x="58" y="123"/>
                  <a:pt x="51" y="123"/>
                </a:cubicBezTo>
                <a:cubicBezTo>
                  <a:pt x="47" y="125"/>
                  <a:pt x="42" y="124"/>
                  <a:pt x="38" y="124"/>
                </a:cubicBezTo>
                <a:cubicBezTo>
                  <a:pt x="33" y="125"/>
                  <a:pt x="28" y="125"/>
                  <a:pt x="23" y="125"/>
                </a:cubicBezTo>
                <a:cubicBezTo>
                  <a:pt x="22" y="125"/>
                  <a:pt x="19" y="123"/>
                  <a:pt x="18" y="123"/>
                </a:cubicBezTo>
                <a:cubicBezTo>
                  <a:pt x="17" y="122"/>
                  <a:pt x="15" y="122"/>
                  <a:pt x="13" y="122"/>
                </a:cubicBezTo>
                <a:cubicBezTo>
                  <a:pt x="12" y="121"/>
                  <a:pt x="11" y="121"/>
                  <a:pt x="10" y="120"/>
                </a:cubicBezTo>
              </a:path>
            </a:pathLst>
          </a:custGeom>
          <a:solidFill>
            <a:srgbClr val="FFD824"/>
          </a:solidFill>
          <a:ln w="9525">
            <a:noFill/>
            <a:round/>
            <a:headEnd/>
            <a:tailEnd/>
          </a:ln>
        </p:spPr>
        <p:txBody>
          <a:bodyPr rot="0" vert="horz" wrap="square" lIns="107990" tIns="53996" rIns="107990" bIns="53996" anchor="t" anchorCtr="0" upright="1">
            <a:noAutofit/>
          </a:bodyPr>
          <a:lstStyle/>
          <a:p>
            <a:endParaRPr lang="en-US" sz="2126" dirty="0">
              <a:latin typeface="Arial Regular"/>
            </a:endParaRPr>
          </a:p>
        </p:txBody>
      </p:sp>
      <p:sp>
        <p:nvSpPr>
          <p:cNvPr id="4" name="Rectángulo 3"/>
          <p:cNvSpPr/>
          <p:nvPr/>
        </p:nvSpPr>
        <p:spPr>
          <a:xfrm>
            <a:off x="3441081" y="847946"/>
            <a:ext cx="11405837" cy="9723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SV" sz="4800" cap="small" dirty="0">
                <a:solidFill>
                  <a:srgbClr val="1155BA"/>
                </a:solidFill>
                <a:effectLst>
                  <a:glow rad="38100">
                    <a:schemeClr val="bg1">
                      <a:lumMod val="50000"/>
                      <a:lumOff val="50000"/>
                      <a:alpha val="20000"/>
                    </a:schemeClr>
                  </a:glow>
                  <a:outerShdw blurRad="44450" dist="12700" dir="13860000" algn="tl" rotWithShape="0">
                    <a:srgbClr val="000000">
                      <a:alpha val="20000"/>
                    </a:srgbClr>
                  </a:outerShdw>
                </a:effectLst>
                <a:latin typeface="Veneer" panose="02000806000000000000" pitchFamily="50" charset="0"/>
              </a:rPr>
              <a:t>ADMINISTRACIÓN PLAN INTERNATIONAL </a:t>
            </a:r>
            <a:endParaRPr lang="es-SV" sz="4800" dirty="0">
              <a:solidFill>
                <a:srgbClr val="1155BA"/>
              </a:solidFill>
              <a:latin typeface="Veneer" panose="02000806000000000000" pitchFamily="50" charset="0"/>
              <a:cs typeface="Calibri" panose="020F0502020204030204" pitchFamily="34" charset="0"/>
            </a:endParaRPr>
          </a:p>
        </p:txBody>
      </p:sp>
      <p:sp>
        <p:nvSpPr>
          <p:cNvPr id="43" name="CuadroTexto 42">
            <a:extLst>
              <a:ext uri="{FF2B5EF4-FFF2-40B4-BE49-F238E27FC236}">
                <a16:creationId xmlns:a16="http://schemas.microsoft.com/office/drawing/2014/main" id="{C827BF17-97E3-4621-BA14-17C985267938}"/>
              </a:ext>
            </a:extLst>
          </p:cNvPr>
          <p:cNvSpPr txBox="1"/>
          <p:nvPr/>
        </p:nvSpPr>
        <p:spPr>
          <a:xfrm>
            <a:off x="7206689" y="3749588"/>
            <a:ext cx="9492915" cy="1938992"/>
          </a:xfrm>
          <a:prstGeom prst="rect">
            <a:avLst/>
          </a:prstGeom>
          <a:noFill/>
        </p:spPr>
        <p:txBody>
          <a:bodyPr wrap="square">
            <a:spAutoFit/>
          </a:bodyPr>
          <a:lstStyle/>
          <a:p>
            <a:pPr algn="ctr"/>
            <a:r>
              <a:rPr lang="es-SV" sz="12000" b="1" dirty="0">
                <a:solidFill>
                  <a:srgbClr val="FFD824"/>
                </a:solidFill>
                <a:latin typeface="Veneer" panose="02000806000000000000" pitchFamily="50" charset="0"/>
              </a:rPr>
              <a:t>$1,021, 002 </a:t>
            </a:r>
          </a:p>
        </p:txBody>
      </p:sp>
      <p:sp>
        <p:nvSpPr>
          <p:cNvPr id="5" name="AutoShape 2">
            <a:extLst>
              <a:ext uri="{FF2B5EF4-FFF2-40B4-BE49-F238E27FC236}">
                <a16:creationId xmlns:a16="http://schemas.microsoft.com/office/drawing/2014/main" id="{BFEFC786-9C2B-466B-8A2D-1B5107D4321A}"/>
              </a:ext>
            </a:extLst>
          </p:cNvPr>
          <p:cNvSpPr>
            <a:spLocks noChangeAspect="1" noChangeArrowheads="1"/>
          </p:cNvSpPr>
          <p:nvPr/>
        </p:nvSpPr>
        <p:spPr bwMode="auto">
          <a:xfrm>
            <a:off x="9238145" y="5361807"/>
            <a:ext cx="457200" cy="457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37160" tIns="68580" rIns="137160" bIns="68580" numCol="1" anchor="t" anchorCtr="0" compatLnSpc="1">
            <a:prstTxWarp prst="textNoShape">
              <a:avLst/>
            </a:prstTxWarp>
          </a:bodyPr>
          <a:lstStyle/>
          <a:p>
            <a:endParaRPr lang="es-SV" sz="2700"/>
          </a:p>
        </p:txBody>
      </p:sp>
      <p:pic>
        <p:nvPicPr>
          <p:cNvPr id="6" name="Imagen 5">
            <a:extLst>
              <a:ext uri="{FF2B5EF4-FFF2-40B4-BE49-F238E27FC236}">
                <a16:creationId xmlns:a16="http://schemas.microsoft.com/office/drawing/2014/main" id="{21E51D0C-6F37-4E26-A15E-003004DF0285}"/>
              </a:ext>
            </a:extLst>
          </p:cNvPr>
          <p:cNvPicPr>
            <a:picLocks noChangeAspect="1"/>
          </p:cNvPicPr>
          <p:nvPr/>
        </p:nvPicPr>
        <p:blipFill>
          <a:blip r:embed="rId2"/>
          <a:stretch>
            <a:fillRect/>
          </a:stretch>
        </p:blipFill>
        <p:spPr>
          <a:xfrm>
            <a:off x="2224490" y="4312187"/>
            <a:ext cx="3504203" cy="3504203"/>
          </a:xfrm>
          <a:prstGeom prst="rect">
            <a:avLst/>
          </a:prstGeom>
        </p:spPr>
      </p:pic>
      <p:sp>
        <p:nvSpPr>
          <p:cNvPr id="49" name="CuadroTexto 48">
            <a:extLst>
              <a:ext uri="{FF2B5EF4-FFF2-40B4-BE49-F238E27FC236}">
                <a16:creationId xmlns:a16="http://schemas.microsoft.com/office/drawing/2014/main" id="{D64767FA-AC88-48F3-9D58-6BBC5F70A0A6}"/>
              </a:ext>
            </a:extLst>
          </p:cNvPr>
          <p:cNvSpPr txBox="1"/>
          <p:nvPr/>
        </p:nvSpPr>
        <p:spPr>
          <a:xfrm>
            <a:off x="10363200" y="6799752"/>
            <a:ext cx="2054894" cy="646331"/>
          </a:xfrm>
          <a:prstGeom prst="rect">
            <a:avLst/>
          </a:prstGeom>
          <a:noFill/>
        </p:spPr>
        <p:txBody>
          <a:bodyPr wrap="square">
            <a:spAutoFit/>
          </a:bodyPr>
          <a:lstStyle/>
          <a:p>
            <a:r>
              <a:rPr lang="es-MX" sz="3600" b="1" dirty="0">
                <a:solidFill>
                  <a:srgbClr val="1155BA"/>
                </a:solidFill>
              </a:rPr>
              <a:t>Covid-19</a:t>
            </a:r>
            <a:endParaRPr lang="es-SV" sz="3600" b="1" dirty="0">
              <a:solidFill>
                <a:srgbClr val="1155BA"/>
              </a:solidFill>
            </a:endParaRPr>
          </a:p>
        </p:txBody>
      </p:sp>
      <p:cxnSp>
        <p:nvCxnSpPr>
          <p:cNvPr id="51" name="Conector recto 50">
            <a:extLst>
              <a:ext uri="{FF2B5EF4-FFF2-40B4-BE49-F238E27FC236}">
                <a16:creationId xmlns:a16="http://schemas.microsoft.com/office/drawing/2014/main" id="{15B15052-D46C-4DA6-A7EC-B4B966874CF2}"/>
              </a:ext>
            </a:extLst>
          </p:cNvPr>
          <p:cNvCxnSpPr>
            <a:cxnSpLocks/>
          </p:cNvCxnSpPr>
          <p:nvPr/>
        </p:nvCxnSpPr>
        <p:spPr>
          <a:xfrm>
            <a:off x="8181475" y="5820818"/>
            <a:ext cx="7555832" cy="0"/>
          </a:xfrm>
          <a:prstGeom prst="line">
            <a:avLst/>
          </a:prstGeom>
        </p:spPr>
        <p:style>
          <a:lnRef idx="1">
            <a:schemeClr val="accent1"/>
          </a:lnRef>
          <a:fillRef idx="0">
            <a:schemeClr val="accent1"/>
          </a:fillRef>
          <a:effectRef idx="0">
            <a:schemeClr val="accent1"/>
          </a:effectRef>
          <a:fontRef idx="minor">
            <a:schemeClr val="tx1"/>
          </a:fontRef>
        </p:style>
      </p:cxnSp>
      <p:sp>
        <p:nvSpPr>
          <p:cNvPr id="62" name="CuadroTexto 61">
            <a:extLst>
              <a:ext uri="{FF2B5EF4-FFF2-40B4-BE49-F238E27FC236}">
                <a16:creationId xmlns:a16="http://schemas.microsoft.com/office/drawing/2014/main" id="{8B53FC28-E50F-4EC4-B1EE-A48A4C51D400}"/>
              </a:ext>
            </a:extLst>
          </p:cNvPr>
          <p:cNvSpPr txBox="1"/>
          <p:nvPr/>
        </p:nvSpPr>
        <p:spPr>
          <a:xfrm>
            <a:off x="9238145" y="6087148"/>
            <a:ext cx="4401655" cy="769441"/>
          </a:xfrm>
          <a:prstGeom prst="rect">
            <a:avLst/>
          </a:prstGeom>
          <a:noFill/>
        </p:spPr>
        <p:txBody>
          <a:bodyPr wrap="square">
            <a:spAutoFit/>
          </a:bodyPr>
          <a:lstStyle/>
          <a:p>
            <a:pPr algn="ctr"/>
            <a:r>
              <a:rPr lang="es-MX" sz="4400" b="1" dirty="0">
                <a:solidFill>
                  <a:srgbClr val="1155BA"/>
                </a:solidFill>
              </a:rPr>
              <a:t>100% Plan</a:t>
            </a:r>
            <a:endParaRPr lang="es-SV" sz="4400" b="1" dirty="0">
              <a:solidFill>
                <a:srgbClr val="1155BA"/>
              </a:solidFill>
            </a:endParaRPr>
          </a:p>
        </p:txBody>
      </p:sp>
    </p:spTree>
    <p:extLst>
      <p:ext uri="{BB962C8B-B14F-4D97-AF65-F5344CB8AC3E}">
        <p14:creationId xmlns:p14="http://schemas.microsoft.com/office/powerpoint/2010/main" val="3838831715"/>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96046F0B-9915-473C-9F18-704D46467941}"/>
              </a:ext>
            </a:extLst>
          </p:cNvPr>
          <p:cNvSpPr txBox="1"/>
          <p:nvPr/>
        </p:nvSpPr>
        <p:spPr>
          <a:xfrm>
            <a:off x="3333956" y="190500"/>
            <a:ext cx="12765866" cy="2616101"/>
          </a:xfrm>
          <a:prstGeom prst="rect">
            <a:avLst/>
          </a:prstGeom>
          <a:noFill/>
        </p:spPr>
        <p:txBody>
          <a:bodyPr wrap="none" rtlCol="0">
            <a:spAutoFit/>
          </a:bodyPr>
          <a:lstStyle/>
          <a:p>
            <a:pPr algn="ctr"/>
            <a:r>
              <a:rPr lang="es-SV" sz="2800" dirty="0">
                <a:latin typeface="Arial Black" panose="020B0A04020102020204" pitchFamily="34" charset="0"/>
              </a:rPr>
              <a:t>AVANCES EN IMPLEMENTACIÓN DE CAMPAÑA </a:t>
            </a:r>
            <a:r>
              <a:rPr lang="es-MX" sz="2800" dirty="0">
                <a:latin typeface="Arial Black" panose="020B0A04020102020204" pitchFamily="34" charset="0"/>
              </a:rPr>
              <a:t>COMUNICACIÓN </a:t>
            </a:r>
          </a:p>
          <a:p>
            <a:pPr algn="ctr"/>
            <a:r>
              <a:rPr lang="es-MX" sz="2800" dirty="0">
                <a:latin typeface="Arial Black" panose="020B0A04020102020204" pitchFamily="34" charset="0"/>
              </a:rPr>
              <a:t>DE RIESGO PARA LA PREVENCIÓN DE COVID19 </a:t>
            </a:r>
          </a:p>
          <a:p>
            <a:pPr algn="ctr"/>
            <a:endParaRPr lang="es-MX" dirty="0">
              <a:latin typeface="Arial Black" panose="020B0A04020102020204" pitchFamily="34" charset="0"/>
            </a:endParaRPr>
          </a:p>
          <a:p>
            <a:pPr algn="ctr"/>
            <a:r>
              <a:rPr lang="es-MX" dirty="0">
                <a:latin typeface="Arial Black" panose="020B0A04020102020204" pitchFamily="34" charset="0"/>
              </a:rPr>
              <a:t>ORIENTADA A LA POBLACIÓN GENERAL Y POBLACIONES VULNERABLES: POBLACIONES CLAVES,</a:t>
            </a:r>
          </a:p>
          <a:p>
            <a:pPr algn="ctr"/>
            <a:r>
              <a:rPr lang="es-MX" dirty="0">
                <a:latin typeface="Arial Black" panose="020B0A04020102020204" pitchFamily="34" charset="0"/>
              </a:rPr>
              <a:t> PERSONAS AFECTADAS POR VIH, TB Y/O MALARIA, ADULTOS MAYORES, </a:t>
            </a:r>
          </a:p>
          <a:p>
            <a:pPr algn="ctr"/>
            <a:r>
              <a:rPr lang="es-MX" dirty="0">
                <a:latin typeface="Arial Black" panose="020B0A04020102020204" pitchFamily="34" charset="0"/>
              </a:rPr>
              <a:t>Y PERSONAS CON DISCAPACIDADES</a:t>
            </a:r>
          </a:p>
          <a:p>
            <a:pPr algn="ctr"/>
            <a:r>
              <a:rPr lang="es-SV" sz="3600" dirty="0">
                <a:latin typeface="Arial Black" panose="020B0A04020102020204" pitchFamily="34" charset="0"/>
              </a:rPr>
              <a:t> </a:t>
            </a:r>
          </a:p>
        </p:txBody>
      </p:sp>
      <p:sp>
        <p:nvSpPr>
          <p:cNvPr id="7" name="CuadroTexto 6">
            <a:extLst>
              <a:ext uri="{FF2B5EF4-FFF2-40B4-BE49-F238E27FC236}">
                <a16:creationId xmlns:a16="http://schemas.microsoft.com/office/drawing/2014/main" id="{2954AB09-367A-4B1B-9E4B-3485382A3FA4}"/>
              </a:ext>
            </a:extLst>
          </p:cNvPr>
          <p:cNvSpPr txBox="1"/>
          <p:nvPr/>
        </p:nvSpPr>
        <p:spPr>
          <a:xfrm>
            <a:off x="2006573" y="2258080"/>
            <a:ext cx="15420632" cy="523220"/>
          </a:xfrm>
          <a:prstGeom prst="rect">
            <a:avLst/>
          </a:prstGeom>
          <a:noFill/>
        </p:spPr>
        <p:txBody>
          <a:bodyPr wrap="none" rtlCol="0">
            <a:spAutoFit/>
          </a:bodyPr>
          <a:lstStyle/>
          <a:p>
            <a:r>
              <a:rPr lang="es-MX" sz="2800" dirty="0"/>
              <a:t>Nos encontramos en la </a:t>
            </a:r>
            <a:r>
              <a:rPr lang="es-MX" sz="2800" dirty="0">
                <a:effectLst>
                  <a:outerShdw blurRad="38100" dist="38100" dir="2700000" algn="tl">
                    <a:srgbClr val="000000">
                      <a:alpha val="43137"/>
                    </a:srgbClr>
                  </a:outerShdw>
                </a:effectLst>
              </a:rPr>
              <a:t>contratación</a:t>
            </a:r>
            <a:r>
              <a:rPr lang="es-MX" sz="2800" dirty="0"/>
              <a:t> de las diferentes consultorías y licitaciones, indicadas a continuación:</a:t>
            </a:r>
            <a:endParaRPr lang="es-SV" sz="2800" dirty="0"/>
          </a:p>
        </p:txBody>
      </p:sp>
      <p:graphicFrame>
        <p:nvGraphicFramePr>
          <p:cNvPr id="5" name="Tabla 7">
            <a:extLst>
              <a:ext uri="{FF2B5EF4-FFF2-40B4-BE49-F238E27FC236}">
                <a16:creationId xmlns:a16="http://schemas.microsoft.com/office/drawing/2014/main" id="{8432B43C-904F-4E35-A11E-325C4068112E}"/>
              </a:ext>
            </a:extLst>
          </p:cNvPr>
          <p:cNvGraphicFramePr>
            <a:graphicFrameLocks noGrp="1"/>
          </p:cNvGraphicFramePr>
          <p:nvPr>
            <p:extLst>
              <p:ext uri="{D42A27DB-BD31-4B8C-83A1-F6EECF244321}">
                <p14:modId xmlns:p14="http://schemas.microsoft.com/office/powerpoint/2010/main" val="3425762453"/>
              </p:ext>
            </p:extLst>
          </p:nvPr>
        </p:nvGraphicFramePr>
        <p:xfrm>
          <a:off x="2590800" y="2857500"/>
          <a:ext cx="14001438" cy="5836920"/>
        </p:xfrm>
        <a:graphic>
          <a:graphicData uri="http://schemas.openxmlformats.org/drawingml/2006/table">
            <a:tbl>
              <a:tblPr firstRow="1" bandRow="1">
                <a:tableStyleId>{5C22544A-7EE6-4342-B048-85BDC9FD1C3A}</a:tableStyleId>
              </a:tblPr>
              <a:tblGrid>
                <a:gridCol w="2786289">
                  <a:extLst>
                    <a:ext uri="{9D8B030D-6E8A-4147-A177-3AD203B41FA5}">
                      <a16:colId xmlns:a16="http://schemas.microsoft.com/office/drawing/2014/main" val="1906925531"/>
                    </a:ext>
                  </a:extLst>
                </a:gridCol>
                <a:gridCol w="2090511">
                  <a:extLst>
                    <a:ext uri="{9D8B030D-6E8A-4147-A177-3AD203B41FA5}">
                      <a16:colId xmlns:a16="http://schemas.microsoft.com/office/drawing/2014/main" val="896609687"/>
                    </a:ext>
                  </a:extLst>
                </a:gridCol>
                <a:gridCol w="4038600">
                  <a:extLst>
                    <a:ext uri="{9D8B030D-6E8A-4147-A177-3AD203B41FA5}">
                      <a16:colId xmlns:a16="http://schemas.microsoft.com/office/drawing/2014/main" val="2616954828"/>
                    </a:ext>
                  </a:extLst>
                </a:gridCol>
                <a:gridCol w="5086038">
                  <a:extLst>
                    <a:ext uri="{9D8B030D-6E8A-4147-A177-3AD203B41FA5}">
                      <a16:colId xmlns:a16="http://schemas.microsoft.com/office/drawing/2014/main" val="1105915989"/>
                    </a:ext>
                  </a:extLst>
                </a:gridCol>
              </a:tblGrid>
              <a:tr h="0">
                <a:tc>
                  <a:txBody>
                    <a:bodyPr/>
                    <a:lstStyle/>
                    <a:p>
                      <a:pPr algn="ctr"/>
                      <a:r>
                        <a:rPr lang="es-SV" sz="2000" dirty="0"/>
                        <a:t>MEDIO/ACCIÓN</a:t>
                      </a:r>
                    </a:p>
                  </a:txBody>
                  <a:tcPr anchor="ctr"/>
                </a:tc>
                <a:tc>
                  <a:txBody>
                    <a:bodyPr/>
                    <a:lstStyle/>
                    <a:p>
                      <a:pPr algn="ctr"/>
                      <a:r>
                        <a:rPr lang="es-SV" sz="2000" dirty="0"/>
                        <a:t>TIPO </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SV" sz="2000" dirty="0"/>
                        <a:t>PORCENTAJE DE PRESUPUESTO INVERTIDO/A INVERTIR </a:t>
                      </a:r>
                    </a:p>
                    <a:p>
                      <a:pPr algn="ctr"/>
                      <a:endParaRPr lang="es-SV" sz="2000" dirty="0"/>
                    </a:p>
                  </a:txBody>
                  <a:tcPr anchor="ctr"/>
                </a:tc>
                <a:tc>
                  <a:txBody>
                    <a:bodyPr/>
                    <a:lstStyle/>
                    <a:p>
                      <a:pPr algn="ctr"/>
                      <a:r>
                        <a:rPr lang="es-SV" sz="2000" dirty="0"/>
                        <a:t>PÚBLICO QUE IMPACTARÁ </a:t>
                      </a:r>
                    </a:p>
                  </a:txBody>
                  <a:tcPr anchor="ctr"/>
                </a:tc>
                <a:extLst>
                  <a:ext uri="{0D108BD9-81ED-4DB2-BD59-A6C34878D82A}">
                    <a16:rowId xmlns:a16="http://schemas.microsoft.com/office/drawing/2014/main" val="4274291282"/>
                  </a:ext>
                </a:extLst>
              </a:tr>
              <a:tr h="533400">
                <a:tc>
                  <a:txBody>
                    <a:bodyPr/>
                    <a:lstStyle/>
                    <a:p>
                      <a:pPr algn="ctr"/>
                      <a:r>
                        <a:rPr lang="es-SV" b="1" dirty="0"/>
                        <a:t>DISEÑO Y CONCEPTO DE CAMPAÑA</a:t>
                      </a:r>
                    </a:p>
                  </a:txBody>
                  <a:tcPr anchor="ctr"/>
                </a:tc>
                <a:tc>
                  <a:txBody>
                    <a:bodyPr/>
                    <a:lstStyle/>
                    <a:p>
                      <a:pPr algn="ctr"/>
                      <a:r>
                        <a:rPr lang="es-SV" dirty="0"/>
                        <a:t>CONSULORÍA </a:t>
                      </a:r>
                    </a:p>
                  </a:txBody>
                  <a:tcPr/>
                </a:tc>
                <a:tc>
                  <a:txBody>
                    <a:bodyPr/>
                    <a:lstStyle/>
                    <a:p>
                      <a:pPr algn="ctr"/>
                      <a:r>
                        <a:rPr lang="es-SV" sz="1800" dirty="0"/>
                        <a:t>3.56%</a:t>
                      </a:r>
                    </a:p>
                  </a:txBody>
                  <a:tcPr/>
                </a:tc>
                <a:tc>
                  <a:txBody>
                    <a:bodyPr/>
                    <a:lstStyle/>
                    <a:p>
                      <a:pPr algn="ctr"/>
                      <a:r>
                        <a:rPr lang="es-SV" dirty="0"/>
                        <a:t>TODO EL PÚBLICO</a:t>
                      </a:r>
                    </a:p>
                  </a:txBody>
                  <a:tcPr/>
                </a:tc>
                <a:extLst>
                  <a:ext uri="{0D108BD9-81ED-4DB2-BD59-A6C34878D82A}">
                    <a16:rowId xmlns:a16="http://schemas.microsoft.com/office/drawing/2014/main" val="1283595069"/>
                  </a:ext>
                </a:extLst>
              </a:tr>
              <a:tr h="533400">
                <a:tc>
                  <a:txBody>
                    <a:bodyPr/>
                    <a:lstStyle/>
                    <a:p>
                      <a:pPr algn="ctr"/>
                      <a:r>
                        <a:rPr lang="es-SV" b="1" dirty="0"/>
                        <a:t>TV</a:t>
                      </a:r>
                    </a:p>
                  </a:txBody>
                  <a:tcPr anchor="ctr"/>
                </a:tc>
                <a:tc>
                  <a:txBody>
                    <a:bodyPr/>
                    <a:lstStyle/>
                    <a:p>
                      <a:pPr algn="ctr"/>
                      <a:r>
                        <a:rPr lang="es-SV" i="1" dirty="0"/>
                        <a:t>LICITACIÓN</a:t>
                      </a:r>
                    </a:p>
                  </a:txBody>
                  <a:tcPr/>
                </a:tc>
                <a:tc>
                  <a:txBody>
                    <a:bodyPr/>
                    <a:lstStyle/>
                    <a:p>
                      <a:pPr algn="ctr"/>
                      <a:r>
                        <a:rPr lang="es-SV" sz="1800" dirty="0"/>
                        <a:t>32.23%</a:t>
                      </a:r>
                    </a:p>
                  </a:txBody>
                  <a:tcPr/>
                </a:tc>
                <a:tc>
                  <a:txBody>
                    <a:bodyPr/>
                    <a:lstStyle/>
                    <a:p>
                      <a:pPr algn="ctr"/>
                      <a:r>
                        <a:rPr lang="es-SV" sz="1400" dirty="0"/>
                        <a:t>TODO EL PÚBLICO, CON ÉNFASIS EN ADULTOS MAYORES, PERSONAS CON DISCAPACIDAD </a:t>
                      </a:r>
                    </a:p>
                  </a:txBody>
                  <a:tcPr/>
                </a:tc>
                <a:extLst>
                  <a:ext uri="{0D108BD9-81ED-4DB2-BD59-A6C34878D82A}">
                    <a16:rowId xmlns:a16="http://schemas.microsoft.com/office/drawing/2014/main" val="3112839192"/>
                  </a:ext>
                </a:extLst>
              </a:tr>
              <a:tr h="0">
                <a:tc>
                  <a:txBody>
                    <a:bodyPr/>
                    <a:lstStyle/>
                    <a:p>
                      <a:pPr algn="ctr"/>
                      <a:r>
                        <a:rPr lang="es-SV" b="1" dirty="0"/>
                        <a:t>RADIO</a:t>
                      </a:r>
                    </a:p>
                  </a:txBody>
                  <a:tcPr anchor="ctr"/>
                </a:tc>
                <a:tc>
                  <a:txBody>
                    <a:bodyPr/>
                    <a:lstStyle/>
                    <a:p>
                      <a:pPr algn="ctr"/>
                      <a:r>
                        <a:rPr lang="es-SV" i="1" dirty="0"/>
                        <a:t>LICITACIÓN</a:t>
                      </a:r>
                    </a:p>
                  </a:txBody>
                  <a:tcPr/>
                </a:tc>
                <a:tc>
                  <a:txBody>
                    <a:bodyPr/>
                    <a:lstStyle/>
                    <a:p>
                      <a:pPr algn="ctr"/>
                      <a:r>
                        <a:rPr lang="es-SV" sz="1800" dirty="0"/>
                        <a:t>26.60%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SV" sz="1400" dirty="0"/>
                        <a:t>TODO EL PÚBLICO, CON ÉNFASIS EN ADULTOS MAYORES, PERSONAS CON DISCAPACIDAD </a:t>
                      </a:r>
                    </a:p>
                    <a:p>
                      <a:pPr algn="ctr"/>
                      <a:endParaRPr lang="es-SV" dirty="0"/>
                    </a:p>
                  </a:txBody>
                  <a:tcPr/>
                </a:tc>
                <a:extLst>
                  <a:ext uri="{0D108BD9-81ED-4DB2-BD59-A6C34878D82A}">
                    <a16:rowId xmlns:a16="http://schemas.microsoft.com/office/drawing/2014/main" val="499263709"/>
                  </a:ext>
                </a:extLst>
              </a:tr>
              <a:tr h="533400">
                <a:tc>
                  <a:txBody>
                    <a:bodyPr/>
                    <a:lstStyle/>
                    <a:p>
                      <a:pPr algn="ctr"/>
                      <a:r>
                        <a:rPr lang="es-SV" b="1" dirty="0"/>
                        <a:t>OUTDOORS</a:t>
                      </a:r>
                    </a:p>
                  </a:txBody>
                  <a:tcPr anchor="ctr"/>
                </a:tc>
                <a:tc>
                  <a:txBody>
                    <a:bodyPr/>
                    <a:lstStyle/>
                    <a:p>
                      <a:pPr algn="ctr"/>
                      <a:r>
                        <a:rPr lang="es-SV" i="1" dirty="0"/>
                        <a:t>LICITACIÓN</a:t>
                      </a:r>
                    </a:p>
                  </a:txBody>
                  <a:tcPr/>
                </a:tc>
                <a:tc>
                  <a:txBody>
                    <a:bodyPr/>
                    <a:lstStyle/>
                    <a:p>
                      <a:pPr algn="ctr"/>
                      <a:r>
                        <a:rPr lang="es-SV" sz="1800" dirty="0"/>
                        <a:t>23.02%</a:t>
                      </a:r>
                    </a:p>
                  </a:txBody>
                  <a:tcPr/>
                </a:tc>
                <a:tc>
                  <a:txBody>
                    <a:bodyPr/>
                    <a:lstStyle/>
                    <a:p>
                      <a:pPr algn="ctr"/>
                      <a:r>
                        <a:rPr lang="es-SV" sz="1400" dirty="0"/>
                        <a:t>TODO EL PÚBLICO</a:t>
                      </a:r>
                    </a:p>
                  </a:txBody>
                  <a:tcPr/>
                </a:tc>
                <a:extLst>
                  <a:ext uri="{0D108BD9-81ED-4DB2-BD59-A6C34878D82A}">
                    <a16:rowId xmlns:a16="http://schemas.microsoft.com/office/drawing/2014/main" val="3001097257"/>
                  </a:ext>
                </a:extLst>
              </a:tr>
              <a:tr h="533400">
                <a:tc>
                  <a:txBody>
                    <a:bodyPr/>
                    <a:lstStyle/>
                    <a:p>
                      <a:pPr algn="ctr"/>
                      <a:r>
                        <a:rPr lang="es-SV" b="1" dirty="0"/>
                        <a:t>PAUTA DIGITAL</a:t>
                      </a:r>
                    </a:p>
                  </a:txBody>
                  <a:tcPr anchor="ctr"/>
                </a:tc>
                <a:tc>
                  <a:txBody>
                    <a:bodyPr/>
                    <a:lstStyle/>
                    <a:p>
                      <a:pPr algn="ctr"/>
                      <a:r>
                        <a:rPr lang="es-SV" dirty="0"/>
                        <a:t>CONSULTORÍA</a:t>
                      </a:r>
                    </a:p>
                  </a:txBody>
                  <a:tcPr/>
                </a:tc>
                <a:tc>
                  <a:txBody>
                    <a:bodyPr/>
                    <a:lstStyle/>
                    <a:p>
                      <a:pPr algn="ctr"/>
                      <a:r>
                        <a:rPr lang="es-SV" sz="1800" dirty="0"/>
                        <a:t>6.14%</a:t>
                      </a:r>
                    </a:p>
                  </a:txBody>
                  <a:tcPr/>
                </a:tc>
                <a:tc>
                  <a:txBody>
                    <a:bodyPr/>
                    <a:lstStyle/>
                    <a:p>
                      <a:pPr algn="ctr"/>
                      <a:r>
                        <a:rPr lang="es-SV" sz="1400" dirty="0"/>
                        <a:t>SERÁ SEGMENTADA PARA LOS DIFERENTES INTERESES DEL PÚBLICO</a:t>
                      </a:r>
                    </a:p>
                  </a:txBody>
                  <a:tcPr/>
                </a:tc>
                <a:extLst>
                  <a:ext uri="{0D108BD9-81ED-4DB2-BD59-A6C34878D82A}">
                    <a16:rowId xmlns:a16="http://schemas.microsoft.com/office/drawing/2014/main" val="432585091"/>
                  </a:ext>
                </a:extLst>
              </a:tr>
              <a:tr h="533400">
                <a:tc>
                  <a:txBody>
                    <a:bodyPr/>
                    <a:lstStyle/>
                    <a:p>
                      <a:pPr algn="ctr"/>
                      <a:r>
                        <a:rPr lang="es-SV" b="1" dirty="0"/>
                        <a:t>PRENSA </a:t>
                      </a:r>
                    </a:p>
                  </a:txBody>
                  <a:tcPr anchor="ctr"/>
                </a:tc>
                <a:tc>
                  <a:txBody>
                    <a:bodyPr/>
                    <a:lstStyle/>
                    <a:p>
                      <a:pPr algn="ctr"/>
                      <a:r>
                        <a:rPr lang="es-SV" dirty="0"/>
                        <a:t>REQUISICIÓN </a:t>
                      </a:r>
                    </a:p>
                  </a:txBody>
                  <a:tcPr/>
                </a:tc>
                <a:tc>
                  <a:txBody>
                    <a:bodyPr/>
                    <a:lstStyle/>
                    <a:p>
                      <a:pPr algn="ctr"/>
                      <a:r>
                        <a:rPr lang="es-SV" sz="1800" dirty="0"/>
                        <a:t>5.12%</a:t>
                      </a:r>
                    </a:p>
                  </a:txBody>
                  <a:tcPr/>
                </a:tc>
                <a:tc>
                  <a:txBody>
                    <a:bodyPr/>
                    <a:lstStyle/>
                    <a:p>
                      <a:pPr algn="ctr"/>
                      <a:r>
                        <a:rPr lang="es-SV" sz="1400" dirty="0"/>
                        <a:t>ADULTOS MAYORES , PERSONAS CON DISCAPACIDAD </a:t>
                      </a:r>
                    </a:p>
                  </a:txBody>
                  <a:tcPr/>
                </a:tc>
                <a:extLst>
                  <a:ext uri="{0D108BD9-81ED-4DB2-BD59-A6C34878D82A}">
                    <a16:rowId xmlns:a16="http://schemas.microsoft.com/office/drawing/2014/main" val="3306026973"/>
                  </a:ext>
                </a:extLst>
              </a:tr>
              <a:tr h="533400">
                <a:tc>
                  <a:txBody>
                    <a:bodyPr/>
                    <a:lstStyle/>
                    <a:p>
                      <a:pPr algn="ctr"/>
                      <a:r>
                        <a:rPr lang="es-SV" b="1" dirty="0"/>
                        <a:t>IMPRESOS Y OTROS</a:t>
                      </a:r>
                    </a:p>
                  </a:txBody>
                  <a:tcPr anchor="ctr"/>
                </a:tc>
                <a:tc>
                  <a:txBody>
                    <a:bodyPr/>
                    <a:lstStyle/>
                    <a:p>
                      <a:pPr algn="ctr"/>
                      <a:r>
                        <a:rPr lang="es-SV" dirty="0"/>
                        <a:t>CONSULTORÍA</a:t>
                      </a:r>
                    </a:p>
                  </a:txBody>
                  <a:tcPr/>
                </a:tc>
                <a:tc>
                  <a:txBody>
                    <a:bodyPr/>
                    <a:lstStyle/>
                    <a:p>
                      <a:pPr algn="ctr"/>
                      <a:r>
                        <a:rPr lang="es-SV" sz="1800" dirty="0"/>
                        <a:t>2.56%</a:t>
                      </a:r>
                    </a:p>
                  </a:txBody>
                  <a:tcPr/>
                </a:tc>
                <a:tc>
                  <a:txBody>
                    <a:bodyPr/>
                    <a:lstStyle/>
                    <a:p>
                      <a:pPr algn="ctr"/>
                      <a:r>
                        <a:rPr lang="es-SV" sz="1400" dirty="0"/>
                        <a:t>ADULTOS MAYORES, PERSONAS CON DISCAPACIDAD </a:t>
                      </a:r>
                    </a:p>
                  </a:txBody>
                  <a:tcPr/>
                </a:tc>
                <a:extLst>
                  <a:ext uri="{0D108BD9-81ED-4DB2-BD59-A6C34878D82A}">
                    <a16:rowId xmlns:a16="http://schemas.microsoft.com/office/drawing/2014/main" val="2690358336"/>
                  </a:ext>
                </a:extLst>
              </a:tr>
              <a:tr h="533400">
                <a:tc>
                  <a:txBody>
                    <a:bodyPr/>
                    <a:lstStyle/>
                    <a:p>
                      <a:pPr algn="ctr"/>
                      <a:r>
                        <a:rPr lang="es-SV" b="1" dirty="0"/>
                        <a:t>SITIO WEB</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SV" dirty="0"/>
                        <a:t>REQUISICIÓN </a:t>
                      </a:r>
                    </a:p>
                    <a:p>
                      <a:pPr algn="ctr"/>
                      <a:endParaRPr lang="es-SV" dirty="0"/>
                    </a:p>
                  </a:txBody>
                  <a:tcPr/>
                </a:tc>
                <a:tc>
                  <a:txBody>
                    <a:bodyPr/>
                    <a:lstStyle/>
                    <a:p>
                      <a:pPr algn="ctr"/>
                      <a:r>
                        <a:rPr lang="es-SV" sz="1800" dirty="0"/>
                        <a:t>0.77%</a:t>
                      </a:r>
                    </a:p>
                  </a:txBody>
                  <a:tcPr/>
                </a:tc>
                <a:tc>
                  <a:txBody>
                    <a:bodyPr/>
                    <a:lstStyle/>
                    <a:p>
                      <a:pPr algn="ctr"/>
                      <a:r>
                        <a:rPr lang="es-MX" sz="1400" dirty="0"/>
                        <a:t>POBLACIONES CLAVES,</a:t>
                      </a:r>
                    </a:p>
                    <a:p>
                      <a:pPr algn="ctr"/>
                      <a:r>
                        <a:rPr lang="es-MX" sz="1400" dirty="0"/>
                        <a:t> PERSONAS AFECTADAS POR VIH, TB Y/O MALARIA Y PERSONAS CON DISCAPACIDADES (INCLUSIVO)</a:t>
                      </a:r>
                      <a:endParaRPr lang="es-SV" sz="1400" dirty="0"/>
                    </a:p>
                  </a:txBody>
                  <a:tcPr/>
                </a:tc>
                <a:extLst>
                  <a:ext uri="{0D108BD9-81ED-4DB2-BD59-A6C34878D82A}">
                    <a16:rowId xmlns:a16="http://schemas.microsoft.com/office/drawing/2014/main" val="1194025902"/>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96046F0B-9915-473C-9F18-704D46467941}"/>
              </a:ext>
            </a:extLst>
          </p:cNvPr>
          <p:cNvSpPr txBox="1"/>
          <p:nvPr/>
        </p:nvSpPr>
        <p:spPr>
          <a:xfrm>
            <a:off x="3333956" y="190500"/>
            <a:ext cx="12765866" cy="2616101"/>
          </a:xfrm>
          <a:prstGeom prst="rect">
            <a:avLst/>
          </a:prstGeom>
          <a:noFill/>
        </p:spPr>
        <p:txBody>
          <a:bodyPr wrap="none" rtlCol="0">
            <a:spAutoFit/>
          </a:bodyPr>
          <a:lstStyle/>
          <a:p>
            <a:pPr algn="ctr"/>
            <a:r>
              <a:rPr lang="es-SV" sz="2800" dirty="0">
                <a:latin typeface="Arial Black" panose="020B0A04020102020204" pitchFamily="34" charset="0"/>
              </a:rPr>
              <a:t>AVANCES EN IMPLEMENTACIÓN DE CAMPAÑA </a:t>
            </a:r>
            <a:r>
              <a:rPr lang="es-MX" sz="2800" dirty="0">
                <a:latin typeface="Arial Black" panose="020B0A04020102020204" pitchFamily="34" charset="0"/>
              </a:rPr>
              <a:t>COMUNICACIÓN </a:t>
            </a:r>
          </a:p>
          <a:p>
            <a:pPr algn="ctr"/>
            <a:r>
              <a:rPr lang="es-MX" sz="2800" dirty="0">
                <a:latin typeface="Arial Black" panose="020B0A04020102020204" pitchFamily="34" charset="0"/>
              </a:rPr>
              <a:t>DE RIESGO PARA LA PREVENCIÓN DE COVID19 </a:t>
            </a:r>
          </a:p>
          <a:p>
            <a:pPr algn="ctr"/>
            <a:endParaRPr lang="es-MX" dirty="0">
              <a:latin typeface="Arial Black" panose="020B0A04020102020204" pitchFamily="34" charset="0"/>
            </a:endParaRPr>
          </a:p>
          <a:p>
            <a:pPr algn="ctr"/>
            <a:r>
              <a:rPr lang="es-MX" dirty="0">
                <a:latin typeface="Arial Black" panose="020B0A04020102020204" pitchFamily="34" charset="0"/>
              </a:rPr>
              <a:t>ORIENTADA A LA POBLACIÓN GENERAL Y POBLACIONES VULNERABLES: POBLACIONES CLAVES,</a:t>
            </a:r>
          </a:p>
          <a:p>
            <a:pPr algn="ctr"/>
            <a:r>
              <a:rPr lang="es-MX" dirty="0">
                <a:latin typeface="Arial Black" panose="020B0A04020102020204" pitchFamily="34" charset="0"/>
              </a:rPr>
              <a:t> PERSONAS AFECTADAS POR VIH, TB Y/O MALARIA, ADULTOS MAYORES, </a:t>
            </a:r>
          </a:p>
          <a:p>
            <a:pPr algn="ctr"/>
            <a:r>
              <a:rPr lang="es-MX" dirty="0">
                <a:latin typeface="Arial Black" panose="020B0A04020102020204" pitchFamily="34" charset="0"/>
              </a:rPr>
              <a:t>Y PERSONAS CON DISCAPACIDADES</a:t>
            </a:r>
          </a:p>
          <a:p>
            <a:pPr algn="ctr"/>
            <a:r>
              <a:rPr lang="es-SV" sz="3600" dirty="0">
                <a:latin typeface="Arial Black" panose="020B0A04020102020204" pitchFamily="34" charset="0"/>
              </a:rPr>
              <a:t> </a:t>
            </a:r>
          </a:p>
        </p:txBody>
      </p:sp>
      <p:sp>
        <p:nvSpPr>
          <p:cNvPr id="7" name="CuadroTexto 6">
            <a:extLst>
              <a:ext uri="{FF2B5EF4-FFF2-40B4-BE49-F238E27FC236}">
                <a16:creationId xmlns:a16="http://schemas.microsoft.com/office/drawing/2014/main" id="{2954AB09-367A-4B1B-9E4B-3485382A3FA4}"/>
              </a:ext>
            </a:extLst>
          </p:cNvPr>
          <p:cNvSpPr txBox="1"/>
          <p:nvPr/>
        </p:nvSpPr>
        <p:spPr>
          <a:xfrm>
            <a:off x="1751187" y="2838376"/>
            <a:ext cx="6403804" cy="523220"/>
          </a:xfrm>
          <a:prstGeom prst="rect">
            <a:avLst/>
          </a:prstGeom>
          <a:noFill/>
        </p:spPr>
        <p:txBody>
          <a:bodyPr wrap="none" rtlCol="0">
            <a:spAutoFit/>
          </a:bodyPr>
          <a:lstStyle/>
          <a:p>
            <a:r>
              <a:rPr lang="es-MX" sz="2800" i="1" dirty="0"/>
              <a:t>Línea de tiempo - adjudicación y ejecución:</a:t>
            </a:r>
            <a:endParaRPr lang="es-SV" sz="2800" i="1" dirty="0"/>
          </a:p>
        </p:txBody>
      </p:sp>
      <p:cxnSp>
        <p:nvCxnSpPr>
          <p:cNvPr id="3" name="Conector recto 2">
            <a:extLst>
              <a:ext uri="{FF2B5EF4-FFF2-40B4-BE49-F238E27FC236}">
                <a16:creationId xmlns:a16="http://schemas.microsoft.com/office/drawing/2014/main" id="{F2F4038F-61E3-4903-8614-CDF56758A9E7}"/>
              </a:ext>
            </a:extLst>
          </p:cNvPr>
          <p:cNvCxnSpPr>
            <a:cxnSpLocks/>
          </p:cNvCxnSpPr>
          <p:nvPr/>
        </p:nvCxnSpPr>
        <p:spPr>
          <a:xfrm>
            <a:off x="2962378" y="5676899"/>
            <a:ext cx="12363244" cy="0"/>
          </a:xfrm>
          <a:prstGeom prst="line">
            <a:avLst/>
          </a:prstGeom>
          <a:ln w="57150">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9" name="CuadroTexto 8">
            <a:extLst>
              <a:ext uri="{FF2B5EF4-FFF2-40B4-BE49-F238E27FC236}">
                <a16:creationId xmlns:a16="http://schemas.microsoft.com/office/drawing/2014/main" id="{4AF187A2-0375-4751-B4CA-CF03AC4A92BE}"/>
              </a:ext>
            </a:extLst>
          </p:cNvPr>
          <p:cNvSpPr txBox="1"/>
          <p:nvPr/>
        </p:nvSpPr>
        <p:spPr>
          <a:xfrm>
            <a:off x="15697200" y="5292179"/>
            <a:ext cx="2327881" cy="769441"/>
          </a:xfrm>
          <a:prstGeom prst="rect">
            <a:avLst/>
          </a:prstGeom>
          <a:noFill/>
        </p:spPr>
        <p:txBody>
          <a:bodyPr wrap="none" rtlCol="0">
            <a:spAutoFit/>
          </a:bodyPr>
          <a:lstStyle/>
          <a:p>
            <a:r>
              <a:rPr lang="es-MX" sz="4400" b="1" dirty="0">
                <a:solidFill>
                  <a:schemeClr val="accent3"/>
                </a:solidFill>
              </a:rPr>
              <a:t>$195,500</a:t>
            </a:r>
            <a:endParaRPr lang="es-SV" sz="4400" b="1" dirty="0">
              <a:solidFill>
                <a:schemeClr val="accent3"/>
              </a:solidFill>
            </a:endParaRPr>
          </a:p>
        </p:txBody>
      </p:sp>
      <p:cxnSp>
        <p:nvCxnSpPr>
          <p:cNvPr id="11" name="Conector recto 10">
            <a:extLst>
              <a:ext uri="{FF2B5EF4-FFF2-40B4-BE49-F238E27FC236}">
                <a16:creationId xmlns:a16="http://schemas.microsoft.com/office/drawing/2014/main" id="{97CA7D1A-6C1C-47F5-9F46-1BE98F6E1D7C}"/>
              </a:ext>
            </a:extLst>
          </p:cNvPr>
          <p:cNvCxnSpPr/>
          <p:nvPr/>
        </p:nvCxnSpPr>
        <p:spPr>
          <a:xfrm flipV="1">
            <a:off x="5181600" y="4457700"/>
            <a:ext cx="1371600" cy="2590800"/>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cxnSp>
        <p:nvCxnSpPr>
          <p:cNvPr id="12" name="Conector recto 11">
            <a:extLst>
              <a:ext uri="{FF2B5EF4-FFF2-40B4-BE49-F238E27FC236}">
                <a16:creationId xmlns:a16="http://schemas.microsoft.com/office/drawing/2014/main" id="{88CE8B72-5EB5-48DA-9EED-5883271FB49D}"/>
              </a:ext>
            </a:extLst>
          </p:cNvPr>
          <p:cNvCxnSpPr/>
          <p:nvPr/>
        </p:nvCxnSpPr>
        <p:spPr>
          <a:xfrm flipV="1">
            <a:off x="11125200" y="4447478"/>
            <a:ext cx="1371600" cy="2590800"/>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cxnSp>
        <p:nvCxnSpPr>
          <p:cNvPr id="13" name="Conector recto 12">
            <a:extLst>
              <a:ext uri="{FF2B5EF4-FFF2-40B4-BE49-F238E27FC236}">
                <a16:creationId xmlns:a16="http://schemas.microsoft.com/office/drawing/2014/main" id="{43B4737A-CC99-4701-A2B6-95D094240DFA}"/>
              </a:ext>
            </a:extLst>
          </p:cNvPr>
          <p:cNvCxnSpPr/>
          <p:nvPr/>
        </p:nvCxnSpPr>
        <p:spPr>
          <a:xfrm flipV="1">
            <a:off x="8181278" y="4447478"/>
            <a:ext cx="1371600" cy="2590800"/>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sp>
        <p:nvSpPr>
          <p:cNvPr id="15" name="CuadroTexto 14">
            <a:extLst>
              <a:ext uri="{FF2B5EF4-FFF2-40B4-BE49-F238E27FC236}">
                <a16:creationId xmlns:a16="http://schemas.microsoft.com/office/drawing/2014/main" id="{7A889BB1-3106-4298-84BE-A11763ED5F71}"/>
              </a:ext>
            </a:extLst>
          </p:cNvPr>
          <p:cNvSpPr txBox="1"/>
          <p:nvPr/>
        </p:nvSpPr>
        <p:spPr>
          <a:xfrm>
            <a:off x="3546608" y="7310110"/>
            <a:ext cx="542136" cy="523220"/>
          </a:xfrm>
          <a:prstGeom prst="rect">
            <a:avLst/>
          </a:prstGeom>
          <a:noFill/>
        </p:spPr>
        <p:txBody>
          <a:bodyPr wrap="none" rtlCol="0">
            <a:spAutoFit/>
          </a:bodyPr>
          <a:lstStyle/>
          <a:p>
            <a:r>
              <a:rPr lang="es-MX" sz="2800" dirty="0"/>
              <a:t>T1</a:t>
            </a:r>
            <a:endParaRPr lang="es-SV" sz="2800" dirty="0"/>
          </a:p>
        </p:txBody>
      </p:sp>
      <p:sp>
        <p:nvSpPr>
          <p:cNvPr id="16" name="CuadroTexto 15">
            <a:extLst>
              <a:ext uri="{FF2B5EF4-FFF2-40B4-BE49-F238E27FC236}">
                <a16:creationId xmlns:a16="http://schemas.microsoft.com/office/drawing/2014/main" id="{668B89A1-2904-422B-BE74-5EC8225C0F7A}"/>
              </a:ext>
            </a:extLst>
          </p:cNvPr>
          <p:cNvSpPr txBox="1"/>
          <p:nvPr/>
        </p:nvSpPr>
        <p:spPr>
          <a:xfrm>
            <a:off x="6697041" y="7310110"/>
            <a:ext cx="542136" cy="523220"/>
          </a:xfrm>
          <a:prstGeom prst="rect">
            <a:avLst/>
          </a:prstGeom>
          <a:noFill/>
        </p:spPr>
        <p:txBody>
          <a:bodyPr wrap="none" rtlCol="0">
            <a:spAutoFit/>
          </a:bodyPr>
          <a:lstStyle/>
          <a:p>
            <a:r>
              <a:rPr lang="es-MX" sz="2800" dirty="0"/>
              <a:t>T2</a:t>
            </a:r>
            <a:endParaRPr lang="es-SV" sz="2800" dirty="0"/>
          </a:p>
        </p:txBody>
      </p:sp>
      <p:sp>
        <p:nvSpPr>
          <p:cNvPr id="17" name="CuadroTexto 16">
            <a:extLst>
              <a:ext uri="{FF2B5EF4-FFF2-40B4-BE49-F238E27FC236}">
                <a16:creationId xmlns:a16="http://schemas.microsoft.com/office/drawing/2014/main" id="{B2067B6B-33E9-4449-9ECF-C18A01B848FC}"/>
              </a:ext>
            </a:extLst>
          </p:cNvPr>
          <p:cNvSpPr txBox="1"/>
          <p:nvPr/>
        </p:nvSpPr>
        <p:spPr>
          <a:xfrm>
            <a:off x="9532499" y="7305020"/>
            <a:ext cx="542136" cy="523220"/>
          </a:xfrm>
          <a:prstGeom prst="rect">
            <a:avLst/>
          </a:prstGeom>
          <a:noFill/>
        </p:spPr>
        <p:txBody>
          <a:bodyPr wrap="none" rtlCol="0">
            <a:spAutoFit/>
          </a:bodyPr>
          <a:lstStyle/>
          <a:p>
            <a:r>
              <a:rPr lang="es-MX" sz="2800" dirty="0"/>
              <a:t>T3</a:t>
            </a:r>
            <a:endParaRPr lang="es-SV" sz="2800" dirty="0"/>
          </a:p>
        </p:txBody>
      </p:sp>
      <p:sp>
        <p:nvSpPr>
          <p:cNvPr id="18" name="CuadroTexto 17">
            <a:extLst>
              <a:ext uri="{FF2B5EF4-FFF2-40B4-BE49-F238E27FC236}">
                <a16:creationId xmlns:a16="http://schemas.microsoft.com/office/drawing/2014/main" id="{BE841C74-A5FE-47C8-A3C0-DF90978D70E5}"/>
              </a:ext>
            </a:extLst>
          </p:cNvPr>
          <p:cNvSpPr txBox="1"/>
          <p:nvPr/>
        </p:nvSpPr>
        <p:spPr>
          <a:xfrm>
            <a:off x="12954000" y="7294840"/>
            <a:ext cx="542136" cy="523220"/>
          </a:xfrm>
          <a:prstGeom prst="rect">
            <a:avLst/>
          </a:prstGeom>
          <a:noFill/>
        </p:spPr>
        <p:txBody>
          <a:bodyPr wrap="none" rtlCol="0">
            <a:spAutoFit/>
          </a:bodyPr>
          <a:lstStyle/>
          <a:p>
            <a:r>
              <a:rPr lang="es-MX" sz="2800" dirty="0"/>
              <a:t>T4</a:t>
            </a:r>
            <a:endParaRPr lang="es-SV" sz="2800" dirty="0"/>
          </a:p>
        </p:txBody>
      </p:sp>
      <p:sp>
        <p:nvSpPr>
          <p:cNvPr id="19" name="CuadroTexto 18">
            <a:extLst>
              <a:ext uri="{FF2B5EF4-FFF2-40B4-BE49-F238E27FC236}">
                <a16:creationId xmlns:a16="http://schemas.microsoft.com/office/drawing/2014/main" id="{3C84427E-9161-4AA8-B722-0C10F7CDBB73}"/>
              </a:ext>
            </a:extLst>
          </p:cNvPr>
          <p:cNvSpPr txBox="1"/>
          <p:nvPr/>
        </p:nvSpPr>
        <p:spPr>
          <a:xfrm>
            <a:off x="1785941" y="6382735"/>
            <a:ext cx="1560171" cy="400110"/>
          </a:xfrm>
          <a:prstGeom prst="rect">
            <a:avLst/>
          </a:prstGeom>
          <a:noFill/>
        </p:spPr>
        <p:txBody>
          <a:bodyPr wrap="none" rtlCol="0">
            <a:spAutoFit/>
          </a:bodyPr>
          <a:lstStyle/>
          <a:p>
            <a:r>
              <a:rPr lang="es-MX" sz="2000" b="1" dirty="0">
                <a:solidFill>
                  <a:schemeClr val="accent5">
                    <a:lumMod val="75000"/>
                  </a:schemeClr>
                </a:solidFill>
              </a:rPr>
              <a:t>Adjudicación</a:t>
            </a:r>
            <a:endParaRPr lang="es-SV" sz="2000" b="1" dirty="0">
              <a:solidFill>
                <a:schemeClr val="accent5">
                  <a:lumMod val="75000"/>
                </a:schemeClr>
              </a:solidFill>
            </a:endParaRPr>
          </a:p>
        </p:txBody>
      </p:sp>
      <p:sp>
        <p:nvSpPr>
          <p:cNvPr id="20" name="CuadroTexto 19">
            <a:extLst>
              <a:ext uri="{FF2B5EF4-FFF2-40B4-BE49-F238E27FC236}">
                <a16:creationId xmlns:a16="http://schemas.microsoft.com/office/drawing/2014/main" id="{0784C6AA-4A38-44B4-8779-FCD8DD903BFE}"/>
              </a:ext>
            </a:extLst>
          </p:cNvPr>
          <p:cNvSpPr txBox="1"/>
          <p:nvPr/>
        </p:nvSpPr>
        <p:spPr>
          <a:xfrm>
            <a:off x="1764119" y="4285184"/>
            <a:ext cx="1196161" cy="400110"/>
          </a:xfrm>
          <a:prstGeom prst="rect">
            <a:avLst/>
          </a:prstGeom>
          <a:noFill/>
        </p:spPr>
        <p:txBody>
          <a:bodyPr wrap="none" rtlCol="0">
            <a:spAutoFit/>
          </a:bodyPr>
          <a:lstStyle/>
          <a:p>
            <a:r>
              <a:rPr lang="es-MX" sz="2000" b="1" dirty="0">
                <a:solidFill>
                  <a:schemeClr val="accent4"/>
                </a:solidFill>
              </a:rPr>
              <a:t>Ejecución</a:t>
            </a:r>
            <a:endParaRPr lang="es-SV" sz="2000" b="1" dirty="0">
              <a:solidFill>
                <a:schemeClr val="accent4"/>
              </a:solidFill>
            </a:endParaRPr>
          </a:p>
        </p:txBody>
      </p:sp>
      <p:sp>
        <p:nvSpPr>
          <p:cNvPr id="21" name="CuadroTexto 20">
            <a:extLst>
              <a:ext uri="{FF2B5EF4-FFF2-40B4-BE49-F238E27FC236}">
                <a16:creationId xmlns:a16="http://schemas.microsoft.com/office/drawing/2014/main" id="{A41ABEE5-B663-4301-8F5E-F4F4F831F6FA}"/>
              </a:ext>
            </a:extLst>
          </p:cNvPr>
          <p:cNvSpPr txBox="1"/>
          <p:nvPr/>
        </p:nvSpPr>
        <p:spPr>
          <a:xfrm>
            <a:off x="3553522" y="6005197"/>
            <a:ext cx="899605" cy="400110"/>
          </a:xfrm>
          <a:prstGeom prst="rect">
            <a:avLst/>
          </a:prstGeom>
          <a:noFill/>
        </p:spPr>
        <p:txBody>
          <a:bodyPr wrap="none" rtlCol="0">
            <a:spAutoFit/>
          </a:bodyPr>
          <a:lstStyle/>
          <a:p>
            <a:r>
              <a:rPr lang="es-MX" sz="2000" b="1" dirty="0">
                <a:solidFill>
                  <a:schemeClr val="accent5">
                    <a:lumMod val="75000"/>
                  </a:schemeClr>
                </a:solidFill>
              </a:rPr>
              <a:t>$7,000</a:t>
            </a:r>
            <a:endParaRPr lang="es-SV" sz="2000" b="1" dirty="0">
              <a:solidFill>
                <a:schemeClr val="accent5">
                  <a:lumMod val="75000"/>
                </a:schemeClr>
              </a:solidFill>
            </a:endParaRPr>
          </a:p>
        </p:txBody>
      </p:sp>
      <p:sp>
        <p:nvSpPr>
          <p:cNvPr id="22" name="CuadroTexto 21">
            <a:extLst>
              <a:ext uri="{FF2B5EF4-FFF2-40B4-BE49-F238E27FC236}">
                <a16:creationId xmlns:a16="http://schemas.microsoft.com/office/drawing/2014/main" id="{67CF98BC-6EFB-4638-B359-070D0AB9DC70}"/>
              </a:ext>
            </a:extLst>
          </p:cNvPr>
          <p:cNvSpPr txBox="1"/>
          <p:nvPr/>
        </p:nvSpPr>
        <p:spPr>
          <a:xfrm>
            <a:off x="6494235" y="6005197"/>
            <a:ext cx="1159292" cy="400110"/>
          </a:xfrm>
          <a:prstGeom prst="rect">
            <a:avLst/>
          </a:prstGeom>
          <a:noFill/>
        </p:spPr>
        <p:txBody>
          <a:bodyPr wrap="none" rtlCol="0">
            <a:spAutoFit/>
          </a:bodyPr>
          <a:lstStyle/>
          <a:p>
            <a:r>
              <a:rPr lang="es-MX" sz="2000" b="1" dirty="0">
                <a:solidFill>
                  <a:schemeClr val="accent5">
                    <a:lumMod val="75000"/>
                  </a:schemeClr>
                </a:solidFill>
              </a:rPr>
              <a:t>$188,500</a:t>
            </a:r>
            <a:endParaRPr lang="es-SV" sz="2000" b="1" dirty="0">
              <a:solidFill>
                <a:schemeClr val="accent5">
                  <a:lumMod val="75000"/>
                </a:schemeClr>
              </a:solidFill>
            </a:endParaRPr>
          </a:p>
        </p:txBody>
      </p:sp>
      <p:cxnSp>
        <p:nvCxnSpPr>
          <p:cNvPr id="23" name="Conector recto 22">
            <a:extLst>
              <a:ext uri="{FF2B5EF4-FFF2-40B4-BE49-F238E27FC236}">
                <a16:creationId xmlns:a16="http://schemas.microsoft.com/office/drawing/2014/main" id="{5D3AC3CA-7B93-45DA-9766-88DF53D2FE7C}"/>
              </a:ext>
            </a:extLst>
          </p:cNvPr>
          <p:cNvCxnSpPr>
            <a:cxnSpLocks/>
          </p:cNvCxnSpPr>
          <p:nvPr/>
        </p:nvCxnSpPr>
        <p:spPr>
          <a:xfrm>
            <a:off x="6223198" y="6708301"/>
            <a:ext cx="1585175" cy="0"/>
          </a:xfrm>
          <a:prstGeom prst="line">
            <a:avLst/>
          </a:prstGeom>
          <a:ln w="28575">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5" name="CuadroTexto 24">
            <a:extLst>
              <a:ext uri="{FF2B5EF4-FFF2-40B4-BE49-F238E27FC236}">
                <a16:creationId xmlns:a16="http://schemas.microsoft.com/office/drawing/2014/main" id="{F084B3A4-4C5F-4B04-9174-E3A98B9C0AB3}"/>
              </a:ext>
            </a:extLst>
          </p:cNvPr>
          <p:cNvSpPr txBox="1"/>
          <p:nvPr/>
        </p:nvSpPr>
        <p:spPr>
          <a:xfrm>
            <a:off x="3707822" y="4738278"/>
            <a:ext cx="899605" cy="400110"/>
          </a:xfrm>
          <a:prstGeom prst="rect">
            <a:avLst/>
          </a:prstGeom>
          <a:noFill/>
        </p:spPr>
        <p:txBody>
          <a:bodyPr wrap="none" rtlCol="0">
            <a:spAutoFit/>
          </a:bodyPr>
          <a:lstStyle/>
          <a:p>
            <a:r>
              <a:rPr lang="es-MX" sz="2000" b="1" dirty="0">
                <a:solidFill>
                  <a:schemeClr val="accent4"/>
                </a:solidFill>
              </a:rPr>
              <a:t>$7,000</a:t>
            </a:r>
            <a:endParaRPr lang="es-SV" sz="2000" b="1" dirty="0">
              <a:solidFill>
                <a:schemeClr val="accent4"/>
              </a:solidFill>
            </a:endParaRPr>
          </a:p>
        </p:txBody>
      </p:sp>
      <p:sp>
        <p:nvSpPr>
          <p:cNvPr id="26" name="CuadroTexto 25">
            <a:extLst>
              <a:ext uri="{FF2B5EF4-FFF2-40B4-BE49-F238E27FC236}">
                <a16:creationId xmlns:a16="http://schemas.microsoft.com/office/drawing/2014/main" id="{1E7731DF-91CF-4393-97AC-82F69ADC9EDF}"/>
              </a:ext>
            </a:extLst>
          </p:cNvPr>
          <p:cNvSpPr txBox="1"/>
          <p:nvPr/>
        </p:nvSpPr>
        <p:spPr>
          <a:xfrm>
            <a:off x="7203724" y="4738278"/>
            <a:ext cx="1029449" cy="400110"/>
          </a:xfrm>
          <a:prstGeom prst="rect">
            <a:avLst/>
          </a:prstGeom>
          <a:noFill/>
        </p:spPr>
        <p:txBody>
          <a:bodyPr wrap="none" rtlCol="0">
            <a:spAutoFit/>
          </a:bodyPr>
          <a:lstStyle/>
          <a:p>
            <a:r>
              <a:rPr lang="es-MX" sz="2000" b="1" dirty="0">
                <a:solidFill>
                  <a:schemeClr val="accent4"/>
                </a:solidFill>
              </a:rPr>
              <a:t>$39,500</a:t>
            </a:r>
            <a:endParaRPr lang="es-SV" sz="2000" b="1" dirty="0">
              <a:solidFill>
                <a:schemeClr val="accent4"/>
              </a:solidFill>
            </a:endParaRPr>
          </a:p>
        </p:txBody>
      </p:sp>
      <p:sp>
        <p:nvSpPr>
          <p:cNvPr id="27" name="CuadroTexto 26">
            <a:extLst>
              <a:ext uri="{FF2B5EF4-FFF2-40B4-BE49-F238E27FC236}">
                <a16:creationId xmlns:a16="http://schemas.microsoft.com/office/drawing/2014/main" id="{C70D0FB9-8588-4F13-80CA-EAA9E857A360}"/>
              </a:ext>
            </a:extLst>
          </p:cNvPr>
          <p:cNvSpPr txBox="1"/>
          <p:nvPr/>
        </p:nvSpPr>
        <p:spPr>
          <a:xfrm>
            <a:off x="10151507" y="4738278"/>
            <a:ext cx="1029449" cy="400110"/>
          </a:xfrm>
          <a:prstGeom prst="rect">
            <a:avLst/>
          </a:prstGeom>
          <a:noFill/>
        </p:spPr>
        <p:txBody>
          <a:bodyPr wrap="none" rtlCol="0">
            <a:spAutoFit/>
          </a:bodyPr>
          <a:lstStyle/>
          <a:p>
            <a:r>
              <a:rPr lang="es-MX" sz="2000" b="1" dirty="0">
                <a:solidFill>
                  <a:schemeClr val="accent4"/>
                </a:solidFill>
              </a:rPr>
              <a:t>$91,000</a:t>
            </a:r>
            <a:endParaRPr lang="es-SV" sz="2000" b="1" dirty="0">
              <a:solidFill>
                <a:schemeClr val="accent4"/>
              </a:solidFill>
            </a:endParaRPr>
          </a:p>
        </p:txBody>
      </p:sp>
      <p:sp>
        <p:nvSpPr>
          <p:cNvPr id="28" name="CuadroTexto 27">
            <a:extLst>
              <a:ext uri="{FF2B5EF4-FFF2-40B4-BE49-F238E27FC236}">
                <a16:creationId xmlns:a16="http://schemas.microsoft.com/office/drawing/2014/main" id="{D3009F98-B350-426A-8C30-474A4E53AB07}"/>
              </a:ext>
            </a:extLst>
          </p:cNvPr>
          <p:cNvSpPr txBox="1"/>
          <p:nvPr/>
        </p:nvSpPr>
        <p:spPr>
          <a:xfrm>
            <a:off x="13243653" y="4738278"/>
            <a:ext cx="1029449" cy="400110"/>
          </a:xfrm>
          <a:prstGeom prst="rect">
            <a:avLst/>
          </a:prstGeom>
          <a:noFill/>
        </p:spPr>
        <p:txBody>
          <a:bodyPr wrap="none" rtlCol="0">
            <a:spAutoFit/>
          </a:bodyPr>
          <a:lstStyle/>
          <a:p>
            <a:r>
              <a:rPr lang="es-MX" sz="2000" b="1" dirty="0">
                <a:solidFill>
                  <a:schemeClr val="accent4"/>
                </a:solidFill>
              </a:rPr>
              <a:t>$58,000</a:t>
            </a:r>
            <a:endParaRPr lang="es-SV" sz="2000" b="1" dirty="0">
              <a:solidFill>
                <a:schemeClr val="accent4"/>
              </a:solidFill>
            </a:endParaRPr>
          </a:p>
        </p:txBody>
      </p:sp>
    </p:spTree>
    <p:extLst>
      <p:ext uri="{BB962C8B-B14F-4D97-AF65-F5344CB8AC3E}">
        <p14:creationId xmlns:p14="http://schemas.microsoft.com/office/powerpoint/2010/main" val="17472509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989AB7CB-358D-4CFD-8577-7CE3D5A05DF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95600" y="647700"/>
            <a:ext cx="14897100" cy="8062496"/>
          </a:xfrm>
          <a:prstGeom prst="rect">
            <a:avLst/>
          </a:prstGeom>
        </p:spPr>
      </p:pic>
      <p:sp>
        <p:nvSpPr>
          <p:cNvPr id="7" name="CuadroTexto 6">
            <a:extLst>
              <a:ext uri="{FF2B5EF4-FFF2-40B4-BE49-F238E27FC236}">
                <a16:creationId xmlns:a16="http://schemas.microsoft.com/office/drawing/2014/main" id="{F0BC4D0D-CD34-4CCE-ADB1-2D48D1485E80}"/>
              </a:ext>
            </a:extLst>
          </p:cNvPr>
          <p:cNvSpPr txBox="1"/>
          <p:nvPr/>
        </p:nvSpPr>
        <p:spPr>
          <a:xfrm>
            <a:off x="3216475" y="427954"/>
            <a:ext cx="10558457" cy="2400657"/>
          </a:xfrm>
          <a:prstGeom prst="rect">
            <a:avLst/>
          </a:prstGeom>
          <a:noFill/>
        </p:spPr>
        <p:txBody>
          <a:bodyPr wrap="square" rtlCol="0" anchor="ctr">
            <a:spAutoFit/>
          </a:bodyPr>
          <a:lstStyle/>
          <a:p>
            <a:pPr algn="ctr"/>
            <a:r>
              <a:rPr lang="es-MX" sz="7500" dirty="0">
                <a:solidFill>
                  <a:schemeClr val="bg1"/>
                </a:solidFill>
                <a:latin typeface="Veneer" panose="02000806000000000000" pitchFamily="50" charset="0"/>
              </a:rPr>
              <a:t>Estrategias de trabajo sociedad civil y juventudes</a:t>
            </a:r>
          </a:p>
        </p:txBody>
      </p:sp>
      <p:graphicFrame>
        <p:nvGraphicFramePr>
          <p:cNvPr id="8" name="Marcador de contenido 3">
            <a:extLst>
              <a:ext uri="{FF2B5EF4-FFF2-40B4-BE49-F238E27FC236}">
                <a16:creationId xmlns:a16="http://schemas.microsoft.com/office/drawing/2014/main" id="{72DA6C83-58DC-4E6E-86B9-5B23B4E6AEE7}"/>
              </a:ext>
            </a:extLst>
          </p:cNvPr>
          <p:cNvGraphicFramePr>
            <a:graphicFrameLocks noGrp="1"/>
          </p:cNvGraphicFramePr>
          <p:nvPr>
            <p:ph idx="1"/>
          </p:nvPr>
        </p:nvGraphicFramePr>
        <p:xfrm>
          <a:off x="1257300" y="2738438"/>
          <a:ext cx="15773400" cy="65270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134026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a 4">
            <a:extLst>
              <a:ext uri="{FF2B5EF4-FFF2-40B4-BE49-F238E27FC236}">
                <a16:creationId xmlns:a16="http://schemas.microsoft.com/office/drawing/2014/main" id="{B3DD5678-3E9C-4BBB-BEA7-B3AC0D16895B}"/>
              </a:ext>
            </a:extLst>
          </p:cNvPr>
          <p:cNvGraphicFramePr/>
          <p:nvPr>
            <p:extLst>
              <p:ext uri="{D42A27DB-BD31-4B8C-83A1-F6EECF244321}">
                <p14:modId xmlns:p14="http://schemas.microsoft.com/office/powerpoint/2010/main" val="398467495"/>
              </p:ext>
            </p:extLst>
          </p:nvPr>
        </p:nvGraphicFramePr>
        <p:xfrm>
          <a:off x="1655882" y="489613"/>
          <a:ext cx="16438434" cy="83114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Imagen 7">
            <a:extLst>
              <a:ext uri="{FF2B5EF4-FFF2-40B4-BE49-F238E27FC236}">
                <a16:creationId xmlns:a16="http://schemas.microsoft.com/office/drawing/2014/main" id="{FECAA83D-ABE4-40AA-9358-49080F99FB91}"/>
              </a:ext>
            </a:extLst>
          </p:cNvPr>
          <p:cNvPicPr>
            <a:picLocks noChangeAspect="1"/>
          </p:cNvPicPr>
          <p:nvPr/>
        </p:nvPicPr>
        <p:blipFill>
          <a:blip r:embed="rId7"/>
          <a:stretch>
            <a:fillRect/>
          </a:stretch>
        </p:blipFill>
        <p:spPr>
          <a:xfrm>
            <a:off x="695741" y="154130"/>
            <a:ext cx="800295" cy="9963906"/>
          </a:xfrm>
          <a:prstGeom prst="rect">
            <a:avLst/>
          </a:prstGeom>
        </p:spPr>
      </p:pic>
      <p:sp>
        <p:nvSpPr>
          <p:cNvPr id="9" name="CuadroTexto 8">
            <a:extLst>
              <a:ext uri="{FF2B5EF4-FFF2-40B4-BE49-F238E27FC236}">
                <a16:creationId xmlns:a16="http://schemas.microsoft.com/office/drawing/2014/main" id="{0C843727-F00F-4C05-97ED-6598CB8F8684}"/>
              </a:ext>
            </a:extLst>
          </p:cNvPr>
          <p:cNvSpPr txBox="1"/>
          <p:nvPr/>
        </p:nvSpPr>
        <p:spPr>
          <a:xfrm rot="16200000">
            <a:off x="-3913827" y="4801448"/>
            <a:ext cx="9963908" cy="1015663"/>
          </a:xfrm>
          <a:prstGeom prst="rect">
            <a:avLst/>
          </a:prstGeom>
          <a:noFill/>
        </p:spPr>
        <p:txBody>
          <a:bodyPr wrap="square" rtlCol="0">
            <a:spAutoFit/>
          </a:bodyPr>
          <a:lstStyle/>
          <a:p>
            <a:pPr algn="ctr"/>
            <a:r>
              <a:rPr lang="es-ES" sz="6000" b="1" dirty="0">
                <a:solidFill>
                  <a:schemeClr val="bg1"/>
                </a:solidFill>
                <a:latin typeface="Veener"/>
              </a:rPr>
              <a:t> </a:t>
            </a:r>
            <a:r>
              <a:rPr lang="es-ES" sz="6000" dirty="0">
                <a:solidFill>
                  <a:schemeClr val="bg1"/>
                </a:solidFill>
                <a:latin typeface="Veneer" panose="02000806000000000000" pitchFamily="50" charset="0"/>
              </a:rPr>
              <a:t>Sociedad civil y juventud</a:t>
            </a:r>
            <a:endParaRPr lang="es-SV" sz="6000" dirty="0">
              <a:solidFill>
                <a:schemeClr val="bg1"/>
              </a:solidFill>
              <a:latin typeface="Veneer" panose="02000806000000000000" pitchFamily="50" charset="0"/>
            </a:endParaRPr>
          </a:p>
        </p:txBody>
      </p:sp>
    </p:spTree>
    <p:extLst>
      <p:ext uri="{BB962C8B-B14F-4D97-AF65-F5344CB8AC3E}">
        <p14:creationId xmlns:p14="http://schemas.microsoft.com/office/powerpoint/2010/main" val="3616124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a 4">
            <a:extLst>
              <a:ext uri="{FF2B5EF4-FFF2-40B4-BE49-F238E27FC236}">
                <a16:creationId xmlns:a16="http://schemas.microsoft.com/office/drawing/2014/main" id="{B3DD5678-3E9C-4BBB-BEA7-B3AC0D16895B}"/>
              </a:ext>
            </a:extLst>
          </p:cNvPr>
          <p:cNvGraphicFramePr/>
          <p:nvPr>
            <p:extLst>
              <p:ext uri="{D42A27DB-BD31-4B8C-83A1-F6EECF244321}">
                <p14:modId xmlns:p14="http://schemas.microsoft.com/office/powerpoint/2010/main" val="924922684"/>
              </p:ext>
            </p:extLst>
          </p:nvPr>
        </p:nvGraphicFramePr>
        <p:xfrm>
          <a:off x="1496037" y="516837"/>
          <a:ext cx="16482474" cy="82842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Imagen 7">
            <a:extLst>
              <a:ext uri="{FF2B5EF4-FFF2-40B4-BE49-F238E27FC236}">
                <a16:creationId xmlns:a16="http://schemas.microsoft.com/office/drawing/2014/main" id="{FECAA83D-ABE4-40AA-9358-49080F99FB91}"/>
              </a:ext>
            </a:extLst>
          </p:cNvPr>
          <p:cNvPicPr>
            <a:picLocks noChangeAspect="1"/>
          </p:cNvPicPr>
          <p:nvPr/>
        </p:nvPicPr>
        <p:blipFill>
          <a:blip r:embed="rId7"/>
          <a:stretch>
            <a:fillRect/>
          </a:stretch>
        </p:blipFill>
        <p:spPr>
          <a:xfrm>
            <a:off x="695741" y="154130"/>
            <a:ext cx="800295" cy="9963906"/>
          </a:xfrm>
          <a:prstGeom prst="rect">
            <a:avLst/>
          </a:prstGeom>
        </p:spPr>
      </p:pic>
      <p:sp>
        <p:nvSpPr>
          <p:cNvPr id="9" name="CuadroTexto 8">
            <a:extLst>
              <a:ext uri="{FF2B5EF4-FFF2-40B4-BE49-F238E27FC236}">
                <a16:creationId xmlns:a16="http://schemas.microsoft.com/office/drawing/2014/main" id="{0C843727-F00F-4C05-97ED-6598CB8F8684}"/>
              </a:ext>
            </a:extLst>
          </p:cNvPr>
          <p:cNvSpPr txBox="1"/>
          <p:nvPr/>
        </p:nvSpPr>
        <p:spPr>
          <a:xfrm rot="16200000">
            <a:off x="-3886066" y="4969793"/>
            <a:ext cx="9963908" cy="1015663"/>
          </a:xfrm>
          <a:prstGeom prst="rect">
            <a:avLst/>
          </a:prstGeom>
          <a:noFill/>
        </p:spPr>
        <p:txBody>
          <a:bodyPr wrap="square" rtlCol="0">
            <a:spAutoFit/>
          </a:bodyPr>
          <a:lstStyle/>
          <a:p>
            <a:pPr algn="ctr"/>
            <a:r>
              <a:rPr lang="es-ES" sz="6000" b="1" dirty="0">
                <a:solidFill>
                  <a:schemeClr val="bg1"/>
                </a:solidFill>
                <a:latin typeface="Veener"/>
              </a:rPr>
              <a:t> </a:t>
            </a:r>
            <a:r>
              <a:rPr lang="es-ES" sz="6000" dirty="0">
                <a:solidFill>
                  <a:schemeClr val="bg1"/>
                </a:solidFill>
                <a:latin typeface="Veneer" panose="02000806000000000000" pitchFamily="50" charset="0"/>
              </a:rPr>
              <a:t>Sociedad civil y juventud</a:t>
            </a:r>
            <a:endParaRPr lang="es-SV" sz="6000" dirty="0">
              <a:solidFill>
                <a:schemeClr val="bg1"/>
              </a:solidFill>
              <a:latin typeface="Veneer" panose="02000806000000000000" pitchFamily="50" charset="0"/>
            </a:endParaRPr>
          </a:p>
        </p:txBody>
      </p:sp>
    </p:spTree>
    <p:extLst>
      <p:ext uri="{BB962C8B-B14F-4D97-AF65-F5344CB8AC3E}">
        <p14:creationId xmlns:p14="http://schemas.microsoft.com/office/powerpoint/2010/main" val="38055197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323</TotalTime>
  <Words>1106</Words>
  <Application>Microsoft Office PowerPoint</Application>
  <PresentationFormat>Personalizado</PresentationFormat>
  <Paragraphs>124</Paragraphs>
  <Slides>10</Slides>
  <Notes>1</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10</vt:i4>
      </vt:variant>
    </vt:vector>
  </HeadingPairs>
  <TitlesOfParts>
    <vt:vector size="17" baseType="lpstr">
      <vt:lpstr>Arial Regular</vt:lpstr>
      <vt:lpstr>Arial Black</vt:lpstr>
      <vt:lpstr>Veneer</vt:lpstr>
      <vt:lpstr>Veener</vt:lpstr>
      <vt:lpstr>Calibri</vt:lpstr>
      <vt:lpstr>Arial</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Maia Sofia Gomez</dc:creator>
  <cp:lastModifiedBy>Karla Eugenia Rivera Arévalo</cp:lastModifiedBy>
  <cp:revision>21</cp:revision>
  <dcterms:created xsi:type="dcterms:W3CDTF">2006-08-16T00:00:00Z</dcterms:created>
  <dcterms:modified xsi:type="dcterms:W3CDTF">2022-04-21T14:07:12Z</dcterms:modified>
  <dc:identifier>DAE8ZGc9Oho</dc:identifier>
</cp:coreProperties>
</file>