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8" r:id="rId3"/>
    <p:sldId id="257" r:id="rId4"/>
    <p:sldId id="260" r:id="rId5"/>
    <p:sldId id="306" r:id="rId6"/>
    <p:sldId id="269" r:id="rId7"/>
    <p:sldId id="310" r:id="rId8"/>
    <p:sldId id="259" r:id="rId9"/>
  </p:sldIdLst>
  <p:sldSz cx="18288000" cy="10287000"/>
  <p:notesSz cx="6858000" cy="9144000"/>
  <p:embeddedFontLst>
    <p:embeddedFont>
      <p:font typeface="Arial Black" panose="020B0A04020102020204" pitchFamily="34" charset="0"/>
      <p:bold r:id="rId11"/>
    </p:embeddedFont>
    <p:embeddedFont>
      <p:font typeface="Calibri" panose="020F0502020204030204" pitchFamily="34" charset="0"/>
      <p:regular r:id="rId12"/>
      <p:bold r:id="rId13"/>
      <p:italic r:id="rId14"/>
      <p:boldItalic r:id="rId15"/>
    </p:embeddedFont>
    <p:embeddedFont>
      <p:font typeface="Veneer" panose="02000806000000000000" pitchFamily="50"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3EB3F6-2F47-4C58-966E-2B2F339316C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SV"/>
        </a:p>
      </dgm:t>
    </dgm:pt>
    <dgm:pt modelId="{8C3E0C45-2618-433F-A081-E6F755839E63}">
      <dgm:prSet phldrT="[Texto]"/>
      <dgm:spPr/>
      <dgm:t>
        <a:bodyPr/>
        <a:lstStyle/>
        <a:p>
          <a:r>
            <a:rPr lang="es-ES" b="1" dirty="0">
              <a:latin typeface="Veener"/>
            </a:rPr>
            <a:t>Intervenciones para poblaciones jóvenes Educación integral en sexualidad</a:t>
          </a:r>
          <a:endParaRPr lang="es-SV" b="1" dirty="0">
            <a:latin typeface="Veener"/>
          </a:endParaRPr>
        </a:p>
      </dgm:t>
    </dgm:pt>
    <dgm:pt modelId="{4C6AF0C6-B678-4360-B2B1-94790C5D4198}" type="parTrans" cxnId="{0881A8A7-14E0-47C4-8A8B-C9B102CFAAF9}">
      <dgm:prSet/>
      <dgm:spPr/>
      <dgm:t>
        <a:bodyPr/>
        <a:lstStyle/>
        <a:p>
          <a:endParaRPr lang="es-SV"/>
        </a:p>
      </dgm:t>
    </dgm:pt>
    <dgm:pt modelId="{AD685E1E-42C4-4867-BE08-C26D39568A06}" type="sibTrans" cxnId="{0881A8A7-14E0-47C4-8A8B-C9B102CFAAF9}">
      <dgm:prSet/>
      <dgm:spPr/>
      <dgm:t>
        <a:bodyPr/>
        <a:lstStyle/>
        <a:p>
          <a:endParaRPr lang="es-SV"/>
        </a:p>
      </dgm:t>
    </dgm:pt>
    <dgm:pt modelId="{63BB5849-4724-4BDD-BD37-1AD29D9877C6}">
      <dgm:prSet phldrT="[Texto]"/>
      <dgm:spPr>
        <a:solidFill>
          <a:srgbClr val="EF008C"/>
        </a:solidFill>
      </dgm:spPr>
      <dgm:t>
        <a:bodyPr/>
        <a:lstStyle/>
        <a:p>
          <a:r>
            <a:rPr lang="es-ES" b="1" dirty="0">
              <a:latin typeface="Veener"/>
            </a:rPr>
            <a:t>Fortalecimiento/</a:t>
          </a:r>
          <a:br>
            <a:rPr lang="es-ES" b="1" dirty="0">
              <a:latin typeface="Veener"/>
            </a:rPr>
          </a:br>
          <a:r>
            <a:rPr lang="es-ES" b="1" dirty="0">
              <a:latin typeface="Veener"/>
            </a:rPr>
            <a:t>Asistencia técnica OSC, Sistema de Salud, Instancias del Estado y actores estratégicos </a:t>
          </a:r>
          <a:endParaRPr lang="es-SV" b="1" dirty="0">
            <a:latin typeface="Veener"/>
          </a:endParaRPr>
        </a:p>
      </dgm:t>
    </dgm:pt>
    <dgm:pt modelId="{0C04AAF1-53EC-4E21-88AA-D43AA8C09878}" type="parTrans" cxnId="{88982DA6-3C9E-49DE-B5B2-914AD69EC703}">
      <dgm:prSet/>
      <dgm:spPr/>
      <dgm:t>
        <a:bodyPr/>
        <a:lstStyle/>
        <a:p>
          <a:endParaRPr lang="es-SV"/>
        </a:p>
      </dgm:t>
    </dgm:pt>
    <dgm:pt modelId="{23AAC02A-A94E-4786-8318-361FE95D6EC7}" type="sibTrans" cxnId="{88982DA6-3C9E-49DE-B5B2-914AD69EC703}">
      <dgm:prSet/>
      <dgm:spPr/>
      <dgm:t>
        <a:bodyPr/>
        <a:lstStyle/>
        <a:p>
          <a:endParaRPr lang="es-SV"/>
        </a:p>
      </dgm:t>
    </dgm:pt>
    <dgm:pt modelId="{10FD055F-E187-46CF-B4EA-9EBF0D61D24B}">
      <dgm:prSet phldrT="[Texto]"/>
      <dgm:spPr/>
      <dgm:t>
        <a:bodyPr/>
        <a:lstStyle/>
        <a:p>
          <a:r>
            <a:rPr lang="es-MX" b="1" dirty="0">
              <a:latin typeface="Veener"/>
            </a:rPr>
            <a:t>Reducción del estigma y la discriminación (VIH-LGBTIQ+)</a:t>
          </a:r>
          <a:endParaRPr lang="es-SV" b="1" dirty="0">
            <a:latin typeface="Veener"/>
          </a:endParaRPr>
        </a:p>
      </dgm:t>
    </dgm:pt>
    <dgm:pt modelId="{926B611F-7453-4647-BB6E-99B77EAFA386}" type="parTrans" cxnId="{D6D21BA0-EA63-4322-95A3-41BCAC15E57B}">
      <dgm:prSet/>
      <dgm:spPr/>
      <dgm:t>
        <a:bodyPr/>
        <a:lstStyle/>
        <a:p>
          <a:endParaRPr lang="es-SV"/>
        </a:p>
      </dgm:t>
    </dgm:pt>
    <dgm:pt modelId="{1A0EF6C0-0761-44CB-8EB2-9DEEF388BA8D}" type="sibTrans" cxnId="{D6D21BA0-EA63-4322-95A3-41BCAC15E57B}">
      <dgm:prSet/>
      <dgm:spPr/>
      <dgm:t>
        <a:bodyPr/>
        <a:lstStyle/>
        <a:p>
          <a:endParaRPr lang="es-SV"/>
        </a:p>
      </dgm:t>
    </dgm:pt>
    <dgm:pt modelId="{5FE93417-97F4-43C5-912D-5D289ABE2B9A}">
      <dgm:prSet phldrT="[Texto]"/>
      <dgm:spPr/>
      <dgm:t>
        <a:bodyPr/>
        <a:lstStyle/>
        <a:p>
          <a:r>
            <a:rPr lang="es-MX" b="1" dirty="0">
              <a:latin typeface="Veener"/>
            </a:rPr>
            <a:t>Prevención de la violencia de género y atención tras episodios de violencia</a:t>
          </a:r>
          <a:endParaRPr lang="es-SV" b="1" dirty="0">
            <a:latin typeface="Veener"/>
          </a:endParaRPr>
        </a:p>
      </dgm:t>
    </dgm:pt>
    <dgm:pt modelId="{FC92A3AE-2CC5-443F-A372-36276B08BBE4}" type="parTrans" cxnId="{AB8D00C2-DDAB-4D02-A5F8-8BAD11CB94B2}">
      <dgm:prSet/>
      <dgm:spPr/>
      <dgm:t>
        <a:bodyPr/>
        <a:lstStyle/>
        <a:p>
          <a:endParaRPr lang="es-SV"/>
        </a:p>
      </dgm:t>
    </dgm:pt>
    <dgm:pt modelId="{3D4B8F6B-23DF-41FC-A1F2-AA0899525491}" type="sibTrans" cxnId="{AB8D00C2-DDAB-4D02-A5F8-8BAD11CB94B2}">
      <dgm:prSet/>
      <dgm:spPr/>
      <dgm:t>
        <a:bodyPr/>
        <a:lstStyle/>
        <a:p>
          <a:endParaRPr lang="es-SV"/>
        </a:p>
      </dgm:t>
    </dgm:pt>
    <dgm:pt modelId="{F63EA524-A897-4AC3-A100-15D5508EFAC5}">
      <dgm:prSet/>
      <dgm:spPr>
        <a:solidFill>
          <a:srgbClr val="EF008C"/>
        </a:solidFill>
      </dgm:spPr>
      <dgm:t>
        <a:bodyPr/>
        <a:lstStyle/>
        <a:p>
          <a:r>
            <a:rPr lang="es-ES" b="1" dirty="0">
              <a:latin typeface="Veener"/>
            </a:rPr>
            <a:t>Contratación social/sostenibilidad de la respuesta nacional de VIH</a:t>
          </a:r>
          <a:endParaRPr lang="es-SV" b="1" dirty="0">
            <a:latin typeface="Veener"/>
          </a:endParaRPr>
        </a:p>
      </dgm:t>
    </dgm:pt>
    <dgm:pt modelId="{1A2C9360-BC18-483E-A59F-BAA85C65F444}" type="parTrans" cxnId="{C7CCB830-9B15-47CF-9B20-68C3B1E3955C}">
      <dgm:prSet/>
      <dgm:spPr/>
      <dgm:t>
        <a:bodyPr/>
        <a:lstStyle/>
        <a:p>
          <a:endParaRPr lang="es-SV"/>
        </a:p>
      </dgm:t>
    </dgm:pt>
    <dgm:pt modelId="{EA26A2C2-BFD3-4065-8D2A-1CCB781901CB}" type="sibTrans" cxnId="{C7CCB830-9B15-47CF-9B20-68C3B1E3955C}">
      <dgm:prSet/>
      <dgm:spPr/>
      <dgm:t>
        <a:bodyPr/>
        <a:lstStyle/>
        <a:p>
          <a:endParaRPr lang="es-SV"/>
        </a:p>
      </dgm:t>
    </dgm:pt>
    <dgm:pt modelId="{D88F0884-283C-486F-B3CB-D3CCFF990041}">
      <dgm:prSet phldrT="[Texto]"/>
      <dgm:spPr/>
      <dgm:t>
        <a:bodyPr/>
        <a:lstStyle/>
        <a:p>
          <a:r>
            <a:rPr lang="es-SV" b="1" dirty="0">
              <a:latin typeface="Veener"/>
            </a:rPr>
            <a:t>Incidencia política/Influencia/intervención multisectorial</a:t>
          </a:r>
        </a:p>
      </dgm:t>
    </dgm:pt>
    <dgm:pt modelId="{C445A23D-7B1B-4F93-BF3A-BF711864141C}" type="sibTrans" cxnId="{D7A5BDF3-E8B8-43C1-ACC3-FD8A68299D45}">
      <dgm:prSet/>
      <dgm:spPr/>
      <dgm:t>
        <a:bodyPr/>
        <a:lstStyle/>
        <a:p>
          <a:endParaRPr lang="es-SV"/>
        </a:p>
      </dgm:t>
    </dgm:pt>
    <dgm:pt modelId="{A7D3D231-3FF0-4323-A214-832BE171711C}" type="parTrans" cxnId="{D7A5BDF3-E8B8-43C1-ACC3-FD8A68299D45}">
      <dgm:prSet/>
      <dgm:spPr/>
      <dgm:t>
        <a:bodyPr/>
        <a:lstStyle/>
        <a:p>
          <a:endParaRPr lang="es-SV"/>
        </a:p>
      </dgm:t>
    </dgm:pt>
    <dgm:pt modelId="{6D4DAE66-6D8D-4016-91E1-55E99B7C50AA}" type="pres">
      <dgm:prSet presAssocID="{303EB3F6-2F47-4C58-966E-2B2F339316CA}" presName="diagram" presStyleCnt="0">
        <dgm:presLayoutVars>
          <dgm:dir/>
          <dgm:resizeHandles val="exact"/>
        </dgm:presLayoutVars>
      </dgm:prSet>
      <dgm:spPr/>
    </dgm:pt>
    <dgm:pt modelId="{C0EF75FF-023C-4ADA-AA5A-247335DF8686}" type="pres">
      <dgm:prSet presAssocID="{8C3E0C45-2618-433F-A081-E6F755839E63}" presName="node" presStyleLbl="node1" presStyleIdx="0" presStyleCnt="6" custLinFactX="10000" custLinFactNeighborX="100000" custLinFactNeighborY="4596">
        <dgm:presLayoutVars>
          <dgm:bulletEnabled val="1"/>
        </dgm:presLayoutVars>
      </dgm:prSet>
      <dgm:spPr/>
    </dgm:pt>
    <dgm:pt modelId="{5851AD41-D879-4D4A-B89D-A92F392EDA81}" type="pres">
      <dgm:prSet presAssocID="{AD685E1E-42C4-4867-BE08-C26D39568A06}" presName="sibTrans" presStyleCnt="0"/>
      <dgm:spPr/>
    </dgm:pt>
    <dgm:pt modelId="{D713FF91-3C9E-439D-98AE-903E90404D29}" type="pres">
      <dgm:prSet presAssocID="{63BB5849-4724-4BDD-BD37-1AD29D9877C6}" presName="node" presStyleLbl="node1" presStyleIdx="1" presStyleCnt="6" custLinFactX="-7984" custLinFactNeighborX="-100000" custLinFactNeighborY="4596">
        <dgm:presLayoutVars>
          <dgm:bulletEnabled val="1"/>
        </dgm:presLayoutVars>
      </dgm:prSet>
      <dgm:spPr/>
    </dgm:pt>
    <dgm:pt modelId="{27E92447-78C1-48E9-9FE2-970AD730C59A}" type="pres">
      <dgm:prSet presAssocID="{23AAC02A-A94E-4786-8318-361FE95D6EC7}" presName="sibTrans" presStyleCnt="0"/>
      <dgm:spPr/>
    </dgm:pt>
    <dgm:pt modelId="{DB534125-0944-4F02-B754-06B288A1C584}" type="pres">
      <dgm:prSet presAssocID="{10FD055F-E187-46CF-B4EA-9EBF0D61D24B}" presName="node" presStyleLbl="node1" presStyleIdx="2" presStyleCnt="6" custScaleX="107004" custScaleY="100264">
        <dgm:presLayoutVars>
          <dgm:bulletEnabled val="1"/>
        </dgm:presLayoutVars>
      </dgm:prSet>
      <dgm:spPr/>
    </dgm:pt>
    <dgm:pt modelId="{D0D25255-8B75-46A4-89E5-1D33768D9339}" type="pres">
      <dgm:prSet presAssocID="{1A0EF6C0-0761-44CB-8EB2-9DEEF388BA8D}" presName="sibTrans" presStyleCnt="0"/>
      <dgm:spPr/>
    </dgm:pt>
    <dgm:pt modelId="{1864C6A4-E0DC-4C16-8F69-37C40A5EE030}" type="pres">
      <dgm:prSet presAssocID="{5FE93417-97F4-43C5-912D-5D289ABE2B9A}" presName="node" presStyleLbl="node1" presStyleIdx="3" presStyleCnt="6">
        <dgm:presLayoutVars>
          <dgm:bulletEnabled val="1"/>
        </dgm:presLayoutVars>
      </dgm:prSet>
      <dgm:spPr/>
    </dgm:pt>
    <dgm:pt modelId="{885E8FA0-B350-4A8C-8BDB-CB3B6B614C23}" type="pres">
      <dgm:prSet presAssocID="{3D4B8F6B-23DF-41FC-A1F2-AA0899525491}" presName="sibTrans" presStyleCnt="0"/>
      <dgm:spPr/>
    </dgm:pt>
    <dgm:pt modelId="{A93D4EB2-9A66-4474-B6B4-8D938A70A29F}" type="pres">
      <dgm:prSet presAssocID="{D88F0884-283C-486F-B3CB-D3CCFF990041}" presName="node" presStyleLbl="node1" presStyleIdx="4" presStyleCnt="6">
        <dgm:presLayoutVars>
          <dgm:bulletEnabled val="1"/>
        </dgm:presLayoutVars>
      </dgm:prSet>
      <dgm:spPr/>
    </dgm:pt>
    <dgm:pt modelId="{28C215A0-3D13-4B4A-8CF7-E021E59842F6}" type="pres">
      <dgm:prSet presAssocID="{C445A23D-7B1B-4F93-BF3A-BF711864141C}" presName="sibTrans" presStyleCnt="0"/>
      <dgm:spPr/>
    </dgm:pt>
    <dgm:pt modelId="{6CD2DD48-DA01-488F-A6B1-0DE5BE8F1429}" type="pres">
      <dgm:prSet presAssocID="{F63EA524-A897-4AC3-A100-15D5508EFAC5}" presName="node" presStyleLbl="node1" presStyleIdx="5" presStyleCnt="6">
        <dgm:presLayoutVars>
          <dgm:bulletEnabled val="1"/>
        </dgm:presLayoutVars>
      </dgm:prSet>
      <dgm:spPr/>
    </dgm:pt>
  </dgm:ptLst>
  <dgm:cxnLst>
    <dgm:cxn modelId="{92BA5D0D-FF94-4B20-B713-26EE9086AACB}" type="presOf" srcId="{10FD055F-E187-46CF-B4EA-9EBF0D61D24B}" destId="{DB534125-0944-4F02-B754-06B288A1C584}" srcOrd="0" destOrd="0" presId="urn:microsoft.com/office/officeart/2005/8/layout/default"/>
    <dgm:cxn modelId="{B1BEAE22-84F1-48B7-8928-DF8187C5EFF0}" type="presOf" srcId="{D88F0884-283C-486F-B3CB-D3CCFF990041}" destId="{A93D4EB2-9A66-4474-B6B4-8D938A70A29F}" srcOrd="0" destOrd="0" presId="urn:microsoft.com/office/officeart/2005/8/layout/default"/>
    <dgm:cxn modelId="{8EB9CF2C-AF1E-4BDF-A58C-5482BFC2953E}" type="presOf" srcId="{303EB3F6-2F47-4C58-966E-2B2F339316CA}" destId="{6D4DAE66-6D8D-4016-91E1-55E99B7C50AA}" srcOrd="0" destOrd="0" presId="urn:microsoft.com/office/officeart/2005/8/layout/default"/>
    <dgm:cxn modelId="{C7CCB830-9B15-47CF-9B20-68C3B1E3955C}" srcId="{303EB3F6-2F47-4C58-966E-2B2F339316CA}" destId="{F63EA524-A897-4AC3-A100-15D5508EFAC5}" srcOrd="5" destOrd="0" parTransId="{1A2C9360-BC18-483E-A59F-BAA85C65F444}" sibTransId="{EA26A2C2-BFD3-4065-8D2A-1CCB781901CB}"/>
    <dgm:cxn modelId="{72B8964F-6D2B-430E-AC55-19B018CC87E9}" type="presOf" srcId="{F63EA524-A897-4AC3-A100-15D5508EFAC5}" destId="{6CD2DD48-DA01-488F-A6B1-0DE5BE8F1429}" srcOrd="0" destOrd="0" presId="urn:microsoft.com/office/officeart/2005/8/layout/default"/>
    <dgm:cxn modelId="{31234196-8EDB-4B84-9EBF-2544EC303FEB}" type="presOf" srcId="{8C3E0C45-2618-433F-A081-E6F755839E63}" destId="{C0EF75FF-023C-4ADA-AA5A-247335DF8686}" srcOrd="0" destOrd="0" presId="urn:microsoft.com/office/officeart/2005/8/layout/default"/>
    <dgm:cxn modelId="{D6D21BA0-EA63-4322-95A3-41BCAC15E57B}" srcId="{303EB3F6-2F47-4C58-966E-2B2F339316CA}" destId="{10FD055F-E187-46CF-B4EA-9EBF0D61D24B}" srcOrd="2" destOrd="0" parTransId="{926B611F-7453-4647-BB6E-99B77EAFA386}" sibTransId="{1A0EF6C0-0761-44CB-8EB2-9DEEF388BA8D}"/>
    <dgm:cxn modelId="{723D43A3-9768-4C1F-B1CF-15FB282DF7AC}" type="presOf" srcId="{5FE93417-97F4-43C5-912D-5D289ABE2B9A}" destId="{1864C6A4-E0DC-4C16-8F69-37C40A5EE030}" srcOrd="0" destOrd="0" presId="urn:microsoft.com/office/officeart/2005/8/layout/default"/>
    <dgm:cxn modelId="{88982DA6-3C9E-49DE-B5B2-914AD69EC703}" srcId="{303EB3F6-2F47-4C58-966E-2B2F339316CA}" destId="{63BB5849-4724-4BDD-BD37-1AD29D9877C6}" srcOrd="1" destOrd="0" parTransId="{0C04AAF1-53EC-4E21-88AA-D43AA8C09878}" sibTransId="{23AAC02A-A94E-4786-8318-361FE95D6EC7}"/>
    <dgm:cxn modelId="{0881A8A7-14E0-47C4-8A8B-C9B102CFAAF9}" srcId="{303EB3F6-2F47-4C58-966E-2B2F339316CA}" destId="{8C3E0C45-2618-433F-A081-E6F755839E63}" srcOrd="0" destOrd="0" parTransId="{4C6AF0C6-B678-4360-B2B1-94790C5D4198}" sibTransId="{AD685E1E-42C4-4867-BE08-C26D39568A06}"/>
    <dgm:cxn modelId="{AB8D00C2-DDAB-4D02-A5F8-8BAD11CB94B2}" srcId="{303EB3F6-2F47-4C58-966E-2B2F339316CA}" destId="{5FE93417-97F4-43C5-912D-5D289ABE2B9A}" srcOrd="3" destOrd="0" parTransId="{FC92A3AE-2CC5-443F-A372-36276B08BBE4}" sibTransId="{3D4B8F6B-23DF-41FC-A1F2-AA0899525491}"/>
    <dgm:cxn modelId="{4648F3F2-14C1-49EF-B28D-32EC5F5730A9}" type="presOf" srcId="{63BB5849-4724-4BDD-BD37-1AD29D9877C6}" destId="{D713FF91-3C9E-439D-98AE-903E90404D29}" srcOrd="0" destOrd="0" presId="urn:microsoft.com/office/officeart/2005/8/layout/default"/>
    <dgm:cxn modelId="{D7A5BDF3-E8B8-43C1-ACC3-FD8A68299D45}" srcId="{303EB3F6-2F47-4C58-966E-2B2F339316CA}" destId="{D88F0884-283C-486F-B3CB-D3CCFF990041}" srcOrd="4" destOrd="0" parTransId="{A7D3D231-3FF0-4323-A214-832BE171711C}" sibTransId="{C445A23D-7B1B-4F93-BF3A-BF711864141C}"/>
    <dgm:cxn modelId="{54CC6501-308C-4494-A2AF-E5D7D8D46AA0}" type="presParOf" srcId="{6D4DAE66-6D8D-4016-91E1-55E99B7C50AA}" destId="{C0EF75FF-023C-4ADA-AA5A-247335DF8686}" srcOrd="0" destOrd="0" presId="urn:microsoft.com/office/officeart/2005/8/layout/default"/>
    <dgm:cxn modelId="{BC5DA7F6-3DC5-433C-A421-E6500BDB6843}" type="presParOf" srcId="{6D4DAE66-6D8D-4016-91E1-55E99B7C50AA}" destId="{5851AD41-D879-4D4A-B89D-A92F392EDA81}" srcOrd="1" destOrd="0" presId="urn:microsoft.com/office/officeart/2005/8/layout/default"/>
    <dgm:cxn modelId="{2BBEC73F-FD20-4177-9D64-B46A1CF3E0F6}" type="presParOf" srcId="{6D4DAE66-6D8D-4016-91E1-55E99B7C50AA}" destId="{D713FF91-3C9E-439D-98AE-903E90404D29}" srcOrd="2" destOrd="0" presId="urn:microsoft.com/office/officeart/2005/8/layout/default"/>
    <dgm:cxn modelId="{24BE5B69-F1CD-4847-AC62-D8C023409BD2}" type="presParOf" srcId="{6D4DAE66-6D8D-4016-91E1-55E99B7C50AA}" destId="{27E92447-78C1-48E9-9FE2-970AD730C59A}" srcOrd="3" destOrd="0" presId="urn:microsoft.com/office/officeart/2005/8/layout/default"/>
    <dgm:cxn modelId="{D686BD1F-C629-4355-B484-0BDCAC7D7E57}" type="presParOf" srcId="{6D4DAE66-6D8D-4016-91E1-55E99B7C50AA}" destId="{DB534125-0944-4F02-B754-06B288A1C584}" srcOrd="4" destOrd="0" presId="urn:microsoft.com/office/officeart/2005/8/layout/default"/>
    <dgm:cxn modelId="{53727104-3B61-4A62-990C-F0675F403BA1}" type="presParOf" srcId="{6D4DAE66-6D8D-4016-91E1-55E99B7C50AA}" destId="{D0D25255-8B75-46A4-89E5-1D33768D9339}" srcOrd="5" destOrd="0" presId="urn:microsoft.com/office/officeart/2005/8/layout/default"/>
    <dgm:cxn modelId="{49053188-8B28-4308-90A3-7AAF680045F1}" type="presParOf" srcId="{6D4DAE66-6D8D-4016-91E1-55E99B7C50AA}" destId="{1864C6A4-E0DC-4C16-8F69-37C40A5EE030}" srcOrd="6" destOrd="0" presId="urn:microsoft.com/office/officeart/2005/8/layout/default"/>
    <dgm:cxn modelId="{D8003BAC-7909-405D-9D9A-E613EC5AF91E}" type="presParOf" srcId="{6D4DAE66-6D8D-4016-91E1-55E99B7C50AA}" destId="{885E8FA0-B350-4A8C-8BDB-CB3B6B614C23}" srcOrd="7" destOrd="0" presId="urn:microsoft.com/office/officeart/2005/8/layout/default"/>
    <dgm:cxn modelId="{B2EC6BF1-EEF2-4A96-96C2-353339D379F1}" type="presParOf" srcId="{6D4DAE66-6D8D-4016-91E1-55E99B7C50AA}" destId="{A93D4EB2-9A66-4474-B6B4-8D938A70A29F}" srcOrd="8" destOrd="0" presId="urn:microsoft.com/office/officeart/2005/8/layout/default"/>
    <dgm:cxn modelId="{FBF41DF2-A5BD-4039-9C2C-9BDCD151E75E}" type="presParOf" srcId="{6D4DAE66-6D8D-4016-91E1-55E99B7C50AA}" destId="{28C215A0-3D13-4B4A-8CF7-E021E59842F6}" srcOrd="9" destOrd="0" presId="urn:microsoft.com/office/officeart/2005/8/layout/default"/>
    <dgm:cxn modelId="{5CEA40BA-7B98-45BE-8959-A835DADCC5B6}" type="presParOf" srcId="{6D4DAE66-6D8D-4016-91E1-55E99B7C50AA}" destId="{6CD2DD48-DA01-488F-A6B1-0DE5BE8F142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CEC87-3A11-4758-A01F-E421D4F132B7}" type="doc">
      <dgm:prSet loTypeId="urn:microsoft.com/office/officeart/2005/8/layout/pList2" loCatId="list" qsTypeId="urn:microsoft.com/office/officeart/2005/8/quickstyle/simple1" qsCatId="simple" csTypeId="urn:microsoft.com/office/officeart/2005/8/colors/accent1_2" csCatId="accent1" phldr="1"/>
      <dgm:spPr/>
    </dgm:pt>
    <dgm:pt modelId="{3AAC11FE-A403-42FE-8D8D-18F764F26865}">
      <dgm:prSet phldrT="[Texto]" custT="1"/>
      <dgm:spPr/>
      <dgm:t>
        <a:bodyPr/>
        <a:lstStyle/>
        <a:p>
          <a:pPr algn="ctr"/>
          <a:r>
            <a:rPr lang="es-SV" sz="1600" b="1" u="sng" dirty="0">
              <a:solidFill>
                <a:schemeClr val="bg1"/>
              </a:solidFill>
              <a:latin typeface="Veener"/>
            </a:rPr>
            <a:t>Fortalecimiento/</a:t>
          </a:r>
        </a:p>
        <a:p>
          <a:pPr algn="ctr"/>
          <a:r>
            <a:rPr lang="es-MX" sz="1600" b="1" u="sng" dirty="0">
              <a:solidFill>
                <a:schemeClr val="bg1"/>
              </a:solidFill>
              <a:latin typeface="Veener"/>
            </a:rPr>
            <a:t>Asistencia técnica OSC, Sistema de Salud, Instancias del Estado</a:t>
          </a:r>
        </a:p>
        <a:p>
          <a:pPr algn="just"/>
          <a:r>
            <a:rPr lang="es-MX" sz="1600" b="1" dirty="0">
              <a:solidFill>
                <a:schemeClr val="bg1"/>
              </a:solidFill>
              <a:latin typeface="Veener"/>
            </a:rPr>
            <a:t>-Trabajo con mesas de poblaciones claves MTS, HSH, TG,PVVIH, LGBTIQ+</a:t>
          </a:r>
        </a:p>
        <a:p>
          <a:pPr algn="just"/>
          <a:r>
            <a:rPr lang="es-MX" sz="1600" b="1" dirty="0">
              <a:solidFill>
                <a:schemeClr val="bg1"/>
              </a:solidFill>
              <a:latin typeface="Veener"/>
            </a:rPr>
            <a:t>-Procesos formativos con instancias del Estado-sistema de salud, OSC, alfabetización DDHH entre otras temáticas</a:t>
          </a:r>
        </a:p>
        <a:p>
          <a:pPr algn="just"/>
          <a:r>
            <a:rPr lang="es-MX" sz="1600" b="1" dirty="0">
              <a:solidFill>
                <a:schemeClr val="bg1"/>
              </a:solidFill>
              <a:latin typeface="Veener"/>
            </a:rPr>
            <a:t>-Estudios sobre situación de vulneración de derechos de poblaciones claves, </a:t>
          </a:r>
        </a:p>
        <a:p>
          <a:pPr algn="just"/>
          <a:r>
            <a:rPr lang="es-MX" sz="1600" b="1" dirty="0">
              <a:solidFill>
                <a:schemeClr val="bg1"/>
              </a:solidFill>
              <a:latin typeface="Veener"/>
            </a:rPr>
            <a:t>-Mapeo de actores estratégicos que trabajan territorialmente en prevención de VIH, DDHH, prevención de violencia, para unir esfuerzos  </a:t>
          </a:r>
          <a:endParaRPr lang="es-SV" sz="1600" b="1" dirty="0">
            <a:solidFill>
              <a:schemeClr val="bg1"/>
            </a:solidFill>
            <a:latin typeface="Veener"/>
          </a:endParaRPr>
        </a:p>
        <a:p>
          <a:pPr algn="ctr"/>
          <a:endParaRPr lang="es-SV" sz="1800" b="1" dirty="0">
            <a:solidFill>
              <a:schemeClr val="tx1"/>
            </a:solidFill>
            <a:latin typeface="Veener"/>
          </a:endParaRPr>
        </a:p>
      </dgm:t>
    </dgm:pt>
    <dgm:pt modelId="{5CA1FB46-F1BD-43F6-BFB8-665629DE59BC}" type="parTrans" cxnId="{2EB02DBE-2BD8-4E4A-A682-B179F89FB1F7}">
      <dgm:prSet/>
      <dgm:spPr/>
      <dgm:t>
        <a:bodyPr/>
        <a:lstStyle/>
        <a:p>
          <a:endParaRPr lang="es-SV" sz="1800"/>
        </a:p>
      </dgm:t>
    </dgm:pt>
    <dgm:pt modelId="{04C8697E-93EF-482F-9AAE-A23DF04E385C}" type="sibTrans" cxnId="{2EB02DBE-2BD8-4E4A-A682-B179F89FB1F7}">
      <dgm:prSet/>
      <dgm:spPr/>
      <dgm:t>
        <a:bodyPr/>
        <a:lstStyle/>
        <a:p>
          <a:endParaRPr lang="es-SV" sz="1800"/>
        </a:p>
      </dgm:t>
    </dgm:pt>
    <dgm:pt modelId="{ADD23536-82FA-48B3-BD32-3DEF11C8D918}">
      <dgm:prSet phldrT="[Texto]" custT="1"/>
      <dgm:spPr/>
      <dgm:t>
        <a:bodyPr/>
        <a:lstStyle/>
        <a:p>
          <a:pPr algn="ctr"/>
          <a:r>
            <a:rPr lang="es-ES" sz="1600" b="1" u="sng" dirty="0">
              <a:latin typeface="Veener"/>
            </a:rPr>
            <a:t>Intervenciones para poblaciones jóvenes Educación sexual integral</a:t>
          </a:r>
        </a:p>
        <a:p>
          <a:pPr algn="just"/>
          <a:r>
            <a:rPr lang="es-ES" sz="1600" b="1" dirty="0">
              <a:latin typeface="Veener"/>
            </a:rPr>
            <a:t>-Escuelas DSDR (120 Jóvenes diversos fortalecidos)</a:t>
          </a:r>
        </a:p>
        <a:p>
          <a:pPr algn="just"/>
          <a:r>
            <a:rPr lang="es-SV" sz="1600" b="1" dirty="0">
              <a:latin typeface="Veener"/>
            </a:rPr>
            <a:t>-C</a:t>
          </a:r>
          <a:r>
            <a:rPr lang="es-MX" sz="1600" b="1" dirty="0">
              <a:latin typeface="Veener"/>
            </a:rPr>
            <a:t>construcción digital de los módulos de EIS</a:t>
          </a:r>
        </a:p>
        <a:p>
          <a:pPr algn="just"/>
          <a:r>
            <a:rPr lang="es-MX" sz="1600" b="1" dirty="0">
              <a:latin typeface="Veener"/>
            </a:rPr>
            <a:t>.Procesos de facilitación para facilitadores de INJUVE</a:t>
          </a:r>
        </a:p>
        <a:p>
          <a:pPr algn="just"/>
          <a:r>
            <a:rPr lang="es-MX" sz="1600" b="1" dirty="0">
              <a:latin typeface="Veener"/>
            </a:rPr>
            <a:t>-Espacios  lúdico/ formativos  que permitan conocer  temáticas  relacionadas al VIH y otras ITS   donde participen  jóvenes lideres y lideresas, para </a:t>
          </a:r>
          <a:r>
            <a:rPr lang="es-MX" sz="1600" b="1" dirty="0" err="1">
              <a:latin typeface="Veener"/>
            </a:rPr>
            <a:t>transverzalizar</a:t>
          </a:r>
          <a:r>
            <a:rPr lang="es-MX" sz="1600" b="1" dirty="0">
              <a:latin typeface="Veener"/>
            </a:rPr>
            <a:t> el  tema de VIH a su quehacer de incidencia  social</a:t>
          </a:r>
          <a:endParaRPr lang="es-SV" sz="1600" b="1" dirty="0">
            <a:latin typeface="Veener"/>
          </a:endParaRPr>
        </a:p>
      </dgm:t>
    </dgm:pt>
    <dgm:pt modelId="{2C2E6592-762B-463E-BAF4-E0B483937A28}" type="parTrans" cxnId="{C56A247E-2401-49B9-AEEF-F02E320EA3CF}">
      <dgm:prSet/>
      <dgm:spPr/>
      <dgm:t>
        <a:bodyPr/>
        <a:lstStyle/>
        <a:p>
          <a:endParaRPr lang="es-SV" sz="1800"/>
        </a:p>
      </dgm:t>
    </dgm:pt>
    <dgm:pt modelId="{C8943F5E-FE57-4A9D-B41B-D631CC057F99}" type="sibTrans" cxnId="{C56A247E-2401-49B9-AEEF-F02E320EA3CF}">
      <dgm:prSet/>
      <dgm:spPr/>
      <dgm:t>
        <a:bodyPr/>
        <a:lstStyle/>
        <a:p>
          <a:endParaRPr lang="es-SV" sz="1800"/>
        </a:p>
      </dgm:t>
    </dgm:pt>
    <dgm:pt modelId="{22B578A0-98BB-4295-9E3B-D2F8DF9B4D0C}">
      <dgm:prSet phldrT="[Texto]" custT="1"/>
      <dgm:spPr/>
      <dgm:t>
        <a:bodyPr/>
        <a:lstStyle/>
        <a:p>
          <a:pPr algn="ctr"/>
          <a:r>
            <a:rPr lang="es-MX" sz="1600" b="1" u="sng" dirty="0">
              <a:latin typeface="Veener"/>
            </a:rPr>
            <a:t>Reducción del estigma y la discriminación (VIH-LGBTIQ+)</a:t>
          </a:r>
        </a:p>
        <a:p>
          <a:pPr algn="just"/>
          <a:r>
            <a:rPr lang="es-MX" sz="1600" b="1" dirty="0">
              <a:latin typeface="Veener"/>
            </a:rPr>
            <a:t> -Campaña comunicacional con materiales educativos e informativos sobre estigma, discriminación, DDHH,VIH, poblaciones claves</a:t>
          </a:r>
        </a:p>
        <a:p>
          <a:pPr algn="just"/>
          <a:r>
            <a:rPr lang="es-MX" sz="1600" b="1" dirty="0">
              <a:latin typeface="Veener"/>
            </a:rPr>
            <a:t>-Creación de políticas públicas cambios normativos, propuestas desde sociedad civil con consultas públicas, en el marco de respeto y restitución de derechos humanos para el desarrollo de entornos favorables hacia grupos vulnerables</a:t>
          </a:r>
        </a:p>
        <a:p>
          <a:pPr algn="ctr"/>
          <a:endParaRPr lang="es-SV" sz="1800" b="1" dirty="0">
            <a:solidFill>
              <a:schemeClr val="tx1"/>
            </a:solidFill>
            <a:latin typeface="Veener"/>
          </a:endParaRPr>
        </a:p>
      </dgm:t>
    </dgm:pt>
    <dgm:pt modelId="{A3510F9B-D2F2-4006-BC85-44430696AD04}" type="parTrans" cxnId="{8D4B07D2-8345-4BB8-BA70-87BA382B1E43}">
      <dgm:prSet/>
      <dgm:spPr/>
      <dgm:t>
        <a:bodyPr/>
        <a:lstStyle/>
        <a:p>
          <a:endParaRPr lang="es-SV" sz="1800"/>
        </a:p>
      </dgm:t>
    </dgm:pt>
    <dgm:pt modelId="{3594A893-AED9-4061-8C76-9314F54117C1}" type="sibTrans" cxnId="{8D4B07D2-8345-4BB8-BA70-87BA382B1E43}">
      <dgm:prSet/>
      <dgm:spPr/>
      <dgm:t>
        <a:bodyPr/>
        <a:lstStyle/>
        <a:p>
          <a:endParaRPr lang="es-SV" sz="1800"/>
        </a:p>
      </dgm:t>
    </dgm:pt>
    <dgm:pt modelId="{DDC3200A-9D3C-4F3B-B3F7-7F59A8BC5B9B}" type="pres">
      <dgm:prSet presAssocID="{6A3CEC87-3A11-4758-A01F-E421D4F132B7}" presName="Name0" presStyleCnt="0">
        <dgm:presLayoutVars>
          <dgm:dir/>
          <dgm:resizeHandles val="exact"/>
        </dgm:presLayoutVars>
      </dgm:prSet>
      <dgm:spPr/>
    </dgm:pt>
    <dgm:pt modelId="{3000D602-558E-467D-A616-2F8FCE98114B}" type="pres">
      <dgm:prSet presAssocID="{6A3CEC87-3A11-4758-A01F-E421D4F132B7}" presName="bkgdShp" presStyleLbl="alignAccFollowNode1" presStyleIdx="0" presStyleCnt="1" custScaleX="97679" custScaleY="63443" custLinFactNeighborX="-1271" custLinFactNeighborY="-26648"/>
      <dgm:spPr>
        <a:solidFill>
          <a:srgbClr val="EF008C">
            <a:alpha val="90000"/>
          </a:srgbClr>
        </a:solidFill>
      </dgm:spPr>
    </dgm:pt>
    <dgm:pt modelId="{537437F7-A204-4CDD-B9F5-2A96ADBB4071}" type="pres">
      <dgm:prSet presAssocID="{6A3CEC87-3A11-4758-A01F-E421D4F132B7}" presName="linComp" presStyleCnt="0"/>
      <dgm:spPr/>
    </dgm:pt>
    <dgm:pt modelId="{79BE1B34-A102-444A-996C-8866F9E5538D}" type="pres">
      <dgm:prSet presAssocID="{3AAC11FE-A403-42FE-8D8D-18F764F26865}" presName="compNode" presStyleCnt="0"/>
      <dgm:spPr/>
    </dgm:pt>
    <dgm:pt modelId="{82673DFF-76C3-40E1-97F9-118E1AB1D430}" type="pres">
      <dgm:prSet presAssocID="{3AAC11FE-A403-42FE-8D8D-18F764F26865}" presName="node" presStyleLbl="node1" presStyleIdx="0" presStyleCnt="3" custScaleX="170474" custScaleY="125458" custLinFactNeighborX="-11665" custLinFactNeighborY="-10756">
        <dgm:presLayoutVars>
          <dgm:bulletEnabled val="1"/>
        </dgm:presLayoutVars>
      </dgm:prSet>
      <dgm:spPr/>
    </dgm:pt>
    <dgm:pt modelId="{E3FC5C9C-1618-4ACB-A91C-6C2BC2E8408F}" type="pres">
      <dgm:prSet presAssocID="{3AAC11FE-A403-42FE-8D8D-18F764F26865}" presName="invisiNode" presStyleLbl="node1" presStyleIdx="0" presStyleCnt="3"/>
      <dgm:spPr/>
    </dgm:pt>
    <dgm:pt modelId="{E5BF7519-28FB-45C0-A7CB-1D250D22BD41}" type="pres">
      <dgm:prSet presAssocID="{3AAC11FE-A403-42FE-8D8D-18F764F26865}" presName="imagNode" presStyleLbl="fgImgPlace1" presStyleIdx="0" presStyleCnt="3" custScaleX="100422" custScaleY="70103" custLinFactNeighborX="-4559" custLinFactNeighborY="-14555"/>
      <dgm:spPr>
        <a:blipFill rotWithShape="1">
          <a:blip xmlns:r="http://schemas.openxmlformats.org/officeDocument/2006/relationships" r:embed="rId1"/>
          <a:srcRect/>
          <a:stretch>
            <a:fillRect l="-1000" r="-1000"/>
          </a:stretch>
        </a:blipFill>
      </dgm:spPr>
    </dgm:pt>
    <dgm:pt modelId="{0F2DD947-2620-4ADF-97DE-7B044BB6FB37}" type="pres">
      <dgm:prSet presAssocID="{04C8697E-93EF-482F-9AAE-A23DF04E385C}" presName="sibTrans" presStyleLbl="sibTrans2D1" presStyleIdx="0" presStyleCnt="0"/>
      <dgm:spPr/>
    </dgm:pt>
    <dgm:pt modelId="{4736CAD6-BF48-4C92-9954-1786344C18F5}" type="pres">
      <dgm:prSet presAssocID="{ADD23536-82FA-48B3-BD32-3DEF11C8D918}" presName="compNode" presStyleCnt="0"/>
      <dgm:spPr/>
    </dgm:pt>
    <dgm:pt modelId="{ED757719-7363-4E4E-BB68-37284172466E}" type="pres">
      <dgm:prSet presAssocID="{ADD23536-82FA-48B3-BD32-3DEF11C8D918}" presName="node" presStyleLbl="node1" presStyleIdx="1" presStyleCnt="3" custScaleX="147628" custScaleY="122049" custLinFactNeighborX="250" custLinFactNeighborY="-10357">
        <dgm:presLayoutVars>
          <dgm:bulletEnabled val="1"/>
        </dgm:presLayoutVars>
      </dgm:prSet>
      <dgm:spPr/>
    </dgm:pt>
    <dgm:pt modelId="{366589B5-3D09-48FD-8E75-43995B132CDB}" type="pres">
      <dgm:prSet presAssocID="{ADD23536-82FA-48B3-BD32-3DEF11C8D918}" presName="invisiNode" presStyleLbl="node1" presStyleIdx="1" presStyleCnt="3"/>
      <dgm:spPr/>
    </dgm:pt>
    <dgm:pt modelId="{BD13ABC8-5D13-4AA9-825E-E945802BE20A}" type="pres">
      <dgm:prSet presAssocID="{ADD23536-82FA-48B3-BD32-3DEF11C8D918}" presName="imagNode" presStyleLbl="fgImgPlace1" presStyleIdx="1" presStyleCnt="3" custScaleX="94357" custScaleY="77886" custLinFactNeighborX="-4989" custLinFactNeighborY="-18591"/>
      <dgm:spPr>
        <a:blipFill rotWithShape="1">
          <a:blip xmlns:r="http://schemas.openxmlformats.org/officeDocument/2006/relationships" r:embed="rId2"/>
          <a:srcRect/>
          <a:stretch>
            <a:fillRect t="-55000" b="-55000"/>
          </a:stretch>
        </a:blipFill>
      </dgm:spPr>
    </dgm:pt>
    <dgm:pt modelId="{C9355DA2-3EF4-4F9A-8B55-5D010BE5E069}" type="pres">
      <dgm:prSet presAssocID="{C8943F5E-FE57-4A9D-B41B-D631CC057F99}" presName="sibTrans" presStyleLbl="sibTrans2D1" presStyleIdx="0" presStyleCnt="0"/>
      <dgm:spPr/>
    </dgm:pt>
    <dgm:pt modelId="{B1F6D8D1-8E5F-4584-8B65-9F3CFAD6BF39}" type="pres">
      <dgm:prSet presAssocID="{22B578A0-98BB-4295-9E3B-D2F8DF9B4D0C}" presName="compNode" presStyleCnt="0"/>
      <dgm:spPr/>
    </dgm:pt>
    <dgm:pt modelId="{16EDA28E-80EB-4AC2-960F-956EDA02B460}" type="pres">
      <dgm:prSet presAssocID="{22B578A0-98BB-4295-9E3B-D2F8DF9B4D0C}" presName="node" presStyleLbl="node1" presStyleIdx="2" presStyleCnt="3" custScaleX="142087" custScaleY="127967" custLinFactNeighborX="2669" custLinFactNeighborY="-7552">
        <dgm:presLayoutVars>
          <dgm:bulletEnabled val="1"/>
        </dgm:presLayoutVars>
      </dgm:prSet>
      <dgm:spPr/>
    </dgm:pt>
    <dgm:pt modelId="{3B107026-F8D0-4A6D-BFCD-F70EB79E1100}" type="pres">
      <dgm:prSet presAssocID="{22B578A0-98BB-4295-9E3B-D2F8DF9B4D0C}" presName="invisiNode" presStyleLbl="node1" presStyleIdx="2" presStyleCnt="3"/>
      <dgm:spPr/>
    </dgm:pt>
    <dgm:pt modelId="{E9285DD7-0911-402C-B254-BCA1783EDCC1}" type="pres">
      <dgm:prSet presAssocID="{22B578A0-98BB-4295-9E3B-D2F8DF9B4D0C}" presName="imagNode" presStyleLbl="fgImgPlace1" presStyleIdx="2" presStyleCnt="3" custScaleX="131581" custScaleY="81487" custLinFactNeighborX="1747" custLinFactNeighborY="-14606"/>
      <dgm:spPr>
        <a:blipFill rotWithShape="1">
          <a:blip xmlns:r="http://schemas.openxmlformats.org/officeDocument/2006/relationships" r:embed="rId3"/>
          <a:srcRect/>
          <a:stretch>
            <a:fillRect t="-51000" b="-51000"/>
          </a:stretch>
        </a:blipFill>
      </dgm:spPr>
    </dgm:pt>
  </dgm:ptLst>
  <dgm:cxnLst>
    <dgm:cxn modelId="{92B50329-E8F2-4200-8AE4-AAE2D6F4DB65}" type="presOf" srcId="{3AAC11FE-A403-42FE-8D8D-18F764F26865}" destId="{82673DFF-76C3-40E1-97F9-118E1AB1D430}" srcOrd="0" destOrd="0" presId="urn:microsoft.com/office/officeart/2005/8/layout/pList2"/>
    <dgm:cxn modelId="{C56A247E-2401-49B9-AEEF-F02E320EA3CF}" srcId="{6A3CEC87-3A11-4758-A01F-E421D4F132B7}" destId="{ADD23536-82FA-48B3-BD32-3DEF11C8D918}" srcOrd="1" destOrd="0" parTransId="{2C2E6592-762B-463E-BAF4-E0B483937A28}" sibTransId="{C8943F5E-FE57-4A9D-B41B-D631CC057F99}"/>
    <dgm:cxn modelId="{38A91186-3E95-43A5-8C19-F22A6ADF2A12}" type="presOf" srcId="{ADD23536-82FA-48B3-BD32-3DEF11C8D918}" destId="{ED757719-7363-4E4E-BB68-37284172466E}" srcOrd="0" destOrd="0" presId="urn:microsoft.com/office/officeart/2005/8/layout/pList2"/>
    <dgm:cxn modelId="{9F795A86-7109-481E-B28C-4DF2EDAB3AC5}" type="presOf" srcId="{22B578A0-98BB-4295-9E3B-D2F8DF9B4D0C}" destId="{16EDA28E-80EB-4AC2-960F-956EDA02B460}" srcOrd="0" destOrd="0" presId="urn:microsoft.com/office/officeart/2005/8/layout/pList2"/>
    <dgm:cxn modelId="{E0EA3891-7CB7-442E-9717-C0877D7A74BD}" type="presOf" srcId="{C8943F5E-FE57-4A9D-B41B-D631CC057F99}" destId="{C9355DA2-3EF4-4F9A-8B55-5D010BE5E069}" srcOrd="0" destOrd="0" presId="urn:microsoft.com/office/officeart/2005/8/layout/pList2"/>
    <dgm:cxn modelId="{2EB02DBE-2BD8-4E4A-A682-B179F89FB1F7}" srcId="{6A3CEC87-3A11-4758-A01F-E421D4F132B7}" destId="{3AAC11FE-A403-42FE-8D8D-18F764F26865}" srcOrd="0" destOrd="0" parTransId="{5CA1FB46-F1BD-43F6-BFB8-665629DE59BC}" sibTransId="{04C8697E-93EF-482F-9AAE-A23DF04E385C}"/>
    <dgm:cxn modelId="{8D4B07D2-8345-4BB8-BA70-87BA382B1E43}" srcId="{6A3CEC87-3A11-4758-A01F-E421D4F132B7}" destId="{22B578A0-98BB-4295-9E3B-D2F8DF9B4D0C}" srcOrd="2" destOrd="0" parTransId="{A3510F9B-D2F2-4006-BC85-44430696AD04}" sibTransId="{3594A893-AED9-4061-8C76-9314F54117C1}"/>
    <dgm:cxn modelId="{567788F0-F3B3-4FEC-9602-D41DE5865EE5}" type="presOf" srcId="{6A3CEC87-3A11-4758-A01F-E421D4F132B7}" destId="{DDC3200A-9D3C-4F3B-B3F7-7F59A8BC5B9B}" srcOrd="0" destOrd="0" presId="urn:microsoft.com/office/officeart/2005/8/layout/pList2"/>
    <dgm:cxn modelId="{7A6712F9-1EB9-48F6-9996-6D1D7E8AE598}" type="presOf" srcId="{04C8697E-93EF-482F-9AAE-A23DF04E385C}" destId="{0F2DD947-2620-4ADF-97DE-7B044BB6FB37}" srcOrd="0" destOrd="0" presId="urn:microsoft.com/office/officeart/2005/8/layout/pList2"/>
    <dgm:cxn modelId="{DF42F48C-C85C-40BF-BEA5-4EB128FE95B9}" type="presParOf" srcId="{DDC3200A-9D3C-4F3B-B3F7-7F59A8BC5B9B}" destId="{3000D602-558E-467D-A616-2F8FCE98114B}" srcOrd="0" destOrd="0" presId="urn:microsoft.com/office/officeart/2005/8/layout/pList2"/>
    <dgm:cxn modelId="{DB2EFA14-9E69-44E9-BFEA-B43E96DD6D36}" type="presParOf" srcId="{DDC3200A-9D3C-4F3B-B3F7-7F59A8BC5B9B}" destId="{537437F7-A204-4CDD-B9F5-2A96ADBB4071}" srcOrd="1" destOrd="0" presId="urn:microsoft.com/office/officeart/2005/8/layout/pList2"/>
    <dgm:cxn modelId="{EB5E5494-DF76-4603-9A7A-70465A6C536B}" type="presParOf" srcId="{537437F7-A204-4CDD-B9F5-2A96ADBB4071}" destId="{79BE1B34-A102-444A-996C-8866F9E5538D}" srcOrd="0" destOrd="0" presId="urn:microsoft.com/office/officeart/2005/8/layout/pList2"/>
    <dgm:cxn modelId="{474754F1-D40F-452E-9C2C-D15858A52100}" type="presParOf" srcId="{79BE1B34-A102-444A-996C-8866F9E5538D}" destId="{82673DFF-76C3-40E1-97F9-118E1AB1D430}" srcOrd="0" destOrd="0" presId="urn:microsoft.com/office/officeart/2005/8/layout/pList2"/>
    <dgm:cxn modelId="{3F6854F9-877E-4B5D-9AD9-E24DC92C5E23}" type="presParOf" srcId="{79BE1B34-A102-444A-996C-8866F9E5538D}" destId="{E3FC5C9C-1618-4ACB-A91C-6C2BC2E8408F}" srcOrd="1" destOrd="0" presId="urn:microsoft.com/office/officeart/2005/8/layout/pList2"/>
    <dgm:cxn modelId="{3A6EA579-75AE-433D-895B-DA787380F3DA}" type="presParOf" srcId="{79BE1B34-A102-444A-996C-8866F9E5538D}" destId="{E5BF7519-28FB-45C0-A7CB-1D250D22BD41}" srcOrd="2" destOrd="0" presId="urn:microsoft.com/office/officeart/2005/8/layout/pList2"/>
    <dgm:cxn modelId="{C11E3F69-9A04-4521-AF96-78B50BA157DD}" type="presParOf" srcId="{537437F7-A204-4CDD-B9F5-2A96ADBB4071}" destId="{0F2DD947-2620-4ADF-97DE-7B044BB6FB37}" srcOrd="1" destOrd="0" presId="urn:microsoft.com/office/officeart/2005/8/layout/pList2"/>
    <dgm:cxn modelId="{88268FAF-162D-40BF-B9E9-C24AD03D0FC8}" type="presParOf" srcId="{537437F7-A204-4CDD-B9F5-2A96ADBB4071}" destId="{4736CAD6-BF48-4C92-9954-1786344C18F5}" srcOrd="2" destOrd="0" presId="urn:microsoft.com/office/officeart/2005/8/layout/pList2"/>
    <dgm:cxn modelId="{8ED5A2FC-B080-4833-A174-F0911A396A72}" type="presParOf" srcId="{4736CAD6-BF48-4C92-9954-1786344C18F5}" destId="{ED757719-7363-4E4E-BB68-37284172466E}" srcOrd="0" destOrd="0" presId="urn:microsoft.com/office/officeart/2005/8/layout/pList2"/>
    <dgm:cxn modelId="{4BBE7081-78B7-4C0B-B17B-1FE96A3F598B}" type="presParOf" srcId="{4736CAD6-BF48-4C92-9954-1786344C18F5}" destId="{366589B5-3D09-48FD-8E75-43995B132CDB}" srcOrd="1" destOrd="0" presId="urn:microsoft.com/office/officeart/2005/8/layout/pList2"/>
    <dgm:cxn modelId="{500DF499-2691-42C2-9301-6E1453D2DD63}" type="presParOf" srcId="{4736CAD6-BF48-4C92-9954-1786344C18F5}" destId="{BD13ABC8-5D13-4AA9-825E-E945802BE20A}" srcOrd="2" destOrd="0" presId="urn:microsoft.com/office/officeart/2005/8/layout/pList2"/>
    <dgm:cxn modelId="{9CE56B20-FD1C-4EA4-8DB9-CA1BCE0A6979}" type="presParOf" srcId="{537437F7-A204-4CDD-B9F5-2A96ADBB4071}" destId="{C9355DA2-3EF4-4F9A-8B55-5D010BE5E069}" srcOrd="3" destOrd="0" presId="urn:microsoft.com/office/officeart/2005/8/layout/pList2"/>
    <dgm:cxn modelId="{A68BBC50-27B8-485B-8477-F52381C260D7}" type="presParOf" srcId="{537437F7-A204-4CDD-B9F5-2A96ADBB4071}" destId="{B1F6D8D1-8E5F-4584-8B65-9F3CFAD6BF39}" srcOrd="4" destOrd="0" presId="urn:microsoft.com/office/officeart/2005/8/layout/pList2"/>
    <dgm:cxn modelId="{26887936-A3B5-4C3D-8B5B-AE50F2B176ED}" type="presParOf" srcId="{B1F6D8D1-8E5F-4584-8B65-9F3CFAD6BF39}" destId="{16EDA28E-80EB-4AC2-960F-956EDA02B460}" srcOrd="0" destOrd="0" presId="urn:microsoft.com/office/officeart/2005/8/layout/pList2"/>
    <dgm:cxn modelId="{A3CFC433-8E96-4CE5-A72D-7FE3C98DA558}" type="presParOf" srcId="{B1F6D8D1-8E5F-4584-8B65-9F3CFAD6BF39}" destId="{3B107026-F8D0-4A6D-BFCD-F70EB79E1100}" srcOrd="1" destOrd="0" presId="urn:microsoft.com/office/officeart/2005/8/layout/pList2"/>
    <dgm:cxn modelId="{C5B0625A-C054-4C76-A1D3-67932B8FCB6F}" type="presParOf" srcId="{B1F6D8D1-8E5F-4584-8B65-9F3CFAD6BF39}" destId="{E9285DD7-0911-402C-B254-BCA1783EDCC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3CEC87-3A11-4758-A01F-E421D4F132B7}" type="doc">
      <dgm:prSet loTypeId="urn:microsoft.com/office/officeart/2005/8/layout/pList2" loCatId="list" qsTypeId="urn:microsoft.com/office/officeart/2005/8/quickstyle/simple1" qsCatId="simple" csTypeId="urn:microsoft.com/office/officeart/2005/8/colors/accent1_2" csCatId="accent1" phldr="1"/>
      <dgm:spPr/>
    </dgm:pt>
    <dgm:pt modelId="{3AAC11FE-A403-42FE-8D8D-18F764F26865}">
      <dgm:prSet phldrT="[Texto]" custT="1"/>
      <dgm:spPr/>
      <dgm:t>
        <a:bodyPr/>
        <a:lstStyle/>
        <a:p>
          <a:pPr algn="ctr"/>
          <a:r>
            <a:rPr lang="es-MX" sz="1600" b="1" u="sng" dirty="0">
              <a:solidFill>
                <a:schemeClr val="bg1"/>
              </a:solidFill>
              <a:latin typeface="Veener"/>
            </a:rPr>
            <a:t>Prevención de la violencia de género y atención tras episodios de violencia</a:t>
          </a:r>
          <a:endParaRPr lang="es-SV" sz="1600" b="1" u="sng" dirty="0">
            <a:solidFill>
              <a:schemeClr val="bg1"/>
            </a:solidFill>
            <a:latin typeface="Veener"/>
          </a:endParaRPr>
        </a:p>
        <a:p>
          <a:pPr algn="just"/>
          <a:r>
            <a:rPr lang="es-MX" sz="1600" b="1" dirty="0">
              <a:solidFill>
                <a:schemeClr val="bg1"/>
              </a:solidFill>
              <a:latin typeface="Veener"/>
            </a:rPr>
            <a:t>-</a:t>
          </a:r>
          <a:r>
            <a:rPr lang="es-MX" sz="1400" b="1" dirty="0">
              <a:solidFill>
                <a:schemeClr val="bg1"/>
              </a:solidFill>
              <a:latin typeface="Veener"/>
            </a:rPr>
            <a:t>564 casos de protección de poblaciones claves con atención integral, psicosocial, legal y humanitaria </a:t>
          </a:r>
        </a:p>
        <a:p>
          <a:pPr algn="just"/>
          <a:r>
            <a:rPr lang="es-MX" sz="1400" b="1" dirty="0">
              <a:solidFill>
                <a:schemeClr val="bg1"/>
              </a:solidFill>
              <a:latin typeface="Veener"/>
            </a:rPr>
            <a:t>--Procesos de apoyo a sobrevivientes de VBG incluyendo la facilitación de los procesos de formación y empoderamiento en diversos temas como derechos humanos, atención al usuario, estigma, discriminación, marcos normativos de competencia, protocolos de atención, entre otros priorizados en el plan de acción determinado por el “Estudio de vulneración de derechos de poblaciones claves</a:t>
          </a:r>
          <a:endParaRPr lang="es-SV" sz="1400" b="1" dirty="0">
            <a:solidFill>
              <a:schemeClr val="tx1"/>
            </a:solidFill>
            <a:latin typeface="Veener"/>
          </a:endParaRPr>
        </a:p>
      </dgm:t>
    </dgm:pt>
    <dgm:pt modelId="{5CA1FB46-F1BD-43F6-BFB8-665629DE59BC}" type="parTrans" cxnId="{2EB02DBE-2BD8-4E4A-A682-B179F89FB1F7}">
      <dgm:prSet/>
      <dgm:spPr/>
      <dgm:t>
        <a:bodyPr/>
        <a:lstStyle/>
        <a:p>
          <a:endParaRPr lang="es-SV" sz="1800"/>
        </a:p>
      </dgm:t>
    </dgm:pt>
    <dgm:pt modelId="{04C8697E-93EF-482F-9AAE-A23DF04E385C}" type="sibTrans" cxnId="{2EB02DBE-2BD8-4E4A-A682-B179F89FB1F7}">
      <dgm:prSet/>
      <dgm:spPr/>
      <dgm:t>
        <a:bodyPr/>
        <a:lstStyle/>
        <a:p>
          <a:endParaRPr lang="es-SV" sz="1800"/>
        </a:p>
      </dgm:t>
    </dgm:pt>
    <dgm:pt modelId="{ADD23536-82FA-48B3-BD32-3DEF11C8D918}">
      <dgm:prSet phldrT="[Texto]" custT="1"/>
      <dgm:spPr/>
      <dgm:t>
        <a:bodyPr/>
        <a:lstStyle/>
        <a:p>
          <a:pPr algn="ctr"/>
          <a:r>
            <a:rPr lang="es-ES" sz="1600" b="1" u="sng" dirty="0">
              <a:latin typeface="Veener"/>
            </a:rPr>
            <a:t>Incidencia política/Influencia/Intervención multisectorial</a:t>
          </a:r>
        </a:p>
        <a:p>
          <a:pPr algn="just"/>
          <a:r>
            <a:rPr lang="es-ES" sz="1600" b="1" dirty="0">
              <a:latin typeface="Veener"/>
            </a:rPr>
            <a:t>-Mapeo de aliados estratégicos, para la respuesta nacional de VIH, DDHH, OSC/Poblaciones calves, juventud, SNPINA.</a:t>
          </a:r>
        </a:p>
        <a:p>
          <a:pPr algn="just"/>
          <a:r>
            <a:rPr lang="es-ES" sz="1600" b="1" dirty="0">
              <a:latin typeface="Veener"/>
            </a:rPr>
            <a:t>-Procesos de abogacía e influencia</a:t>
          </a:r>
        </a:p>
        <a:p>
          <a:pPr algn="just"/>
          <a:r>
            <a:rPr lang="es-SV" sz="1600" b="1" dirty="0">
              <a:latin typeface="Veener"/>
            </a:rPr>
            <a:t>-Trabajo técnico articulado con OSC, estado y sociedad en general, para creación de entornos favorables para poblaciones claves, políticos-socio culturales</a:t>
          </a:r>
        </a:p>
      </dgm:t>
    </dgm:pt>
    <dgm:pt modelId="{2C2E6592-762B-463E-BAF4-E0B483937A28}" type="parTrans" cxnId="{C56A247E-2401-49B9-AEEF-F02E320EA3CF}">
      <dgm:prSet/>
      <dgm:spPr/>
      <dgm:t>
        <a:bodyPr/>
        <a:lstStyle/>
        <a:p>
          <a:endParaRPr lang="es-SV" sz="1800"/>
        </a:p>
      </dgm:t>
    </dgm:pt>
    <dgm:pt modelId="{C8943F5E-FE57-4A9D-B41B-D631CC057F99}" type="sibTrans" cxnId="{C56A247E-2401-49B9-AEEF-F02E320EA3CF}">
      <dgm:prSet/>
      <dgm:spPr/>
      <dgm:t>
        <a:bodyPr/>
        <a:lstStyle/>
        <a:p>
          <a:endParaRPr lang="es-SV" sz="1800"/>
        </a:p>
      </dgm:t>
    </dgm:pt>
    <dgm:pt modelId="{22B578A0-98BB-4295-9E3B-D2F8DF9B4D0C}">
      <dgm:prSet phldrT="[Texto]" custT="1"/>
      <dgm:spPr/>
      <dgm:t>
        <a:bodyPr/>
        <a:lstStyle/>
        <a:p>
          <a:pPr algn="ctr"/>
          <a:r>
            <a:rPr lang="es-MX" sz="1600" b="1" u="sng" dirty="0">
              <a:latin typeface="Veener"/>
            </a:rPr>
            <a:t>Contratación social/sostenibilidad de la respuesta nacional de VIH</a:t>
          </a:r>
        </a:p>
        <a:p>
          <a:pPr algn="just"/>
          <a:r>
            <a:rPr lang="es-MX" sz="1500" b="1" dirty="0">
              <a:latin typeface="Veener"/>
            </a:rPr>
            <a:t> -Desarrollo de diálogos de país con a participación, con el Estado y de las OSC para dar a conocer todos los mecanismos de convocatoria.</a:t>
          </a:r>
        </a:p>
        <a:p>
          <a:pPr algn="just"/>
          <a:r>
            <a:rPr lang="es-MX" sz="1500" b="1" dirty="0">
              <a:latin typeface="Veener"/>
            </a:rPr>
            <a:t>-Asistencia técnica requerida  para motivar, guiar y responsabilizar a los actores estatales y de la Sociedad Civil en la contratación social para la oferta de servicios de salud en VIH, así como diseñar un plan de capacitación para las OSC</a:t>
          </a:r>
        </a:p>
        <a:p>
          <a:pPr algn="just"/>
          <a:r>
            <a:rPr lang="es-MX" sz="1500" b="1" dirty="0">
              <a:latin typeface="Veener"/>
            </a:rPr>
            <a:t>-Plan de capacitación para los actores involucrados, tanto por parte del Estado como por parte de las OSC, de modo que estén preparados para lanzar el mecanismo en 2023</a:t>
          </a:r>
        </a:p>
        <a:p>
          <a:pPr algn="just"/>
          <a:r>
            <a:rPr lang="es-MX" sz="1500" b="1" dirty="0">
              <a:latin typeface="Veener"/>
            </a:rPr>
            <a:t>-protocolo normativo y del paquete de servicios que se contratarán por mecanismos competitivos y transparentes </a:t>
          </a:r>
        </a:p>
        <a:p>
          <a:pPr algn="ctr"/>
          <a:endParaRPr lang="es-SV" sz="1800" b="1" dirty="0">
            <a:solidFill>
              <a:schemeClr val="tx1"/>
            </a:solidFill>
            <a:latin typeface="Veener"/>
          </a:endParaRPr>
        </a:p>
      </dgm:t>
    </dgm:pt>
    <dgm:pt modelId="{A3510F9B-D2F2-4006-BC85-44430696AD04}" type="parTrans" cxnId="{8D4B07D2-8345-4BB8-BA70-87BA382B1E43}">
      <dgm:prSet/>
      <dgm:spPr/>
      <dgm:t>
        <a:bodyPr/>
        <a:lstStyle/>
        <a:p>
          <a:endParaRPr lang="es-SV" sz="1800"/>
        </a:p>
      </dgm:t>
    </dgm:pt>
    <dgm:pt modelId="{3594A893-AED9-4061-8C76-9314F54117C1}" type="sibTrans" cxnId="{8D4B07D2-8345-4BB8-BA70-87BA382B1E43}">
      <dgm:prSet/>
      <dgm:spPr/>
      <dgm:t>
        <a:bodyPr/>
        <a:lstStyle/>
        <a:p>
          <a:endParaRPr lang="es-SV" sz="1800"/>
        </a:p>
      </dgm:t>
    </dgm:pt>
    <dgm:pt modelId="{DDC3200A-9D3C-4F3B-B3F7-7F59A8BC5B9B}" type="pres">
      <dgm:prSet presAssocID="{6A3CEC87-3A11-4758-A01F-E421D4F132B7}" presName="Name0" presStyleCnt="0">
        <dgm:presLayoutVars>
          <dgm:dir/>
          <dgm:resizeHandles val="exact"/>
        </dgm:presLayoutVars>
      </dgm:prSet>
      <dgm:spPr/>
    </dgm:pt>
    <dgm:pt modelId="{3000D602-558E-467D-A616-2F8FCE98114B}" type="pres">
      <dgm:prSet presAssocID="{6A3CEC87-3A11-4758-A01F-E421D4F132B7}" presName="bkgdShp" presStyleLbl="alignAccFollowNode1" presStyleIdx="0" presStyleCnt="1" custScaleX="100000" custScaleY="63443" custLinFactNeighborX="-1271" custLinFactNeighborY="-26648"/>
      <dgm:spPr>
        <a:solidFill>
          <a:srgbClr val="EF008C">
            <a:alpha val="90000"/>
          </a:srgbClr>
        </a:solidFill>
      </dgm:spPr>
    </dgm:pt>
    <dgm:pt modelId="{537437F7-A204-4CDD-B9F5-2A96ADBB4071}" type="pres">
      <dgm:prSet presAssocID="{6A3CEC87-3A11-4758-A01F-E421D4F132B7}" presName="linComp" presStyleCnt="0"/>
      <dgm:spPr/>
    </dgm:pt>
    <dgm:pt modelId="{79BE1B34-A102-444A-996C-8866F9E5538D}" type="pres">
      <dgm:prSet presAssocID="{3AAC11FE-A403-42FE-8D8D-18F764F26865}" presName="compNode" presStyleCnt="0"/>
      <dgm:spPr/>
    </dgm:pt>
    <dgm:pt modelId="{82673DFF-76C3-40E1-97F9-118E1AB1D430}" type="pres">
      <dgm:prSet presAssocID="{3AAC11FE-A403-42FE-8D8D-18F764F26865}" presName="node" presStyleLbl="node1" presStyleIdx="0" presStyleCnt="3" custScaleX="181173" custScaleY="125458" custLinFactNeighborX="-7483" custLinFactNeighborY="-10756">
        <dgm:presLayoutVars>
          <dgm:bulletEnabled val="1"/>
        </dgm:presLayoutVars>
      </dgm:prSet>
      <dgm:spPr/>
    </dgm:pt>
    <dgm:pt modelId="{E3FC5C9C-1618-4ACB-A91C-6C2BC2E8408F}" type="pres">
      <dgm:prSet presAssocID="{3AAC11FE-A403-42FE-8D8D-18F764F26865}" presName="invisiNode" presStyleLbl="node1" presStyleIdx="0" presStyleCnt="3"/>
      <dgm:spPr/>
    </dgm:pt>
    <dgm:pt modelId="{E5BF7519-28FB-45C0-A7CB-1D250D22BD41}" type="pres">
      <dgm:prSet presAssocID="{3AAC11FE-A403-42FE-8D8D-18F764F26865}" presName="imagNode" presStyleLbl="fgImgPlace1" presStyleIdx="0" presStyleCnt="3" custScaleX="113025" custScaleY="75413" custLinFactNeighborX="-4056" custLinFactNeighborY="-17262"/>
      <dgm:spPr>
        <a:blipFill rotWithShape="1">
          <a:blip xmlns:r="http://schemas.openxmlformats.org/officeDocument/2006/relationships" r:embed="rId1"/>
          <a:srcRect/>
          <a:stretch>
            <a:fillRect l="-14000" r="-14000"/>
          </a:stretch>
        </a:blipFill>
      </dgm:spPr>
    </dgm:pt>
    <dgm:pt modelId="{0F2DD947-2620-4ADF-97DE-7B044BB6FB37}" type="pres">
      <dgm:prSet presAssocID="{04C8697E-93EF-482F-9AAE-A23DF04E385C}" presName="sibTrans" presStyleLbl="sibTrans2D1" presStyleIdx="0" presStyleCnt="0"/>
      <dgm:spPr/>
    </dgm:pt>
    <dgm:pt modelId="{4736CAD6-BF48-4C92-9954-1786344C18F5}" type="pres">
      <dgm:prSet presAssocID="{ADD23536-82FA-48B3-BD32-3DEF11C8D918}" presName="compNode" presStyleCnt="0"/>
      <dgm:spPr/>
    </dgm:pt>
    <dgm:pt modelId="{ED757719-7363-4E4E-BB68-37284172466E}" type="pres">
      <dgm:prSet presAssocID="{ADD23536-82FA-48B3-BD32-3DEF11C8D918}" presName="node" presStyleLbl="node1" presStyleIdx="1" presStyleCnt="3" custScaleX="180061" custScaleY="122049" custLinFactNeighborX="250" custLinFactNeighborY="-10755">
        <dgm:presLayoutVars>
          <dgm:bulletEnabled val="1"/>
        </dgm:presLayoutVars>
      </dgm:prSet>
      <dgm:spPr/>
    </dgm:pt>
    <dgm:pt modelId="{366589B5-3D09-48FD-8E75-43995B132CDB}" type="pres">
      <dgm:prSet presAssocID="{ADD23536-82FA-48B3-BD32-3DEF11C8D918}" presName="invisiNode" presStyleLbl="node1" presStyleIdx="1" presStyleCnt="3"/>
      <dgm:spPr/>
    </dgm:pt>
    <dgm:pt modelId="{BD13ABC8-5D13-4AA9-825E-E945802BE20A}" type="pres">
      <dgm:prSet presAssocID="{ADD23536-82FA-48B3-BD32-3DEF11C8D918}" presName="imagNode" presStyleLbl="fgImgPlace1" presStyleIdx="1" presStyleCnt="3" custScaleX="131219" custScaleY="72573" custLinFactNeighborX="-3872" custLinFactNeighborY="-21246"/>
      <dgm:spPr>
        <a:blipFill rotWithShape="1">
          <a:blip xmlns:r="http://schemas.openxmlformats.org/officeDocument/2006/relationships" r:embed="rId2"/>
          <a:srcRect/>
          <a:stretch>
            <a:fillRect t="-9000" b="-9000"/>
          </a:stretch>
        </a:blipFill>
      </dgm:spPr>
    </dgm:pt>
    <dgm:pt modelId="{C9355DA2-3EF4-4F9A-8B55-5D010BE5E069}" type="pres">
      <dgm:prSet presAssocID="{C8943F5E-FE57-4A9D-B41B-D631CC057F99}" presName="sibTrans" presStyleLbl="sibTrans2D1" presStyleIdx="0" presStyleCnt="0"/>
      <dgm:spPr/>
    </dgm:pt>
    <dgm:pt modelId="{B1F6D8D1-8E5F-4584-8B65-9F3CFAD6BF39}" type="pres">
      <dgm:prSet presAssocID="{22B578A0-98BB-4295-9E3B-D2F8DF9B4D0C}" presName="compNode" presStyleCnt="0"/>
      <dgm:spPr/>
    </dgm:pt>
    <dgm:pt modelId="{16EDA28E-80EB-4AC2-960F-956EDA02B460}" type="pres">
      <dgm:prSet presAssocID="{22B578A0-98BB-4295-9E3B-D2F8DF9B4D0C}" presName="node" presStyleLbl="node1" presStyleIdx="2" presStyleCnt="3" custScaleX="262836" custScaleY="125636" custLinFactNeighborX="-3122" custLinFactNeighborY="-6969">
        <dgm:presLayoutVars>
          <dgm:bulletEnabled val="1"/>
        </dgm:presLayoutVars>
      </dgm:prSet>
      <dgm:spPr/>
    </dgm:pt>
    <dgm:pt modelId="{3B107026-F8D0-4A6D-BFCD-F70EB79E1100}" type="pres">
      <dgm:prSet presAssocID="{22B578A0-98BB-4295-9E3B-D2F8DF9B4D0C}" presName="invisiNode" presStyleLbl="node1" presStyleIdx="2" presStyleCnt="3"/>
      <dgm:spPr/>
    </dgm:pt>
    <dgm:pt modelId="{E9285DD7-0911-402C-B254-BCA1783EDCC1}" type="pres">
      <dgm:prSet presAssocID="{22B578A0-98BB-4295-9E3B-D2F8DF9B4D0C}" presName="imagNode" presStyleLbl="fgImgPlace1" presStyleIdx="2" presStyleCnt="3" custScaleX="145120" custScaleY="70646" custLinFactNeighborX="-10" custLinFactNeighborY="-15270"/>
      <dgm:spPr>
        <a:blipFill rotWithShape="1">
          <a:blip xmlns:r="http://schemas.openxmlformats.org/officeDocument/2006/relationships" r:embed="rId3"/>
          <a:srcRect/>
          <a:stretch>
            <a:fillRect t="-3000" b="-3000"/>
          </a:stretch>
        </a:blipFill>
      </dgm:spPr>
    </dgm:pt>
  </dgm:ptLst>
  <dgm:cxnLst>
    <dgm:cxn modelId="{92B50329-E8F2-4200-8AE4-AAE2D6F4DB65}" type="presOf" srcId="{3AAC11FE-A403-42FE-8D8D-18F764F26865}" destId="{82673DFF-76C3-40E1-97F9-118E1AB1D430}" srcOrd="0" destOrd="0" presId="urn:microsoft.com/office/officeart/2005/8/layout/pList2"/>
    <dgm:cxn modelId="{C56A247E-2401-49B9-AEEF-F02E320EA3CF}" srcId="{6A3CEC87-3A11-4758-A01F-E421D4F132B7}" destId="{ADD23536-82FA-48B3-BD32-3DEF11C8D918}" srcOrd="1" destOrd="0" parTransId="{2C2E6592-762B-463E-BAF4-E0B483937A28}" sibTransId="{C8943F5E-FE57-4A9D-B41B-D631CC057F99}"/>
    <dgm:cxn modelId="{38A91186-3E95-43A5-8C19-F22A6ADF2A12}" type="presOf" srcId="{ADD23536-82FA-48B3-BD32-3DEF11C8D918}" destId="{ED757719-7363-4E4E-BB68-37284172466E}" srcOrd="0" destOrd="0" presId="urn:microsoft.com/office/officeart/2005/8/layout/pList2"/>
    <dgm:cxn modelId="{9F795A86-7109-481E-B28C-4DF2EDAB3AC5}" type="presOf" srcId="{22B578A0-98BB-4295-9E3B-D2F8DF9B4D0C}" destId="{16EDA28E-80EB-4AC2-960F-956EDA02B460}" srcOrd="0" destOrd="0" presId="urn:microsoft.com/office/officeart/2005/8/layout/pList2"/>
    <dgm:cxn modelId="{E0EA3891-7CB7-442E-9717-C0877D7A74BD}" type="presOf" srcId="{C8943F5E-FE57-4A9D-B41B-D631CC057F99}" destId="{C9355DA2-3EF4-4F9A-8B55-5D010BE5E069}" srcOrd="0" destOrd="0" presId="urn:microsoft.com/office/officeart/2005/8/layout/pList2"/>
    <dgm:cxn modelId="{2EB02DBE-2BD8-4E4A-A682-B179F89FB1F7}" srcId="{6A3CEC87-3A11-4758-A01F-E421D4F132B7}" destId="{3AAC11FE-A403-42FE-8D8D-18F764F26865}" srcOrd="0" destOrd="0" parTransId="{5CA1FB46-F1BD-43F6-BFB8-665629DE59BC}" sibTransId="{04C8697E-93EF-482F-9AAE-A23DF04E385C}"/>
    <dgm:cxn modelId="{8D4B07D2-8345-4BB8-BA70-87BA382B1E43}" srcId="{6A3CEC87-3A11-4758-A01F-E421D4F132B7}" destId="{22B578A0-98BB-4295-9E3B-D2F8DF9B4D0C}" srcOrd="2" destOrd="0" parTransId="{A3510F9B-D2F2-4006-BC85-44430696AD04}" sibTransId="{3594A893-AED9-4061-8C76-9314F54117C1}"/>
    <dgm:cxn modelId="{567788F0-F3B3-4FEC-9602-D41DE5865EE5}" type="presOf" srcId="{6A3CEC87-3A11-4758-A01F-E421D4F132B7}" destId="{DDC3200A-9D3C-4F3B-B3F7-7F59A8BC5B9B}" srcOrd="0" destOrd="0" presId="urn:microsoft.com/office/officeart/2005/8/layout/pList2"/>
    <dgm:cxn modelId="{7A6712F9-1EB9-48F6-9996-6D1D7E8AE598}" type="presOf" srcId="{04C8697E-93EF-482F-9AAE-A23DF04E385C}" destId="{0F2DD947-2620-4ADF-97DE-7B044BB6FB37}" srcOrd="0" destOrd="0" presId="urn:microsoft.com/office/officeart/2005/8/layout/pList2"/>
    <dgm:cxn modelId="{DF42F48C-C85C-40BF-BEA5-4EB128FE95B9}" type="presParOf" srcId="{DDC3200A-9D3C-4F3B-B3F7-7F59A8BC5B9B}" destId="{3000D602-558E-467D-A616-2F8FCE98114B}" srcOrd="0" destOrd="0" presId="urn:microsoft.com/office/officeart/2005/8/layout/pList2"/>
    <dgm:cxn modelId="{DB2EFA14-9E69-44E9-BFEA-B43E96DD6D36}" type="presParOf" srcId="{DDC3200A-9D3C-4F3B-B3F7-7F59A8BC5B9B}" destId="{537437F7-A204-4CDD-B9F5-2A96ADBB4071}" srcOrd="1" destOrd="0" presId="urn:microsoft.com/office/officeart/2005/8/layout/pList2"/>
    <dgm:cxn modelId="{EB5E5494-DF76-4603-9A7A-70465A6C536B}" type="presParOf" srcId="{537437F7-A204-4CDD-B9F5-2A96ADBB4071}" destId="{79BE1B34-A102-444A-996C-8866F9E5538D}" srcOrd="0" destOrd="0" presId="urn:microsoft.com/office/officeart/2005/8/layout/pList2"/>
    <dgm:cxn modelId="{474754F1-D40F-452E-9C2C-D15858A52100}" type="presParOf" srcId="{79BE1B34-A102-444A-996C-8866F9E5538D}" destId="{82673DFF-76C3-40E1-97F9-118E1AB1D430}" srcOrd="0" destOrd="0" presId="urn:microsoft.com/office/officeart/2005/8/layout/pList2"/>
    <dgm:cxn modelId="{3F6854F9-877E-4B5D-9AD9-E24DC92C5E23}" type="presParOf" srcId="{79BE1B34-A102-444A-996C-8866F9E5538D}" destId="{E3FC5C9C-1618-4ACB-A91C-6C2BC2E8408F}" srcOrd="1" destOrd="0" presId="urn:microsoft.com/office/officeart/2005/8/layout/pList2"/>
    <dgm:cxn modelId="{3A6EA579-75AE-433D-895B-DA787380F3DA}" type="presParOf" srcId="{79BE1B34-A102-444A-996C-8866F9E5538D}" destId="{E5BF7519-28FB-45C0-A7CB-1D250D22BD41}" srcOrd="2" destOrd="0" presId="urn:microsoft.com/office/officeart/2005/8/layout/pList2"/>
    <dgm:cxn modelId="{C11E3F69-9A04-4521-AF96-78B50BA157DD}" type="presParOf" srcId="{537437F7-A204-4CDD-B9F5-2A96ADBB4071}" destId="{0F2DD947-2620-4ADF-97DE-7B044BB6FB37}" srcOrd="1" destOrd="0" presId="urn:microsoft.com/office/officeart/2005/8/layout/pList2"/>
    <dgm:cxn modelId="{88268FAF-162D-40BF-B9E9-C24AD03D0FC8}" type="presParOf" srcId="{537437F7-A204-4CDD-B9F5-2A96ADBB4071}" destId="{4736CAD6-BF48-4C92-9954-1786344C18F5}" srcOrd="2" destOrd="0" presId="urn:microsoft.com/office/officeart/2005/8/layout/pList2"/>
    <dgm:cxn modelId="{8ED5A2FC-B080-4833-A174-F0911A396A72}" type="presParOf" srcId="{4736CAD6-BF48-4C92-9954-1786344C18F5}" destId="{ED757719-7363-4E4E-BB68-37284172466E}" srcOrd="0" destOrd="0" presId="urn:microsoft.com/office/officeart/2005/8/layout/pList2"/>
    <dgm:cxn modelId="{4BBE7081-78B7-4C0B-B17B-1FE96A3F598B}" type="presParOf" srcId="{4736CAD6-BF48-4C92-9954-1786344C18F5}" destId="{366589B5-3D09-48FD-8E75-43995B132CDB}" srcOrd="1" destOrd="0" presId="urn:microsoft.com/office/officeart/2005/8/layout/pList2"/>
    <dgm:cxn modelId="{500DF499-2691-42C2-9301-6E1453D2DD63}" type="presParOf" srcId="{4736CAD6-BF48-4C92-9954-1786344C18F5}" destId="{BD13ABC8-5D13-4AA9-825E-E945802BE20A}" srcOrd="2" destOrd="0" presId="urn:microsoft.com/office/officeart/2005/8/layout/pList2"/>
    <dgm:cxn modelId="{9CE56B20-FD1C-4EA4-8DB9-CA1BCE0A6979}" type="presParOf" srcId="{537437F7-A204-4CDD-B9F5-2A96ADBB4071}" destId="{C9355DA2-3EF4-4F9A-8B55-5D010BE5E069}" srcOrd="3" destOrd="0" presId="urn:microsoft.com/office/officeart/2005/8/layout/pList2"/>
    <dgm:cxn modelId="{A68BBC50-27B8-485B-8477-F52381C260D7}" type="presParOf" srcId="{537437F7-A204-4CDD-B9F5-2A96ADBB4071}" destId="{B1F6D8D1-8E5F-4584-8B65-9F3CFAD6BF39}" srcOrd="4" destOrd="0" presId="urn:microsoft.com/office/officeart/2005/8/layout/pList2"/>
    <dgm:cxn modelId="{26887936-A3B5-4C3D-8B5B-AE50F2B176ED}" type="presParOf" srcId="{B1F6D8D1-8E5F-4584-8B65-9F3CFAD6BF39}" destId="{16EDA28E-80EB-4AC2-960F-956EDA02B460}" srcOrd="0" destOrd="0" presId="urn:microsoft.com/office/officeart/2005/8/layout/pList2"/>
    <dgm:cxn modelId="{A3CFC433-8E96-4CE5-A72D-7FE3C98DA558}" type="presParOf" srcId="{B1F6D8D1-8E5F-4584-8B65-9F3CFAD6BF39}" destId="{3B107026-F8D0-4A6D-BFCD-F70EB79E1100}" srcOrd="1" destOrd="0" presId="urn:microsoft.com/office/officeart/2005/8/layout/pList2"/>
    <dgm:cxn modelId="{C5B0625A-C054-4C76-A1D3-67932B8FCB6F}" type="presParOf" srcId="{B1F6D8D1-8E5F-4584-8B65-9F3CFAD6BF39}" destId="{E9285DD7-0911-402C-B254-BCA1783EDCC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F75FF-023C-4ADA-AA5A-247335DF8686}">
      <dsp:nvSpPr>
        <dsp:cNvPr id="0" name=""/>
        <dsp:cNvSpPr/>
      </dsp:nvSpPr>
      <dsp:spPr>
        <a:xfrm>
          <a:off x="5307175" y="262572"/>
          <a:ext cx="4821361" cy="289281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Intervenciones para poblaciones jóvenes Educación integral en sexualidad</a:t>
          </a:r>
          <a:endParaRPr lang="es-SV" sz="2700" b="1" kern="1200" dirty="0">
            <a:latin typeface="Veener"/>
          </a:endParaRPr>
        </a:p>
      </dsp:txBody>
      <dsp:txXfrm>
        <a:off x="5307175" y="262572"/>
        <a:ext cx="4821361" cy="2892816"/>
      </dsp:txXfrm>
    </dsp:sp>
    <dsp:sp modelId="{D713FF91-3C9E-439D-98AE-903E90404D29}">
      <dsp:nvSpPr>
        <dsp:cNvPr id="0" name=""/>
        <dsp:cNvSpPr/>
      </dsp:nvSpPr>
      <dsp:spPr>
        <a:xfrm>
          <a:off x="100876" y="262572"/>
          <a:ext cx="4821361" cy="2892816"/>
        </a:xfrm>
        <a:prstGeom prst="rect">
          <a:avLst/>
        </a:prstGeom>
        <a:solidFill>
          <a:srgbClr val="EF00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Fortalecimiento/</a:t>
          </a:r>
          <a:br>
            <a:rPr lang="es-ES" sz="2700" b="1" kern="1200" dirty="0">
              <a:latin typeface="Veener"/>
            </a:rPr>
          </a:br>
          <a:r>
            <a:rPr lang="es-ES" sz="2700" b="1" kern="1200" dirty="0">
              <a:latin typeface="Veener"/>
            </a:rPr>
            <a:t>Asistencia técnica OSC, Sistema de Salud, Instancias del Estado y actores estratégicos </a:t>
          </a:r>
          <a:endParaRPr lang="es-SV" sz="2700" b="1" kern="1200" dirty="0">
            <a:latin typeface="Veener"/>
          </a:endParaRPr>
        </a:p>
      </dsp:txBody>
      <dsp:txXfrm>
        <a:off x="100876" y="262572"/>
        <a:ext cx="4821361" cy="2892816"/>
      </dsp:txXfrm>
    </dsp:sp>
    <dsp:sp modelId="{DB534125-0944-4F02-B754-06B288A1C584}">
      <dsp:nvSpPr>
        <dsp:cNvPr id="0" name=""/>
        <dsp:cNvSpPr/>
      </dsp:nvSpPr>
      <dsp:spPr>
        <a:xfrm>
          <a:off x="10610672" y="125799"/>
          <a:ext cx="5159049" cy="29004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b="1" kern="1200" dirty="0">
              <a:latin typeface="Veener"/>
            </a:rPr>
            <a:t>Reducción del estigma y la discriminación (VIH-LGBTIQ+)</a:t>
          </a:r>
          <a:endParaRPr lang="es-SV" sz="2700" b="1" kern="1200" dirty="0">
            <a:latin typeface="Veener"/>
          </a:endParaRPr>
        </a:p>
      </dsp:txBody>
      <dsp:txXfrm>
        <a:off x="10610672" y="125799"/>
        <a:ext cx="5159049" cy="2900453"/>
      </dsp:txXfrm>
    </dsp:sp>
    <dsp:sp modelId="{1864C6A4-E0DC-4C16-8F69-37C40A5EE030}">
      <dsp:nvSpPr>
        <dsp:cNvPr id="0" name=""/>
        <dsp:cNvSpPr/>
      </dsp:nvSpPr>
      <dsp:spPr>
        <a:xfrm>
          <a:off x="172521" y="3508390"/>
          <a:ext cx="4821361" cy="28928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MX" sz="2700" b="1" kern="1200" dirty="0">
              <a:latin typeface="Veener"/>
            </a:rPr>
            <a:t>Prevención de la violencia de género y atención tras episodios de violencia</a:t>
          </a:r>
          <a:endParaRPr lang="es-SV" sz="2700" b="1" kern="1200" dirty="0">
            <a:latin typeface="Veener"/>
          </a:endParaRPr>
        </a:p>
      </dsp:txBody>
      <dsp:txXfrm>
        <a:off x="172521" y="3508390"/>
        <a:ext cx="4821361" cy="2892816"/>
      </dsp:txXfrm>
    </dsp:sp>
    <dsp:sp modelId="{A93D4EB2-9A66-4474-B6B4-8D938A70A29F}">
      <dsp:nvSpPr>
        <dsp:cNvPr id="0" name=""/>
        <dsp:cNvSpPr/>
      </dsp:nvSpPr>
      <dsp:spPr>
        <a:xfrm>
          <a:off x="5476019" y="3508390"/>
          <a:ext cx="4821361" cy="2892816"/>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SV" sz="2700" b="1" kern="1200" dirty="0">
              <a:latin typeface="Veener"/>
            </a:rPr>
            <a:t>Incidencia política/Influencia/intervención multisectorial</a:t>
          </a:r>
        </a:p>
      </dsp:txBody>
      <dsp:txXfrm>
        <a:off x="5476019" y="3508390"/>
        <a:ext cx="4821361" cy="2892816"/>
      </dsp:txXfrm>
    </dsp:sp>
    <dsp:sp modelId="{6CD2DD48-DA01-488F-A6B1-0DE5BE8F1429}">
      <dsp:nvSpPr>
        <dsp:cNvPr id="0" name=""/>
        <dsp:cNvSpPr/>
      </dsp:nvSpPr>
      <dsp:spPr>
        <a:xfrm>
          <a:off x="10779516" y="3508390"/>
          <a:ext cx="4821361" cy="2892816"/>
        </a:xfrm>
        <a:prstGeom prst="rect">
          <a:avLst/>
        </a:prstGeom>
        <a:solidFill>
          <a:srgbClr val="EF008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ES" sz="2700" b="1" kern="1200" dirty="0">
              <a:latin typeface="Veener"/>
            </a:rPr>
            <a:t>Contratación social/sostenibilidad de la respuesta nacional de VIH</a:t>
          </a:r>
          <a:endParaRPr lang="es-SV" sz="2700" b="1" kern="1200" dirty="0">
            <a:latin typeface="Veener"/>
          </a:endParaRPr>
        </a:p>
      </dsp:txBody>
      <dsp:txXfrm>
        <a:off x="10779516" y="3508390"/>
        <a:ext cx="4821361" cy="28928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D602-558E-467D-A616-2F8FCE98114B}">
      <dsp:nvSpPr>
        <dsp:cNvPr id="0" name=""/>
        <dsp:cNvSpPr/>
      </dsp:nvSpPr>
      <dsp:spPr>
        <a:xfrm>
          <a:off x="0" y="0"/>
          <a:ext cx="16056897" cy="2749550"/>
        </a:xfrm>
        <a:prstGeom prst="roundRect">
          <a:avLst>
            <a:gd name="adj" fmla="val 10000"/>
          </a:avLst>
        </a:prstGeom>
        <a:solidFill>
          <a:srgbClr val="EF008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7519-28FB-45C0-A7CB-1D250D22BD41}">
      <dsp:nvSpPr>
        <dsp:cNvPr id="0" name=""/>
        <dsp:cNvSpPr/>
      </dsp:nvSpPr>
      <dsp:spPr>
        <a:xfrm>
          <a:off x="1481446" y="253232"/>
          <a:ext cx="3227727" cy="2228004"/>
        </a:xfrm>
        <a:prstGeom prst="roundRect">
          <a:avLst>
            <a:gd name="adj" fmla="val 10000"/>
          </a:avLst>
        </a:prstGeom>
        <a:blipFill rotWithShape="1">
          <a:blip xmlns:r="http://schemas.openxmlformats.org/officeDocument/2006/relationships" r:embed="rId1"/>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73DFF-76C3-40E1-97F9-118E1AB1D430}">
      <dsp:nvSpPr>
        <dsp:cNvPr id="0" name=""/>
        <dsp:cNvSpPr/>
      </dsp:nvSpPr>
      <dsp:spPr>
        <a:xfrm rot="10800000">
          <a:off x="127255" y="2752769"/>
          <a:ext cx="5479312" cy="66454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SV" sz="1600" b="1" u="sng" kern="1200" dirty="0">
              <a:solidFill>
                <a:schemeClr val="bg1"/>
              </a:solidFill>
              <a:latin typeface="Veener"/>
            </a:rPr>
            <a:t>Fortalecimiento/</a:t>
          </a:r>
        </a:p>
        <a:p>
          <a:pPr marL="0" lvl="0" indent="0" algn="ctr" defTabSz="711200">
            <a:lnSpc>
              <a:spcPct val="90000"/>
            </a:lnSpc>
            <a:spcBef>
              <a:spcPct val="0"/>
            </a:spcBef>
            <a:spcAft>
              <a:spcPct val="35000"/>
            </a:spcAft>
            <a:buNone/>
          </a:pPr>
          <a:r>
            <a:rPr lang="es-MX" sz="1600" b="1" u="sng" kern="1200" dirty="0">
              <a:solidFill>
                <a:schemeClr val="bg1"/>
              </a:solidFill>
              <a:latin typeface="Veener"/>
            </a:rPr>
            <a:t>Asistencia técnica OSC, Sistema de Salud, Instancias del Estado</a:t>
          </a:r>
        </a:p>
        <a:p>
          <a:pPr marL="0" lvl="0" indent="0" algn="just" defTabSz="711200">
            <a:lnSpc>
              <a:spcPct val="90000"/>
            </a:lnSpc>
            <a:spcBef>
              <a:spcPct val="0"/>
            </a:spcBef>
            <a:spcAft>
              <a:spcPct val="35000"/>
            </a:spcAft>
            <a:buNone/>
          </a:pPr>
          <a:r>
            <a:rPr lang="es-MX" sz="1600" b="1" kern="1200" dirty="0">
              <a:solidFill>
                <a:schemeClr val="bg1"/>
              </a:solidFill>
              <a:latin typeface="Veener"/>
            </a:rPr>
            <a:t>-Trabajo con mesas de poblaciones claves MTS, HSH, TG,PVVIH, LGBTIQ+</a:t>
          </a:r>
        </a:p>
        <a:p>
          <a:pPr marL="0" lvl="0" indent="0" algn="just" defTabSz="711200">
            <a:lnSpc>
              <a:spcPct val="90000"/>
            </a:lnSpc>
            <a:spcBef>
              <a:spcPct val="0"/>
            </a:spcBef>
            <a:spcAft>
              <a:spcPct val="35000"/>
            </a:spcAft>
            <a:buNone/>
          </a:pPr>
          <a:r>
            <a:rPr lang="es-MX" sz="1600" b="1" kern="1200" dirty="0">
              <a:solidFill>
                <a:schemeClr val="bg1"/>
              </a:solidFill>
              <a:latin typeface="Veener"/>
            </a:rPr>
            <a:t>-Procesos formativos con instancias del Estado-sistema de salud, OSC, alfabetización DDHH entre otras temáticas</a:t>
          </a:r>
        </a:p>
        <a:p>
          <a:pPr marL="0" lvl="0" indent="0" algn="just" defTabSz="711200">
            <a:lnSpc>
              <a:spcPct val="90000"/>
            </a:lnSpc>
            <a:spcBef>
              <a:spcPct val="0"/>
            </a:spcBef>
            <a:spcAft>
              <a:spcPct val="35000"/>
            </a:spcAft>
            <a:buNone/>
          </a:pPr>
          <a:r>
            <a:rPr lang="es-MX" sz="1600" b="1" kern="1200" dirty="0">
              <a:solidFill>
                <a:schemeClr val="bg1"/>
              </a:solidFill>
              <a:latin typeface="Veener"/>
            </a:rPr>
            <a:t>-Estudios sobre situación de vulneración de derechos de poblaciones claves, </a:t>
          </a:r>
        </a:p>
        <a:p>
          <a:pPr marL="0" lvl="0" indent="0" algn="just" defTabSz="711200">
            <a:lnSpc>
              <a:spcPct val="90000"/>
            </a:lnSpc>
            <a:spcBef>
              <a:spcPct val="0"/>
            </a:spcBef>
            <a:spcAft>
              <a:spcPct val="35000"/>
            </a:spcAft>
            <a:buNone/>
          </a:pPr>
          <a:r>
            <a:rPr lang="es-MX" sz="1600" b="1" kern="1200" dirty="0">
              <a:solidFill>
                <a:schemeClr val="bg1"/>
              </a:solidFill>
              <a:latin typeface="Veener"/>
            </a:rPr>
            <a:t>-Mapeo de actores estratégicos que trabajan territorialmente en prevención de VIH, DDHH, prevención de violencia, para unir esfuerzos  </a:t>
          </a:r>
          <a:endParaRPr lang="es-SV" sz="1600" b="1" kern="1200" dirty="0">
            <a:solidFill>
              <a:schemeClr val="bg1"/>
            </a:solidFill>
            <a:latin typeface="Veener"/>
          </a:endParaRP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295763" y="2752769"/>
        <a:ext cx="5142296" cy="6476974"/>
      </dsp:txXfrm>
    </dsp:sp>
    <dsp:sp modelId="{BD13ABC8-5D13-4AA9-825E-E945802BE20A}">
      <dsp:nvSpPr>
        <dsp:cNvPr id="0" name=""/>
        <dsp:cNvSpPr/>
      </dsp:nvSpPr>
      <dsp:spPr>
        <a:xfrm>
          <a:off x="6998670" y="46424"/>
          <a:ext cx="3032788" cy="2475362"/>
        </a:xfrm>
        <a:prstGeom prst="roundRect">
          <a:avLst>
            <a:gd name="adj" fmla="val 10000"/>
          </a:avLst>
        </a:prstGeom>
        <a:blipFill rotWithShape="1">
          <a:blip xmlns:r="http://schemas.openxmlformats.org/officeDocument/2006/relationships" r:embed="rId2"/>
          <a:srcRect/>
          <a:stretch>
            <a:fillRect t="-55000" b="-5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57719-7363-4E4E-BB68-37284172466E}">
      <dsp:nvSpPr>
        <dsp:cNvPr id="0" name=""/>
        <dsp:cNvSpPr/>
      </dsp:nvSpPr>
      <dsp:spPr>
        <a:xfrm rot="10800000">
          <a:off x="6310952" y="2909335"/>
          <a:ext cx="4745005" cy="646490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ES" sz="1600" b="1" u="sng" kern="1200" dirty="0">
              <a:latin typeface="Veener"/>
            </a:rPr>
            <a:t>Intervenciones para poblaciones jóvenes Educación sexual integral</a:t>
          </a:r>
        </a:p>
        <a:p>
          <a:pPr marL="0" lvl="0" indent="0" algn="just" defTabSz="711200">
            <a:lnSpc>
              <a:spcPct val="90000"/>
            </a:lnSpc>
            <a:spcBef>
              <a:spcPct val="0"/>
            </a:spcBef>
            <a:spcAft>
              <a:spcPct val="35000"/>
            </a:spcAft>
            <a:buNone/>
          </a:pPr>
          <a:r>
            <a:rPr lang="es-ES" sz="1600" b="1" kern="1200" dirty="0">
              <a:latin typeface="Veener"/>
            </a:rPr>
            <a:t>-Escuelas DSDR (120 Jóvenes diversos fortalecidos)</a:t>
          </a:r>
        </a:p>
        <a:p>
          <a:pPr marL="0" lvl="0" indent="0" algn="just" defTabSz="711200">
            <a:lnSpc>
              <a:spcPct val="90000"/>
            </a:lnSpc>
            <a:spcBef>
              <a:spcPct val="0"/>
            </a:spcBef>
            <a:spcAft>
              <a:spcPct val="35000"/>
            </a:spcAft>
            <a:buNone/>
          </a:pPr>
          <a:r>
            <a:rPr lang="es-SV" sz="1600" b="1" kern="1200" dirty="0">
              <a:latin typeface="Veener"/>
            </a:rPr>
            <a:t>-C</a:t>
          </a:r>
          <a:r>
            <a:rPr lang="es-MX" sz="1600" b="1" kern="1200" dirty="0">
              <a:latin typeface="Veener"/>
            </a:rPr>
            <a:t>construcción digital de los módulos de EIS</a:t>
          </a:r>
        </a:p>
        <a:p>
          <a:pPr marL="0" lvl="0" indent="0" algn="just" defTabSz="711200">
            <a:lnSpc>
              <a:spcPct val="90000"/>
            </a:lnSpc>
            <a:spcBef>
              <a:spcPct val="0"/>
            </a:spcBef>
            <a:spcAft>
              <a:spcPct val="35000"/>
            </a:spcAft>
            <a:buNone/>
          </a:pPr>
          <a:r>
            <a:rPr lang="es-MX" sz="1600" b="1" kern="1200" dirty="0">
              <a:latin typeface="Veener"/>
            </a:rPr>
            <a:t>.Procesos de facilitación para facilitadores de INJUVE</a:t>
          </a:r>
        </a:p>
        <a:p>
          <a:pPr marL="0" lvl="0" indent="0" algn="just" defTabSz="711200">
            <a:lnSpc>
              <a:spcPct val="90000"/>
            </a:lnSpc>
            <a:spcBef>
              <a:spcPct val="0"/>
            </a:spcBef>
            <a:spcAft>
              <a:spcPct val="35000"/>
            </a:spcAft>
            <a:buNone/>
          </a:pPr>
          <a:r>
            <a:rPr lang="es-MX" sz="1600" b="1" kern="1200" dirty="0">
              <a:latin typeface="Veener"/>
            </a:rPr>
            <a:t>-Espacios  lúdico/ formativos  que permitan conocer  temáticas  relacionadas al VIH y otras ITS   donde participen  jóvenes lideres y lideresas, para </a:t>
          </a:r>
          <a:r>
            <a:rPr lang="es-MX" sz="1600" b="1" kern="1200" dirty="0" err="1">
              <a:latin typeface="Veener"/>
            </a:rPr>
            <a:t>transverzalizar</a:t>
          </a:r>
          <a:r>
            <a:rPr lang="es-MX" sz="1600" b="1" kern="1200" dirty="0">
              <a:latin typeface="Veener"/>
            </a:rPr>
            <a:t> el  tema de VIH a su quehacer de incidencia  social</a:t>
          </a:r>
          <a:endParaRPr lang="es-SV" sz="1600" b="1" kern="1200" dirty="0">
            <a:latin typeface="Veener"/>
          </a:endParaRPr>
        </a:p>
      </dsp:txBody>
      <dsp:txXfrm rot="10800000">
        <a:off x="6456877" y="2909335"/>
        <a:ext cx="4453155" cy="6318983"/>
      </dsp:txXfrm>
    </dsp:sp>
    <dsp:sp modelId="{E9285DD7-0911-402C-B254-BCA1783EDCC1}">
      <dsp:nvSpPr>
        <dsp:cNvPr id="0" name=""/>
        <dsp:cNvSpPr/>
      </dsp:nvSpPr>
      <dsp:spPr>
        <a:xfrm>
          <a:off x="11594329" y="37483"/>
          <a:ext cx="4229228" cy="2589809"/>
        </a:xfrm>
        <a:prstGeom prst="roundRect">
          <a:avLst>
            <a:gd name="adj" fmla="val 10000"/>
          </a:avLst>
        </a:prstGeom>
        <a:blipFill rotWithShape="1">
          <a:blip xmlns:r="http://schemas.openxmlformats.org/officeDocument/2006/relationships" r:embed="rId3"/>
          <a:srcRect/>
          <a:stretch>
            <a:fillRect t="-51000" b="-5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DA28E-80EB-4AC2-960F-956EDA02B460}">
      <dsp:nvSpPr>
        <dsp:cNvPr id="0" name=""/>
        <dsp:cNvSpPr/>
      </dsp:nvSpPr>
      <dsp:spPr>
        <a:xfrm rot="10800000">
          <a:off x="11455124" y="2822808"/>
          <a:ext cx="4566908" cy="677838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latin typeface="Veener"/>
            </a:rPr>
            <a:t>Reducción del estigma y la discriminación (VIH-LGBTIQ+)</a:t>
          </a:r>
        </a:p>
        <a:p>
          <a:pPr marL="0" lvl="0" indent="0" algn="just" defTabSz="711200">
            <a:lnSpc>
              <a:spcPct val="90000"/>
            </a:lnSpc>
            <a:spcBef>
              <a:spcPct val="0"/>
            </a:spcBef>
            <a:spcAft>
              <a:spcPct val="35000"/>
            </a:spcAft>
            <a:buNone/>
          </a:pPr>
          <a:r>
            <a:rPr lang="es-MX" sz="1600" b="1" kern="1200" dirty="0">
              <a:latin typeface="Veener"/>
            </a:rPr>
            <a:t> -Campaña comunicacional con materiales educativos e informativos sobre estigma, discriminación, DDHH,VIH, poblaciones claves</a:t>
          </a:r>
        </a:p>
        <a:p>
          <a:pPr marL="0" lvl="0" indent="0" algn="just" defTabSz="711200">
            <a:lnSpc>
              <a:spcPct val="90000"/>
            </a:lnSpc>
            <a:spcBef>
              <a:spcPct val="0"/>
            </a:spcBef>
            <a:spcAft>
              <a:spcPct val="35000"/>
            </a:spcAft>
            <a:buNone/>
          </a:pPr>
          <a:r>
            <a:rPr lang="es-MX" sz="1600" b="1" kern="1200" dirty="0">
              <a:latin typeface="Veener"/>
            </a:rPr>
            <a:t>-Creación de políticas públicas cambios normativos, propuestas desde sociedad civil con consultas públicas, en el marco de respeto y restitución de derechos humanos para el desarrollo de entornos favorables hacia grupos vulnerables</a:t>
          </a: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11595572" y="2822808"/>
        <a:ext cx="4286012" cy="6637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00D602-558E-467D-A616-2F8FCE98114B}">
      <dsp:nvSpPr>
        <dsp:cNvPr id="0" name=""/>
        <dsp:cNvSpPr/>
      </dsp:nvSpPr>
      <dsp:spPr>
        <a:xfrm>
          <a:off x="0" y="0"/>
          <a:ext cx="16482474" cy="2749550"/>
        </a:xfrm>
        <a:prstGeom prst="roundRect">
          <a:avLst>
            <a:gd name="adj" fmla="val 10000"/>
          </a:avLst>
        </a:prstGeom>
        <a:solidFill>
          <a:srgbClr val="EF008C">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7519-28FB-45C0-A7CB-1D250D22BD41}">
      <dsp:nvSpPr>
        <dsp:cNvPr id="0" name=""/>
        <dsp:cNvSpPr/>
      </dsp:nvSpPr>
      <dsp:spPr>
        <a:xfrm>
          <a:off x="1233983" y="82817"/>
          <a:ext cx="2712153" cy="2396765"/>
        </a:xfrm>
        <a:prstGeom prst="roundRect">
          <a:avLst>
            <a:gd name="adj" fmla="val 10000"/>
          </a:avLst>
        </a:prstGeom>
        <a:blipFill rotWithShape="1">
          <a:blip xmlns:r="http://schemas.openxmlformats.org/officeDocument/2006/relationships" r:embed="rId1"/>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73DFF-76C3-40E1-97F9-118E1AB1D430}">
      <dsp:nvSpPr>
        <dsp:cNvPr id="0" name=""/>
        <dsp:cNvSpPr/>
      </dsp:nvSpPr>
      <dsp:spPr>
        <a:xfrm rot="10800000">
          <a:off x="334107" y="2752769"/>
          <a:ext cx="4347435" cy="6645482"/>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solidFill>
                <a:schemeClr val="bg1"/>
              </a:solidFill>
              <a:latin typeface="Veener"/>
            </a:rPr>
            <a:t>Prevención de la violencia de género y atención tras episodios de violencia</a:t>
          </a:r>
          <a:endParaRPr lang="es-SV" sz="1600" b="1" u="sng" kern="1200" dirty="0">
            <a:solidFill>
              <a:schemeClr val="bg1"/>
            </a:solidFill>
            <a:latin typeface="Veener"/>
          </a:endParaRPr>
        </a:p>
        <a:p>
          <a:pPr marL="0" lvl="0" indent="0" algn="just" defTabSz="711200">
            <a:lnSpc>
              <a:spcPct val="90000"/>
            </a:lnSpc>
            <a:spcBef>
              <a:spcPct val="0"/>
            </a:spcBef>
            <a:spcAft>
              <a:spcPct val="35000"/>
            </a:spcAft>
            <a:buNone/>
          </a:pPr>
          <a:r>
            <a:rPr lang="es-MX" sz="1600" b="1" kern="1200" dirty="0">
              <a:solidFill>
                <a:schemeClr val="bg1"/>
              </a:solidFill>
              <a:latin typeface="Veener"/>
            </a:rPr>
            <a:t>-</a:t>
          </a:r>
          <a:r>
            <a:rPr lang="es-MX" sz="1400" b="1" kern="1200" dirty="0">
              <a:solidFill>
                <a:schemeClr val="bg1"/>
              </a:solidFill>
              <a:latin typeface="Veener"/>
            </a:rPr>
            <a:t>564 casos de protección de poblaciones claves con atención integral, psicosocial, legal y humanitaria </a:t>
          </a:r>
        </a:p>
        <a:p>
          <a:pPr marL="0" lvl="0" indent="0" algn="just" defTabSz="711200">
            <a:lnSpc>
              <a:spcPct val="90000"/>
            </a:lnSpc>
            <a:spcBef>
              <a:spcPct val="0"/>
            </a:spcBef>
            <a:spcAft>
              <a:spcPct val="35000"/>
            </a:spcAft>
            <a:buNone/>
          </a:pPr>
          <a:r>
            <a:rPr lang="es-MX" sz="1400" b="1" kern="1200" dirty="0">
              <a:solidFill>
                <a:schemeClr val="bg1"/>
              </a:solidFill>
              <a:latin typeface="Veener"/>
            </a:rPr>
            <a:t>--Procesos de apoyo a sobrevivientes de VBG incluyendo la facilitación de los procesos de formación y empoderamiento en diversos temas como derechos humanos, atención al usuario, estigma, discriminación, marcos normativos de competencia, protocolos de atención, entre otros priorizados en el plan de acción determinado por el “Estudio de vulneración de derechos de poblaciones claves</a:t>
          </a:r>
          <a:endParaRPr lang="es-SV" sz="1400" b="1" kern="1200" dirty="0">
            <a:solidFill>
              <a:schemeClr val="tx1"/>
            </a:solidFill>
            <a:latin typeface="Veener"/>
          </a:endParaRPr>
        </a:p>
      </dsp:txBody>
      <dsp:txXfrm rot="10800000">
        <a:off x="467806" y="2752769"/>
        <a:ext cx="4080037" cy="6511783"/>
      </dsp:txXfrm>
    </dsp:sp>
    <dsp:sp modelId="{BD13ABC8-5D13-4AA9-825E-E945802BE20A}">
      <dsp:nvSpPr>
        <dsp:cNvPr id="0" name=""/>
        <dsp:cNvSpPr/>
      </dsp:nvSpPr>
      <dsp:spPr>
        <a:xfrm>
          <a:off x="5594161" y="46472"/>
          <a:ext cx="3148737" cy="2306505"/>
        </a:xfrm>
        <a:prstGeom prst="roundRect">
          <a:avLst>
            <a:gd name="adj" fmla="val 10000"/>
          </a:avLst>
        </a:prstGeom>
        <a:blipFill rotWithShape="1">
          <a:blip xmlns:r="http://schemas.openxmlformats.org/officeDocument/2006/relationships" r:embed="rId2"/>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757719-7363-4E4E-BB68-37284172466E}">
      <dsp:nvSpPr>
        <dsp:cNvPr id="0" name=""/>
        <dsp:cNvSpPr/>
      </dsp:nvSpPr>
      <dsp:spPr>
        <a:xfrm rot="10800000">
          <a:off x="5107065" y="2888253"/>
          <a:ext cx="4320752" cy="6464908"/>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ES" sz="1600" b="1" u="sng" kern="1200" dirty="0">
              <a:latin typeface="Veener"/>
            </a:rPr>
            <a:t>Incidencia política/Influencia/Intervención multisectorial</a:t>
          </a:r>
        </a:p>
        <a:p>
          <a:pPr marL="0" lvl="0" indent="0" algn="just" defTabSz="711200">
            <a:lnSpc>
              <a:spcPct val="90000"/>
            </a:lnSpc>
            <a:spcBef>
              <a:spcPct val="0"/>
            </a:spcBef>
            <a:spcAft>
              <a:spcPct val="35000"/>
            </a:spcAft>
            <a:buNone/>
          </a:pPr>
          <a:r>
            <a:rPr lang="es-ES" sz="1600" b="1" kern="1200" dirty="0">
              <a:latin typeface="Veener"/>
            </a:rPr>
            <a:t>-Mapeo de aliados estratégicos, para la respuesta nacional de VIH, DDHH, OSC/Poblaciones calves, juventud, SNPINA.</a:t>
          </a:r>
        </a:p>
        <a:p>
          <a:pPr marL="0" lvl="0" indent="0" algn="just" defTabSz="711200">
            <a:lnSpc>
              <a:spcPct val="90000"/>
            </a:lnSpc>
            <a:spcBef>
              <a:spcPct val="0"/>
            </a:spcBef>
            <a:spcAft>
              <a:spcPct val="35000"/>
            </a:spcAft>
            <a:buNone/>
          </a:pPr>
          <a:r>
            <a:rPr lang="es-ES" sz="1600" b="1" kern="1200" dirty="0">
              <a:latin typeface="Veener"/>
            </a:rPr>
            <a:t>-Procesos de abogacía e influencia</a:t>
          </a:r>
        </a:p>
        <a:p>
          <a:pPr marL="0" lvl="0" indent="0" algn="just" defTabSz="711200">
            <a:lnSpc>
              <a:spcPct val="90000"/>
            </a:lnSpc>
            <a:spcBef>
              <a:spcPct val="0"/>
            </a:spcBef>
            <a:spcAft>
              <a:spcPct val="35000"/>
            </a:spcAft>
            <a:buNone/>
          </a:pPr>
          <a:r>
            <a:rPr lang="es-SV" sz="1600" b="1" kern="1200" dirty="0">
              <a:latin typeface="Veener"/>
            </a:rPr>
            <a:t>-Trabajo técnico articulado con OSC, estado y sociedad en general, para creación de entornos favorables para poblaciones claves, políticos-socio culturales</a:t>
          </a:r>
        </a:p>
      </dsp:txBody>
      <dsp:txXfrm rot="10800000">
        <a:off x="5239943" y="2888253"/>
        <a:ext cx="4054996" cy="6332030"/>
      </dsp:txXfrm>
    </dsp:sp>
    <dsp:sp modelId="{E9285DD7-0911-402C-B254-BCA1783EDCC1}">
      <dsp:nvSpPr>
        <dsp:cNvPr id="0" name=""/>
        <dsp:cNvSpPr/>
      </dsp:nvSpPr>
      <dsp:spPr>
        <a:xfrm>
          <a:off x="11073898" y="219522"/>
          <a:ext cx="3482306" cy="2245261"/>
        </a:xfrm>
        <a:prstGeom prst="roundRect">
          <a:avLst>
            <a:gd name="adj" fmla="val 10000"/>
          </a:avLst>
        </a:prstGeom>
        <a:blipFill rotWithShape="1">
          <a:blip xmlns:r="http://schemas.openxmlformats.org/officeDocument/2006/relationships" r:embed="rId3"/>
          <a:srcRect/>
          <a:stretch>
            <a:fillRect t="-3000" b="-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EDA28E-80EB-4AC2-960F-956EDA02B460}">
      <dsp:nvSpPr>
        <dsp:cNvPr id="0" name=""/>
        <dsp:cNvSpPr/>
      </dsp:nvSpPr>
      <dsp:spPr>
        <a:xfrm rot="10800000">
          <a:off x="9586863" y="2946294"/>
          <a:ext cx="6307025" cy="6654911"/>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s-MX" sz="1600" b="1" u="sng" kern="1200" dirty="0">
              <a:latin typeface="Veener"/>
            </a:rPr>
            <a:t>Contratación social/sostenibilidad de la respuesta nacional de VIH</a:t>
          </a:r>
        </a:p>
        <a:p>
          <a:pPr marL="0" lvl="0" indent="0" algn="just" defTabSz="711200">
            <a:lnSpc>
              <a:spcPct val="90000"/>
            </a:lnSpc>
            <a:spcBef>
              <a:spcPct val="0"/>
            </a:spcBef>
            <a:spcAft>
              <a:spcPct val="35000"/>
            </a:spcAft>
            <a:buNone/>
          </a:pPr>
          <a:r>
            <a:rPr lang="es-MX" sz="1500" b="1" kern="1200" dirty="0">
              <a:latin typeface="Veener"/>
            </a:rPr>
            <a:t> -Desarrollo de diálogos de país con a participación, con el Estado y de las OSC para dar a conocer todos los mecanismos de convocatoria.</a:t>
          </a:r>
        </a:p>
        <a:p>
          <a:pPr marL="0" lvl="0" indent="0" algn="just" defTabSz="711200">
            <a:lnSpc>
              <a:spcPct val="90000"/>
            </a:lnSpc>
            <a:spcBef>
              <a:spcPct val="0"/>
            </a:spcBef>
            <a:spcAft>
              <a:spcPct val="35000"/>
            </a:spcAft>
            <a:buNone/>
          </a:pPr>
          <a:r>
            <a:rPr lang="es-MX" sz="1500" b="1" kern="1200" dirty="0">
              <a:latin typeface="Veener"/>
            </a:rPr>
            <a:t>-Asistencia técnica requerida  para motivar, guiar y responsabilizar a los actores estatales y de la Sociedad Civil en la contratación social para la oferta de servicios de salud en VIH, así como diseñar un plan de capacitación para las OSC</a:t>
          </a:r>
        </a:p>
        <a:p>
          <a:pPr marL="0" lvl="0" indent="0" algn="just" defTabSz="711200">
            <a:lnSpc>
              <a:spcPct val="90000"/>
            </a:lnSpc>
            <a:spcBef>
              <a:spcPct val="0"/>
            </a:spcBef>
            <a:spcAft>
              <a:spcPct val="35000"/>
            </a:spcAft>
            <a:buNone/>
          </a:pPr>
          <a:r>
            <a:rPr lang="es-MX" sz="1500" b="1" kern="1200" dirty="0">
              <a:latin typeface="Veener"/>
            </a:rPr>
            <a:t>-Plan de capacitación para los actores involucrados, tanto por parte del Estado como por parte de las OSC, de modo que estén preparados para lanzar el mecanismo en 2023</a:t>
          </a:r>
        </a:p>
        <a:p>
          <a:pPr marL="0" lvl="0" indent="0" algn="just" defTabSz="711200">
            <a:lnSpc>
              <a:spcPct val="90000"/>
            </a:lnSpc>
            <a:spcBef>
              <a:spcPct val="0"/>
            </a:spcBef>
            <a:spcAft>
              <a:spcPct val="35000"/>
            </a:spcAft>
            <a:buNone/>
          </a:pPr>
          <a:r>
            <a:rPr lang="es-MX" sz="1500" b="1" kern="1200" dirty="0">
              <a:latin typeface="Veener"/>
            </a:rPr>
            <a:t>-protocolo normativo y del paquete de servicios que se contratarán por mecanismos competitivos y transparentes </a:t>
          </a:r>
        </a:p>
        <a:p>
          <a:pPr marL="0" lvl="0" indent="0" algn="ctr" defTabSz="711200">
            <a:lnSpc>
              <a:spcPct val="90000"/>
            </a:lnSpc>
            <a:spcBef>
              <a:spcPct val="0"/>
            </a:spcBef>
            <a:spcAft>
              <a:spcPct val="35000"/>
            </a:spcAft>
            <a:buNone/>
          </a:pPr>
          <a:endParaRPr lang="es-SV" sz="1800" b="1" kern="1200" dirty="0">
            <a:solidFill>
              <a:schemeClr val="tx1"/>
            </a:solidFill>
            <a:latin typeface="Veener"/>
          </a:endParaRPr>
        </a:p>
      </dsp:txBody>
      <dsp:txXfrm rot="10800000">
        <a:off x="9780826" y="2946294"/>
        <a:ext cx="5919099" cy="646094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SV"/>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FD437-6BA3-45DF-B7C8-9F3185E9A2E4}" type="datetimeFigureOut">
              <a:rPr lang="es-SV" smtClean="0"/>
              <a:t>6/4/2022</a:t>
            </a:fld>
            <a:endParaRPr lang="es-SV"/>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SV"/>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SV"/>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88D5CD-9D33-4ACE-B347-83D89D150438}" type="slidenum">
              <a:rPr lang="es-SV" smtClean="0"/>
              <a:t>‹Nº›</a:t>
            </a:fld>
            <a:endParaRPr lang="es-SV"/>
          </a:p>
        </p:txBody>
      </p:sp>
    </p:spTree>
    <p:extLst>
      <p:ext uri="{BB962C8B-B14F-4D97-AF65-F5344CB8AC3E}">
        <p14:creationId xmlns:p14="http://schemas.microsoft.com/office/powerpoint/2010/main" val="367488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SV" dirty="0"/>
          </a:p>
        </p:txBody>
      </p:sp>
      <p:sp>
        <p:nvSpPr>
          <p:cNvPr id="4" name="Marcador de número de diapositiva 3"/>
          <p:cNvSpPr>
            <a:spLocks noGrp="1"/>
          </p:cNvSpPr>
          <p:nvPr>
            <p:ph type="sldNum" sz="quarter" idx="5"/>
          </p:nvPr>
        </p:nvSpPr>
        <p:spPr/>
        <p:txBody>
          <a:bodyPr/>
          <a:lstStyle/>
          <a:p>
            <a:fld id="{D388D5CD-9D33-4ACE-B347-83D89D150438}" type="slidenum">
              <a:rPr lang="es-SV" smtClean="0"/>
              <a:t>4</a:t>
            </a:fld>
            <a:endParaRPr lang="es-SV"/>
          </a:p>
        </p:txBody>
      </p:sp>
    </p:spTree>
    <p:extLst>
      <p:ext uri="{BB962C8B-B14F-4D97-AF65-F5344CB8AC3E}">
        <p14:creationId xmlns:p14="http://schemas.microsoft.com/office/powerpoint/2010/main" val="218870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0.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01803279-5F01-4573-882F-7E3CE79F144A}"/>
              </a:ext>
            </a:extLst>
          </p:cNvPr>
          <p:cNvSpPr txBox="1"/>
          <p:nvPr/>
        </p:nvSpPr>
        <p:spPr>
          <a:xfrm>
            <a:off x="4057576" y="2399870"/>
            <a:ext cx="10172848" cy="1754326"/>
          </a:xfrm>
          <a:prstGeom prst="rect">
            <a:avLst/>
          </a:prstGeom>
          <a:noFill/>
        </p:spPr>
        <p:txBody>
          <a:bodyPr wrap="none" rtlCol="0">
            <a:spAutoFit/>
          </a:bodyPr>
          <a:lstStyle/>
          <a:p>
            <a:pPr algn="ctr"/>
            <a:r>
              <a:rPr lang="es-MX" sz="3600" dirty="0">
                <a:latin typeface="Arial Black" panose="020B0A04020102020204" pitchFamily="34" charset="0"/>
              </a:rPr>
              <a:t>AVANCES EN LA IMPLEMENTACIÓN DE </a:t>
            </a:r>
          </a:p>
          <a:p>
            <a:pPr algn="ctr"/>
            <a:r>
              <a:rPr lang="es-MX" sz="3600" dirty="0">
                <a:latin typeface="Arial Black" panose="020B0A04020102020204" pitchFamily="34" charset="0"/>
              </a:rPr>
              <a:t>LA SUBVENCIÓN C19RM 2.0</a:t>
            </a:r>
          </a:p>
          <a:p>
            <a:pPr algn="ctr"/>
            <a:r>
              <a:rPr lang="es-MX" sz="3600" dirty="0">
                <a:latin typeface="Arial Black" panose="020B0A04020102020204" pitchFamily="34" charset="0"/>
              </a:rPr>
              <a:t>PLAN INTERNATIONAL </a:t>
            </a:r>
            <a:endParaRPr lang="es-SV" sz="3600" dirty="0">
              <a:latin typeface="Arial Black" panose="020B0A04020102020204" pitchFamily="34" charset="0"/>
            </a:endParaRPr>
          </a:p>
        </p:txBody>
      </p:sp>
      <p:sp>
        <p:nvSpPr>
          <p:cNvPr id="7" name="CuadroTexto 6">
            <a:extLst>
              <a:ext uri="{FF2B5EF4-FFF2-40B4-BE49-F238E27FC236}">
                <a16:creationId xmlns:a16="http://schemas.microsoft.com/office/drawing/2014/main" id="{11231659-BAB6-489E-9FFB-9EFC4F9E0C16}"/>
              </a:ext>
            </a:extLst>
          </p:cNvPr>
          <p:cNvSpPr txBox="1"/>
          <p:nvPr/>
        </p:nvSpPr>
        <p:spPr>
          <a:xfrm>
            <a:off x="7696200" y="4429899"/>
            <a:ext cx="5116209" cy="523220"/>
          </a:xfrm>
          <a:prstGeom prst="rect">
            <a:avLst/>
          </a:prstGeom>
          <a:noFill/>
        </p:spPr>
        <p:txBody>
          <a:bodyPr wrap="none" rtlCol="0">
            <a:spAutoFit/>
          </a:bodyPr>
          <a:lstStyle/>
          <a:p>
            <a:r>
              <a:rPr lang="es-SV" sz="2800" dirty="0"/>
              <a:t>Presenta: Dra. Maia Sofía Gómez </a:t>
            </a:r>
          </a:p>
        </p:txBody>
      </p:sp>
      <p:sp>
        <p:nvSpPr>
          <p:cNvPr id="8" name="CuadroTexto 7">
            <a:extLst>
              <a:ext uri="{FF2B5EF4-FFF2-40B4-BE49-F238E27FC236}">
                <a16:creationId xmlns:a16="http://schemas.microsoft.com/office/drawing/2014/main" id="{46837D26-53E4-4B88-B4AF-7E5147579D44}"/>
              </a:ext>
            </a:extLst>
          </p:cNvPr>
          <p:cNvSpPr txBox="1"/>
          <p:nvPr/>
        </p:nvSpPr>
        <p:spPr>
          <a:xfrm>
            <a:off x="8719938" y="5096588"/>
            <a:ext cx="4919862" cy="369332"/>
          </a:xfrm>
          <a:prstGeom prst="rect">
            <a:avLst/>
          </a:prstGeom>
          <a:noFill/>
        </p:spPr>
        <p:txBody>
          <a:bodyPr wrap="square" rtlCol="0">
            <a:spAutoFit/>
          </a:bodyPr>
          <a:lstStyle/>
          <a:p>
            <a:r>
              <a:rPr lang="es-SV" dirty="0"/>
              <a:t>Fecha:  miércoles 6 de abril de 2022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DBBAAB4-EFB9-4D2B-993F-E597E10E7D72}"/>
              </a:ext>
            </a:extLst>
          </p:cNvPr>
          <p:cNvSpPr txBox="1"/>
          <p:nvPr/>
        </p:nvSpPr>
        <p:spPr>
          <a:xfrm>
            <a:off x="5932592" y="800100"/>
            <a:ext cx="7600670" cy="646331"/>
          </a:xfrm>
          <a:prstGeom prst="rect">
            <a:avLst/>
          </a:prstGeom>
          <a:noFill/>
        </p:spPr>
        <p:txBody>
          <a:bodyPr wrap="none" rtlCol="0">
            <a:spAutoFit/>
          </a:bodyPr>
          <a:lstStyle/>
          <a:p>
            <a:pPr algn="ctr"/>
            <a:r>
              <a:rPr lang="es-SV" sz="3600" dirty="0">
                <a:latin typeface="Arial Black" panose="020B0A04020102020204" pitchFamily="34" charset="0"/>
              </a:rPr>
              <a:t>ACCIONES Y PROYECCIONES</a:t>
            </a:r>
          </a:p>
        </p:txBody>
      </p:sp>
      <p:sp>
        <p:nvSpPr>
          <p:cNvPr id="3" name="CuadroTexto 2">
            <a:extLst>
              <a:ext uri="{FF2B5EF4-FFF2-40B4-BE49-F238E27FC236}">
                <a16:creationId xmlns:a16="http://schemas.microsoft.com/office/drawing/2014/main" id="{F681027A-E64D-4238-86DC-5FFD56B24355}"/>
              </a:ext>
            </a:extLst>
          </p:cNvPr>
          <p:cNvSpPr txBox="1"/>
          <p:nvPr/>
        </p:nvSpPr>
        <p:spPr>
          <a:xfrm>
            <a:off x="4627527" y="1446431"/>
            <a:ext cx="10210800" cy="1200329"/>
          </a:xfrm>
          <a:prstGeom prst="rect">
            <a:avLst/>
          </a:prstGeom>
          <a:noFill/>
        </p:spPr>
        <p:txBody>
          <a:bodyPr wrap="square" rtlCol="0">
            <a:spAutoFit/>
          </a:bodyPr>
          <a:lstStyle/>
          <a:p>
            <a:r>
              <a:rPr lang="es-SV" sz="2400" dirty="0"/>
              <a:t>Se estará generando un concepto creativo que pueda impactar en gran manera a cada una de las personas que forman parte de nuestro público, por ello se han generado estas acciones: </a:t>
            </a:r>
          </a:p>
        </p:txBody>
      </p:sp>
      <p:sp>
        <p:nvSpPr>
          <p:cNvPr id="4" name="CuadroTexto 3">
            <a:extLst>
              <a:ext uri="{FF2B5EF4-FFF2-40B4-BE49-F238E27FC236}">
                <a16:creationId xmlns:a16="http://schemas.microsoft.com/office/drawing/2014/main" id="{7BEBA68A-CC78-46BE-90A7-7D6157C3C475}"/>
              </a:ext>
            </a:extLst>
          </p:cNvPr>
          <p:cNvSpPr txBox="1"/>
          <p:nvPr/>
        </p:nvSpPr>
        <p:spPr>
          <a:xfrm>
            <a:off x="2628900" y="2857798"/>
            <a:ext cx="13030200" cy="7848302"/>
          </a:xfrm>
          <a:prstGeom prst="rect">
            <a:avLst/>
          </a:prstGeom>
          <a:noFill/>
        </p:spPr>
        <p:txBody>
          <a:bodyPr wrap="square" rtlCol="0">
            <a:spAutoFit/>
          </a:bodyPr>
          <a:lstStyle/>
          <a:p>
            <a:pPr marL="457200" indent="-457200">
              <a:buFont typeface="Arial" panose="020B0604020202020204" pitchFamily="34" charset="0"/>
              <a:buChar char="•"/>
            </a:pPr>
            <a:r>
              <a:rPr lang="es-SV" sz="2800" dirty="0"/>
              <a:t>Concepto enfocado en el </a:t>
            </a:r>
            <a:r>
              <a:rPr lang="es-SV" sz="2800" b="1" dirty="0"/>
              <a:t>cuido y la prevención del COVID-19</a:t>
            </a:r>
            <a:r>
              <a:rPr lang="es-SV" sz="2800" dirty="0"/>
              <a:t>, con énfasis en retomar actividades sin olvidarnos que aún estamos en pandemia (esto último podrá variar, dependiendo la actualización de la enfermedad). </a:t>
            </a:r>
          </a:p>
          <a:p>
            <a:endParaRPr lang="es-SV" sz="2800" dirty="0"/>
          </a:p>
          <a:p>
            <a:pPr marL="457200" indent="-457200">
              <a:buFont typeface="Arial" panose="020B0604020202020204" pitchFamily="34" charset="0"/>
              <a:buChar char="•"/>
            </a:pPr>
            <a:r>
              <a:rPr lang="es-SV" sz="2800" dirty="0"/>
              <a:t>Se pretende generar una campaña de acción social con una estrategia </a:t>
            </a:r>
            <a:r>
              <a:rPr lang="es-SV" sz="2800" i="1" dirty="0"/>
              <a:t>emotiva</a:t>
            </a:r>
            <a:r>
              <a:rPr lang="es-SV" sz="2800" dirty="0"/>
              <a:t> que permita recapacitar a la población que aún nos encontramos en una pandemia y debemos seguirnos cuidando. </a:t>
            </a:r>
          </a:p>
          <a:p>
            <a:endParaRPr lang="es-SV" sz="2800" dirty="0"/>
          </a:p>
          <a:p>
            <a:pPr marL="457200" indent="-457200">
              <a:buFont typeface="Arial" panose="020B0604020202020204" pitchFamily="34" charset="0"/>
              <a:buChar char="•"/>
            </a:pPr>
            <a:r>
              <a:rPr lang="es-SV" sz="2800" dirty="0"/>
              <a:t>Los productos generados (spot de TV, fotografías, línea gráfica </a:t>
            </a:r>
            <a:r>
              <a:rPr lang="es-SV" sz="2800" dirty="0" err="1"/>
              <a:t>etc</a:t>
            </a:r>
            <a:r>
              <a:rPr lang="es-SV" sz="2800" dirty="0"/>
              <a:t>) para esta campaña están enfocados siempre en las </a:t>
            </a:r>
            <a:r>
              <a:rPr lang="es-SV" sz="2800" b="1" dirty="0"/>
              <a:t>poblaciones indicadas</a:t>
            </a:r>
            <a:r>
              <a:rPr lang="es-SV" sz="2800" dirty="0"/>
              <a:t>, esto quiere decir que en los materiales los principales </a:t>
            </a:r>
            <a:r>
              <a:rPr lang="es-SV" sz="2800" b="1" dirty="0"/>
              <a:t>protagonistas</a:t>
            </a:r>
            <a:r>
              <a:rPr lang="es-SV" sz="2800" dirty="0"/>
              <a:t> serán ellos, ellas y elles para que exista </a:t>
            </a:r>
            <a:r>
              <a:rPr lang="es-SV" sz="2800" b="1" dirty="0"/>
              <a:t>identificación</a:t>
            </a:r>
            <a:r>
              <a:rPr lang="es-SV" sz="2800" dirty="0"/>
              <a:t> e impacto en los mensajes. Adicional, se ha contemplado los intérpretes de lenguaje de señas para estos productos. Se pretende estar presente en todos los medios, algunos de ellos solo serán de manera temporal (encendido y apagado en temporalidades)</a:t>
            </a:r>
          </a:p>
          <a:p>
            <a:pPr marL="457200" indent="-457200">
              <a:buFont typeface="Arial" panose="020B0604020202020204" pitchFamily="34" charset="0"/>
              <a:buChar char="•"/>
            </a:pPr>
            <a:endParaRPr lang="es-SV" sz="2800" dirty="0"/>
          </a:p>
          <a:p>
            <a:pPr marL="457200" indent="-457200">
              <a:buFont typeface="Arial" panose="020B0604020202020204" pitchFamily="34" charset="0"/>
              <a:buChar char="•"/>
            </a:pPr>
            <a:endParaRPr lang="es-SV" sz="2800" dirty="0"/>
          </a:p>
          <a:p>
            <a:pPr marL="457200" indent="-457200">
              <a:buFont typeface="Arial" panose="020B0604020202020204" pitchFamily="34" charset="0"/>
              <a:buChar char="•"/>
            </a:pPr>
            <a:endParaRPr lang="es-SV" sz="2800" b="1" dirty="0"/>
          </a:p>
        </p:txBody>
      </p:sp>
      <p:pic>
        <p:nvPicPr>
          <p:cNvPr id="5" name="Imagen 4">
            <a:extLst>
              <a:ext uri="{FF2B5EF4-FFF2-40B4-BE49-F238E27FC236}">
                <a16:creationId xmlns:a16="http://schemas.microsoft.com/office/drawing/2014/main" id="{42133829-5390-4FE5-A915-14C6B703F05A}"/>
              </a:ext>
            </a:extLst>
          </p:cNvPr>
          <p:cNvPicPr>
            <a:picLocks noChangeAspect="1"/>
          </p:cNvPicPr>
          <p:nvPr/>
        </p:nvPicPr>
        <p:blipFill>
          <a:blip r:embed="rId2"/>
          <a:stretch>
            <a:fillRect/>
          </a:stretch>
        </p:blipFill>
        <p:spPr>
          <a:xfrm>
            <a:off x="15885695" y="2400300"/>
            <a:ext cx="1905000" cy="1905000"/>
          </a:xfrm>
          <a:prstGeom prst="rect">
            <a:avLst/>
          </a:prstGeom>
        </p:spPr>
      </p:pic>
      <p:pic>
        <p:nvPicPr>
          <p:cNvPr id="6" name="Imagen 5">
            <a:extLst>
              <a:ext uri="{FF2B5EF4-FFF2-40B4-BE49-F238E27FC236}">
                <a16:creationId xmlns:a16="http://schemas.microsoft.com/office/drawing/2014/main" id="{9E981CEF-97F6-4CDF-97BA-DBE14683F58F}"/>
              </a:ext>
            </a:extLst>
          </p:cNvPr>
          <p:cNvPicPr>
            <a:picLocks noChangeAspect="1"/>
          </p:cNvPicPr>
          <p:nvPr/>
        </p:nvPicPr>
        <p:blipFill>
          <a:blip r:embed="rId3"/>
          <a:stretch>
            <a:fillRect/>
          </a:stretch>
        </p:blipFill>
        <p:spPr>
          <a:xfrm>
            <a:off x="16038095" y="4827046"/>
            <a:ext cx="1600200" cy="1600200"/>
          </a:xfrm>
          <a:prstGeom prst="rect">
            <a:avLst/>
          </a:prstGeom>
        </p:spPr>
      </p:pic>
      <p:pic>
        <p:nvPicPr>
          <p:cNvPr id="7" name="Imagen 6">
            <a:extLst>
              <a:ext uri="{FF2B5EF4-FFF2-40B4-BE49-F238E27FC236}">
                <a16:creationId xmlns:a16="http://schemas.microsoft.com/office/drawing/2014/main" id="{9C7A9D57-CBC7-4375-97E9-6EC0D29AEE12}"/>
              </a:ext>
            </a:extLst>
          </p:cNvPr>
          <p:cNvPicPr>
            <a:picLocks noChangeAspect="1"/>
          </p:cNvPicPr>
          <p:nvPr/>
        </p:nvPicPr>
        <p:blipFill>
          <a:blip r:embed="rId4"/>
          <a:stretch>
            <a:fillRect/>
          </a:stretch>
        </p:blipFill>
        <p:spPr>
          <a:xfrm>
            <a:off x="16038095" y="6948992"/>
            <a:ext cx="1600200" cy="1600200"/>
          </a:xfrm>
          <a:prstGeom prst="rect">
            <a:avLst/>
          </a:prstGeom>
        </p:spPr>
      </p:pic>
    </p:spTree>
    <p:extLst>
      <p:ext uri="{BB962C8B-B14F-4D97-AF65-F5344CB8AC3E}">
        <p14:creationId xmlns:p14="http://schemas.microsoft.com/office/powerpoint/2010/main" val="3109923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33956" y="190500"/>
            <a:ext cx="12765866" cy="2616101"/>
          </a:xfrm>
          <a:prstGeom prst="rect">
            <a:avLst/>
          </a:prstGeom>
          <a:noFill/>
        </p:spPr>
        <p:txBody>
          <a:bodyPr wrap="none" rtlCol="0">
            <a:spAutoFit/>
          </a:bodyPr>
          <a:lstStyle/>
          <a:p>
            <a:pPr algn="ctr"/>
            <a:r>
              <a:rPr lang="es-SV" sz="2800" dirty="0">
                <a:latin typeface="Arial Black" panose="020B0A04020102020204" pitchFamily="34" charset="0"/>
              </a:rPr>
              <a:t>AVANCES EN IMPLEMENTACIÓN DE CAMPAÑA </a:t>
            </a:r>
            <a:r>
              <a:rPr lang="es-MX" sz="2800" dirty="0">
                <a:latin typeface="Arial Black" panose="020B0A04020102020204" pitchFamily="34" charset="0"/>
              </a:rPr>
              <a:t>COMUNICACIÓN </a:t>
            </a:r>
          </a:p>
          <a:p>
            <a:pPr algn="ctr"/>
            <a:r>
              <a:rPr lang="es-MX" sz="2800" dirty="0">
                <a:latin typeface="Arial Black" panose="020B0A04020102020204" pitchFamily="34" charset="0"/>
              </a:rPr>
              <a:t>DE RIESGO PARA LA PREVENCIÓN DE COVID19 </a:t>
            </a:r>
          </a:p>
          <a:p>
            <a:pPr algn="ctr"/>
            <a:endParaRPr lang="es-MX" dirty="0">
              <a:latin typeface="Arial Black" panose="020B0A04020102020204" pitchFamily="34" charset="0"/>
            </a:endParaRPr>
          </a:p>
          <a:p>
            <a:pPr algn="ctr"/>
            <a:r>
              <a:rPr lang="es-MX" dirty="0">
                <a:latin typeface="Arial Black" panose="020B0A04020102020204" pitchFamily="34" charset="0"/>
              </a:rPr>
              <a:t>ORIENTADA A LA POBLACIÓN GENERAL Y POBLACIONES VULNERABLES: POBLACIONES CLAVES,</a:t>
            </a:r>
          </a:p>
          <a:p>
            <a:pPr algn="ctr"/>
            <a:r>
              <a:rPr lang="es-MX" dirty="0">
                <a:latin typeface="Arial Black" panose="020B0A04020102020204" pitchFamily="34" charset="0"/>
              </a:rPr>
              <a:t> PERSONAS AFECTADAS POR VIH, TB Y/O MALARIA, ADULTOS MAYORES, </a:t>
            </a:r>
          </a:p>
          <a:p>
            <a:pPr algn="ctr"/>
            <a:r>
              <a:rPr lang="es-MX" dirty="0">
                <a:latin typeface="Arial Black" panose="020B0A04020102020204" pitchFamily="34" charset="0"/>
              </a:rPr>
              <a:t>Y PERSONAS CON DISCAPACIDADES</a:t>
            </a:r>
          </a:p>
          <a:p>
            <a:pPr algn="ctr"/>
            <a:r>
              <a:rPr lang="es-SV" sz="3600" dirty="0">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2006573" y="2258080"/>
            <a:ext cx="15420632" cy="523220"/>
          </a:xfrm>
          <a:prstGeom prst="rect">
            <a:avLst/>
          </a:prstGeom>
          <a:noFill/>
        </p:spPr>
        <p:txBody>
          <a:bodyPr wrap="none" rtlCol="0">
            <a:spAutoFit/>
          </a:bodyPr>
          <a:lstStyle/>
          <a:p>
            <a:r>
              <a:rPr lang="es-MX" sz="2800" dirty="0"/>
              <a:t>Nos encontramos en la </a:t>
            </a:r>
            <a:r>
              <a:rPr lang="es-MX" sz="2800" dirty="0">
                <a:effectLst>
                  <a:outerShdw blurRad="38100" dist="38100" dir="2700000" algn="tl">
                    <a:srgbClr val="000000">
                      <a:alpha val="43137"/>
                    </a:srgbClr>
                  </a:outerShdw>
                </a:effectLst>
              </a:rPr>
              <a:t>contratación</a:t>
            </a:r>
            <a:r>
              <a:rPr lang="es-MX" sz="2800" dirty="0"/>
              <a:t> de las diferentes consultorías y licitaciones, indicadas a continuación:</a:t>
            </a:r>
            <a:endParaRPr lang="es-SV" sz="2800" dirty="0"/>
          </a:p>
        </p:txBody>
      </p:sp>
      <p:graphicFrame>
        <p:nvGraphicFramePr>
          <p:cNvPr id="5" name="Tabla 7">
            <a:extLst>
              <a:ext uri="{FF2B5EF4-FFF2-40B4-BE49-F238E27FC236}">
                <a16:creationId xmlns:a16="http://schemas.microsoft.com/office/drawing/2014/main" id="{8432B43C-904F-4E35-A11E-325C4068112E}"/>
              </a:ext>
            </a:extLst>
          </p:cNvPr>
          <p:cNvGraphicFramePr>
            <a:graphicFrameLocks noGrp="1"/>
          </p:cNvGraphicFramePr>
          <p:nvPr>
            <p:extLst>
              <p:ext uri="{D42A27DB-BD31-4B8C-83A1-F6EECF244321}">
                <p14:modId xmlns:p14="http://schemas.microsoft.com/office/powerpoint/2010/main" val="3425762453"/>
              </p:ext>
            </p:extLst>
          </p:nvPr>
        </p:nvGraphicFramePr>
        <p:xfrm>
          <a:off x="2590800" y="2857500"/>
          <a:ext cx="14001438" cy="5836920"/>
        </p:xfrm>
        <a:graphic>
          <a:graphicData uri="http://schemas.openxmlformats.org/drawingml/2006/table">
            <a:tbl>
              <a:tblPr firstRow="1" bandRow="1">
                <a:tableStyleId>{5C22544A-7EE6-4342-B048-85BDC9FD1C3A}</a:tableStyleId>
              </a:tblPr>
              <a:tblGrid>
                <a:gridCol w="2786289">
                  <a:extLst>
                    <a:ext uri="{9D8B030D-6E8A-4147-A177-3AD203B41FA5}">
                      <a16:colId xmlns:a16="http://schemas.microsoft.com/office/drawing/2014/main" val="1906925531"/>
                    </a:ext>
                  </a:extLst>
                </a:gridCol>
                <a:gridCol w="2090511">
                  <a:extLst>
                    <a:ext uri="{9D8B030D-6E8A-4147-A177-3AD203B41FA5}">
                      <a16:colId xmlns:a16="http://schemas.microsoft.com/office/drawing/2014/main" val="896609687"/>
                    </a:ext>
                  </a:extLst>
                </a:gridCol>
                <a:gridCol w="4038600">
                  <a:extLst>
                    <a:ext uri="{9D8B030D-6E8A-4147-A177-3AD203B41FA5}">
                      <a16:colId xmlns:a16="http://schemas.microsoft.com/office/drawing/2014/main" val="2616954828"/>
                    </a:ext>
                  </a:extLst>
                </a:gridCol>
                <a:gridCol w="5086038">
                  <a:extLst>
                    <a:ext uri="{9D8B030D-6E8A-4147-A177-3AD203B41FA5}">
                      <a16:colId xmlns:a16="http://schemas.microsoft.com/office/drawing/2014/main" val="1105915989"/>
                    </a:ext>
                  </a:extLst>
                </a:gridCol>
              </a:tblGrid>
              <a:tr h="0">
                <a:tc>
                  <a:txBody>
                    <a:bodyPr/>
                    <a:lstStyle/>
                    <a:p>
                      <a:pPr algn="ctr"/>
                      <a:r>
                        <a:rPr lang="es-SV" sz="2000" dirty="0"/>
                        <a:t>MEDIO/ACCIÓN</a:t>
                      </a:r>
                    </a:p>
                  </a:txBody>
                  <a:tcPr anchor="ctr"/>
                </a:tc>
                <a:tc>
                  <a:txBody>
                    <a:bodyPr/>
                    <a:lstStyle/>
                    <a:p>
                      <a:pPr algn="ctr"/>
                      <a:r>
                        <a:rPr lang="es-SV" sz="2000" dirty="0"/>
                        <a:t>TIPO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2000" dirty="0"/>
                        <a:t>PORCENTAJE DE PRESUPUESTO INVERTIDO/A INVERTIR </a:t>
                      </a:r>
                    </a:p>
                    <a:p>
                      <a:pPr algn="ctr"/>
                      <a:endParaRPr lang="es-SV" sz="2000" dirty="0"/>
                    </a:p>
                  </a:txBody>
                  <a:tcPr anchor="ctr"/>
                </a:tc>
                <a:tc>
                  <a:txBody>
                    <a:bodyPr/>
                    <a:lstStyle/>
                    <a:p>
                      <a:pPr algn="ctr"/>
                      <a:r>
                        <a:rPr lang="es-SV" sz="2000" dirty="0"/>
                        <a:t>PÚBLICO QUE IMPACTARÁ </a:t>
                      </a:r>
                    </a:p>
                  </a:txBody>
                  <a:tcPr anchor="ctr"/>
                </a:tc>
                <a:extLst>
                  <a:ext uri="{0D108BD9-81ED-4DB2-BD59-A6C34878D82A}">
                    <a16:rowId xmlns:a16="http://schemas.microsoft.com/office/drawing/2014/main" val="4274291282"/>
                  </a:ext>
                </a:extLst>
              </a:tr>
              <a:tr h="533400">
                <a:tc>
                  <a:txBody>
                    <a:bodyPr/>
                    <a:lstStyle/>
                    <a:p>
                      <a:pPr algn="ctr"/>
                      <a:r>
                        <a:rPr lang="es-SV" b="1" dirty="0"/>
                        <a:t>DISEÑO Y CONCEPTO DE CAMPAÑA</a:t>
                      </a:r>
                    </a:p>
                  </a:txBody>
                  <a:tcPr anchor="ctr"/>
                </a:tc>
                <a:tc>
                  <a:txBody>
                    <a:bodyPr/>
                    <a:lstStyle/>
                    <a:p>
                      <a:pPr algn="ctr"/>
                      <a:r>
                        <a:rPr lang="es-SV" dirty="0"/>
                        <a:t>CONSULORÍA </a:t>
                      </a:r>
                    </a:p>
                  </a:txBody>
                  <a:tcPr/>
                </a:tc>
                <a:tc>
                  <a:txBody>
                    <a:bodyPr/>
                    <a:lstStyle/>
                    <a:p>
                      <a:pPr algn="ctr"/>
                      <a:r>
                        <a:rPr lang="es-SV" sz="1800" dirty="0"/>
                        <a:t>3.56%</a:t>
                      </a:r>
                    </a:p>
                  </a:txBody>
                  <a:tcPr/>
                </a:tc>
                <a:tc>
                  <a:txBody>
                    <a:bodyPr/>
                    <a:lstStyle/>
                    <a:p>
                      <a:pPr algn="ctr"/>
                      <a:r>
                        <a:rPr lang="es-SV" dirty="0"/>
                        <a:t>TODO EL PÚBLICO</a:t>
                      </a:r>
                    </a:p>
                  </a:txBody>
                  <a:tcPr/>
                </a:tc>
                <a:extLst>
                  <a:ext uri="{0D108BD9-81ED-4DB2-BD59-A6C34878D82A}">
                    <a16:rowId xmlns:a16="http://schemas.microsoft.com/office/drawing/2014/main" val="1283595069"/>
                  </a:ext>
                </a:extLst>
              </a:tr>
              <a:tr h="533400">
                <a:tc>
                  <a:txBody>
                    <a:bodyPr/>
                    <a:lstStyle/>
                    <a:p>
                      <a:pPr algn="ctr"/>
                      <a:r>
                        <a:rPr lang="es-SV" b="1" dirty="0"/>
                        <a:t>TV</a:t>
                      </a:r>
                    </a:p>
                  </a:txBody>
                  <a:tcPr anchor="ctr"/>
                </a:tc>
                <a:tc>
                  <a:txBody>
                    <a:bodyPr/>
                    <a:lstStyle/>
                    <a:p>
                      <a:pPr algn="ctr"/>
                      <a:r>
                        <a:rPr lang="es-SV" i="1" dirty="0"/>
                        <a:t>LICITACIÓN</a:t>
                      </a:r>
                    </a:p>
                  </a:txBody>
                  <a:tcPr/>
                </a:tc>
                <a:tc>
                  <a:txBody>
                    <a:bodyPr/>
                    <a:lstStyle/>
                    <a:p>
                      <a:pPr algn="ctr"/>
                      <a:r>
                        <a:rPr lang="es-SV" sz="1800" dirty="0"/>
                        <a:t>32.23%</a:t>
                      </a:r>
                    </a:p>
                  </a:txBody>
                  <a:tcPr/>
                </a:tc>
                <a:tc>
                  <a:txBody>
                    <a:bodyPr/>
                    <a:lstStyle/>
                    <a:p>
                      <a:pPr algn="ctr"/>
                      <a:r>
                        <a:rPr lang="es-SV" sz="1400" dirty="0"/>
                        <a:t>TODO EL PÚBLICO, CON ÉNFASIS EN ADULTOS MAYORES, PERSONAS CON DISCAPACIDAD </a:t>
                      </a:r>
                    </a:p>
                  </a:txBody>
                  <a:tcPr/>
                </a:tc>
                <a:extLst>
                  <a:ext uri="{0D108BD9-81ED-4DB2-BD59-A6C34878D82A}">
                    <a16:rowId xmlns:a16="http://schemas.microsoft.com/office/drawing/2014/main" val="3112839192"/>
                  </a:ext>
                </a:extLst>
              </a:tr>
              <a:tr h="0">
                <a:tc>
                  <a:txBody>
                    <a:bodyPr/>
                    <a:lstStyle/>
                    <a:p>
                      <a:pPr algn="ctr"/>
                      <a:r>
                        <a:rPr lang="es-SV" b="1" dirty="0"/>
                        <a:t>RADIO</a:t>
                      </a:r>
                    </a:p>
                  </a:txBody>
                  <a:tcPr anchor="ctr"/>
                </a:tc>
                <a:tc>
                  <a:txBody>
                    <a:bodyPr/>
                    <a:lstStyle/>
                    <a:p>
                      <a:pPr algn="ctr"/>
                      <a:r>
                        <a:rPr lang="es-SV" i="1" dirty="0"/>
                        <a:t>LICITACIÓN</a:t>
                      </a:r>
                    </a:p>
                  </a:txBody>
                  <a:tcPr/>
                </a:tc>
                <a:tc>
                  <a:txBody>
                    <a:bodyPr/>
                    <a:lstStyle/>
                    <a:p>
                      <a:pPr algn="ctr"/>
                      <a:r>
                        <a:rPr lang="es-SV" sz="1800" dirty="0"/>
                        <a:t>26.60%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sz="1400" dirty="0"/>
                        <a:t>TODO EL PÚBLICO, CON ÉNFASIS EN ADULTOS MAYORES, PERSONAS CON DISCAPACIDAD </a:t>
                      </a:r>
                    </a:p>
                    <a:p>
                      <a:pPr algn="ctr"/>
                      <a:endParaRPr lang="es-SV" dirty="0"/>
                    </a:p>
                  </a:txBody>
                  <a:tcPr/>
                </a:tc>
                <a:extLst>
                  <a:ext uri="{0D108BD9-81ED-4DB2-BD59-A6C34878D82A}">
                    <a16:rowId xmlns:a16="http://schemas.microsoft.com/office/drawing/2014/main" val="499263709"/>
                  </a:ext>
                </a:extLst>
              </a:tr>
              <a:tr h="533400">
                <a:tc>
                  <a:txBody>
                    <a:bodyPr/>
                    <a:lstStyle/>
                    <a:p>
                      <a:pPr algn="ctr"/>
                      <a:r>
                        <a:rPr lang="es-SV" b="1" dirty="0"/>
                        <a:t>OUTDOORS</a:t>
                      </a:r>
                    </a:p>
                  </a:txBody>
                  <a:tcPr anchor="ctr"/>
                </a:tc>
                <a:tc>
                  <a:txBody>
                    <a:bodyPr/>
                    <a:lstStyle/>
                    <a:p>
                      <a:pPr algn="ctr"/>
                      <a:r>
                        <a:rPr lang="es-SV" i="1" dirty="0"/>
                        <a:t>LICITACIÓN</a:t>
                      </a:r>
                    </a:p>
                  </a:txBody>
                  <a:tcPr/>
                </a:tc>
                <a:tc>
                  <a:txBody>
                    <a:bodyPr/>
                    <a:lstStyle/>
                    <a:p>
                      <a:pPr algn="ctr"/>
                      <a:r>
                        <a:rPr lang="es-SV" sz="1800" dirty="0"/>
                        <a:t>23.02%</a:t>
                      </a:r>
                    </a:p>
                  </a:txBody>
                  <a:tcPr/>
                </a:tc>
                <a:tc>
                  <a:txBody>
                    <a:bodyPr/>
                    <a:lstStyle/>
                    <a:p>
                      <a:pPr algn="ctr"/>
                      <a:r>
                        <a:rPr lang="es-SV" sz="1400" dirty="0"/>
                        <a:t>TODO EL PÚBLICO</a:t>
                      </a:r>
                    </a:p>
                  </a:txBody>
                  <a:tcPr/>
                </a:tc>
                <a:extLst>
                  <a:ext uri="{0D108BD9-81ED-4DB2-BD59-A6C34878D82A}">
                    <a16:rowId xmlns:a16="http://schemas.microsoft.com/office/drawing/2014/main" val="3001097257"/>
                  </a:ext>
                </a:extLst>
              </a:tr>
              <a:tr h="533400">
                <a:tc>
                  <a:txBody>
                    <a:bodyPr/>
                    <a:lstStyle/>
                    <a:p>
                      <a:pPr algn="ctr"/>
                      <a:r>
                        <a:rPr lang="es-SV" b="1" dirty="0"/>
                        <a:t>PAUTA DIGITAL</a:t>
                      </a:r>
                    </a:p>
                  </a:txBody>
                  <a:tcPr anchor="ctr"/>
                </a:tc>
                <a:tc>
                  <a:txBody>
                    <a:bodyPr/>
                    <a:lstStyle/>
                    <a:p>
                      <a:pPr algn="ctr"/>
                      <a:r>
                        <a:rPr lang="es-SV" dirty="0"/>
                        <a:t>CONSULTORÍA</a:t>
                      </a:r>
                    </a:p>
                  </a:txBody>
                  <a:tcPr/>
                </a:tc>
                <a:tc>
                  <a:txBody>
                    <a:bodyPr/>
                    <a:lstStyle/>
                    <a:p>
                      <a:pPr algn="ctr"/>
                      <a:r>
                        <a:rPr lang="es-SV" sz="1800" dirty="0"/>
                        <a:t>6.14%</a:t>
                      </a:r>
                    </a:p>
                  </a:txBody>
                  <a:tcPr/>
                </a:tc>
                <a:tc>
                  <a:txBody>
                    <a:bodyPr/>
                    <a:lstStyle/>
                    <a:p>
                      <a:pPr algn="ctr"/>
                      <a:r>
                        <a:rPr lang="es-SV" sz="1400" dirty="0"/>
                        <a:t>SERÁ SEGMENTADA PARA LOS DIFERENTES INTERESES DEL PÚBLICO</a:t>
                      </a:r>
                    </a:p>
                  </a:txBody>
                  <a:tcPr/>
                </a:tc>
                <a:extLst>
                  <a:ext uri="{0D108BD9-81ED-4DB2-BD59-A6C34878D82A}">
                    <a16:rowId xmlns:a16="http://schemas.microsoft.com/office/drawing/2014/main" val="432585091"/>
                  </a:ext>
                </a:extLst>
              </a:tr>
              <a:tr h="533400">
                <a:tc>
                  <a:txBody>
                    <a:bodyPr/>
                    <a:lstStyle/>
                    <a:p>
                      <a:pPr algn="ctr"/>
                      <a:r>
                        <a:rPr lang="es-SV" b="1" dirty="0"/>
                        <a:t>PRENSA </a:t>
                      </a:r>
                    </a:p>
                  </a:txBody>
                  <a:tcPr anchor="ctr"/>
                </a:tc>
                <a:tc>
                  <a:txBody>
                    <a:bodyPr/>
                    <a:lstStyle/>
                    <a:p>
                      <a:pPr algn="ctr"/>
                      <a:r>
                        <a:rPr lang="es-SV" dirty="0"/>
                        <a:t>REQUISICIÓN </a:t>
                      </a:r>
                    </a:p>
                  </a:txBody>
                  <a:tcPr/>
                </a:tc>
                <a:tc>
                  <a:txBody>
                    <a:bodyPr/>
                    <a:lstStyle/>
                    <a:p>
                      <a:pPr algn="ctr"/>
                      <a:r>
                        <a:rPr lang="es-SV" sz="1800" dirty="0"/>
                        <a:t>5.12%</a:t>
                      </a:r>
                    </a:p>
                  </a:txBody>
                  <a:tcPr/>
                </a:tc>
                <a:tc>
                  <a:txBody>
                    <a:bodyPr/>
                    <a:lstStyle/>
                    <a:p>
                      <a:pPr algn="ctr"/>
                      <a:r>
                        <a:rPr lang="es-SV" sz="1400" dirty="0"/>
                        <a:t>ADULTOS MAYORES , PERSONAS CON DISCAPACIDAD </a:t>
                      </a:r>
                    </a:p>
                  </a:txBody>
                  <a:tcPr/>
                </a:tc>
                <a:extLst>
                  <a:ext uri="{0D108BD9-81ED-4DB2-BD59-A6C34878D82A}">
                    <a16:rowId xmlns:a16="http://schemas.microsoft.com/office/drawing/2014/main" val="3306026973"/>
                  </a:ext>
                </a:extLst>
              </a:tr>
              <a:tr h="533400">
                <a:tc>
                  <a:txBody>
                    <a:bodyPr/>
                    <a:lstStyle/>
                    <a:p>
                      <a:pPr algn="ctr"/>
                      <a:r>
                        <a:rPr lang="es-SV" b="1" dirty="0"/>
                        <a:t>IMPRESOS Y OTROS</a:t>
                      </a:r>
                    </a:p>
                  </a:txBody>
                  <a:tcPr anchor="ctr"/>
                </a:tc>
                <a:tc>
                  <a:txBody>
                    <a:bodyPr/>
                    <a:lstStyle/>
                    <a:p>
                      <a:pPr algn="ctr"/>
                      <a:r>
                        <a:rPr lang="es-SV" dirty="0"/>
                        <a:t>CONSULTORÍA</a:t>
                      </a:r>
                    </a:p>
                  </a:txBody>
                  <a:tcPr/>
                </a:tc>
                <a:tc>
                  <a:txBody>
                    <a:bodyPr/>
                    <a:lstStyle/>
                    <a:p>
                      <a:pPr algn="ctr"/>
                      <a:r>
                        <a:rPr lang="es-SV" sz="1800" dirty="0"/>
                        <a:t>2.56%</a:t>
                      </a:r>
                    </a:p>
                  </a:txBody>
                  <a:tcPr/>
                </a:tc>
                <a:tc>
                  <a:txBody>
                    <a:bodyPr/>
                    <a:lstStyle/>
                    <a:p>
                      <a:pPr algn="ctr"/>
                      <a:r>
                        <a:rPr lang="es-SV" sz="1400" dirty="0"/>
                        <a:t>ADULTOS MAYORES, PERSONAS CON DISCAPACIDAD </a:t>
                      </a:r>
                    </a:p>
                  </a:txBody>
                  <a:tcPr/>
                </a:tc>
                <a:extLst>
                  <a:ext uri="{0D108BD9-81ED-4DB2-BD59-A6C34878D82A}">
                    <a16:rowId xmlns:a16="http://schemas.microsoft.com/office/drawing/2014/main" val="2690358336"/>
                  </a:ext>
                </a:extLst>
              </a:tr>
              <a:tr h="533400">
                <a:tc>
                  <a:txBody>
                    <a:bodyPr/>
                    <a:lstStyle/>
                    <a:p>
                      <a:pPr algn="ctr"/>
                      <a:r>
                        <a:rPr lang="es-SV" b="1" dirty="0"/>
                        <a:t>SITIO WEB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SV" dirty="0"/>
                        <a:t>REQUISICIÓN </a:t>
                      </a:r>
                    </a:p>
                    <a:p>
                      <a:pPr algn="ctr"/>
                      <a:endParaRPr lang="es-SV" dirty="0"/>
                    </a:p>
                  </a:txBody>
                  <a:tcPr/>
                </a:tc>
                <a:tc>
                  <a:txBody>
                    <a:bodyPr/>
                    <a:lstStyle/>
                    <a:p>
                      <a:pPr algn="ctr"/>
                      <a:r>
                        <a:rPr lang="es-SV" sz="1800" dirty="0"/>
                        <a:t>0.77%</a:t>
                      </a:r>
                    </a:p>
                  </a:txBody>
                  <a:tcPr/>
                </a:tc>
                <a:tc>
                  <a:txBody>
                    <a:bodyPr/>
                    <a:lstStyle/>
                    <a:p>
                      <a:pPr algn="ctr"/>
                      <a:r>
                        <a:rPr lang="es-MX" sz="1400" dirty="0"/>
                        <a:t>POBLACIONES CLAVES,</a:t>
                      </a:r>
                    </a:p>
                    <a:p>
                      <a:pPr algn="ctr"/>
                      <a:r>
                        <a:rPr lang="es-MX" sz="1400" dirty="0"/>
                        <a:t> PERSONAS AFECTADAS POR VIH, TB Y/O MALARIA Y PERSONAS CON DISCAPACIDADES (INCLUSIVO)</a:t>
                      </a:r>
                      <a:endParaRPr lang="es-SV" sz="1400" dirty="0"/>
                    </a:p>
                  </a:txBody>
                  <a:tcPr/>
                </a:tc>
                <a:extLst>
                  <a:ext uri="{0D108BD9-81ED-4DB2-BD59-A6C34878D82A}">
                    <a16:rowId xmlns:a16="http://schemas.microsoft.com/office/drawing/2014/main" val="11940259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046F0B-9915-473C-9F18-704D46467941}"/>
              </a:ext>
            </a:extLst>
          </p:cNvPr>
          <p:cNvSpPr txBox="1"/>
          <p:nvPr/>
        </p:nvSpPr>
        <p:spPr>
          <a:xfrm>
            <a:off x="3333956" y="190500"/>
            <a:ext cx="12765866" cy="2616101"/>
          </a:xfrm>
          <a:prstGeom prst="rect">
            <a:avLst/>
          </a:prstGeom>
          <a:noFill/>
        </p:spPr>
        <p:txBody>
          <a:bodyPr wrap="none" rtlCol="0">
            <a:spAutoFit/>
          </a:bodyPr>
          <a:lstStyle/>
          <a:p>
            <a:pPr algn="ctr"/>
            <a:r>
              <a:rPr lang="es-SV" sz="2800" dirty="0">
                <a:latin typeface="Arial Black" panose="020B0A04020102020204" pitchFamily="34" charset="0"/>
              </a:rPr>
              <a:t>AVANCES EN IMPLEMENTACIÓN DE CAMPAÑA </a:t>
            </a:r>
            <a:r>
              <a:rPr lang="es-MX" sz="2800" dirty="0">
                <a:latin typeface="Arial Black" panose="020B0A04020102020204" pitchFamily="34" charset="0"/>
              </a:rPr>
              <a:t>COMUNICACIÓN </a:t>
            </a:r>
          </a:p>
          <a:p>
            <a:pPr algn="ctr"/>
            <a:r>
              <a:rPr lang="es-MX" sz="2800" dirty="0">
                <a:latin typeface="Arial Black" panose="020B0A04020102020204" pitchFamily="34" charset="0"/>
              </a:rPr>
              <a:t>DE RIESGO PARA LA PREVENCIÓN DE COVID19 </a:t>
            </a:r>
          </a:p>
          <a:p>
            <a:pPr algn="ctr"/>
            <a:endParaRPr lang="es-MX" dirty="0">
              <a:latin typeface="Arial Black" panose="020B0A04020102020204" pitchFamily="34" charset="0"/>
            </a:endParaRPr>
          </a:p>
          <a:p>
            <a:pPr algn="ctr"/>
            <a:r>
              <a:rPr lang="es-MX" dirty="0">
                <a:latin typeface="Arial Black" panose="020B0A04020102020204" pitchFamily="34" charset="0"/>
              </a:rPr>
              <a:t>ORIENTADA A LA POBLACIÓN GENERAL Y POBLACIONES VULNERABLES: POBLACIONES CLAVES,</a:t>
            </a:r>
          </a:p>
          <a:p>
            <a:pPr algn="ctr"/>
            <a:r>
              <a:rPr lang="es-MX" dirty="0">
                <a:latin typeface="Arial Black" panose="020B0A04020102020204" pitchFamily="34" charset="0"/>
              </a:rPr>
              <a:t> PERSONAS AFECTADAS POR VIH, TB Y/O MALARIA, ADULTOS MAYORES, </a:t>
            </a:r>
          </a:p>
          <a:p>
            <a:pPr algn="ctr"/>
            <a:r>
              <a:rPr lang="es-MX" dirty="0">
                <a:latin typeface="Arial Black" panose="020B0A04020102020204" pitchFamily="34" charset="0"/>
              </a:rPr>
              <a:t>Y PERSONAS CON DISCAPACIDADES</a:t>
            </a:r>
          </a:p>
          <a:p>
            <a:pPr algn="ctr"/>
            <a:r>
              <a:rPr lang="es-SV" sz="3600" dirty="0">
                <a:latin typeface="Arial Black" panose="020B0A04020102020204" pitchFamily="34" charset="0"/>
              </a:rPr>
              <a:t> </a:t>
            </a:r>
          </a:p>
        </p:txBody>
      </p:sp>
      <p:sp>
        <p:nvSpPr>
          <p:cNvPr id="7" name="CuadroTexto 6">
            <a:extLst>
              <a:ext uri="{FF2B5EF4-FFF2-40B4-BE49-F238E27FC236}">
                <a16:creationId xmlns:a16="http://schemas.microsoft.com/office/drawing/2014/main" id="{2954AB09-367A-4B1B-9E4B-3485382A3FA4}"/>
              </a:ext>
            </a:extLst>
          </p:cNvPr>
          <p:cNvSpPr txBox="1"/>
          <p:nvPr/>
        </p:nvSpPr>
        <p:spPr>
          <a:xfrm>
            <a:off x="1751187" y="2838376"/>
            <a:ext cx="6403804" cy="523220"/>
          </a:xfrm>
          <a:prstGeom prst="rect">
            <a:avLst/>
          </a:prstGeom>
          <a:noFill/>
        </p:spPr>
        <p:txBody>
          <a:bodyPr wrap="none" rtlCol="0">
            <a:spAutoFit/>
          </a:bodyPr>
          <a:lstStyle/>
          <a:p>
            <a:r>
              <a:rPr lang="es-MX" sz="2800" i="1" dirty="0"/>
              <a:t>Línea de tiempo - adjudicación y ejecución:</a:t>
            </a:r>
            <a:endParaRPr lang="es-SV" sz="2800" i="1" dirty="0"/>
          </a:p>
        </p:txBody>
      </p:sp>
      <p:cxnSp>
        <p:nvCxnSpPr>
          <p:cNvPr id="3" name="Conector recto 2">
            <a:extLst>
              <a:ext uri="{FF2B5EF4-FFF2-40B4-BE49-F238E27FC236}">
                <a16:creationId xmlns:a16="http://schemas.microsoft.com/office/drawing/2014/main" id="{F2F4038F-61E3-4903-8614-CDF56758A9E7}"/>
              </a:ext>
            </a:extLst>
          </p:cNvPr>
          <p:cNvCxnSpPr>
            <a:cxnSpLocks/>
          </p:cNvCxnSpPr>
          <p:nvPr/>
        </p:nvCxnSpPr>
        <p:spPr>
          <a:xfrm>
            <a:off x="2962378" y="5676899"/>
            <a:ext cx="12363244" cy="0"/>
          </a:xfrm>
          <a:prstGeom prst="line">
            <a:avLst/>
          </a:prstGeom>
          <a:ln w="57150">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4AF187A2-0375-4751-B4CA-CF03AC4A92BE}"/>
              </a:ext>
            </a:extLst>
          </p:cNvPr>
          <p:cNvSpPr txBox="1"/>
          <p:nvPr/>
        </p:nvSpPr>
        <p:spPr>
          <a:xfrm>
            <a:off x="15697200" y="5292179"/>
            <a:ext cx="2327881" cy="769441"/>
          </a:xfrm>
          <a:prstGeom prst="rect">
            <a:avLst/>
          </a:prstGeom>
          <a:noFill/>
        </p:spPr>
        <p:txBody>
          <a:bodyPr wrap="none" rtlCol="0">
            <a:spAutoFit/>
          </a:bodyPr>
          <a:lstStyle/>
          <a:p>
            <a:r>
              <a:rPr lang="es-MX" sz="4400" b="1" dirty="0">
                <a:solidFill>
                  <a:schemeClr val="accent3"/>
                </a:solidFill>
              </a:rPr>
              <a:t>$195,500</a:t>
            </a:r>
            <a:endParaRPr lang="es-SV" sz="4400" b="1" dirty="0">
              <a:solidFill>
                <a:schemeClr val="accent3"/>
              </a:solidFill>
            </a:endParaRPr>
          </a:p>
        </p:txBody>
      </p:sp>
      <p:cxnSp>
        <p:nvCxnSpPr>
          <p:cNvPr id="11" name="Conector recto 10">
            <a:extLst>
              <a:ext uri="{FF2B5EF4-FFF2-40B4-BE49-F238E27FC236}">
                <a16:creationId xmlns:a16="http://schemas.microsoft.com/office/drawing/2014/main" id="{97CA7D1A-6C1C-47F5-9F46-1BE98F6E1D7C}"/>
              </a:ext>
            </a:extLst>
          </p:cNvPr>
          <p:cNvCxnSpPr/>
          <p:nvPr/>
        </p:nvCxnSpPr>
        <p:spPr>
          <a:xfrm flipV="1">
            <a:off x="5181600" y="4457700"/>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88CE8B72-5EB5-48DA-9EED-5883271FB49D}"/>
              </a:ext>
            </a:extLst>
          </p:cNvPr>
          <p:cNvCxnSpPr/>
          <p:nvPr/>
        </p:nvCxnSpPr>
        <p:spPr>
          <a:xfrm flipV="1">
            <a:off x="11125200" y="4447478"/>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43B4737A-CC99-4701-A2B6-95D094240DFA}"/>
              </a:ext>
            </a:extLst>
          </p:cNvPr>
          <p:cNvCxnSpPr/>
          <p:nvPr/>
        </p:nvCxnSpPr>
        <p:spPr>
          <a:xfrm flipV="1">
            <a:off x="8181278" y="4447478"/>
            <a:ext cx="1371600" cy="2590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7A889BB1-3106-4298-84BE-A11763ED5F71}"/>
              </a:ext>
            </a:extLst>
          </p:cNvPr>
          <p:cNvSpPr txBox="1"/>
          <p:nvPr/>
        </p:nvSpPr>
        <p:spPr>
          <a:xfrm>
            <a:off x="3546608" y="7310110"/>
            <a:ext cx="542136" cy="523220"/>
          </a:xfrm>
          <a:prstGeom prst="rect">
            <a:avLst/>
          </a:prstGeom>
          <a:noFill/>
        </p:spPr>
        <p:txBody>
          <a:bodyPr wrap="none" rtlCol="0">
            <a:spAutoFit/>
          </a:bodyPr>
          <a:lstStyle/>
          <a:p>
            <a:r>
              <a:rPr lang="es-MX" sz="2800" dirty="0"/>
              <a:t>T1</a:t>
            </a:r>
            <a:endParaRPr lang="es-SV" sz="2800" dirty="0"/>
          </a:p>
        </p:txBody>
      </p:sp>
      <p:sp>
        <p:nvSpPr>
          <p:cNvPr id="16" name="CuadroTexto 15">
            <a:extLst>
              <a:ext uri="{FF2B5EF4-FFF2-40B4-BE49-F238E27FC236}">
                <a16:creationId xmlns:a16="http://schemas.microsoft.com/office/drawing/2014/main" id="{668B89A1-2904-422B-BE74-5EC8225C0F7A}"/>
              </a:ext>
            </a:extLst>
          </p:cNvPr>
          <p:cNvSpPr txBox="1"/>
          <p:nvPr/>
        </p:nvSpPr>
        <p:spPr>
          <a:xfrm>
            <a:off x="6697041" y="7310110"/>
            <a:ext cx="542136" cy="523220"/>
          </a:xfrm>
          <a:prstGeom prst="rect">
            <a:avLst/>
          </a:prstGeom>
          <a:noFill/>
        </p:spPr>
        <p:txBody>
          <a:bodyPr wrap="none" rtlCol="0">
            <a:spAutoFit/>
          </a:bodyPr>
          <a:lstStyle/>
          <a:p>
            <a:r>
              <a:rPr lang="es-MX" sz="2800" dirty="0"/>
              <a:t>T2</a:t>
            </a:r>
            <a:endParaRPr lang="es-SV" sz="2800" dirty="0"/>
          </a:p>
        </p:txBody>
      </p:sp>
      <p:sp>
        <p:nvSpPr>
          <p:cNvPr id="17" name="CuadroTexto 16">
            <a:extLst>
              <a:ext uri="{FF2B5EF4-FFF2-40B4-BE49-F238E27FC236}">
                <a16:creationId xmlns:a16="http://schemas.microsoft.com/office/drawing/2014/main" id="{B2067B6B-33E9-4449-9ECF-C18A01B848FC}"/>
              </a:ext>
            </a:extLst>
          </p:cNvPr>
          <p:cNvSpPr txBox="1"/>
          <p:nvPr/>
        </p:nvSpPr>
        <p:spPr>
          <a:xfrm>
            <a:off x="9532499" y="7305020"/>
            <a:ext cx="542136" cy="523220"/>
          </a:xfrm>
          <a:prstGeom prst="rect">
            <a:avLst/>
          </a:prstGeom>
          <a:noFill/>
        </p:spPr>
        <p:txBody>
          <a:bodyPr wrap="none" rtlCol="0">
            <a:spAutoFit/>
          </a:bodyPr>
          <a:lstStyle/>
          <a:p>
            <a:r>
              <a:rPr lang="es-MX" sz="2800" dirty="0"/>
              <a:t>T3</a:t>
            </a:r>
            <a:endParaRPr lang="es-SV" sz="2800" dirty="0"/>
          </a:p>
        </p:txBody>
      </p:sp>
      <p:sp>
        <p:nvSpPr>
          <p:cNvPr id="18" name="CuadroTexto 17">
            <a:extLst>
              <a:ext uri="{FF2B5EF4-FFF2-40B4-BE49-F238E27FC236}">
                <a16:creationId xmlns:a16="http://schemas.microsoft.com/office/drawing/2014/main" id="{BE841C74-A5FE-47C8-A3C0-DF90978D70E5}"/>
              </a:ext>
            </a:extLst>
          </p:cNvPr>
          <p:cNvSpPr txBox="1"/>
          <p:nvPr/>
        </p:nvSpPr>
        <p:spPr>
          <a:xfrm>
            <a:off x="12954000" y="7294840"/>
            <a:ext cx="542136" cy="523220"/>
          </a:xfrm>
          <a:prstGeom prst="rect">
            <a:avLst/>
          </a:prstGeom>
          <a:noFill/>
        </p:spPr>
        <p:txBody>
          <a:bodyPr wrap="none" rtlCol="0">
            <a:spAutoFit/>
          </a:bodyPr>
          <a:lstStyle/>
          <a:p>
            <a:r>
              <a:rPr lang="es-MX" sz="2800" dirty="0"/>
              <a:t>T4</a:t>
            </a:r>
            <a:endParaRPr lang="es-SV" sz="2800" dirty="0"/>
          </a:p>
        </p:txBody>
      </p:sp>
      <p:sp>
        <p:nvSpPr>
          <p:cNvPr id="19" name="CuadroTexto 18">
            <a:extLst>
              <a:ext uri="{FF2B5EF4-FFF2-40B4-BE49-F238E27FC236}">
                <a16:creationId xmlns:a16="http://schemas.microsoft.com/office/drawing/2014/main" id="{3C84427E-9161-4AA8-B722-0C10F7CDBB73}"/>
              </a:ext>
            </a:extLst>
          </p:cNvPr>
          <p:cNvSpPr txBox="1"/>
          <p:nvPr/>
        </p:nvSpPr>
        <p:spPr>
          <a:xfrm>
            <a:off x="1785941" y="6382735"/>
            <a:ext cx="1560171" cy="400110"/>
          </a:xfrm>
          <a:prstGeom prst="rect">
            <a:avLst/>
          </a:prstGeom>
          <a:noFill/>
        </p:spPr>
        <p:txBody>
          <a:bodyPr wrap="none" rtlCol="0">
            <a:spAutoFit/>
          </a:bodyPr>
          <a:lstStyle/>
          <a:p>
            <a:r>
              <a:rPr lang="es-MX" sz="2000" b="1" dirty="0">
                <a:solidFill>
                  <a:schemeClr val="accent5">
                    <a:lumMod val="75000"/>
                  </a:schemeClr>
                </a:solidFill>
              </a:rPr>
              <a:t>Adjudicación</a:t>
            </a:r>
            <a:endParaRPr lang="es-SV" sz="2000" b="1" dirty="0">
              <a:solidFill>
                <a:schemeClr val="accent5">
                  <a:lumMod val="75000"/>
                </a:schemeClr>
              </a:solidFill>
            </a:endParaRPr>
          </a:p>
        </p:txBody>
      </p:sp>
      <p:sp>
        <p:nvSpPr>
          <p:cNvPr id="20" name="CuadroTexto 19">
            <a:extLst>
              <a:ext uri="{FF2B5EF4-FFF2-40B4-BE49-F238E27FC236}">
                <a16:creationId xmlns:a16="http://schemas.microsoft.com/office/drawing/2014/main" id="{0784C6AA-4A38-44B4-8779-FCD8DD903BFE}"/>
              </a:ext>
            </a:extLst>
          </p:cNvPr>
          <p:cNvSpPr txBox="1"/>
          <p:nvPr/>
        </p:nvSpPr>
        <p:spPr>
          <a:xfrm>
            <a:off x="1764119" y="4285184"/>
            <a:ext cx="1196161" cy="400110"/>
          </a:xfrm>
          <a:prstGeom prst="rect">
            <a:avLst/>
          </a:prstGeom>
          <a:noFill/>
        </p:spPr>
        <p:txBody>
          <a:bodyPr wrap="none" rtlCol="0">
            <a:spAutoFit/>
          </a:bodyPr>
          <a:lstStyle/>
          <a:p>
            <a:r>
              <a:rPr lang="es-MX" sz="2000" b="1" dirty="0">
                <a:solidFill>
                  <a:schemeClr val="accent4"/>
                </a:solidFill>
              </a:rPr>
              <a:t>Ejecución</a:t>
            </a:r>
            <a:endParaRPr lang="es-SV" sz="2000" b="1" dirty="0">
              <a:solidFill>
                <a:schemeClr val="accent4"/>
              </a:solidFill>
            </a:endParaRPr>
          </a:p>
        </p:txBody>
      </p:sp>
      <p:sp>
        <p:nvSpPr>
          <p:cNvPr id="21" name="CuadroTexto 20">
            <a:extLst>
              <a:ext uri="{FF2B5EF4-FFF2-40B4-BE49-F238E27FC236}">
                <a16:creationId xmlns:a16="http://schemas.microsoft.com/office/drawing/2014/main" id="{A41ABEE5-B663-4301-8F5E-F4F4F831F6FA}"/>
              </a:ext>
            </a:extLst>
          </p:cNvPr>
          <p:cNvSpPr txBox="1"/>
          <p:nvPr/>
        </p:nvSpPr>
        <p:spPr>
          <a:xfrm>
            <a:off x="3553522" y="6005197"/>
            <a:ext cx="899605" cy="400110"/>
          </a:xfrm>
          <a:prstGeom prst="rect">
            <a:avLst/>
          </a:prstGeom>
          <a:noFill/>
        </p:spPr>
        <p:txBody>
          <a:bodyPr wrap="none" rtlCol="0">
            <a:spAutoFit/>
          </a:bodyPr>
          <a:lstStyle/>
          <a:p>
            <a:r>
              <a:rPr lang="es-MX" sz="2000" b="1" dirty="0">
                <a:solidFill>
                  <a:schemeClr val="accent5">
                    <a:lumMod val="75000"/>
                  </a:schemeClr>
                </a:solidFill>
              </a:rPr>
              <a:t>$7,000</a:t>
            </a:r>
            <a:endParaRPr lang="es-SV" sz="2000" b="1" dirty="0">
              <a:solidFill>
                <a:schemeClr val="accent5">
                  <a:lumMod val="75000"/>
                </a:schemeClr>
              </a:solidFill>
            </a:endParaRPr>
          </a:p>
        </p:txBody>
      </p:sp>
      <p:sp>
        <p:nvSpPr>
          <p:cNvPr id="22" name="CuadroTexto 21">
            <a:extLst>
              <a:ext uri="{FF2B5EF4-FFF2-40B4-BE49-F238E27FC236}">
                <a16:creationId xmlns:a16="http://schemas.microsoft.com/office/drawing/2014/main" id="{67CF98BC-6EFB-4638-B359-070D0AB9DC70}"/>
              </a:ext>
            </a:extLst>
          </p:cNvPr>
          <p:cNvSpPr txBox="1"/>
          <p:nvPr/>
        </p:nvSpPr>
        <p:spPr>
          <a:xfrm>
            <a:off x="6494235" y="6005197"/>
            <a:ext cx="1159292" cy="400110"/>
          </a:xfrm>
          <a:prstGeom prst="rect">
            <a:avLst/>
          </a:prstGeom>
          <a:noFill/>
        </p:spPr>
        <p:txBody>
          <a:bodyPr wrap="none" rtlCol="0">
            <a:spAutoFit/>
          </a:bodyPr>
          <a:lstStyle/>
          <a:p>
            <a:r>
              <a:rPr lang="es-MX" sz="2000" b="1" dirty="0">
                <a:solidFill>
                  <a:schemeClr val="accent5">
                    <a:lumMod val="75000"/>
                  </a:schemeClr>
                </a:solidFill>
              </a:rPr>
              <a:t>$188,500</a:t>
            </a:r>
            <a:endParaRPr lang="es-SV" sz="2000" b="1" dirty="0">
              <a:solidFill>
                <a:schemeClr val="accent5">
                  <a:lumMod val="75000"/>
                </a:schemeClr>
              </a:solidFill>
            </a:endParaRPr>
          </a:p>
        </p:txBody>
      </p:sp>
      <p:cxnSp>
        <p:nvCxnSpPr>
          <p:cNvPr id="23" name="Conector recto 22">
            <a:extLst>
              <a:ext uri="{FF2B5EF4-FFF2-40B4-BE49-F238E27FC236}">
                <a16:creationId xmlns:a16="http://schemas.microsoft.com/office/drawing/2014/main" id="{5D3AC3CA-7B93-45DA-9766-88DF53D2FE7C}"/>
              </a:ext>
            </a:extLst>
          </p:cNvPr>
          <p:cNvCxnSpPr>
            <a:cxnSpLocks/>
          </p:cNvCxnSpPr>
          <p:nvPr/>
        </p:nvCxnSpPr>
        <p:spPr>
          <a:xfrm>
            <a:off x="6223198" y="6708301"/>
            <a:ext cx="1585175" cy="0"/>
          </a:xfrm>
          <a:prstGeom prst="line">
            <a:avLst/>
          </a:prstGeom>
          <a:ln w="28575">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F084B3A4-4C5F-4B04-9174-E3A98B9C0AB3}"/>
              </a:ext>
            </a:extLst>
          </p:cNvPr>
          <p:cNvSpPr txBox="1"/>
          <p:nvPr/>
        </p:nvSpPr>
        <p:spPr>
          <a:xfrm>
            <a:off x="3707822" y="4738278"/>
            <a:ext cx="899605" cy="400110"/>
          </a:xfrm>
          <a:prstGeom prst="rect">
            <a:avLst/>
          </a:prstGeom>
          <a:noFill/>
        </p:spPr>
        <p:txBody>
          <a:bodyPr wrap="none" rtlCol="0">
            <a:spAutoFit/>
          </a:bodyPr>
          <a:lstStyle/>
          <a:p>
            <a:r>
              <a:rPr lang="es-MX" sz="2000" b="1" dirty="0">
                <a:solidFill>
                  <a:schemeClr val="accent4"/>
                </a:solidFill>
              </a:rPr>
              <a:t>$7,000</a:t>
            </a:r>
            <a:endParaRPr lang="es-SV" sz="2000" b="1" dirty="0">
              <a:solidFill>
                <a:schemeClr val="accent4"/>
              </a:solidFill>
            </a:endParaRPr>
          </a:p>
        </p:txBody>
      </p:sp>
      <p:sp>
        <p:nvSpPr>
          <p:cNvPr id="26" name="CuadroTexto 25">
            <a:extLst>
              <a:ext uri="{FF2B5EF4-FFF2-40B4-BE49-F238E27FC236}">
                <a16:creationId xmlns:a16="http://schemas.microsoft.com/office/drawing/2014/main" id="{1E7731DF-91CF-4393-97AC-82F69ADC9EDF}"/>
              </a:ext>
            </a:extLst>
          </p:cNvPr>
          <p:cNvSpPr txBox="1"/>
          <p:nvPr/>
        </p:nvSpPr>
        <p:spPr>
          <a:xfrm>
            <a:off x="7203724" y="4738278"/>
            <a:ext cx="1029449" cy="400110"/>
          </a:xfrm>
          <a:prstGeom prst="rect">
            <a:avLst/>
          </a:prstGeom>
          <a:noFill/>
        </p:spPr>
        <p:txBody>
          <a:bodyPr wrap="none" rtlCol="0">
            <a:spAutoFit/>
          </a:bodyPr>
          <a:lstStyle/>
          <a:p>
            <a:r>
              <a:rPr lang="es-MX" sz="2000" b="1" dirty="0">
                <a:solidFill>
                  <a:schemeClr val="accent4"/>
                </a:solidFill>
              </a:rPr>
              <a:t>$39,500</a:t>
            </a:r>
            <a:endParaRPr lang="es-SV" sz="2000" b="1" dirty="0">
              <a:solidFill>
                <a:schemeClr val="accent4"/>
              </a:solidFill>
            </a:endParaRPr>
          </a:p>
        </p:txBody>
      </p:sp>
      <p:sp>
        <p:nvSpPr>
          <p:cNvPr id="27" name="CuadroTexto 26">
            <a:extLst>
              <a:ext uri="{FF2B5EF4-FFF2-40B4-BE49-F238E27FC236}">
                <a16:creationId xmlns:a16="http://schemas.microsoft.com/office/drawing/2014/main" id="{C70D0FB9-8588-4F13-80CA-EAA9E857A360}"/>
              </a:ext>
            </a:extLst>
          </p:cNvPr>
          <p:cNvSpPr txBox="1"/>
          <p:nvPr/>
        </p:nvSpPr>
        <p:spPr>
          <a:xfrm>
            <a:off x="10151507" y="4738278"/>
            <a:ext cx="1029449" cy="400110"/>
          </a:xfrm>
          <a:prstGeom prst="rect">
            <a:avLst/>
          </a:prstGeom>
          <a:noFill/>
        </p:spPr>
        <p:txBody>
          <a:bodyPr wrap="none" rtlCol="0">
            <a:spAutoFit/>
          </a:bodyPr>
          <a:lstStyle/>
          <a:p>
            <a:r>
              <a:rPr lang="es-MX" sz="2000" b="1" dirty="0">
                <a:solidFill>
                  <a:schemeClr val="accent4"/>
                </a:solidFill>
              </a:rPr>
              <a:t>$91,000</a:t>
            </a:r>
            <a:endParaRPr lang="es-SV" sz="2000" b="1" dirty="0">
              <a:solidFill>
                <a:schemeClr val="accent4"/>
              </a:solidFill>
            </a:endParaRPr>
          </a:p>
        </p:txBody>
      </p:sp>
      <p:sp>
        <p:nvSpPr>
          <p:cNvPr id="28" name="CuadroTexto 27">
            <a:extLst>
              <a:ext uri="{FF2B5EF4-FFF2-40B4-BE49-F238E27FC236}">
                <a16:creationId xmlns:a16="http://schemas.microsoft.com/office/drawing/2014/main" id="{D3009F98-B350-426A-8C30-474A4E53AB07}"/>
              </a:ext>
            </a:extLst>
          </p:cNvPr>
          <p:cNvSpPr txBox="1"/>
          <p:nvPr/>
        </p:nvSpPr>
        <p:spPr>
          <a:xfrm>
            <a:off x="13243653" y="4738278"/>
            <a:ext cx="1029449" cy="400110"/>
          </a:xfrm>
          <a:prstGeom prst="rect">
            <a:avLst/>
          </a:prstGeom>
          <a:noFill/>
        </p:spPr>
        <p:txBody>
          <a:bodyPr wrap="none" rtlCol="0">
            <a:spAutoFit/>
          </a:bodyPr>
          <a:lstStyle/>
          <a:p>
            <a:r>
              <a:rPr lang="es-MX" sz="2000" b="1" dirty="0">
                <a:solidFill>
                  <a:schemeClr val="accent4"/>
                </a:solidFill>
              </a:rPr>
              <a:t>$58,000</a:t>
            </a:r>
            <a:endParaRPr lang="es-SV" sz="2000" b="1" dirty="0">
              <a:solidFill>
                <a:schemeClr val="accent4"/>
              </a:solidFill>
            </a:endParaRPr>
          </a:p>
        </p:txBody>
      </p:sp>
    </p:spTree>
    <p:extLst>
      <p:ext uri="{BB962C8B-B14F-4D97-AF65-F5344CB8AC3E}">
        <p14:creationId xmlns:p14="http://schemas.microsoft.com/office/powerpoint/2010/main" val="174725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89AB7CB-358D-4CFD-8577-7CE3D5A05D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520" y="240454"/>
            <a:ext cx="17814960" cy="9641678"/>
          </a:xfrm>
          <a:prstGeom prst="rect">
            <a:avLst/>
          </a:prstGeom>
        </p:spPr>
      </p:pic>
      <p:sp>
        <p:nvSpPr>
          <p:cNvPr id="7" name="CuadroTexto 6">
            <a:extLst>
              <a:ext uri="{FF2B5EF4-FFF2-40B4-BE49-F238E27FC236}">
                <a16:creationId xmlns:a16="http://schemas.microsoft.com/office/drawing/2014/main" id="{F0BC4D0D-CD34-4CCE-ADB1-2D48D1485E80}"/>
              </a:ext>
            </a:extLst>
          </p:cNvPr>
          <p:cNvSpPr txBox="1"/>
          <p:nvPr/>
        </p:nvSpPr>
        <p:spPr>
          <a:xfrm>
            <a:off x="3216475" y="427954"/>
            <a:ext cx="10558457" cy="2400657"/>
          </a:xfrm>
          <a:prstGeom prst="rect">
            <a:avLst/>
          </a:prstGeom>
          <a:noFill/>
        </p:spPr>
        <p:txBody>
          <a:bodyPr wrap="square" rtlCol="0" anchor="ctr">
            <a:spAutoFit/>
          </a:bodyPr>
          <a:lstStyle/>
          <a:p>
            <a:pPr algn="ctr"/>
            <a:r>
              <a:rPr lang="es-MX" sz="7500" dirty="0">
                <a:solidFill>
                  <a:schemeClr val="bg1"/>
                </a:solidFill>
                <a:latin typeface="Veneer" panose="02000806000000000000" pitchFamily="50" charset="0"/>
              </a:rPr>
              <a:t>Estrategias de trabajo sociedad civil y juventudes</a:t>
            </a:r>
          </a:p>
        </p:txBody>
      </p:sp>
      <p:graphicFrame>
        <p:nvGraphicFramePr>
          <p:cNvPr id="8" name="Marcador de contenido 3">
            <a:extLst>
              <a:ext uri="{FF2B5EF4-FFF2-40B4-BE49-F238E27FC236}">
                <a16:creationId xmlns:a16="http://schemas.microsoft.com/office/drawing/2014/main" id="{72DA6C83-58DC-4E6E-86B9-5B23B4E6AEE7}"/>
              </a:ext>
            </a:extLst>
          </p:cNvPr>
          <p:cNvGraphicFramePr>
            <a:graphicFrameLocks noGrp="1"/>
          </p:cNvGraphicFramePr>
          <p:nvPr>
            <p:ph idx="1"/>
          </p:nvPr>
        </p:nvGraphicFramePr>
        <p:xfrm>
          <a:off x="1257300" y="2738438"/>
          <a:ext cx="15773400" cy="652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402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3DD5678-3E9C-4BBB-BEA7-B3AC0D16895B}"/>
              </a:ext>
            </a:extLst>
          </p:cNvPr>
          <p:cNvGraphicFramePr/>
          <p:nvPr/>
        </p:nvGraphicFramePr>
        <p:xfrm>
          <a:off x="1655882" y="489613"/>
          <a:ext cx="16438434" cy="963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FECAA83D-ABE4-40AA-9358-49080F99FB91}"/>
              </a:ext>
            </a:extLst>
          </p:cNvPr>
          <p:cNvPicPr>
            <a:picLocks noChangeAspect="1"/>
          </p:cNvPicPr>
          <p:nvPr/>
        </p:nvPicPr>
        <p:blipFill>
          <a:blip r:embed="rId7"/>
          <a:stretch>
            <a:fillRect/>
          </a:stretch>
        </p:blipFill>
        <p:spPr>
          <a:xfrm>
            <a:off x="695741" y="154130"/>
            <a:ext cx="800295" cy="9963906"/>
          </a:xfrm>
          <a:prstGeom prst="rect">
            <a:avLst/>
          </a:prstGeom>
        </p:spPr>
      </p:pic>
      <p:sp>
        <p:nvSpPr>
          <p:cNvPr id="9" name="CuadroTexto 8">
            <a:extLst>
              <a:ext uri="{FF2B5EF4-FFF2-40B4-BE49-F238E27FC236}">
                <a16:creationId xmlns:a16="http://schemas.microsoft.com/office/drawing/2014/main" id="{0C843727-F00F-4C05-97ED-6598CB8F8684}"/>
              </a:ext>
            </a:extLst>
          </p:cNvPr>
          <p:cNvSpPr txBox="1"/>
          <p:nvPr/>
        </p:nvSpPr>
        <p:spPr>
          <a:xfrm rot="16200000">
            <a:off x="-4257354" y="4797215"/>
            <a:ext cx="9963908" cy="1015663"/>
          </a:xfrm>
          <a:prstGeom prst="rect">
            <a:avLst/>
          </a:prstGeom>
          <a:noFill/>
        </p:spPr>
        <p:txBody>
          <a:bodyPr wrap="square" rtlCol="0">
            <a:spAutoFit/>
          </a:bodyPr>
          <a:lstStyle/>
          <a:p>
            <a:pPr algn="ctr"/>
            <a:r>
              <a:rPr lang="es-ES" sz="6000" b="1" dirty="0">
                <a:solidFill>
                  <a:schemeClr val="bg1"/>
                </a:solidFill>
                <a:latin typeface="Veener"/>
              </a:rPr>
              <a:t> </a:t>
            </a:r>
            <a:r>
              <a:rPr lang="es-ES" sz="6000" dirty="0">
                <a:solidFill>
                  <a:schemeClr val="bg1"/>
                </a:solidFill>
                <a:latin typeface="Veneer" panose="02000806000000000000" pitchFamily="50" charset="0"/>
              </a:rPr>
              <a:t>Sociedad civil y juventud</a:t>
            </a:r>
            <a:endParaRPr lang="es-SV" sz="6000" dirty="0">
              <a:solidFill>
                <a:schemeClr val="bg1"/>
              </a:solidFill>
              <a:latin typeface="Veneer" panose="02000806000000000000" pitchFamily="50" charset="0"/>
            </a:endParaRPr>
          </a:p>
        </p:txBody>
      </p:sp>
    </p:spTree>
    <p:extLst>
      <p:ext uri="{BB962C8B-B14F-4D97-AF65-F5344CB8AC3E}">
        <p14:creationId xmlns:p14="http://schemas.microsoft.com/office/powerpoint/2010/main" val="36161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B3DD5678-3E9C-4BBB-BEA7-B3AC0D16895B}"/>
              </a:ext>
            </a:extLst>
          </p:cNvPr>
          <p:cNvGraphicFramePr/>
          <p:nvPr/>
        </p:nvGraphicFramePr>
        <p:xfrm>
          <a:off x="1496037" y="516836"/>
          <a:ext cx="16482474" cy="9630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a:extLst>
              <a:ext uri="{FF2B5EF4-FFF2-40B4-BE49-F238E27FC236}">
                <a16:creationId xmlns:a16="http://schemas.microsoft.com/office/drawing/2014/main" id="{FECAA83D-ABE4-40AA-9358-49080F99FB91}"/>
              </a:ext>
            </a:extLst>
          </p:cNvPr>
          <p:cNvPicPr>
            <a:picLocks noChangeAspect="1"/>
          </p:cNvPicPr>
          <p:nvPr/>
        </p:nvPicPr>
        <p:blipFill>
          <a:blip r:embed="rId7"/>
          <a:stretch>
            <a:fillRect/>
          </a:stretch>
        </p:blipFill>
        <p:spPr>
          <a:xfrm>
            <a:off x="695741" y="154130"/>
            <a:ext cx="800295" cy="9963906"/>
          </a:xfrm>
          <a:prstGeom prst="rect">
            <a:avLst/>
          </a:prstGeom>
        </p:spPr>
      </p:pic>
      <p:sp>
        <p:nvSpPr>
          <p:cNvPr id="9" name="CuadroTexto 8">
            <a:extLst>
              <a:ext uri="{FF2B5EF4-FFF2-40B4-BE49-F238E27FC236}">
                <a16:creationId xmlns:a16="http://schemas.microsoft.com/office/drawing/2014/main" id="{0C843727-F00F-4C05-97ED-6598CB8F8684}"/>
              </a:ext>
            </a:extLst>
          </p:cNvPr>
          <p:cNvSpPr txBox="1"/>
          <p:nvPr/>
        </p:nvSpPr>
        <p:spPr>
          <a:xfrm rot="16200000">
            <a:off x="-4350151" y="4657919"/>
            <a:ext cx="9963908" cy="1015663"/>
          </a:xfrm>
          <a:prstGeom prst="rect">
            <a:avLst/>
          </a:prstGeom>
          <a:noFill/>
        </p:spPr>
        <p:txBody>
          <a:bodyPr wrap="square" rtlCol="0">
            <a:spAutoFit/>
          </a:bodyPr>
          <a:lstStyle/>
          <a:p>
            <a:pPr algn="ctr"/>
            <a:r>
              <a:rPr lang="es-ES" sz="6000" b="1" dirty="0">
                <a:solidFill>
                  <a:schemeClr val="bg1"/>
                </a:solidFill>
                <a:latin typeface="Veener"/>
              </a:rPr>
              <a:t> </a:t>
            </a:r>
            <a:r>
              <a:rPr lang="es-ES" sz="6000" dirty="0">
                <a:solidFill>
                  <a:schemeClr val="bg1"/>
                </a:solidFill>
                <a:latin typeface="Veneer" panose="02000806000000000000" pitchFamily="50" charset="0"/>
              </a:rPr>
              <a:t>Sociedad civil y juventud</a:t>
            </a:r>
            <a:endParaRPr lang="es-SV" sz="6000" dirty="0">
              <a:solidFill>
                <a:schemeClr val="bg1"/>
              </a:solidFill>
              <a:latin typeface="Veneer" panose="02000806000000000000" pitchFamily="50" charset="0"/>
            </a:endParaRPr>
          </a:p>
        </p:txBody>
      </p:sp>
    </p:spTree>
    <p:extLst>
      <p:ext uri="{BB962C8B-B14F-4D97-AF65-F5344CB8AC3E}">
        <p14:creationId xmlns:p14="http://schemas.microsoft.com/office/powerpoint/2010/main" val="3805519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462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1053</Words>
  <Application>Microsoft Office PowerPoint</Application>
  <PresentationFormat>Personalizado</PresentationFormat>
  <Paragraphs>115</Paragraphs>
  <Slides>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Calibri</vt:lpstr>
      <vt:lpstr>Veener</vt:lpstr>
      <vt:lpstr>Arial</vt:lpstr>
      <vt:lpstr>Veneer</vt:lpstr>
      <vt:lpstr>Arial Black</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Maia Sofia Gomez</dc:creator>
  <cp:lastModifiedBy>Gomez, MaiaSofia</cp:lastModifiedBy>
  <cp:revision>19</cp:revision>
  <dcterms:created xsi:type="dcterms:W3CDTF">2006-08-16T00:00:00Z</dcterms:created>
  <dcterms:modified xsi:type="dcterms:W3CDTF">2022-04-06T14:52:53Z</dcterms:modified>
  <dc:identifier>DAE8ZGc9Oho</dc:identifier>
</cp:coreProperties>
</file>