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341" r:id="rId4"/>
    <p:sldId id="358" r:id="rId5"/>
    <p:sldId id="360" r:id="rId6"/>
    <p:sldId id="359" r:id="rId7"/>
    <p:sldId id="314" r:id="rId8"/>
    <p:sldId id="313" r:id="rId9"/>
    <p:sldId id="340" r:id="rId10"/>
    <p:sldId id="262" r:id="rId11"/>
    <p:sldId id="260" r:id="rId12"/>
    <p:sldId id="315" r:id="rId13"/>
    <p:sldId id="325" r:id="rId14"/>
    <p:sldId id="324" r:id="rId15"/>
    <p:sldId id="320" r:id="rId16"/>
    <p:sldId id="259" r:id="rId17"/>
  </p:sldIdLst>
  <p:sldSz cx="18288000" cy="10287000"/>
  <p:notesSz cx="6858000" cy="9144000"/>
  <p:embeddedFontLst>
    <p:embeddedFont>
      <p:font typeface="Arial Black" panose="020B0A04020102020204" pitchFamily="34" charset="0"/>
      <p:bold r:id="rId18"/>
    </p:embeddedFont>
    <p:embeddedFont>
      <p:font typeface="Britannic Bold" panose="020B0903060703020204" pitchFamily="3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GUADALUPE FLORES FLORES" initials="AGFF" lastIdx="1" clrIdx="0">
    <p:extLst>
      <p:ext uri="{19B8F6BF-5375-455C-9EA6-DF929625EA0E}">
        <p15:presenceInfo xmlns:p15="http://schemas.microsoft.com/office/powerpoint/2012/main" userId="S::ana.fflores@salud.gob.sv::d033ff97-8db6-4721-b8b1-70559c01c4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567" autoAdjust="0"/>
  </p:normalViewPr>
  <p:slideViewPr>
    <p:cSldViewPr>
      <p:cViewPr varScale="1">
        <p:scale>
          <a:sx n="54" d="100"/>
          <a:sy n="54" d="100"/>
        </p:scale>
        <p:origin x="7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accent1"/>
                </a:solidFill>
                <a:latin typeface="Bembo Std" panose="02020605060306020A03" pitchFamily="18" charset="0"/>
                <a:ea typeface="+mn-ea"/>
                <a:cs typeface="+mn-cs"/>
              </a:defRPr>
            </a:pPr>
            <a:r>
              <a:rPr lang="es-SV" sz="3200" dirty="0">
                <a:solidFill>
                  <a:schemeClr val="accent1"/>
                </a:solidFill>
                <a:latin typeface="Bembo Std" panose="02020605060306020A03" pitchFamily="18" charset="0"/>
              </a:rPr>
              <a:t>Presupuesto SLV-C-MOH 2022-2024</a:t>
            </a:r>
          </a:p>
          <a:p>
            <a:pPr>
              <a:defRPr sz="3200">
                <a:solidFill>
                  <a:schemeClr val="accent1"/>
                </a:solidFill>
                <a:latin typeface="Bembo Std" panose="02020605060306020A03" pitchFamily="18" charset="0"/>
              </a:defRPr>
            </a:pPr>
            <a:r>
              <a:rPr lang="es-SV" sz="3200" dirty="0">
                <a:solidFill>
                  <a:schemeClr val="accent1"/>
                </a:solidFill>
                <a:latin typeface="Bembo Std" panose="02020605060306020A03" pitchFamily="18" charset="0"/>
              </a:rPr>
              <a:t> Financiamiento COVID 19 RM 2.0 </a:t>
            </a:r>
          </a:p>
          <a:p>
            <a:pPr>
              <a:defRPr sz="3200">
                <a:solidFill>
                  <a:schemeClr val="accent1"/>
                </a:solidFill>
                <a:latin typeface="Bembo Std" panose="02020605060306020A03" pitchFamily="18" charset="0"/>
              </a:defRPr>
            </a:pPr>
            <a:r>
              <a:rPr lang="es-SV" sz="3200" dirty="0">
                <a:solidFill>
                  <a:schemeClr val="accent1"/>
                </a:solidFill>
                <a:latin typeface="Bembo Std" panose="02020605060306020A03" pitchFamily="18" charset="0"/>
              </a:rPr>
              <a:t>El Salvador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accent1"/>
              </a:solidFill>
              <a:latin typeface="Bembo Std" panose="02020605060306020A03" pitchFamily="18" charset="0"/>
              <a:ea typeface="+mn-ea"/>
              <a:cs typeface="+mn-cs"/>
            </a:defRPr>
          </a:pPr>
          <a:endParaRPr lang="es-S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Hoja2!$G$12</c:f>
              <c:strCache>
                <c:ptCount val="1"/>
                <c:pt idx="0">
                  <c:v> COVID 19 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Hoja2!$H$11:$L$11</c:f>
              <c:strCache>
                <c:ptCount val="5"/>
                <c:pt idx="0">
                  <c:v>Año 2022</c:v>
                </c:pt>
                <c:pt idx="1">
                  <c:v>Año 2023</c:v>
                </c:pt>
                <c:pt idx="2">
                  <c:v>Año 2024</c:v>
                </c:pt>
                <c:pt idx="3">
                  <c:v>Total </c:v>
                </c:pt>
                <c:pt idx="4">
                  <c:v>Porcentaje </c:v>
                </c:pt>
              </c:strCache>
            </c:strRef>
          </c:cat>
          <c:val>
            <c:numRef>
              <c:f>Hoja2!$H$12:$L$12</c:f>
              <c:numCache>
                <c:formatCode>_-[$$-440A]* #,##0.00_-;\-[$$-440A]* #,##0.00_-;_-[$$-440A]* "-"??_-;_-@_-</c:formatCode>
                <c:ptCount val="5"/>
                <c:pt idx="0">
                  <c:v>2168607</c:v>
                </c:pt>
                <c:pt idx="1">
                  <c:v>546507</c:v>
                </c:pt>
                <c:pt idx="2" formatCode="_(&quot;$&quot;* #,##0.00_);_(&quot;$&quot;* \(#,##0.00\);_(&quot;$&quot;* &quot;-&quot;??_);_(@_)">
                  <c:v>0</c:v>
                </c:pt>
                <c:pt idx="3" formatCode="_(&quot;$&quot;* #,##0.00_);_(&quot;$&quot;* \(#,##0.00\);_(&quot;$&quot;* &quot;-&quot;??_);_(@_)">
                  <c:v>2715114</c:v>
                </c:pt>
                <c:pt idx="4" formatCode="0%">
                  <c:v>0.18983984831908593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2C-4A1E-BDD5-4C2C1C853E58}"/>
            </c:ext>
          </c:extLst>
        </c:ser>
        <c:ser>
          <c:idx val="1"/>
          <c:order val="1"/>
          <c:tx>
            <c:strRef>
              <c:f>Hoja2!$G$13</c:f>
              <c:strCache>
                <c:ptCount val="1"/>
                <c:pt idx="0">
                  <c:v> TB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Hoja2!$H$11:$L$11</c:f>
              <c:strCache>
                <c:ptCount val="5"/>
                <c:pt idx="0">
                  <c:v>Año 2022</c:v>
                </c:pt>
                <c:pt idx="1">
                  <c:v>Año 2023</c:v>
                </c:pt>
                <c:pt idx="2">
                  <c:v>Año 2024</c:v>
                </c:pt>
                <c:pt idx="3">
                  <c:v>Total </c:v>
                </c:pt>
                <c:pt idx="4">
                  <c:v>Porcentaje </c:v>
                </c:pt>
              </c:strCache>
            </c:strRef>
          </c:cat>
          <c:val>
            <c:numRef>
              <c:f>Hoja2!$H$13:$L$13</c:f>
              <c:numCache>
                <c:formatCode>_-[$$-440A]* #,##0.00_-;\-[$$-440A]* #,##0.00_-;_-[$$-440A]* "-"??_-;_-@_-</c:formatCode>
                <c:ptCount val="5"/>
                <c:pt idx="0">
                  <c:v>1252260</c:v>
                </c:pt>
                <c:pt idx="1">
                  <c:v>1098535</c:v>
                </c:pt>
                <c:pt idx="2">
                  <c:v>831261</c:v>
                </c:pt>
                <c:pt idx="3" formatCode="_(&quot;$&quot;* #,##0.00_);_(&quot;$&quot;* \(#,##0.00\);_(&quot;$&quot;* &quot;-&quot;??_);_(@_)">
                  <c:v>3182056</c:v>
                </c:pt>
                <c:pt idx="4" formatCode="0%">
                  <c:v>0.22248827429818316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2C-4A1E-BDD5-4C2C1C853E58}"/>
            </c:ext>
          </c:extLst>
        </c:ser>
        <c:ser>
          <c:idx val="2"/>
          <c:order val="2"/>
          <c:tx>
            <c:strRef>
              <c:f>Hoja2!$G$14</c:f>
              <c:strCache>
                <c:ptCount val="1"/>
                <c:pt idx="0">
                  <c:v> VIH 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Hoja2!$H$11:$L$11</c:f>
              <c:strCache>
                <c:ptCount val="5"/>
                <c:pt idx="0">
                  <c:v>Año 2022</c:v>
                </c:pt>
                <c:pt idx="1">
                  <c:v>Año 2023</c:v>
                </c:pt>
                <c:pt idx="2">
                  <c:v>Año 2024</c:v>
                </c:pt>
                <c:pt idx="3">
                  <c:v>Total </c:v>
                </c:pt>
                <c:pt idx="4">
                  <c:v>Porcentaje </c:v>
                </c:pt>
              </c:strCache>
            </c:strRef>
          </c:cat>
          <c:val>
            <c:numRef>
              <c:f>Hoja2!$H$14:$L$14</c:f>
              <c:numCache>
                <c:formatCode>_-[$$-440A]* #,##0.00_-;\-[$$-440A]* #,##0.00_-;_-[$$-440A]* "-"??_-;_-@_-</c:formatCode>
                <c:ptCount val="5"/>
                <c:pt idx="0">
                  <c:v>2923976</c:v>
                </c:pt>
                <c:pt idx="1">
                  <c:v>2398259</c:v>
                </c:pt>
                <c:pt idx="2">
                  <c:v>3082724</c:v>
                </c:pt>
                <c:pt idx="3" formatCode="_(&quot;$&quot;* #,##0.00_);_(&quot;$&quot;* \(#,##0.00\);_(&quot;$&quot;* &quot;-&quot;??_);_(@_)">
                  <c:v>8404959</c:v>
                </c:pt>
                <c:pt idx="4" formatCode="0%">
                  <c:v>0.58767187738273097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2C-4A1E-BDD5-4C2C1C853E58}"/>
            </c:ext>
          </c:extLst>
        </c:ser>
        <c:ser>
          <c:idx val="3"/>
          <c:order val="3"/>
          <c:tx>
            <c:strRef>
              <c:f>Hoja2!$G$15</c:f>
              <c:strCache>
                <c:ptCount val="1"/>
                <c:pt idx="0">
                  <c:v> Total  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Hoja2!$H$11:$L$11</c:f>
              <c:strCache>
                <c:ptCount val="5"/>
                <c:pt idx="0">
                  <c:v>Año 2022</c:v>
                </c:pt>
                <c:pt idx="1">
                  <c:v>Año 2023</c:v>
                </c:pt>
                <c:pt idx="2">
                  <c:v>Año 2024</c:v>
                </c:pt>
                <c:pt idx="3">
                  <c:v>Total </c:v>
                </c:pt>
                <c:pt idx="4">
                  <c:v>Porcentaje </c:v>
                </c:pt>
              </c:strCache>
            </c:strRef>
          </c:cat>
          <c:val>
            <c:numRef>
              <c:f>Hoja2!$H$15:$L$15</c:f>
              <c:numCache>
                <c:formatCode>_-[$$-440A]* #,##0.00_-;\-[$$-440A]* #,##0.00_-;_-[$$-440A]* "-"??_-;_-@_-</c:formatCode>
                <c:ptCount val="5"/>
                <c:pt idx="0">
                  <c:v>6344843</c:v>
                </c:pt>
                <c:pt idx="1">
                  <c:v>4043301</c:v>
                </c:pt>
                <c:pt idx="2">
                  <c:v>3913985</c:v>
                </c:pt>
                <c:pt idx="3" formatCode="_(&quot;$&quot;* #,##0.00_);_(&quot;$&quot;* \(#,##0.00\);_(&quot;$&quot;* &quot;-&quot;??_);_(@_)">
                  <c:v>14302129</c:v>
                </c:pt>
                <c:pt idx="4" formatCode="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2C-4A1E-BDD5-4C2C1C853E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9774312"/>
        <c:axId val="649775296"/>
      </c:barChart>
      <c:catAx>
        <c:axId val="649774312"/>
        <c:scaling>
          <c:orientation val="minMax"/>
        </c:scaling>
        <c:delete val="0"/>
        <c:axPos val="b"/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649775296"/>
        <c:crosses val="autoZero"/>
        <c:auto val="1"/>
        <c:lblAlgn val="ctr"/>
        <c:lblOffset val="100"/>
        <c:noMultiLvlLbl val="0"/>
      </c:catAx>
      <c:valAx>
        <c:axId val="649775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[$$-440A]* #,##0.00_-;\-[$$-440A]* #,##0.00_-;_-[$$-440A]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6497743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38100">
      <a:solidFill>
        <a:srgbClr val="92D050"/>
      </a:solidFill>
    </a:ln>
    <a:effectLst/>
  </c:spPr>
  <c:txPr>
    <a:bodyPr/>
    <a:lstStyle/>
    <a:p>
      <a:pPr>
        <a:defRPr sz="1800"/>
      </a:pPr>
      <a:endParaRPr lang="es-S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C7E2F2-03EA-469F-8D18-8A8B31130287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SV"/>
        </a:p>
      </dgm:t>
    </dgm:pt>
    <dgm:pt modelId="{FFF6EB87-ADF1-4CFC-A6F4-8C0FA23E755F}">
      <dgm:prSet phldrT="[Texto]" custT="1"/>
      <dgm:spPr/>
      <dgm:t>
        <a:bodyPr/>
        <a:lstStyle/>
        <a:p>
          <a:r>
            <a:rPr lang="es-SV" sz="3200">
              <a:latin typeface="Bembo Std" panose="02020605060306020A03" pitchFamily="18" charset="0"/>
            </a:rPr>
            <a:t>País: República El Salvador </a:t>
          </a:r>
          <a:endParaRPr lang="es-SV" sz="3200" dirty="0">
            <a:latin typeface="Bembo Std" panose="02020605060306020A03" pitchFamily="18" charset="0"/>
          </a:endParaRPr>
        </a:p>
      </dgm:t>
    </dgm:pt>
    <dgm:pt modelId="{2767A30C-3796-46C4-9444-AC56D03E7A1E}" type="parTrans" cxnId="{30DEADD8-BC6A-4D9C-8093-D727B09F746F}">
      <dgm:prSet/>
      <dgm:spPr/>
      <dgm:t>
        <a:bodyPr/>
        <a:lstStyle/>
        <a:p>
          <a:endParaRPr lang="es-SV" sz="4400">
            <a:solidFill>
              <a:schemeClr val="tx1">
                <a:lumMod val="95000"/>
                <a:lumOff val="5000"/>
              </a:schemeClr>
            </a:solidFill>
            <a:latin typeface="Bembo Std" panose="02020605060306020A03" pitchFamily="18" charset="0"/>
          </a:endParaRPr>
        </a:p>
      </dgm:t>
    </dgm:pt>
    <dgm:pt modelId="{D3CF0E94-0BA2-4D95-A36F-A2DC2FC40364}" type="sibTrans" cxnId="{30DEADD8-BC6A-4D9C-8093-D727B09F746F}">
      <dgm:prSet/>
      <dgm:spPr/>
      <dgm:t>
        <a:bodyPr/>
        <a:lstStyle/>
        <a:p>
          <a:endParaRPr lang="es-SV" sz="4400">
            <a:solidFill>
              <a:schemeClr val="tx1">
                <a:lumMod val="95000"/>
                <a:lumOff val="5000"/>
              </a:schemeClr>
            </a:solidFill>
            <a:latin typeface="Bembo Std" panose="02020605060306020A03" pitchFamily="18" charset="0"/>
          </a:endParaRPr>
        </a:p>
      </dgm:t>
    </dgm:pt>
    <dgm:pt modelId="{F926D171-887E-478A-9457-C277A872BCEF}">
      <dgm:prSet phldrT="[Texto]" custT="1"/>
      <dgm:spPr/>
      <dgm:t>
        <a:bodyPr/>
        <a:lstStyle/>
        <a:p>
          <a:r>
            <a:rPr lang="es-SV" sz="2400">
              <a:latin typeface="Bembo Std" panose="02020605060306020A03" pitchFamily="18" charset="0"/>
            </a:rPr>
            <a:t>Título: </a:t>
          </a:r>
          <a:r>
            <a:rPr lang="es-SV" sz="2400" b="1">
              <a:latin typeface="Bembo Std" panose="02020605060306020A03" pitchFamily="18" charset="0"/>
            </a:rPr>
            <a:t>Fortalecimiento de las respuestas nacionales de la TB y el VIH, con especial atención a las poblaciones clave y alineación con los objetivos internacionales para ambas enfermedades</a:t>
          </a:r>
          <a:endParaRPr lang="es-SV" sz="2400" b="1" dirty="0">
            <a:latin typeface="Bembo Std" panose="02020605060306020A03" pitchFamily="18" charset="0"/>
          </a:endParaRPr>
        </a:p>
      </dgm:t>
    </dgm:pt>
    <dgm:pt modelId="{758FD04B-E98A-43C1-B087-087067370F10}" type="parTrans" cxnId="{A3B46D97-005C-4945-8CB8-D4FF8D772B9C}">
      <dgm:prSet/>
      <dgm:spPr/>
      <dgm:t>
        <a:bodyPr/>
        <a:lstStyle/>
        <a:p>
          <a:endParaRPr lang="es-SV" sz="4400">
            <a:solidFill>
              <a:schemeClr val="tx1">
                <a:lumMod val="95000"/>
                <a:lumOff val="5000"/>
              </a:schemeClr>
            </a:solidFill>
            <a:latin typeface="Bembo Std" panose="02020605060306020A03" pitchFamily="18" charset="0"/>
          </a:endParaRPr>
        </a:p>
      </dgm:t>
    </dgm:pt>
    <dgm:pt modelId="{61212AD4-35EC-4114-A372-1A9B967F2953}" type="sibTrans" cxnId="{A3B46D97-005C-4945-8CB8-D4FF8D772B9C}">
      <dgm:prSet/>
      <dgm:spPr/>
      <dgm:t>
        <a:bodyPr/>
        <a:lstStyle/>
        <a:p>
          <a:endParaRPr lang="es-SV" sz="4400">
            <a:solidFill>
              <a:schemeClr val="tx1">
                <a:lumMod val="95000"/>
                <a:lumOff val="5000"/>
              </a:schemeClr>
            </a:solidFill>
            <a:latin typeface="Bembo Std" panose="02020605060306020A03" pitchFamily="18" charset="0"/>
          </a:endParaRPr>
        </a:p>
      </dgm:t>
    </dgm:pt>
    <dgm:pt modelId="{B78EB8F9-EA91-4CCD-B308-5C56DB498731}">
      <dgm:prSet phldrT="[Texto]" custT="1"/>
      <dgm:spPr/>
      <dgm:t>
        <a:bodyPr/>
        <a:lstStyle/>
        <a:p>
          <a:r>
            <a:rPr lang="es-SV" sz="3200" dirty="0">
              <a:latin typeface="Bembo Std" panose="02020605060306020A03" pitchFamily="18" charset="0"/>
            </a:rPr>
            <a:t>Código  SLV-C-MOH </a:t>
          </a:r>
        </a:p>
      </dgm:t>
    </dgm:pt>
    <dgm:pt modelId="{D8607D8D-B087-4E7C-8910-9E7060A3F2C9}" type="parTrans" cxnId="{7415CA40-69F1-46B6-AE4E-F083CE586A2C}">
      <dgm:prSet/>
      <dgm:spPr/>
      <dgm:t>
        <a:bodyPr/>
        <a:lstStyle/>
        <a:p>
          <a:endParaRPr lang="es-SV" sz="4400">
            <a:solidFill>
              <a:schemeClr val="tx1">
                <a:lumMod val="95000"/>
                <a:lumOff val="5000"/>
              </a:schemeClr>
            </a:solidFill>
            <a:latin typeface="Bembo Std" panose="02020605060306020A03" pitchFamily="18" charset="0"/>
          </a:endParaRPr>
        </a:p>
      </dgm:t>
    </dgm:pt>
    <dgm:pt modelId="{920D925D-214A-42F6-9506-0606EA238D73}" type="sibTrans" cxnId="{7415CA40-69F1-46B6-AE4E-F083CE586A2C}">
      <dgm:prSet/>
      <dgm:spPr/>
      <dgm:t>
        <a:bodyPr/>
        <a:lstStyle/>
        <a:p>
          <a:endParaRPr lang="es-SV" sz="4400">
            <a:solidFill>
              <a:schemeClr val="tx1">
                <a:lumMod val="95000"/>
                <a:lumOff val="5000"/>
              </a:schemeClr>
            </a:solidFill>
            <a:latin typeface="Bembo Std" panose="02020605060306020A03" pitchFamily="18" charset="0"/>
          </a:endParaRPr>
        </a:p>
      </dgm:t>
    </dgm:pt>
    <dgm:pt modelId="{869EF465-282B-4F30-B33F-C6638551566E}">
      <dgm:prSet phldrT="[Texto]" custT="1"/>
      <dgm:spPr/>
      <dgm:t>
        <a:bodyPr/>
        <a:lstStyle/>
        <a:p>
          <a:r>
            <a:rPr lang="es-SV" sz="3200" dirty="0">
              <a:latin typeface="Bembo Std" panose="02020605060306020A03" pitchFamily="18" charset="0"/>
            </a:rPr>
            <a:t>Componentes:  VIH,  Tuberculosis (COVID 19)  </a:t>
          </a:r>
        </a:p>
      </dgm:t>
    </dgm:pt>
    <dgm:pt modelId="{ABCEC697-0AC4-47EC-BE82-216C04ADB584}" type="parTrans" cxnId="{E2D44271-D019-4A4A-BC4B-B1FB10A0DB81}">
      <dgm:prSet/>
      <dgm:spPr/>
      <dgm:t>
        <a:bodyPr/>
        <a:lstStyle/>
        <a:p>
          <a:endParaRPr lang="es-SV" sz="4400">
            <a:solidFill>
              <a:schemeClr val="tx1">
                <a:lumMod val="95000"/>
                <a:lumOff val="5000"/>
              </a:schemeClr>
            </a:solidFill>
            <a:latin typeface="Bembo Std" panose="02020605060306020A03" pitchFamily="18" charset="0"/>
          </a:endParaRPr>
        </a:p>
      </dgm:t>
    </dgm:pt>
    <dgm:pt modelId="{4E9878DE-73CD-4195-B3AF-0D3218CA3BEB}" type="sibTrans" cxnId="{E2D44271-D019-4A4A-BC4B-B1FB10A0DB81}">
      <dgm:prSet/>
      <dgm:spPr/>
      <dgm:t>
        <a:bodyPr/>
        <a:lstStyle/>
        <a:p>
          <a:endParaRPr lang="es-SV" sz="4400">
            <a:solidFill>
              <a:schemeClr val="tx1">
                <a:lumMod val="95000"/>
                <a:lumOff val="5000"/>
              </a:schemeClr>
            </a:solidFill>
            <a:latin typeface="Bembo Std" panose="02020605060306020A03" pitchFamily="18" charset="0"/>
          </a:endParaRPr>
        </a:p>
      </dgm:t>
    </dgm:pt>
    <dgm:pt modelId="{BA518471-5FE6-4C5D-AB05-B24FE8F7F5F8}">
      <dgm:prSet phldrT="[Texto]" custT="1"/>
      <dgm:spPr/>
      <dgm:t>
        <a:bodyPr/>
        <a:lstStyle/>
        <a:p>
          <a:r>
            <a:rPr lang="es-SV" sz="3200">
              <a:latin typeface="Bembo Std" panose="02020605060306020A03" pitchFamily="18" charset="0"/>
            </a:rPr>
            <a:t>Receptor Principal: Ministerio de Salud </a:t>
          </a:r>
          <a:endParaRPr lang="es-SV" sz="3200" dirty="0">
            <a:latin typeface="Bembo Std" panose="02020605060306020A03" pitchFamily="18" charset="0"/>
          </a:endParaRPr>
        </a:p>
      </dgm:t>
    </dgm:pt>
    <dgm:pt modelId="{395C4ED1-16D8-464C-8BFE-FD564DB67BD0}" type="parTrans" cxnId="{2241C29E-7AD7-4350-8FA3-2D389D941F5C}">
      <dgm:prSet/>
      <dgm:spPr/>
      <dgm:t>
        <a:bodyPr/>
        <a:lstStyle/>
        <a:p>
          <a:endParaRPr lang="es-SV" sz="4400">
            <a:solidFill>
              <a:schemeClr val="tx1">
                <a:lumMod val="95000"/>
                <a:lumOff val="5000"/>
              </a:schemeClr>
            </a:solidFill>
            <a:latin typeface="Bembo Std" panose="02020605060306020A03" pitchFamily="18" charset="0"/>
          </a:endParaRPr>
        </a:p>
      </dgm:t>
    </dgm:pt>
    <dgm:pt modelId="{622E709D-EEE7-4DE7-A9A7-DC45BA01DA6E}" type="sibTrans" cxnId="{2241C29E-7AD7-4350-8FA3-2D389D941F5C}">
      <dgm:prSet/>
      <dgm:spPr/>
      <dgm:t>
        <a:bodyPr/>
        <a:lstStyle/>
        <a:p>
          <a:endParaRPr lang="es-SV" sz="4400">
            <a:solidFill>
              <a:schemeClr val="tx1">
                <a:lumMod val="95000"/>
                <a:lumOff val="5000"/>
              </a:schemeClr>
            </a:solidFill>
            <a:latin typeface="Bembo Std" panose="02020605060306020A03" pitchFamily="18" charset="0"/>
          </a:endParaRPr>
        </a:p>
      </dgm:t>
    </dgm:pt>
    <dgm:pt modelId="{66BE2FF7-8DEA-4533-B012-26A3719AA38C}">
      <dgm:prSet phldrT="[Texto]" custT="1"/>
      <dgm:spPr/>
      <dgm:t>
        <a:bodyPr/>
        <a:lstStyle/>
        <a:p>
          <a:r>
            <a:rPr lang="es-SV" sz="2400">
              <a:latin typeface="Bembo Std" panose="02020605060306020A03" pitchFamily="18" charset="0"/>
            </a:rPr>
            <a:t>Período implementación: 01 de enero 2022 hasta 31 diciembre 2024</a:t>
          </a:r>
          <a:endParaRPr lang="es-SV" sz="2400" dirty="0">
            <a:latin typeface="Bembo Std" panose="02020605060306020A03" pitchFamily="18" charset="0"/>
          </a:endParaRPr>
        </a:p>
      </dgm:t>
    </dgm:pt>
    <dgm:pt modelId="{2210AD84-07CE-4D13-A729-EE0B998A5DC5}" type="parTrans" cxnId="{EC0F4969-E889-4666-B7E7-1517DAB6F089}">
      <dgm:prSet/>
      <dgm:spPr/>
      <dgm:t>
        <a:bodyPr/>
        <a:lstStyle/>
        <a:p>
          <a:endParaRPr lang="es-SV" sz="4400">
            <a:solidFill>
              <a:schemeClr val="tx1">
                <a:lumMod val="95000"/>
                <a:lumOff val="5000"/>
              </a:schemeClr>
            </a:solidFill>
            <a:latin typeface="Bembo Std" panose="02020605060306020A03" pitchFamily="18" charset="0"/>
          </a:endParaRPr>
        </a:p>
      </dgm:t>
    </dgm:pt>
    <dgm:pt modelId="{FB277D4D-497E-433F-80BA-1B2D3138758D}" type="sibTrans" cxnId="{EC0F4969-E889-4666-B7E7-1517DAB6F089}">
      <dgm:prSet/>
      <dgm:spPr/>
      <dgm:t>
        <a:bodyPr/>
        <a:lstStyle/>
        <a:p>
          <a:endParaRPr lang="es-SV" sz="4400">
            <a:solidFill>
              <a:schemeClr val="tx1">
                <a:lumMod val="95000"/>
                <a:lumOff val="5000"/>
              </a:schemeClr>
            </a:solidFill>
            <a:latin typeface="Bembo Std" panose="02020605060306020A03" pitchFamily="18" charset="0"/>
          </a:endParaRPr>
        </a:p>
      </dgm:t>
    </dgm:pt>
    <dgm:pt modelId="{9A1B09CB-1504-45BD-A97B-9C040BC5C681}">
      <dgm:prSet phldrT="[Texto]" custT="1"/>
      <dgm:spPr/>
      <dgm:t>
        <a:bodyPr/>
        <a:lstStyle/>
        <a:p>
          <a:r>
            <a:rPr lang="es-SV" sz="3200" dirty="0">
              <a:latin typeface="Bembo Std" panose="02020605060306020A03" pitchFamily="18" charset="0"/>
            </a:rPr>
            <a:t>Monto convenio:  $14,132,329.00</a:t>
          </a:r>
        </a:p>
      </dgm:t>
    </dgm:pt>
    <dgm:pt modelId="{14C47B43-6B9A-4435-8E27-6FAB4BAE918F}" type="parTrans" cxnId="{8EE78ABA-001C-4FBD-9456-D3206CABD4EB}">
      <dgm:prSet/>
      <dgm:spPr/>
      <dgm:t>
        <a:bodyPr/>
        <a:lstStyle/>
        <a:p>
          <a:endParaRPr lang="es-SV" sz="4400">
            <a:solidFill>
              <a:schemeClr val="tx1">
                <a:lumMod val="95000"/>
                <a:lumOff val="5000"/>
              </a:schemeClr>
            </a:solidFill>
            <a:latin typeface="Bembo Std" panose="02020605060306020A03" pitchFamily="18" charset="0"/>
          </a:endParaRPr>
        </a:p>
      </dgm:t>
    </dgm:pt>
    <dgm:pt modelId="{B29BEC5E-DCFE-453E-B881-CD24F7A34D57}" type="sibTrans" cxnId="{8EE78ABA-001C-4FBD-9456-D3206CABD4EB}">
      <dgm:prSet/>
      <dgm:spPr/>
      <dgm:t>
        <a:bodyPr/>
        <a:lstStyle/>
        <a:p>
          <a:endParaRPr lang="es-SV" sz="4400">
            <a:solidFill>
              <a:schemeClr val="tx1">
                <a:lumMod val="95000"/>
                <a:lumOff val="5000"/>
              </a:schemeClr>
            </a:solidFill>
            <a:latin typeface="Bembo Std" panose="02020605060306020A03" pitchFamily="18" charset="0"/>
          </a:endParaRPr>
        </a:p>
      </dgm:t>
    </dgm:pt>
    <dgm:pt modelId="{CA12A7B0-F434-4E31-8CCB-B979FBF1C11D}">
      <dgm:prSet custT="1"/>
      <dgm:spPr/>
      <dgm:t>
        <a:bodyPr/>
        <a:lstStyle/>
        <a:p>
          <a:endParaRPr lang="es-SV" sz="3200" dirty="0">
            <a:solidFill>
              <a:schemeClr val="tx1">
                <a:lumMod val="95000"/>
                <a:lumOff val="5000"/>
              </a:schemeClr>
            </a:solidFill>
            <a:latin typeface="Bembo Std" panose="02020605060306020A03" pitchFamily="18" charset="0"/>
          </a:endParaRPr>
        </a:p>
      </dgm:t>
    </dgm:pt>
    <dgm:pt modelId="{5D0077D2-1D5F-463A-9976-0086E165E3A6}" type="parTrans" cxnId="{1ADFE71C-F6BA-4A32-AF2B-3430F87C15CB}">
      <dgm:prSet/>
      <dgm:spPr/>
      <dgm:t>
        <a:bodyPr/>
        <a:lstStyle/>
        <a:p>
          <a:endParaRPr lang="es-SV" sz="4400">
            <a:solidFill>
              <a:schemeClr val="tx1">
                <a:lumMod val="95000"/>
                <a:lumOff val="5000"/>
              </a:schemeClr>
            </a:solidFill>
            <a:latin typeface="Bembo Std" panose="02020605060306020A03" pitchFamily="18" charset="0"/>
          </a:endParaRPr>
        </a:p>
      </dgm:t>
    </dgm:pt>
    <dgm:pt modelId="{4EFE0046-CBC9-4A63-81AB-6E84A25882C5}" type="sibTrans" cxnId="{1ADFE71C-F6BA-4A32-AF2B-3430F87C15CB}">
      <dgm:prSet/>
      <dgm:spPr/>
      <dgm:t>
        <a:bodyPr/>
        <a:lstStyle/>
        <a:p>
          <a:endParaRPr lang="es-SV" sz="4400">
            <a:solidFill>
              <a:schemeClr val="tx1">
                <a:lumMod val="95000"/>
                <a:lumOff val="5000"/>
              </a:schemeClr>
            </a:solidFill>
            <a:latin typeface="Bembo Std" panose="02020605060306020A03" pitchFamily="18" charset="0"/>
          </a:endParaRPr>
        </a:p>
      </dgm:t>
    </dgm:pt>
    <dgm:pt modelId="{FA680A62-FD21-4890-ABB7-999CAB21225E}" type="pres">
      <dgm:prSet presAssocID="{B1C7E2F2-03EA-469F-8D18-8A8B31130287}" presName="linear" presStyleCnt="0">
        <dgm:presLayoutVars>
          <dgm:dir/>
          <dgm:animLvl val="lvl"/>
          <dgm:resizeHandles val="exact"/>
        </dgm:presLayoutVars>
      </dgm:prSet>
      <dgm:spPr/>
    </dgm:pt>
    <dgm:pt modelId="{BFF07840-53AA-490F-9D13-01EFDC088913}" type="pres">
      <dgm:prSet presAssocID="{FFF6EB87-ADF1-4CFC-A6F4-8C0FA23E755F}" presName="parentLin" presStyleCnt="0"/>
      <dgm:spPr/>
    </dgm:pt>
    <dgm:pt modelId="{951EEDF5-BC1C-47C2-937C-A5E5C6D3007F}" type="pres">
      <dgm:prSet presAssocID="{FFF6EB87-ADF1-4CFC-A6F4-8C0FA23E755F}" presName="parentLeftMargin" presStyleLbl="node1" presStyleIdx="0" presStyleCnt="7"/>
      <dgm:spPr/>
    </dgm:pt>
    <dgm:pt modelId="{9E39EBBE-197C-4B83-A00B-FBD61B058B17}" type="pres">
      <dgm:prSet presAssocID="{FFF6EB87-ADF1-4CFC-A6F4-8C0FA23E755F}" presName="parentText" presStyleLbl="node1" presStyleIdx="0" presStyleCnt="7" custScaleX="142857">
        <dgm:presLayoutVars>
          <dgm:chMax val="0"/>
          <dgm:bulletEnabled val="1"/>
        </dgm:presLayoutVars>
      </dgm:prSet>
      <dgm:spPr/>
    </dgm:pt>
    <dgm:pt modelId="{E24F60FF-17BC-447F-A0A7-3B137458A336}" type="pres">
      <dgm:prSet presAssocID="{FFF6EB87-ADF1-4CFC-A6F4-8C0FA23E755F}" presName="negativeSpace" presStyleCnt="0"/>
      <dgm:spPr/>
    </dgm:pt>
    <dgm:pt modelId="{CC15A7D2-96A9-4A78-B8BD-2E188F89720A}" type="pres">
      <dgm:prSet presAssocID="{FFF6EB87-ADF1-4CFC-A6F4-8C0FA23E755F}" presName="childText" presStyleLbl="conFgAcc1" presStyleIdx="0" presStyleCnt="7">
        <dgm:presLayoutVars>
          <dgm:bulletEnabled val="1"/>
        </dgm:presLayoutVars>
      </dgm:prSet>
      <dgm:spPr/>
    </dgm:pt>
    <dgm:pt modelId="{43ACF651-5503-412F-B0FD-7E8AFA71A347}" type="pres">
      <dgm:prSet presAssocID="{D3CF0E94-0BA2-4D95-A36F-A2DC2FC40364}" presName="spaceBetweenRectangles" presStyleCnt="0"/>
      <dgm:spPr/>
    </dgm:pt>
    <dgm:pt modelId="{2FFD2AF0-3E46-43A8-8F77-697E2429C235}" type="pres">
      <dgm:prSet presAssocID="{F926D171-887E-478A-9457-C277A872BCEF}" presName="parentLin" presStyleCnt="0"/>
      <dgm:spPr/>
    </dgm:pt>
    <dgm:pt modelId="{54510D04-289D-4AAB-B90E-D08FE4A55E38}" type="pres">
      <dgm:prSet presAssocID="{F926D171-887E-478A-9457-C277A872BCEF}" presName="parentLeftMargin" presStyleLbl="node1" presStyleIdx="0" presStyleCnt="7"/>
      <dgm:spPr/>
    </dgm:pt>
    <dgm:pt modelId="{FD9687C3-9EE2-41BC-BF63-B5E3FC778925}" type="pres">
      <dgm:prSet presAssocID="{F926D171-887E-478A-9457-C277A872BCEF}" presName="parentText" presStyleLbl="node1" presStyleIdx="1" presStyleCnt="7" custScaleX="142997" custScaleY="366397">
        <dgm:presLayoutVars>
          <dgm:chMax val="0"/>
          <dgm:bulletEnabled val="1"/>
        </dgm:presLayoutVars>
      </dgm:prSet>
      <dgm:spPr/>
    </dgm:pt>
    <dgm:pt modelId="{C65E24F4-8645-46A7-A5A8-96BF1A454C1F}" type="pres">
      <dgm:prSet presAssocID="{F926D171-887E-478A-9457-C277A872BCEF}" presName="negativeSpace" presStyleCnt="0"/>
      <dgm:spPr/>
    </dgm:pt>
    <dgm:pt modelId="{363978F3-B68D-4ACA-ADA7-2E81388887AA}" type="pres">
      <dgm:prSet presAssocID="{F926D171-887E-478A-9457-C277A872BCEF}" presName="childText" presStyleLbl="conFgAcc1" presStyleIdx="1" presStyleCnt="7">
        <dgm:presLayoutVars>
          <dgm:bulletEnabled val="1"/>
        </dgm:presLayoutVars>
      </dgm:prSet>
      <dgm:spPr/>
    </dgm:pt>
    <dgm:pt modelId="{3E659C0C-03AF-4E0E-9E04-38A04B7ADCEF}" type="pres">
      <dgm:prSet presAssocID="{61212AD4-35EC-4114-A372-1A9B967F2953}" presName="spaceBetweenRectangles" presStyleCnt="0"/>
      <dgm:spPr/>
    </dgm:pt>
    <dgm:pt modelId="{7EA71A89-2B08-4680-8739-F5C76B537D0F}" type="pres">
      <dgm:prSet presAssocID="{B78EB8F9-EA91-4CCD-B308-5C56DB498731}" presName="parentLin" presStyleCnt="0"/>
      <dgm:spPr/>
    </dgm:pt>
    <dgm:pt modelId="{55C84D24-CDCC-4625-BDAB-C34F5142B041}" type="pres">
      <dgm:prSet presAssocID="{B78EB8F9-EA91-4CCD-B308-5C56DB498731}" presName="parentLeftMargin" presStyleLbl="node1" presStyleIdx="1" presStyleCnt="7"/>
      <dgm:spPr/>
    </dgm:pt>
    <dgm:pt modelId="{D2613000-37AF-48FA-B669-5D9CF2CC8977}" type="pres">
      <dgm:prSet presAssocID="{B78EB8F9-EA91-4CCD-B308-5C56DB498731}" presName="parentText" presStyleLbl="node1" presStyleIdx="2" presStyleCnt="7" custScaleX="142857">
        <dgm:presLayoutVars>
          <dgm:chMax val="0"/>
          <dgm:bulletEnabled val="1"/>
        </dgm:presLayoutVars>
      </dgm:prSet>
      <dgm:spPr/>
    </dgm:pt>
    <dgm:pt modelId="{C845D06E-16FA-48EE-B481-C161E01427E4}" type="pres">
      <dgm:prSet presAssocID="{B78EB8F9-EA91-4CCD-B308-5C56DB498731}" presName="negativeSpace" presStyleCnt="0"/>
      <dgm:spPr/>
    </dgm:pt>
    <dgm:pt modelId="{C91EE0FB-BAEB-4873-8824-2BDB376519E8}" type="pres">
      <dgm:prSet presAssocID="{B78EB8F9-EA91-4CCD-B308-5C56DB498731}" presName="childText" presStyleLbl="conFgAcc1" presStyleIdx="2" presStyleCnt="7">
        <dgm:presLayoutVars>
          <dgm:bulletEnabled val="1"/>
        </dgm:presLayoutVars>
      </dgm:prSet>
      <dgm:spPr/>
    </dgm:pt>
    <dgm:pt modelId="{0A72F564-5133-414C-BE90-7D2E6723CD27}" type="pres">
      <dgm:prSet presAssocID="{920D925D-214A-42F6-9506-0606EA238D73}" presName="spaceBetweenRectangles" presStyleCnt="0"/>
      <dgm:spPr/>
    </dgm:pt>
    <dgm:pt modelId="{9AC89217-1518-44E0-8345-7AB3C1A78CC9}" type="pres">
      <dgm:prSet presAssocID="{869EF465-282B-4F30-B33F-C6638551566E}" presName="parentLin" presStyleCnt="0"/>
      <dgm:spPr/>
    </dgm:pt>
    <dgm:pt modelId="{BEE8CFAD-3E6D-48D4-9E78-F6B209ECE8AB}" type="pres">
      <dgm:prSet presAssocID="{869EF465-282B-4F30-B33F-C6638551566E}" presName="parentLeftMargin" presStyleLbl="node1" presStyleIdx="2" presStyleCnt="7"/>
      <dgm:spPr/>
    </dgm:pt>
    <dgm:pt modelId="{1CD6484B-A106-4E3C-968B-9C9B659521A2}" type="pres">
      <dgm:prSet presAssocID="{869EF465-282B-4F30-B33F-C6638551566E}" presName="parentText" presStyleLbl="node1" presStyleIdx="3" presStyleCnt="7" custScaleX="142857">
        <dgm:presLayoutVars>
          <dgm:chMax val="0"/>
          <dgm:bulletEnabled val="1"/>
        </dgm:presLayoutVars>
      </dgm:prSet>
      <dgm:spPr/>
    </dgm:pt>
    <dgm:pt modelId="{04388CCE-25A7-40CF-B4D8-72181AA0D466}" type="pres">
      <dgm:prSet presAssocID="{869EF465-282B-4F30-B33F-C6638551566E}" presName="negativeSpace" presStyleCnt="0"/>
      <dgm:spPr/>
    </dgm:pt>
    <dgm:pt modelId="{C8C165BA-241E-4869-A1B9-616D81F546AC}" type="pres">
      <dgm:prSet presAssocID="{869EF465-282B-4F30-B33F-C6638551566E}" presName="childText" presStyleLbl="conFgAcc1" presStyleIdx="3" presStyleCnt="7">
        <dgm:presLayoutVars>
          <dgm:bulletEnabled val="1"/>
        </dgm:presLayoutVars>
      </dgm:prSet>
      <dgm:spPr/>
    </dgm:pt>
    <dgm:pt modelId="{063429A5-DD43-4755-B87F-6625FAA7A21D}" type="pres">
      <dgm:prSet presAssocID="{4E9878DE-73CD-4195-B3AF-0D3218CA3BEB}" presName="spaceBetweenRectangles" presStyleCnt="0"/>
      <dgm:spPr/>
    </dgm:pt>
    <dgm:pt modelId="{9FB0540F-B3F3-4213-8EB9-893B14D2855D}" type="pres">
      <dgm:prSet presAssocID="{BA518471-5FE6-4C5D-AB05-B24FE8F7F5F8}" presName="parentLin" presStyleCnt="0"/>
      <dgm:spPr/>
    </dgm:pt>
    <dgm:pt modelId="{9BA80DFF-CFD6-40CE-AF25-D32C59E3EEF0}" type="pres">
      <dgm:prSet presAssocID="{BA518471-5FE6-4C5D-AB05-B24FE8F7F5F8}" presName="parentLeftMargin" presStyleLbl="node1" presStyleIdx="3" presStyleCnt="7"/>
      <dgm:spPr/>
    </dgm:pt>
    <dgm:pt modelId="{A9843E66-D097-4E9E-9C8D-DA78413EDFEC}" type="pres">
      <dgm:prSet presAssocID="{BA518471-5FE6-4C5D-AB05-B24FE8F7F5F8}" presName="parentText" presStyleLbl="node1" presStyleIdx="4" presStyleCnt="7" custScaleX="142857">
        <dgm:presLayoutVars>
          <dgm:chMax val="0"/>
          <dgm:bulletEnabled val="1"/>
        </dgm:presLayoutVars>
      </dgm:prSet>
      <dgm:spPr/>
    </dgm:pt>
    <dgm:pt modelId="{B9A54D65-96C4-4D37-A57D-8F8276E046CB}" type="pres">
      <dgm:prSet presAssocID="{BA518471-5FE6-4C5D-AB05-B24FE8F7F5F8}" presName="negativeSpace" presStyleCnt="0"/>
      <dgm:spPr/>
    </dgm:pt>
    <dgm:pt modelId="{4C9DE0DF-5FCD-4360-BA5F-6658E0D7FE2F}" type="pres">
      <dgm:prSet presAssocID="{BA518471-5FE6-4C5D-AB05-B24FE8F7F5F8}" presName="childText" presStyleLbl="conFgAcc1" presStyleIdx="4" presStyleCnt="7">
        <dgm:presLayoutVars>
          <dgm:bulletEnabled val="1"/>
        </dgm:presLayoutVars>
      </dgm:prSet>
      <dgm:spPr/>
    </dgm:pt>
    <dgm:pt modelId="{4012EFE2-57D3-47B9-A2A1-05DCF9FE00AC}" type="pres">
      <dgm:prSet presAssocID="{622E709D-EEE7-4DE7-A9A7-DC45BA01DA6E}" presName="spaceBetweenRectangles" presStyleCnt="0"/>
      <dgm:spPr/>
    </dgm:pt>
    <dgm:pt modelId="{D87EA3EA-D333-4775-A98B-2E757632F4C3}" type="pres">
      <dgm:prSet presAssocID="{66BE2FF7-8DEA-4533-B012-26A3719AA38C}" presName="parentLin" presStyleCnt="0"/>
      <dgm:spPr/>
    </dgm:pt>
    <dgm:pt modelId="{5500612B-57B0-4DEC-B17D-59876F120476}" type="pres">
      <dgm:prSet presAssocID="{66BE2FF7-8DEA-4533-B012-26A3719AA38C}" presName="parentLeftMargin" presStyleLbl="node1" presStyleIdx="4" presStyleCnt="7"/>
      <dgm:spPr/>
    </dgm:pt>
    <dgm:pt modelId="{05B3D855-553D-40F5-89D5-5C733D253E4B}" type="pres">
      <dgm:prSet presAssocID="{66BE2FF7-8DEA-4533-B012-26A3719AA38C}" presName="parentText" presStyleLbl="node1" presStyleIdx="5" presStyleCnt="7" custScaleX="142857">
        <dgm:presLayoutVars>
          <dgm:chMax val="0"/>
          <dgm:bulletEnabled val="1"/>
        </dgm:presLayoutVars>
      </dgm:prSet>
      <dgm:spPr/>
    </dgm:pt>
    <dgm:pt modelId="{C1644B7C-C230-455B-A73E-DD4DB35C4D10}" type="pres">
      <dgm:prSet presAssocID="{66BE2FF7-8DEA-4533-B012-26A3719AA38C}" presName="negativeSpace" presStyleCnt="0"/>
      <dgm:spPr/>
    </dgm:pt>
    <dgm:pt modelId="{02516C8D-C248-4D1E-9A3B-D6D25F56E034}" type="pres">
      <dgm:prSet presAssocID="{66BE2FF7-8DEA-4533-B012-26A3719AA38C}" presName="childText" presStyleLbl="conFgAcc1" presStyleIdx="5" presStyleCnt="7">
        <dgm:presLayoutVars>
          <dgm:bulletEnabled val="1"/>
        </dgm:presLayoutVars>
      </dgm:prSet>
      <dgm:spPr/>
    </dgm:pt>
    <dgm:pt modelId="{DAD163B3-BFB7-4259-899B-A8DF15EA778B}" type="pres">
      <dgm:prSet presAssocID="{FB277D4D-497E-433F-80BA-1B2D3138758D}" presName="spaceBetweenRectangles" presStyleCnt="0"/>
      <dgm:spPr/>
    </dgm:pt>
    <dgm:pt modelId="{F9E27C83-8542-4997-A5B2-4D8F8B1A3691}" type="pres">
      <dgm:prSet presAssocID="{9A1B09CB-1504-45BD-A97B-9C040BC5C681}" presName="parentLin" presStyleCnt="0"/>
      <dgm:spPr/>
    </dgm:pt>
    <dgm:pt modelId="{5477C3C0-CCA8-4646-AA38-5F822C9189B7}" type="pres">
      <dgm:prSet presAssocID="{9A1B09CB-1504-45BD-A97B-9C040BC5C681}" presName="parentLeftMargin" presStyleLbl="node1" presStyleIdx="5" presStyleCnt="7"/>
      <dgm:spPr/>
    </dgm:pt>
    <dgm:pt modelId="{C6A3C36C-8E11-4EC9-9944-303DA9C045AB}" type="pres">
      <dgm:prSet presAssocID="{9A1B09CB-1504-45BD-A97B-9C040BC5C681}" presName="parentText" presStyleLbl="node1" presStyleIdx="6" presStyleCnt="7" custScaleX="142857">
        <dgm:presLayoutVars>
          <dgm:chMax val="0"/>
          <dgm:bulletEnabled val="1"/>
        </dgm:presLayoutVars>
      </dgm:prSet>
      <dgm:spPr/>
    </dgm:pt>
    <dgm:pt modelId="{87B440AD-3DB0-46C2-B6FD-109E7B502E39}" type="pres">
      <dgm:prSet presAssocID="{9A1B09CB-1504-45BD-A97B-9C040BC5C681}" presName="negativeSpace" presStyleCnt="0"/>
      <dgm:spPr/>
    </dgm:pt>
    <dgm:pt modelId="{69260A47-6810-4653-A487-27E32B9155A3}" type="pres">
      <dgm:prSet presAssocID="{9A1B09CB-1504-45BD-A97B-9C040BC5C681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1ADFE71C-F6BA-4A32-AF2B-3430F87C15CB}" srcId="{B78EB8F9-EA91-4CCD-B308-5C56DB498731}" destId="{CA12A7B0-F434-4E31-8CCB-B979FBF1C11D}" srcOrd="0" destOrd="0" parTransId="{5D0077D2-1D5F-463A-9976-0086E165E3A6}" sibTransId="{4EFE0046-CBC9-4A63-81AB-6E84A25882C5}"/>
    <dgm:cxn modelId="{97B9CA1F-9E03-49A8-B21E-185DC72334A5}" type="presOf" srcId="{FFF6EB87-ADF1-4CFC-A6F4-8C0FA23E755F}" destId="{951EEDF5-BC1C-47C2-937C-A5E5C6D3007F}" srcOrd="0" destOrd="0" presId="urn:microsoft.com/office/officeart/2005/8/layout/list1"/>
    <dgm:cxn modelId="{E7865F21-0860-4800-BA08-91174C76EDBD}" type="presOf" srcId="{CA12A7B0-F434-4E31-8CCB-B979FBF1C11D}" destId="{C91EE0FB-BAEB-4873-8824-2BDB376519E8}" srcOrd="0" destOrd="0" presId="urn:microsoft.com/office/officeart/2005/8/layout/list1"/>
    <dgm:cxn modelId="{4F862622-F539-4A75-B93A-2CB971EBE8C8}" type="presOf" srcId="{B78EB8F9-EA91-4CCD-B308-5C56DB498731}" destId="{D2613000-37AF-48FA-B669-5D9CF2CC8977}" srcOrd="1" destOrd="0" presId="urn:microsoft.com/office/officeart/2005/8/layout/list1"/>
    <dgm:cxn modelId="{846F112D-C600-433A-B49D-6AA0C191D849}" type="presOf" srcId="{B1C7E2F2-03EA-469F-8D18-8A8B31130287}" destId="{FA680A62-FD21-4890-ABB7-999CAB21225E}" srcOrd="0" destOrd="0" presId="urn:microsoft.com/office/officeart/2005/8/layout/list1"/>
    <dgm:cxn modelId="{7415CA40-69F1-46B6-AE4E-F083CE586A2C}" srcId="{B1C7E2F2-03EA-469F-8D18-8A8B31130287}" destId="{B78EB8F9-EA91-4CCD-B308-5C56DB498731}" srcOrd="2" destOrd="0" parTransId="{D8607D8D-B087-4E7C-8910-9E7060A3F2C9}" sibTransId="{920D925D-214A-42F6-9506-0606EA238D73}"/>
    <dgm:cxn modelId="{90A4825C-1934-4ADF-8C7D-7A2DC1E13B21}" type="presOf" srcId="{9A1B09CB-1504-45BD-A97B-9C040BC5C681}" destId="{C6A3C36C-8E11-4EC9-9944-303DA9C045AB}" srcOrd="1" destOrd="0" presId="urn:microsoft.com/office/officeart/2005/8/layout/list1"/>
    <dgm:cxn modelId="{EC0F4969-E889-4666-B7E7-1517DAB6F089}" srcId="{B1C7E2F2-03EA-469F-8D18-8A8B31130287}" destId="{66BE2FF7-8DEA-4533-B012-26A3719AA38C}" srcOrd="5" destOrd="0" parTransId="{2210AD84-07CE-4D13-A729-EE0B998A5DC5}" sibTransId="{FB277D4D-497E-433F-80BA-1B2D3138758D}"/>
    <dgm:cxn modelId="{E2D44271-D019-4A4A-BC4B-B1FB10A0DB81}" srcId="{B1C7E2F2-03EA-469F-8D18-8A8B31130287}" destId="{869EF465-282B-4F30-B33F-C6638551566E}" srcOrd="3" destOrd="0" parTransId="{ABCEC697-0AC4-47EC-BE82-216C04ADB584}" sibTransId="{4E9878DE-73CD-4195-B3AF-0D3218CA3BEB}"/>
    <dgm:cxn modelId="{71B07373-7D54-49F4-9BC2-4F880555D27A}" type="presOf" srcId="{869EF465-282B-4F30-B33F-C6638551566E}" destId="{BEE8CFAD-3E6D-48D4-9E78-F6B209ECE8AB}" srcOrd="0" destOrd="0" presId="urn:microsoft.com/office/officeart/2005/8/layout/list1"/>
    <dgm:cxn modelId="{B966307B-87A6-4855-BE53-136295A4603C}" type="presOf" srcId="{F926D171-887E-478A-9457-C277A872BCEF}" destId="{FD9687C3-9EE2-41BC-BF63-B5E3FC778925}" srcOrd="1" destOrd="0" presId="urn:microsoft.com/office/officeart/2005/8/layout/list1"/>
    <dgm:cxn modelId="{FD7C8587-EAFD-42C5-B854-9CD14C528CB5}" type="presOf" srcId="{BA518471-5FE6-4C5D-AB05-B24FE8F7F5F8}" destId="{9BA80DFF-CFD6-40CE-AF25-D32C59E3EEF0}" srcOrd="0" destOrd="0" presId="urn:microsoft.com/office/officeart/2005/8/layout/list1"/>
    <dgm:cxn modelId="{A3B46D97-005C-4945-8CB8-D4FF8D772B9C}" srcId="{B1C7E2F2-03EA-469F-8D18-8A8B31130287}" destId="{F926D171-887E-478A-9457-C277A872BCEF}" srcOrd="1" destOrd="0" parTransId="{758FD04B-E98A-43C1-B087-087067370F10}" sibTransId="{61212AD4-35EC-4114-A372-1A9B967F2953}"/>
    <dgm:cxn modelId="{2241C29E-7AD7-4350-8FA3-2D389D941F5C}" srcId="{B1C7E2F2-03EA-469F-8D18-8A8B31130287}" destId="{BA518471-5FE6-4C5D-AB05-B24FE8F7F5F8}" srcOrd="4" destOrd="0" parTransId="{395C4ED1-16D8-464C-8BFE-FD564DB67BD0}" sibTransId="{622E709D-EEE7-4DE7-A9A7-DC45BA01DA6E}"/>
    <dgm:cxn modelId="{7497C59E-1A27-4611-A595-E6896721BC31}" type="presOf" srcId="{B78EB8F9-EA91-4CCD-B308-5C56DB498731}" destId="{55C84D24-CDCC-4625-BDAB-C34F5142B041}" srcOrd="0" destOrd="0" presId="urn:microsoft.com/office/officeart/2005/8/layout/list1"/>
    <dgm:cxn modelId="{7DA40EAD-3E93-4D20-AF43-4857D61F804B}" type="presOf" srcId="{869EF465-282B-4F30-B33F-C6638551566E}" destId="{1CD6484B-A106-4E3C-968B-9C9B659521A2}" srcOrd="1" destOrd="0" presId="urn:microsoft.com/office/officeart/2005/8/layout/list1"/>
    <dgm:cxn modelId="{73F958B6-D741-41C9-A010-335C5746E4E7}" type="presOf" srcId="{F926D171-887E-478A-9457-C277A872BCEF}" destId="{54510D04-289D-4AAB-B90E-D08FE4A55E38}" srcOrd="0" destOrd="0" presId="urn:microsoft.com/office/officeart/2005/8/layout/list1"/>
    <dgm:cxn modelId="{8EE78ABA-001C-4FBD-9456-D3206CABD4EB}" srcId="{B1C7E2F2-03EA-469F-8D18-8A8B31130287}" destId="{9A1B09CB-1504-45BD-A97B-9C040BC5C681}" srcOrd="6" destOrd="0" parTransId="{14C47B43-6B9A-4435-8E27-6FAB4BAE918F}" sibTransId="{B29BEC5E-DCFE-453E-B881-CD24F7A34D57}"/>
    <dgm:cxn modelId="{5FF2C8D4-BAAC-471C-A2CE-1E58BF773727}" type="presOf" srcId="{66BE2FF7-8DEA-4533-B012-26A3719AA38C}" destId="{05B3D855-553D-40F5-89D5-5C733D253E4B}" srcOrd="1" destOrd="0" presId="urn:microsoft.com/office/officeart/2005/8/layout/list1"/>
    <dgm:cxn modelId="{30DEADD8-BC6A-4D9C-8093-D727B09F746F}" srcId="{B1C7E2F2-03EA-469F-8D18-8A8B31130287}" destId="{FFF6EB87-ADF1-4CFC-A6F4-8C0FA23E755F}" srcOrd="0" destOrd="0" parTransId="{2767A30C-3796-46C4-9444-AC56D03E7A1E}" sibTransId="{D3CF0E94-0BA2-4D95-A36F-A2DC2FC40364}"/>
    <dgm:cxn modelId="{B216EFD9-6223-4E5F-80D0-EA072737F0F2}" type="presOf" srcId="{FFF6EB87-ADF1-4CFC-A6F4-8C0FA23E755F}" destId="{9E39EBBE-197C-4B83-A00B-FBD61B058B17}" srcOrd="1" destOrd="0" presId="urn:microsoft.com/office/officeart/2005/8/layout/list1"/>
    <dgm:cxn modelId="{C77F7DDD-6583-4B46-94AD-858B25D26B89}" type="presOf" srcId="{66BE2FF7-8DEA-4533-B012-26A3719AA38C}" destId="{5500612B-57B0-4DEC-B17D-59876F120476}" srcOrd="0" destOrd="0" presId="urn:microsoft.com/office/officeart/2005/8/layout/list1"/>
    <dgm:cxn modelId="{DA9542E2-475C-411B-948E-5C500AF02783}" type="presOf" srcId="{BA518471-5FE6-4C5D-AB05-B24FE8F7F5F8}" destId="{A9843E66-D097-4E9E-9C8D-DA78413EDFEC}" srcOrd="1" destOrd="0" presId="urn:microsoft.com/office/officeart/2005/8/layout/list1"/>
    <dgm:cxn modelId="{D70D32F0-1739-48AD-BD8F-DCAEFAF44A24}" type="presOf" srcId="{9A1B09CB-1504-45BD-A97B-9C040BC5C681}" destId="{5477C3C0-CCA8-4646-AA38-5F822C9189B7}" srcOrd="0" destOrd="0" presId="urn:microsoft.com/office/officeart/2005/8/layout/list1"/>
    <dgm:cxn modelId="{36DE6F99-08AB-4EF3-811C-8E85B0BAB701}" type="presParOf" srcId="{FA680A62-FD21-4890-ABB7-999CAB21225E}" destId="{BFF07840-53AA-490F-9D13-01EFDC088913}" srcOrd="0" destOrd="0" presId="urn:microsoft.com/office/officeart/2005/8/layout/list1"/>
    <dgm:cxn modelId="{1A10A55A-A04B-4002-9D2F-3B1E33EEED3B}" type="presParOf" srcId="{BFF07840-53AA-490F-9D13-01EFDC088913}" destId="{951EEDF5-BC1C-47C2-937C-A5E5C6D3007F}" srcOrd="0" destOrd="0" presId="urn:microsoft.com/office/officeart/2005/8/layout/list1"/>
    <dgm:cxn modelId="{545E80C1-04BD-49A6-9828-3CA78145DB72}" type="presParOf" srcId="{BFF07840-53AA-490F-9D13-01EFDC088913}" destId="{9E39EBBE-197C-4B83-A00B-FBD61B058B17}" srcOrd="1" destOrd="0" presId="urn:microsoft.com/office/officeart/2005/8/layout/list1"/>
    <dgm:cxn modelId="{FFAE9BBA-E981-41A9-96F9-1C466E72F686}" type="presParOf" srcId="{FA680A62-FD21-4890-ABB7-999CAB21225E}" destId="{E24F60FF-17BC-447F-A0A7-3B137458A336}" srcOrd="1" destOrd="0" presId="urn:microsoft.com/office/officeart/2005/8/layout/list1"/>
    <dgm:cxn modelId="{E5E01763-E30E-437F-9999-76BBA9D5E476}" type="presParOf" srcId="{FA680A62-FD21-4890-ABB7-999CAB21225E}" destId="{CC15A7D2-96A9-4A78-B8BD-2E188F89720A}" srcOrd="2" destOrd="0" presId="urn:microsoft.com/office/officeart/2005/8/layout/list1"/>
    <dgm:cxn modelId="{963E36CC-797D-4BD1-A4F0-E86CE674F421}" type="presParOf" srcId="{FA680A62-FD21-4890-ABB7-999CAB21225E}" destId="{43ACF651-5503-412F-B0FD-7E8AFA71A347}" srcOrd="3" destOrd="0" presId="urn:microsoft.com/office/officeart/2005/8/layout/list1"/>
    <dgm:cxn modelId="{0123E4A5-AD2D-4933-84D5-C1F2002796BB}" type="presParOf" srcId="{FA680A62-FD21-4890-ABB7-999CAB21225E}" destId="{2FFD2AF0-3E46-43A8-8F77-697E2429C235}" srcOrd="4" destOrd="0" presId="urn:microsoft.com/office/officeart/2005/8/layout/list1"/>
    <dgm:cxn modelId="{2A547CDA-7CDD-429B-BF0F-4D5BDDF8E2A9}" type="presParOf" srcId="{2FFD2AF0-3E46-43A8-8F77-697E2429C235}" destId="{54510D04-289D-4AAB-B90E-D08FE4A55E38}" srcOrd="0" destOrd="0" presId="urn:microsoft.com/office/officeart/2005/8/layout/list1"/>
    <dgm:cxn modelId="{4E01B7E6-4899-401A-8296-A30D0B7981BE}" type="presParOf" srcId="{2FFD2AF0-3E46-43A8-8F77-697E2429C235}" destId="{FD9687C3-9EE2-41BC-BF63-B5E3FC778925}" srcOrd="1" destOrd="0" presId="urn:microsoft.com/office/officeart/2005/8/layout/list1"/>
    <dgm:cxn modelId="{8DE4A613-D0BE-4115-93AD-8596633440FF}" type="presParOf" srcId="{FA680A62-FD21-4890-ABB7-999CAB21225E}" destId="{C65E24F4-8645-46A7-A5A8-96BF1A454C1F}" srcOrd="5" destOrd="0" presId="urn:microsoft.com/office/officeart/2005/8/layout/list1"/>
    <dgm:cxn modelId="{64620154-FA00-4EF0-A3FB-1CED944FB4F3}" type="presParOf" srcId="{FA680A62-FD21-4890-ABB7-999CAB21225E}" destId="{363978F3-B68D-4ACA-ADA7-2E81388887AA}" srcOrd="6" destOrd="0" presId="urn:microsoft.com/office/officeart/2005/8/layout/list1"/>
    <dgm:cxn modelId="{07417B1D-ABA0-4B27-9A36-4F612F6B5F1D}" type="presParOf" srcId="{FA680A62-FD21-4890-ABB7-999CAB21225E}" destId="{3E659C0C-03AF-4E0E-9E04-38A04B7ADCEF}" srcOrd="7" destOrd="0" presId="urn:microsoft.com/office/officeart/2005/8/layout/list1"/>
    <dgm:cxn modelId="{11682598-B91C-443B-8635-FB472D1797C4}" type="presParOf" srcId="{FA680A62-FD21-4890-ABB7-999CAB21225E}" destId="{7EA71A89-2B08-4680-8739-F5C76B537D0F}" srcOrd="8" destOrd="0" presId="urn:microsoft.com/office/officeart/2005/8/layout/list1"/>
    <dgm:cxn modelId="{01F4659E-509F-427D-A31D-4CFBBF3C1A70}" type="presParOf" srcId="{7EA71A89-2B08-4680-8739-F5C76B537D0F}" destId="{55C84D24-CDCC-4625-BDAB-C34F5142B041}" srcOrd="0" destOrd="0" presId="urn:microsoft.com/office/officeart/2005/8/layout/list1"/>
    <dgm:cxn modelId="{936AA82A-3C0A-4BF5-AA43-BFEFFB3BAE53}" type="presParOf" srcId="{7EA71A89-2B08-4680-8739-F5C76B537D0F}" destId="{D2613000-37AF-48FA-B669-5D9CF2CC8977}" srcOrd="1" destOrd="0" presId="urn:microsoft.com/office/officeart/2005/8/layout/list1"/>
    <dgm:cxn modelId="{C8893843-CCF6-451E-AA21-2E188E1E60CB}" type="presParOf" srcId="{FA680A62-FD21-4890-ABB7-999CAB21225E}" destId="{C845D06E-16FA-48EE-B481-C161E01427E4}" srcOrd="9" destOrd="0" presId="urn:microsoft.com/office/officeart/2005/8/layout/list1"/>
    <dgm:cxn modelId="{3CB7544D-1FAF-409D-BAFE-2891DAA68582}" type="presParOf" srcId="{FA680A62-FD21-4890-ABB7-999CAB21225E}" destId="{C91EE0FB-BAEB-4873-8824-2BDB376519E8}" srcOrd="10" destOrd="0" presId="urn:microsoft.com/office/officeart/2005/8/layout/list1"/>
    <dgm:cxn modelId="{E4A29C51-49AD-4382-8C0C-5E4B9129F34F}" type="presParOf" srcId="{FA680A62-FD21-4890-ABB7-999CAB21225E}" destId="{0A72F564-5133-414C-BE90-7D2E6723CD27}" srcOrd="11" destOrd="0" presId="urn:microsoft.com/office/officeart/2005/8/layout/list1"/>
    <dgm:cxn modelId="{47C42F4D-1D40-447E-8D1C-71DEC8DAAF12}" type="presParOf" srcId="{FA680A62-FD21-4890-ABB7-999CAB21225E}" destId="{9AC89217-1518-44E0-8345-7AB3C1A78CC9}" srcOrd="12" destOrd="0" presId="urn:microsoft.com/office/officeart/2005/8/layout/list1"/>
    <dgm:cxn modelId="{34AAADA7-A8A4-4589-BEFA-54C2052FE78A}" type="presParOf" srcId="{9AC89217-1518-44E0-8345-7AB3C1A78CC9}" destId="{BEE8CFAD-3E6D-48D4-9E78-F6B209ECE8AB}" srcOrd="0" destOrd="0" presId="urn:microsoft.com/office/officeart/2005/8/layout/list1"/>
    <dgm:cxn modelId="{6BB7FDDA-0EB9-4CF8-BBFC-93C10768075A}" type="presParOf" srcId="{9AC89217-1518-44E0-8345-7AB3C1A78CC9}" destId="{1CD6484B-A106-4E3C-968B-9C9B659521A2}" srcOrd="1" destOrd="0" presId="urn:microsoft.com/office/officeart/2005/8/layout/list1"/>
    <dgm:cxn modelId="{B77AF2FC-5A7B-4D92-8CFF-D0B3675D2386}" type="presParOf" srcId="{FA680A62-FD21-4890-ABB7-999CAB21225E}" destId="{04388CCE-25A7-40CF-B4D8-72181AA0D466}" srcOrd="13" destOrd="0" presId="urn:microsoft.com/office/officeart/2005/8/layout/list1"/>
    <dgm:cxn modelId="{D8E7C1BD-02EB-4081-8C7D-2650A0B757A4}" type="presParOf" srcId="{FA680A62-FD21-4890-ABB7-999CAB21225E}" destId="{C8C165BA-241E-4869-A1B9-616D81F546AC}" srcOrd="14" destOrd="0" presId="urn:microsoft.com/office/officeart/2005/8/layout/list1"/>
    <dgm:cxn modelId="{3F70D400-87DB-484B-97ED-754C282224AA}" type="presParOf" srcId="{FA680A62-FD21-4890-ABB7-999CAB21225E}" destId="{063429A5-DD43-4755-B87F-6625FAA7A21D}" srcOrd="15" destOrd="0" presId="urn:microsoft.com/office/officeart/2005/8/layout/list1"/>
    <dgm:cxn modelId="{A4BF9601-4FD6-41C7-B733-13E48AA2587C}" type="presParOf" srcId="{FA680A62-FD21-4890-ABB7-999CAB21225E}" destId="{9FB0540F-B3F3-4213-8EB9-893B14D2855D}" srcOrd="16" destOrd="0" presId="urn:microsoft.com/office/officeart/2005/8/layout/list1"/>
    <dgm:cxn modelId="{260BFCC9-C4BE-4968-959A-521E3937967D}" type="presParOf" srcId="{9FB0540F-B3F3-4213-8EB9-893B14D2855D}" destId="{9BA80DFF-CFD6-40CE-AF25-D32C59E3EEF0}" srcOrd="0" destOrd="0" presId="urn:microsoft.com/office/officeart/2005/8/layout/list1"/>
    <dgm:cxn modelId="{CF0E0926-C99A-440C-83D5-029DCDA4B9BC}" type="presParOf" srcId="{9FB0540F-B3F3-4213-8EB9-893B14D2855D}" destId="{A9843E66-D097-4E9E-9C8D-DA78413EDFEC}" srcOrd="1" destOrd="0" presId="urn:microsoft.com/office/officeart/2005/8/layout/list1"/>
    <dgm:cxn modelId="{EFCD1555-3D35-4144-8D98-80279CA9E8F8}" type="presParOf" srcId="{FA680A62-FD21-4890-ABB7-999CAB21225E}" destId="{B9A54D65-96C4-4D37-A57D-8F8276E046CB}" srcOrd="17" destOrd="0" presId="urn:microsoft.com/office/officeart/2005/8/layout/list1"/>
    <dgm:cxn modelId="{F00EE82D-FEFD-4EEB-8A20-43D4A066F749}" type="presParOf" srcId="{FA680A62-FD21-4890-ABB7-999CAB21225E}" destId="{4C9DE0DF-5FCD-4360-BA5F-6658E0D7FE2F}" srcOrd="18" destOrd="0" presId="urn:microsoft.com/office/officeart/2005/8/layout/list1"/>
    <dgm:cxn modelId="{270B0048-82EA-4D98-A2F7-64E5058FFF76}" type="presParOf" srcId="{FA680A62-FD21-4890-ABB7-999CAB21225E}" destId="{4012EFE2-57D3-47B9-A2A1-05DCF9FE00AC}" srcOrd="19" destOrd="0" presId="urn:microsoft.com/office/officeart/2005/8/layout/list1"/>
    <dgm:cxn modelId="{FB9BCD88-0D9D-4E26-AC10-C9F9D64D6753}" type="presParOf" srcId="{FA680A62-FD21-4890-ABB7-999CAB21225E}" destId="{D87EA3EA-D333-4775-A98B-2E757632F4C3}" srcOrd="20" destOrd="0" presId="urn:microsoft.com/office/officeart/2005/8/layout/list1"/>
    <dgm:cxn modelId="{B3036B78-8117-484D-8965-82721A300AD6}" type="presParOf" srcId="{D87EA3EA-D333-4775-A98B-2E757632F4C3}" destId="{5500612B-57B0-4DEC-B17D-59876F120476}" srcOrd="0" destOrd="0" presId="urn:microsoft.com/office/officeart/2005/8/layout/list1"/>
    <dgm:cxn modelId="{43C90F84-6D30-4F34-86E3-0A1916F8E367}" type="presParOf" srcId="{D87EA3EA-D333-4775-A98B-2E757632F4C3}" destId="{05B3D855-553D-40F5-89D5-5C733D253E4B}" srcOrd="1" destOrd="0" presId="urn:microsoft.com/office/officeart/2005/8/layout/list1"/>
    <dgm:cxn modelId="{785E935B-6049-45D9-BA4F-91E5F46A337C}" type="presParOf" srcId="{FA680A62-FD21-4890-ABB7-999CAB21225E}" destId="{C1644B7C-C230-455B-A73E-DD4DB35C4D10}" srcOrd="21" destOrd="0" presId="urn:microsoft.com/office/officeart/2005/8/layout/list1"/>
    <dgm:cxn modelId="{72CDB4A3-BD1B-427B-B175-8D220D52306C}" type="presParOf" srcId="{FA680A62-FD21-4890-ABB7-999CAB21225E}" destId="{02516C8D-C248-4D1E-9A3B-D6D25F56E034}" srcOrd="22" destOrd="0" presId="urn:microsoft.com/office/officeart/2005/8/layout/list1"/>
    <dgm:cxn modelId="{68851C43-9035-4607-B3D5-805FAB6A3435}" type="presParOf" srcId="{FA680A62-FD21-4890-ABB7-999CAB21225E}" destId="{DAD163B3-BFB7-4259-899B-A8DF15EA778B}" srcOrd="23" destOrd="0" presId="urn:microsoft.com/office/officeart/2005/8/layout/list1"/>
    <dgm:cxn modelId="{6C6C0E7A-D282-4AC5-B755-8C0F6E478751}" type="presParOf" srcId="{FA680A62-FD21-4890-ABB7-999CAB21225E}" destId="{F9E27C83-8542-4997-A5B2-4D8F8B1A3691}" srcOrd="24" destOrd="0" presId="urn:microsoft.com/office/officeart/2005/8/layout/list1"/>
    <dgm:cxn modelId="{57AD6D11-2DFB-48E6-A9A8-AF3929237B5B}" type="presParOf" srcId="{F9E27C83-8542-4997-A5B2-4D8F8B1A3691}" destId="{5477C3C0-CCA8-4646-AA38-5F822C9189B7}" srcOrd="0" destOrd="0" presId="urn:microsoft.com/office/officeart/2005/8/layout/list1"/>
    <dgm:cxn modelId="{1F8CCA5C-018C-4C1B-AEDE-C72488CD29AA}" type="presParOf" srcId="{F9E27C83-8542-4997-A5B2-4D8F8B1A3691}" destId="{C6A3C36C-8E11-4EC9-9944-303DA9C045AB}" srcOrd="1" destOrd="0" presId="urn:microsoft.com/office/officeart/2005/8/layout/list1"/>
    <dgm:cxn modelId="{9F55C36F-C048-44AD-B8DF-5427072CDC27}" type="presParOf" srcId="{FA680A62-FD21-4890-ABB7-999CAB21225E}" destId="{87B440AD-3DB0-46C2-B6FD-109E7B502E39}" srcOrd="25" destOrd="0" presId="urn:microsoft.com/office/officeart/2005/8/layout/list1"/>
    <dgm:cxn modelId="{16EDBBDE-1FE0-4A98-8BE3-281B88412607}" type="presParOf" srcId="{FA680A62-FD21-4890-ABB7-999CAB21225E}" destId="{69260A47-6810-4653-A487-27E32B9155A3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6A7B7E-0A1A-471F-9C66-BE75FB531A66}" type="doc">
      <dgm:prSet loTypeId="urn:microsoft.com/office/officeart/2005/8/layout/vList6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s-SV"/>
        </a:p>
      </dgm:t>
    </dgm:pt>
    <dgm:pt modelId="{BC3C284A-9672-4D89-BB63-027A26028C1E}">
      <dgm:prSet phldrT="[Texto]" custT="1"/>
      <dgm:spPr/>
      <dgm:t>
        <a:bodyPr/>
        <a:lstStyle/>
        <a:p>
          <a:r>
            <a:rPr lang="es-SV" sz="2800" b="1" dirty="0">
              <a:solidFill>
                <a:schemeClr val="tx1"/>
              </a:solidFill>
              <a:latin typeface="Bembo Std" panose="02020605060306020A03" pitchFamily="18" charset="0"/>
            </a:rPr>
            <a:t>VIH</a:t>
          </a:r>
          <a:r>
            <a:rPr lang="es-SV" sz="2800" dirty="0">
              <a:solidFill>
                <a:schemeClr val="tx1"/>
              </a:solidFill>
              <a:latin typeface="Bembo Std" panose="02020605060306020A03" pitchFamily="18" charset="0"/>
            </a:rPr>
            <a:t> </a:t>
          </a:r>
        </a:p>
      </dgm:t>
    </dgm:pt>
    <dgm:pt modelId="{96D4A02B-E899-4E13-B26C-2723B7325E58}" type="parTrans" cxnId="{25641D03-D2F6-4661-8364-0395C0FF2D0F}">
      <dgm:prSet/>
      <dgm:spPr/>
      <dgm:t>
        <a:bodyPr/>
        <a:lstStyle/>
        <a:p>
          <a:endParaRPr lang="es-SV"/>
        </a:p>
      </dgm:t>
    </dgm:pt>
    <dgm:pt modelId="{29E26726-9D3D-466F-BDD8-A79A69FAE5C4}" type="sibTrans" cxnId="{25641D03-D2F6-4661-8364-0395C0FF2D0F}">
      <dgm:prSet/>
      <dgm:spPr/>
      <dgm:t>
        <a:bodyPr/>
        <a:lstStyle/>
        <a:p>
          <a:endParaRPr lang="es-SV"/>
        </a:p>
      </dgm:t>
    </dgm:pt>
    <dgm:pt modelId="{CA043F80-425D-416C-8B77-8B8B3E411CB4}">
      <dgm:prSet phldrT="[Texto]" custT="1"/>
      <dgm:spPr/>
      <dgm:t>
        <a:bodyPr/>
        <a:lstStyle/>
        <a:p>
          <a:pPr algn="l">
            <a:lnSpc>
              <a:spcPct val="100000"/>
            </a:lnSpc>
          </a:pPr>
          <a:r>
            <a:rPr lang="es-SV" sz="2000" dirty="0">
              <a:latin typeface="Bembo Std" panose="02020605060306020A03" pitchFamily="18" charset="0"/>
            </a:rPr>
            <a:t>Ejecución Focalizada </a:t>
          </a:r>
        </a:p>
      </dgm:t>
    </dgm:pt>
    <dgm:pt modelId="{246FFB3B-1DC6-4492-9C4D-7788034E55A3}" type="parTrans" cxnId="{F4AF655D-FE68-4881-AD6A-9C427E4B8BC6}">
      <dgm:prSet/>
      <dgm:spPr/>
      <dgm:t>
        <a:bodyPr/>
        <a:lstStyle/>
        <a:p>
          <a:endParaRPr lang="es-SV"/>
        </a:p>
      </dgm:t>
    </dgm:pt>
    <dgm:pt modelId="{E120BDAB-EB09-4F6E-BBE1-CC6CF461785C}" type="sibTrans" cxnId="{F4AF655D-FE68-4881-AD6A-9C427E4B8BC6}">
      <dgm:prSet/>
      <dgm:spPr/>
      <dgm:t>
        <a:bodyPr/>
        <a:lstStyle/>
        <a:p>
          <a:endParaRPr lang="es-SV"/>
        </a:p>
      </dgm:t>
    </dgm:pt>
    <dgm:pt modelId="{B3347E77-1D55-4F7E-A261-89F58F8CC1DD}">
      <dgm:prSet phldrT="[Texto]" custT="1"/>
      <dgm:spPr/>
      <dgm:t>
        <a:bodyPr/>
        <a:lstStyle/>
        <a:p>
          <a:r>
            <a:rPr lang="es-SV" sz="2800" b="1" dirty="0">
              <a:solidFill>
                <a:schemeClr val="tx1"/>
              </a:solidFill>
              <a:latin typeface="Bembo Std" panose="02020605060306020A03" pitchFamily="18" charset="0"/>
            </a:rPr>
            <a:t>Tuberculosis</a:t>
          </a:r>
        </a:p>
      </dgm:t>
    </dgm:pt>
    <dgm:pt modelId="{5FAFAEC9-8122-4821-8584-5782D4990A86}" type="parTrans" cxnId="{5630E93B-4579-4F8A-B6EA-B5BF0B24E72F}">
      <dgm:prSet/>
      <dgm:spPr/>
      <dgm:t>
        <a:bodyPr/>
        <a:lstStyle/>
        <a:p>
          <a:endParaRPr lang="es-SV"/>
        </a:p>
      </dgm:t>
    </dgm:pt>
    <dgm:pt modelId="{CC4D544E-26BF-408D-871B-98D43CD1105E}" type="sibTrans" cxnId="{5630E93B-4579-4F8A-B6EA-B5BF0B24E72F}">
      <dgm:prSet/>
      <dgm:spPr/>
      <dgm:t>
        <a:bodyPr/>
        <a:lstStyle/>
        <a:p>
          <a:endParaRPr lang="es-SV"/>
        </a:p>
      </dgm:t>
    </dgm:pt>
    <dgm:pt modelId="{4BC4AA4E-8622-4BDF-ABB2-DDF3290E20ED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SV" sz="2000" dirty="0">
              <a:latin typeface="Bembo Std" panose="02020605060306020A03" pitchFamily="18" charset="0"/>
            </a:rPr>
            <a:t>Financiamiento Basado en Resultados  </a:t>
          </a:r>
          <a:r>
            <a:rPr lang="es-SV" sz="2000" dirty="0" err="1">
              <a:latin typeface="Bembo Std" panose="02020605060306020A03" pitchFamily="18" charset="0"/>
            </a:rPr>
            <a:t>vrs</a:t>
          </a:r>
          <a:r>
            <a:rPr lang="es-SV" sz="2000" dirty="0">
              <a:latin typeface="Bembo Std" panose="02020605060306020A03" pitchFamily="18" charset="0"/>
            </a:rPr>
            <a:t> Penalidad</a:t>
          </a:r>
        </a:p>
      </dgm:t>
    </dgm:pt>
    <dgm:pt modelId="{1414F032-BE11-468E-8B3D-C35EC395AC63}" type="parTrans" cxnId="{F7B6CE82-1D67-46CE-A430-3048AE97F6AC}">
      <dgm:prSet/>
      <dgm:spPr/>
      <dgm:t>
        <a:bodyPr/>
        <a:lstStyle/>
        <a:p>
          <a:endParaRPr lang="es-SV"/>
        </a:p>
      </dgm:t>
    </dgm:pt>
    <dgm:pt modelId="{82C0E84F-4B40-44B0-812D-3CCF59D62B26}" type="sibTrans" cxnId="{F7B6CE82-1D67-46CE-A430-3048AE97F6AC}">
      <dgm:prSet/>
      <dgm:spPr/>
      <dgm:t>
        <a:bodyPr/>
        <a:lstStyle/>
        <a:p>
          <a:endParaRPr lang="es-SV"/>
        </a:p>
      </dgm:t>
    </dgm:pt>
    <dgm:pt modelId="{85E65315-1E48-43BA-A300-07F5DE3F6456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SV" sz="2000" dirty="0">
              <a:latin typeface="Bembo Std" panose="02020605060306020A03" pitchFamily="18" charset="0"/>
            </a:rPr>
            <a:t>Evaluación 4 indicadores contractuales </a:t>
          </a:r>
        </a:p>
      </dgm:t>
    </dgm:pt>
    <dgm:pt modelId="{52958DDD-BB0E-4450-AE3F-8AB02FB6D029}" type="parTrans" cxnId="{44C1612F-0AF8-4DC5-9291-C42260D533CF}">
      <dgm:prSet/>
      <dgm:spPr/>
      <dgm:t>
        <a:bodyPr/>
        <a:lstStyle/>
        <a:p>
          <a:endParaRPr lang="es-SV"/>
        </a:p>
      </dgm:t>
    </dgm:pt>
    <dgm:pt modelId="{058B9B09-181F-41E3-8B2C-DBD4A1612C3E}" type="sibTrans" cxnId="{44C1612F-0AF8-4DC5-9291-C42260D533CF}">
      <dgm:prSet/>
      <dgm:spPr/>
      <dgm:t>
        <a:bodyPr/>
        <a:lstStyle/>
        <a:p>
          <a:endParaRPr lang="es-SV"/>
        </a:p>
      </dgm:t>
    </dgm:pt>
    <dgm:pt modelId="{E685F465-AF69-46FB-916C-464D26120606}">
      <dgm:prSet custT="1"/>
      <dgm:spPr/>
      <dgm:t>
        <a:bodyPr/>
        <a:lstStyle/>
        <a:p>
          <a:r>
            <a:rPr lang="es-SV" sz="2400" b="1" dirty="0">
              <a:solidFill>
                <a:schemeClr val="tx1"/>
              </a:solidFill>
              <a:latin typeface="Bembo Std" panose="02020605060306020A03" pitchFamily="18" charset="0"/>
            </a:rPr>
            <a:t>Canje de Deuda:</a:t>
          </a:r>
        </a:p>
      </dgm:t>
    </dgm:pt>
    <dgm:pt modelId="{2AF8747F-A24E-4128-AA40-8DCA17CFDF38}" type="parTrans" cxnId="{8596F4D1-185E-4C67-8E0E-C7E765AFB3FB}">
      <dgm:prSet/>
      <dgm:spPr/>
      <dgm:t>
        <a:bodyPr/>
        <a:lstStyle/>
        <a:p>
          <a:endParaRPr lang="es-SV"/>
        </a:p>
      </dgm:t>
    </dgm:pt>
    <dgm:pt modelId="{DCFEECC8-16D6-402A-AC27-DFCF69E8E334}" type="sibTrans" cxnId="{8596F4D1-185E-4C67-8E0E-C7E765AFB3FB}">
      <dgm:prSet/>
      <dgm:spPr/>
      <dgm:t>
        <a:bodyPr/>
        <a:lstStyle/>
        <a:p>
          <a:endParaRPr lang="es-SV"/>
        </a:p>
      </dgm:t>
    </dgm:pt>
    <dgm:pt modelId="{172018B6-0A48-4DA1-95E8-99C849B94F4C}">
      <dgm:prSet custT="1"/>
      <dgm:spPr/>
      <dgm:t>
        <a:bodyPr/>
        <a:lstStyle/>
        <a:p>
          <a:r>
            <a:rPr lang="es-SV" sz="3600" b="1" dirty="0">
              <a:solidFill>
                <a:schemeClr val="accent1"/>
              </a:solidFill>
              <a:latin typeface="Bembo Std" panose="02020605060306020A03" pitchFamily="18" charset="0"/>
            </a:rPr>
            <a:t>C19 RM</a:t>
          </a:r>
        </a:p>
      </dgm:t>
    </dgm:pt>
    <dgm:pt modelId="{3C13517B-A292-408E-8494-C86EC7CAE9C2}" type="parTrans" cxnId="{DA75E2A2-61CE-433D-9942-C68970E4B84B}">
      <dgm:prSet/>
      <dgm:spPr/>
      <dgm:t>
        <a:bodyPr/>
        <a:lstStyle/>
        <a:p>
          <a:endParaRPr lang="es-SV"/>
        </a:p>
      </dgm:t>
    </dgm:pt>
    <dgm:pt modelId="{755C4A05-7FD2-438E-9FD8-B7631669E4F2}" type="sibTrans" cxnId="{DA75E2A2-61CE-433D-9942-C68970E4B84B}">
      <dgm:prSet/>
      <dgm:spPr/>
      <dgm:t>
        <a:bodyPr/>
        <a:lstStyle/>
        <a:p>
          <a:endParaRPr lang="es-SV"/>
        </a:p>
      </dgm:t>
    </dgm:pt>
    <dgm:pt modelId="{04E7AA8F-11FC-4FF6-82D3-B1316489FDD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SV" sz="2400" b="1" dirty="0">
              <a:solidFill>
                <a:schemeClr val="accent1"/>
              </a:solidFill>
              <a:latin typeface="Bembo Std" panose="02020605060306020A03" pitchFamily="18" charset="0"/>
            </a:rPr>
            <a:t>Ejecución 2022-2023</a:t>
          </a:r>
        </a:p>
      </dgm:t>
    </dgm:pt>
    <dgm:pt modelId="{6342D997-F5D5-4789-AC25-733C40CBF5AB}" type="parTrans" cxnId="{5BEAA3F2-8E67-40B9-BF17-0E32938AC3D3}">
      <dgm:prSet/>
      <dgm:spPr/>
      <dgm:t>
        <a:bodyPr/>
        <a:lstStyle/>
        <a:p>
          <a:endParaRPr lang="es-SV"/>
        </a:p>
      </dgm:t>
    </dgm:pt>
    <dgm:pt modelId="{7414A6C8-42B4-433E-8FD9-59922ABADF61}" type="sibTrans" cxnId="{5BEAA3F2-8E67-40B9-BF17-0E32938AC3D3}">
      <dgm:prSet/>
      <dgm:spPr/>
      <dgm:t>
        <a:bodyPr/>
        <a:lstStyle/>
        <a:p>
          <a:endParaRPr lang="es-SV"/>
        </a:p>
      </dgm:t>
    </dgm:pt>
    <dgm:pt modelId="{715D1EF3-F937-41E7-B338-8EC7BC8B9709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s-SV" sz="1800" b="0" dirty="0">
              <a:solidFill>
                <a:schemeClr val="tx1"/>
              </a:solidFill>
              <a:latin typeface="Bembo Std" panose="02020605060306020A03" pitchFamily="18" charset="0"/>
            </a:rPr>
            <a:t>Readecuación Laboratorio Nacional de Salud Pública</a:t>
          </a:r>
          <a:endParaRPr lang="es-SV" sz="1800" b="0" dirty="0">
            <a:latin typeface="Bembo Std" panose="02020605060306020A03" pitchFamily="18" charset="0"/>
          </a:endParaRPr>
        </a:p>
      </dgm:t>
    </dgm:pt>
    <dgm:pt modelId="{1C1923E8-A4F5-4578-8056-1A2A301C6C7E}" type="parTrans" cxnId="{2675EBC5-23F9-48ED-969F-84C5845B69ED}">
      <dgm:prSet/>
      <dgm:spPr/>
      <dgm:t>
        <a:bodyPr/>
        <a:lstStyle/>
        <a:p>
          <a:endParaRPr lang="es-SV"/>
        </a:p>
      </dgm:t>
    </dgm:pt>
    <dgm:pt modelId="{829DC422-AD5A-4442-9D98-D5CA545CD7B7}" type="sibTrans" cxnId="{2675EBC5-23F9-48ED-969F-84C5845B69ED}">
      <dgm:prSet/>
      <dgm:spPr/>
      <dgm:t>
        <a:bodyPr/>
        <a:lstStyle/>
        <a:p>
          <a:endParaRPr lang="es-SV"/>
        </a:p>
      </dgm:t>
    </dgm:pt>
    <dgm:pt modelId="{D1CB6BF4-5680-4602-8F53-0D423081A7C5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s-SV" sz="1800" dirty="0">
              <a:latin typeface="Bembo Std" panose="02020605060306020A03" pitchFamily="18" charset="0"/>
            </a:rPr>
            <a:t>Ejecución año 2022</a:t>
          </a:r>
        </a:p>
      </dgm:t>
    </dgm:pt>
    <dgm:pt modelId="{1924AD06-48CC-4971-B03F-81A160295AF4}" type="parTrans" cxnId="{5F923156-FC24-48FC-9F88-17346B2A7104}">
      <dgm:prSet/>
      <dgm:spPr/>
      <dgm:t>
        <a:bodyPr/>
        <a:lstStyle/>
        <a:p>
          <a:endParaRPr lang="es-SV"/>
        </a:p>
      </dgm:t>
    </dgm:pt>
    <dgm:pt modelId="{7A1DF6C3-532C-4896-8295-A160160063DD}" type="sibTrans" cxnId="{5F923156-FC24-48FC-9F88-17346B2A7104}">
      <dgm:prSet/>
      <dgm:spPr/>
      <dgm:t>
        <a:bodyPr/>
        <a:lstStyle/>
        <a:p>
          <a:endParaRPr lang="es-SV"/>
        </a:p>
      </dgm:t>
    </dgm:pt>
    <dgm:pt modelId="{B4EAEA3E-6841-48B6-B108-844C515236F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SV" sz="2400" b="1" dirty="0">
              <a:solidFill>
                <a:schemeClr val="accent1"/>
              </a:solidFill>
              <a:latin typeface="Bembo Std" panose="02020605060306020A03" pitchFamily="18" charset="0"/>
            </a:rPr>
            <a:t>Financiamiento para Mitigación a impacto COVID 19 </a:t>
          </a:r>
        </a:p>
      </dgm:t>
    </dgm:pt>
    <dgm:pt modelId="{97F7F881-F3F0-41CB-B9D4-F29D067A216A}" type="parTrans" cxnId="{39BBDA23-514D-4D4C-AA2E-723D3D1816AB}">
      <dgm:prSet/>
      <dgm:spPr/>
      <dgm:t>
        <a:bodyPr/>
        <a:lstStyle/>
        <a:p>
          <a:endParaRPr lang="es-SV"/>
        </a:p>
      </dgm:t>
    </dgm:pt>
    <dgm:pt modelId="{6A6F15A6-F4AD-41B2-B521-F923EB8D543A}" type="sibTrans" cxnId="{39BBDA23-514D-4D4C-AA2E-723D3D1816AB}">
      <dgm:prSet/>
      <dgm:spPr/>
      <dgm:t>
        <a:bodyPr/>
        <a:lstStyle/>
        <a:p>
          <a:endParaRPr lang="es-SV"/>
        </a:p>
      </dgm:t>
    </dgm:pt>
    <dgm:pt modelId="{2A6D072D-6433-4D3A-81DE-4C88E6E25C85}">
      <dgm:prSet phldrT="[Texto]" custT="1"/>
      <dgm:spPr/>
      <dgm:t>
        <a:bodyPr/>
        <a:lstStyle/>
        <a:p>
          <a:pPr algn="l">
            <a:lnSpc>
              <a:spcPct val="100000"/>
            </a:lnSpc>
          </a:pPr>
          <a:r>
            <a:rPr lang="es-SV" sz="2000" dirty="0">
              <a:latin typeface="Bembo Std" panose="02020605060306020A03" pitchFamily="18" charset="0"/>
            </a:rPr>
            <a:t>Evaluación 14 indicadores contractuales</a:t>
          </a:r>
        </a:p>
      </dgm:t>
    </dgm:pt>
    <dgm:pt modelId="{FEFC6749-A218-4406-B491-ECD17CA622F7}" type="parTrans" cxnId="{0A84F0BA-AB22-4544-BAF4-D63F9ED22D5F}">
      <dgm:prSet/>
      <dgm:spPr/>
      <dgm:t>
        <a:bodyPr/>
        <a:lstStyle/>
        <a:p>
          <a:endParaRPr lang="es-SV"/>
        </a:p>
      </dgm:t>
    </dgm:pt>
    <dgm:pt modelId="{817918FC-C287-4F1C-98F2-0E836A02BD7A}" type="sibTrans" cxnId="{0A84F0BA-AB22-4544-BAF4-D63F9ED22D5F}">
      <dgm:prSet/>
      <dgm:spPr/>
      <dgm:t>
        <a:bodyPr/>
        <a:lstStyle/>
        <a:p>
          <a:endParaRPr lang="es-SV"/>
        </a:p>
      </dgm:t>
    </dgm:pt>
    <dgm:pt modelId="{775B6164-ECBD-4DA8-99E5-0E077DDE2E54}">
      <dgm:prSet phldrT="[Texto]" custT="1"/>
      <dgm:spPr/>
      <dgm:t>
        <a:bodyPr/>
        <a:lstStyle/>
        <a:p>
          <a:pPr algn="l">
            <a:lnSpc>
              <a:spcPct val="100000"/>
            </a:lnSpc>
          </a:pPr>
          <a:r>
            <a:rPr lang="es-SV" sz="2000" b="1" dirty="0">
              <a:latin typeface="Bembo Std" panose="02020605060306020A03" pitchFamily="18" charset="0"/>
            </a:rPr>
            <a:t>$ 8,404,959.00</a:t>
          </a:r>
        </a:p>
      </dgm:t>
    </dgm:pt>
    <dgm:pt modelId="{5E6AE1F9-A85C-4986-AD99-E1A4451F38CE}" type="parTrans" cxnId="{5B0642DC-7282-4DEB-BF5B-93E1EF577174}">
      <dgm:prSet/>
      <dgm:spPr/>
      <dgm:t>
        <a:bodyPr/>
        <a:lstStyle/>
        <a:p>
          <a:endParaRPr lang="es-SV"/>
        </a:p>
      </dgm:t>
    </dgm:pt>
    <dgm:pt modelId="{5C21CA3A-DA33-4831-B139-3B81E0CDBB09}" type="sibTrans" cxnId="{5B0642DC-7282-4DEB-BF5B-93E1EF577174}">
      <dgm:prSet/>
      <dgm:spPr/>
      <dgm:t>
        <a:bodyPr/>
        <a:lstStyle/>
        <a:p>
          <a:endParaRPr lang="es-SV"/>
        </a:p>
      </dgm:t>
    </dgm:pt>
    <dgm:pt modelId="{54DEB51B-F23F-48A6-A40B-16E5F2F4B65E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SV" sz="2000" b="1" dirty="0">
              <a:latin typeface="Bembo Std" panose="02020605060306020A03" pitchFamily="18" charset="0"/>
            </a:rPr>
            <a:t>$3,182,056.00</a:t>
          </a:r>
        </a:p>
      </dgm:t>
    </dgm:pt>
    <dgm:pt modelId="{197F2A70-4EA2-4FEE-BC3A-EF1A692D0B8F}" type="parTrans" cxnId="{A105D399-EEA4-4A16-A6A6-F8684849FBDE}">
      <dgm:prSet/>
      <dgm:spPr/>
      <dgm:t>
        <a:bodyPr/>
        <a:lstStyle/>
        <a:p>
          <a:endParaRPr lang="es-SV"/>
        </a:p>
      </dgm:t>
    </dgm:pt>
    <dgm:pt modelId="{516BDB09-772E-482A-9677-5358E56193D7}" type="sibTrans" cxnId="{A105D399-EEA4-4A16-A6A6-F8684849FBDE}">
      <dgm:prSet/>
      <dgm:spPr/>
      <dgm:t>
        <a:bodyPr/>
        <a:lstStyle/>
        <a:p>
          <a:endParaRPr lang="es-SV"/>
        </a:p>
      </dgm:t>
    </dgm:pt>
    <dgm:pt modelId="{92FBE8CE-9BCA-4DB0-BE35-6473F284E112}">
      <dgm:prSet custT="1"/>
      <dgm:spPr/>
      <dgm:t>
        <a:bodyPr/>
        <a:lstStyle/>
        <a:p>
          <a:pPr>
            <a:lnSpc>
              <a:spcPct val="150000"/>
            </a:lnSpc>
          </a:pPr>
          <a:endParaRPr lang="es-SV" sz="2400" b="0" dirty="0">
            <a:solidFill>
              <a:schemeClr val="accent1"/>
            </a:solidFill>
            <a:latin typeface="Bembo Std" panose="02020605060306020A03" pitchFamily="18" charset="0"/>
          </a:endParaRPr>
        </a:p>
      </dgm:t>
    </dgm:pt>
    <dgm:pt modelId="{7B3C60AC-9291-4A60-A1DA-E11479E36297}" type="parTrans" cxnId="{7F058380-10B5-45D4-B801-D232C55A6ABA}">
      <dgm:prSet/>
      <dgm:spPr/>
      <dgm:t>
        <a:bodyPr/>
        <a:lstStyle/>
        <a:p>
          <a:endParaRPr lang="es-SV"/>
        </a:p>
      </dgm:t>
    </dgm:pt>
    <dgm:pt modelId="{F2B48AFB-7F79-43C6-9204-65E50B47FDDC}" type="sibTrans" cxnId="{7F058380-10B5-45D4-B801-D232C55A6ABA}">
      <dgm:prSet/>
      <dgm:spPr/>
      <dgm:t>
        <a:bodyPr/>
        <a:lstStyle/>
        <a:p>
          <a:endParaRPr lang="es-SV"/>
        </a:p>
      </dgm:t>
    </dgm:pt>
    <dgm:pt modelId="{0174977F-A49E-4E13-97D3-A3165080069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SV" sz="2400" b="1" dirty="0">
              <a:solidFill>
                <a:schemeClr val="accent1"/>
              </a:solidFill>
              <a:latin typeface="Bembo Std" panose="02020605060306020A03" pitchFamily="18" charset="0"/>
            </a:rPr>
            <a:t>$2,715,114.00</a:t>
          </a:r>
        </a:p>
      </dgm:t>
    </dgm:pt>
    <dgm:pt modelId="{DDF83F32-A5B8-418F-BFB3-A2AD21505ADF}" type="parTrans" cxnId="{4ECD212C-8408-4170-9E4F-944AF8622552}">
      <dgm:prSet/>
      <dgm:spPr/>
      <dgm:t>
        <a:bodyPr/>
        <a:lstStyle/>
        <a:p>
          <a:endParaRPr lang="es-SV"/>
        </a:p>
      </dgm:t>
    </dgm:pt>
    <dgm:pt modelId="{089A6A51-2DD9-4C14-B99D-81C720713BE3}" type="sibTrans" cxnId="{4ECD212C-8408-4170-9E4F-944AF8622552}">
      <dgm:prSet/>
      <dgm:spPr/>
      <dgm:t>
        <a:bodyPr/>
        <a:lstStyle/>
        <a:p>
          <a:endParaRPr lang="es-SV"/>
        </a:p>
      </dgm:t>
    </dgm:pt>
    <dgm:pt modelId="{60F0E90C-4446-4A2B-8566-1CCA56639300}" type="pres">
      <dgm:prSet presAssocID="{736A7B7E-0A1A-471F-9C66-BE75FB531A66}" presName="Name0" presStyleCnt="0">
        <dgm:presLayoutVars>
          <dgm:dir/>
          <dgm:animLvl val="lvl"/>
          <dgm:resizeHandles/>
        </dgm:presLayoutVars>
      </dgm:prSet>
      <dgm:spPr/>
    </dgm:pt>
    <dgm:pt modelId="{79B799B5-2041-4E7E-A01E-31BFD3F239BD}" type="pres">
      <dgm:prSet presAssocID="{BC3C284A-9672-4D89-BB63-027A26028C1E}" presName="linNode" presStyleCnt="0"/>
      <dgm:spPr/>
    </dgm:pt>
    <dgm:pt modelId="{C75E5D23-2A83-4DD8-B201-303A4FFB6284}" type="pres">
      <dgm:prSet presAssocID="{BC3C284A-9672-4D89-BB63-027A26028C1E}" presName="parentShp" presStyleLbl="node1" presStyleIdx="0" presStyleCnt="4" custLinFactNeighborX="-134" custLinFactNeighborY="-389">
        <dgm:presLayoutVars>
          <dgm:bulletEnabled val="1"/>
        </dgm:presLayoutVars>
      </dgm:prSet>
      <dgm:spPr/>
    </dgm:pt>
    <dgm:pt modelId="{68EB525E-CA76-4D94-8B30-753CD842202E}" type="pres">
      <dgm:prSet presAssocID="{BC3C284A-9672-4D89-BB63-027A26028C1E}" presName="childShp" presStyleLbl="bgAccFollowNode1" presStyleIdx="0" presStyleCnt="4">
        <dgm:presLayoutVars>
          <dgm:bulletEnabled val="1"/>
        </dgm:presLayoutVars>
      </dgm:prSet>
      <dgm:spPr/>
    </dgm:pt>
    <dgm:pt modelId="{C320ED7B-A4E0-4618-87CC-E1EE0C7434D3}" type="pres">
      <dgm:prSet presAssocID="{29E26726-9D3D-466F-BDD8-A79A69FAE5C4}" presName="spacing" presStyleCnt="0"/>
      <dgm:spPr/>
    </dgm:pt>
    <dgm:pt modelId="{FFD1A4B8-4CFC-4053-BBE7-B9E7B7DEB43D}" type="pres">
      <dgm:prSet presAssocID="{E685F465-AF69-46FB-916C-464D26120606}" presName="linNode" presStyleCnt="0"/>
      <dgm:spPr/>
    </dgm:pt>
    <dgm:pt modelId="{3EBAC7D3-FDCC-4D81-B25A-C85C60A69AAC}" type="pres">
      <dgm:prSet presAssocID="{E685F465-AF69-46FB-916C-464D26120606}" presName="parentShp" presStyleLbl="node1" presStyleIdx="1" presStyleCnt="4">
        <dgm:presLayoutVars>
          <dgm:bulletEnabled val="1"/>
        </dgm:presLayoutVars>
      </dgm:prSet>
      <dgm:spPr/>
    </dgm:pt>
    <dgm:pt modelId="{A972E0D1-174D-446C-A463-A839A0166F6D}" type="pres">
      <dgm:prSet presAssocID="{E685F465-AF69-46FB-916C-464D26120606}" presName="childShp" presStyleLbl="bgAccFollowNode1" presStyleIdx="1" presStyleCnt="4">
        <dgm:presLayoutVars>
          <dgm:bulletEnabled val="1"/>
        </dgm:presLayoutVars>
      </dgm:prSet>
      <dgm:spPr/>
    </dgm:pt>
    <dgm:pt modelId="{96D03763-4B09-4494-B416-ADCEFCE77C84}" type="pres">
      <dgm:prSet presAssocID="{DCFEECC8-16D6-402A-AC27-DFCF69E8E334}" presName="spacing" presStyleCnt="0"/>
      <dgm:spPr/>
    </dgm:pt>
    <dgm:pt modelId="{6B29117C-5743-44E6-AE7F-ECF5D63F5F3D}" type="pres">
      <dgm:prSet presAssocID="{172018B6-0A48-4DA1-95E8-99C849B94F4C}" presName="linNode" presStyleCnt="0"/>
      <dgm:spPr/>
    </dgm:pt>
    <dgm:pt modelId="{5698CC14-5E9F-4DAD-AF2C-3A880FEFA0BF}" type="pres">
      <dgm:prSet presAssocID="{172018B6-0A48-4DA1-95E8-99C849B94F4C}" presName="parentShp" presStyleLbl="node1" presStyleIdx="2" presStyleCnt="4">
        <dgm:presLayoutVars>
          <dgm:bulletEnabled val="1"/>
        </dgm:presLayoutVars>
      </dgm:prSet>
      <dgm:spPr/>
    </dgm:pt>
    <dgm:pt modelId="{BBD16059-4ADE-4FEB-A9A2-28F094441436}" type="pres">
      <dgm:prSet presAssocID="{172018B6-0A48-4DA1-95E8-99C849B94F4C}" presName="childShp" presStyleLbl="bgAccFollowNode1" presStyleIdx="2" presStyleCnt="4">
        <dgm:presLayoutVars>
          <dgm:bulletEnabled val="1"/>
        </dgm:presLayoutVars>
      </dgm:prSet>
      <dgm:spPr/>
    </dgm:pt>
    <dgm:pt modelId="{3739635D-AE27-4AD7-8EF0-94DB28DA4A6C}" type="pres">
      <dgm:prSet presAssocID="{755C4A05-7FD2-438E-9FD8-B7631669E4F2}" presName="spacing" presStyleCnt="0"/>
      <dgm:spPr/>
    </dgm:pt>
    <dgm:pt modelId="{53D6ADD4-DF6A-450A-8DB0-AE6963A14178}" type="pres">
      <dgm:prSet presAssocID="{B3347E77-1D55-4F7E-A261-89F58F8CC1DD}" presName="linNode" presStyleCnt="0"/>
      <dgm:spPr/>
    </dgm:pt>
    <dgm:pt modelId="{C0481674-9F75-479F-8AF5-A6C89E0FA90B}" type="pres">
      <dgm:prSet presAssocID="{B3347E77-1D55-4F7E-A261-89F58F8CC1DD}" presName="parentShp" presStyleLbl="node1" presStyleIdx="3" presStyleCnt="4">
        <dgm:presLayoutVars>
          <dgm:bulletEnabled val="1"/>
        </dgm:presLayoutVars>
      </dgm:prSet>
      <dgm:spPr/>
    </dgm:pt>
    <dgm:pt modelId="{3E81537B-336E-4B98-A215-1C027245A1F1}" type="pres">
      <dgm:prSet presAssocID="{B3347E77-1D55-4F7E-A261-89F58F8CC1DD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25641D03-D2F6-4661-8364-0395C0FF2D0F}" srcId="{736A7B7E-0A1A-471F-9C66-BE75FB531A66}" destId="{BC3C284A-9672-4D89-BB63-027A26028C1E}" srcOrd="0" destOrd="0" parTransId="{96D4A02B-E899-4E13-B26C-2723B7325E58}" sibTransId="{29E26726-9D3D-466F-BDD8-A79A69FAE5C4}"/>
    <dgm:cxn modelId="{09F63F04-998B-401B-A785-82029DAD15E2}" type="presOf" srcId="{04E7AA8F-11FC-4FF6-82D3-B1316489FDD2}" destId="{BBD16059-4ADE-4FEB-A9A2-28F094441436}" srcOrd="0" destOrd="1" presId="urn:microsoft.com/office/officeart/2005/8/layout/vList6"/>
    <dgm:cxn modelId="{39BBDA23-514D-4D4C-AA2E-723D3D1816AB}" srcId="{172018B6-0A48-4DA1-95E8-99C849B94F4C}" destId="{B4EAEA3E-6841-48B6-B108-844C515236F3}" srcOrd="0" destOrd="0" parTransId="{97F7F881-F3F0-41CB-B9D4-F29D067A216A}" sibTransId="{6A6F15A6-F4AD-41B2-B521-F923EB8D543A}"/>
    <dgm:cxn modelId="{84791926-3F86-45B9-9678-D472AA37BC1A}" type="presOf" srcId="{92FBE8CE-9BCA-4DB0-BE35-6473F284E112}" destId="{BBD16059-4ADE-4FEB-A9A2-28F094441436}" srcOrd="0" destOrd="3" presId="urn:microsoft.com/office/officeart/2005/8/layout/vList6"/>
    <dgm:cxn modelId="{4ECD212C-8408-4170-9E4F-944AF8622552}" srcId="{172018B6-0A48-4DA1-95E8-99C849B94F4C}" destId="{0174977F-A49E-4E13-97D3-A3165080069B}" srcOrd="2" destOrd="0" parTransId="{DDF83F32-A5B8-418F-BFB3-A2AD21505ADF}" sibTransId="{089A6A51-2DD9-4C14-B99D-81C720713BE3}"/>
    <dgm:cxn modelId="{44C1612F-0AF8-4DC5-9291-C42260D533CF}" srcId="{B3347E77-1D55-4F7E-A261-89F58F8CC1DD}" destId="{85E65315-1E48-43BA-A300-07F5DE3F6456}" srcOrd="1" destOrd="0" parTransId="{52958DDD-BB0E-4450-AE3F-8AB02FB6D029}" sibTransId="{058B9B09-181F-41E3-8B2C-DBD4A1612C3E}"/>
    <dgm:cxn modelId="{5630E93B-4579-4F8A-B6EA-B5BF0B24E72F}" srcId="{736A7B7E-0A1A-471F-9C66-BE75FB531A66}" destId="{B3347E77-1D55-4F7E-A261-89F58F8CC1DD}" srcOrd="3" destOrd="0" parTransId="{5FAFAEC9-8122-4821-8584-5782D4990A86}" sibTransId="{CC4D544E-26BF-408D-871B-98D43CD1105E}"/>
    <dgm:cxn modelId="{F4AF655D-FE68-4881-AD6A-9C427E4B8BC6}" srcId="{BC3C284A-9672-4D89-BB63-027A26028C1E}" destId="{CA043F80-425D-416C-8B77-8B8B3E411CB4}" srcOrd="0" destOrd="0" parTransId="{246FFB3B-1DC6-4492-9C4D-7788034E55A3}" sibTransId="{E120BDAB-EB09-4F6E-BBE1-CC6CF461785C}"/>
    <dgm:cxn modelId="{84B50461-9DA6-405F-8D28-9308E2CF6CF9}" type="presOf" srcId="{85E65315-1E48-43BA-A300-07F5DE3F6456}" destId="{3E81537B-336E-4B98-A215-1C027245A1F1}" srcOrd="0" destOrd="1" presId="urn:microsoft.com/office/officeart/2005/8/layout/vList6"/>
    <dgm:cxn modelId="{DC2FA743-3448-48E1-BEB2-4AC75E9E3524}" type="presOf" srcId="{E685F465-AF69-46FB-916C-464D26120606}" destId="{3EBAC7D3-FDCC-4D81-B25A-C85C60A69AAC}" srcOrd="0" destOrd="0" presId="urn:microsoft.com/office/officeart/2005/8/layout/vList6"/>
    <dgm:cxn modelId="{4B39B448-3917-4E1F-AA49-B710046F2843}" type="presOf" srcId="{715D1EF3-F937-41E7-B338-8EC7BC8B9709}" destId="{A972E0D1-174D-446C-A463-A839A0166F6D}" srcOrd="0" destOrd="0" presId="urn:microsoft.com/office/officeart/2005/8/layout/vList6"/>
    <dgm:cxn modelId="{7F43A26A-78E2-4A26-82D5-165AB2AF4430}" type="presOf" srcId="{D1CB6BF4-5680-4602-8F53-0D423081A7C5}" destId="{A972E0D1-174D-446C-A463-A839A0166F6D}" srcOrd="0" destOrd="1" presId="urn:microsoft.com/office/officeart/2005/8/layout/vList6"/>
    <dgm:cxn modelId="{C2E7784E-9DFD-4573-9E43-2544E9FF4C33}" type="presOf" srcId="{775B6164-ECBD-4DA8-99E5-0E077DDE2E54}" destId="{68EB525E-CA76-4D94-8B30-753CD842202E}" srcOrd="0" destOrd="2" presId="urn:microsoft.com/office/officeart/2005/8/layout/vList6"/>
    <dgm:cxn modelId="{14242250-F147-45FA-B939-5E9B76D2AE39}" type="presOf" srcId="{CA043F80-425D-416C-8B77-8B8B3E411CB4}" destId="{68EB525E-CA76-4D94-8B30-753CD842202E}" srcOrd="0" destOrd="0" presId="urn:microsoft.com/office/officeart/2005/8/layout/vList6"/>
    <dgm:cxn modelId="{85887250-9510-43DE-B6B7-21C5879B69A1}" type="presOf" srcId="{BC3C284A-9672-4D89-BB63-027A26028C1E}" destId="{C75E5D23-2A83-4DD8-B201-303A4FFB6284}" srcOrd="0" destOrd="0" presId="urn:microsoft.com/office/officeart/2005/8/layout/vList6"/>
    <dgm:cxn modelId="{5F923156-FC24-48FC-9F88-17346B2A7104}" srcId="{E685F465-AF69-46FB-916C-464D26120606}" destId="{D1CB6BF4-5680-4602-8F53-0D423081A7C5}" srcOrd="1" destOrd="0" parTransId="{1924AD06-48CC-4971-B03F-81A160295AF4}" sibTransId="{7A1DF6C3-532C-4896-8295-A160160063DD}"/>
    <dgm:cxn modelId="{F90CDE78-ED95-4782-8924-34F7231550C3}" type="presOf" srcId="{54DEB51B-F23F-48A6-A40B-16E5F2F4B65E}" destId="{3E81537B-336E-4B98-A215-1C027245A1F1}" srcOrd="0" destOrd="2" presId="urn:microsoft.com/office/officeart/2005/8/layout/vList6"/>
    <dgm:cxn modelId="{7F058380-10B5-45D4-B801-D232C55A6ABA}" srcId="{172018B6-0A48-4DA1-95E8-99C849B94F4C}" destId="{92FBE8CE-9BCA-4DB0-BE35-6473F284E112}" srcOrd="3" destOrd="0" parTransId="{7B3C60AC-9291-4A60-A1DA-E11479E36297}" sibTransId="{F2B48AFB-7F79-43C6-9204-65E50B47FDDC}"/>
    <dgm:cxn modelId="{F7B6CE82-1D67-46CE-A430-3048AE97F6AC}" srcId="{B3347E77-1D55-4F7E-A261-89F58F8CC1DD}" destId="{4BC4AA4E-8622-4BDF-ABB2-DDF3290E20ED}" srcOrd="0" destOrd="0" parTransId="{1414F032-BE11-468E-8B3D-C35EC395AC63}" sibTransId="{82C0E84F-4B40-44B0-812D-3CCF59D62B26}"/>
    <dgm:cxn modelId="{E23E2390-F57D-4974-A86D-A277D40ECC6D}" type="presOf" srcId="{0174977F-A49E-4E13-97D3-A3165080069B}" destId="{BBD16059-4ADE-4FEB-A9A2-28F094441436}" srcOrd="0" destOrd="2" presId="urn:microsoft.com/office/officeart/2005/8/layout/vList6"/>
    <dgm:cxn modelId="{A105D399-EEA4-4A16-A6A6-F8684849FBDE}" srcId="{B3347E77-1D55-4F7E-A261-89F58F8CC1DD}" destId="{54DEB51B-F23F-48A6-A40B-16E5F2F4B65E}" srcOrd="2" destOrd="0" parTransId="{197F2A70-4EA2-4FEE-BC3A-EF1A692D0B8F}" sibTransId="{516BDB09-772E-482A-9677-5358E56193D7}"/>
    <dgm:cxn modelId="{DA75E2A2-61CE-433D-9942-C68970E4B84B}" srcId="{736A7B7E-0A1A-471F-9C66-BE75FB531A66}" destId="{172018B6-0A48-4DA1-95E8-99C849B94F4C}" srcOrd="2" destOrd="0" parTransId="{3C13517B-A292-408E-8494-C86EC7CAE9C2}" sibTransId="{755C4A05-7FD2-438E-9FD8-B7631669E4F2}"/>
    <dgm:cxn modelId="{B01853AE-9759-42DA-85B1-6FEFB43D2D0E}" type="presOf" srcId="{736A7B7E-0A1A-471F-9C66-BE75FB531A66}" destId="{60F0E90C-4446-4A2B-8566-1CCA56639300}" srcOrd="0" destOrd="0" presId="urn:microsoft.com/office/officeart/2005/8/layout/vList6"/>
    <dgm:cxn modelId="{B3FD20B1-E764-4303-B7C1-4AF01F36C634}" type="presOf" srcId="{4BC4AA4E-8622-4BDF-ABB2-DDF3290E20ED}" destId="{3E81537B-336E-4B98-A215-1C027245A1F1}" srcOrd="0" destOrd="0" presId="urn:microsoft.com/office/officeart/2005/8/layout/vList6"/>
    <dgm:cxn modelId="{434108B2-9EF4-480E-A918-2072520422EB}" type="presOf" srcId="{B3347E77-1D55-4F7E-A261-89F58F8CC1DD}" destId="{C0481674-9F75-479F-8AF5-A6C89E0FA90B}" srcOrd="0" destOrd="0" presId="urn:microsoft.com/office/officeart/2005/8/layout/vList6"/>
    <dgm:cxn modelId="{C5C080B3-D1D8-44E6-B74D-59D0374E15AF}" type="presOf" srcId="{172018B6-0A48-4DA1-95E8-99C849B94F4C}" destId="{5698CC14-5E9F-4DAD-AF2C-3A880FEFA0BF}" srcOrd="0" destOrd="0" presId="urn:microsoft.com/office/officeart/2005/8/layout/vList6"/>
    <dgm:cxn modelId="{0A84F0BA-AB22-4544-BAF4-D63F9ED22D5F}" srcId="{BC3C284A-9672-4D89-BB63-027A26028C1E}" destId="{2A6D072D-6433-4D3A-81DE-4C88E6E25C85}" srcOrd="1" destOrd="0" parTransId="{FEFC6749-A218-4406-B491-ECD17CA622F7}" sibTransId="{817918FC-C287-4F1C-98F2-0E836A02BD7A}"/>
    <dgm:cxn modelId="{D72407C0-5B50-484F-8245-628F0EAD4CDF}" type="presOf" srcId="{B4EAEA3E-6841-48B6-B108-844C515236F3}" destId="{BBD16059-4ADE-4FEB-A9A2-28F094441436}" srcOrd="0" destOrd="0" presId="urn:microsoft.com/office/officeart/2005/8/layout/vList6"/>
    <dgm:cxn modelId="{2675EBC5-23F9-48ED-969F-84C5845B69ED}" srcId="{E685F465-AF69-46FB-916C-464D26120606}" destId="{715D1EF3-F937-41E7-B338-8EC7BC8B9709}" srcOrd="0" destOrd="0" parTransId="{1C1923E8-A4F5-4578-8056-1A2A301C6C7E}" sibTransId="{829DC422-AD5A-4442-9D98-D5CA545CD7B7}"/>
    <dgm:cxn modelId="{6BD199CA-7A61-4DAC-B9E9-C9815316ED2D}" type="presOf" srcId="{2A6D072D-6433-4D3A-81DE-4C88E6E25C85}" destId="{68EB525E-CA76-4D94-8B30-753CD842202E}" srcOrd="0" destOrd="1" presId="urn:microsoft.com/office/officeart/2005/8/layout/vList6"/>
    <dgm:cxn modelId="{8596F4D1-185E-4C67-8E0E-C7E765AFB3FB}" srcId="{736A7B7E-0A1A-471F-9C66-BE75FB531A66}" destId="{E685F465-AF69-46FB-916C-464D26120606}" srcOrd="1" destOrd="0" parTransId="{2AF8747F-A24E-4128-AA40-8DCA17CFDF38}" sibTransId="{DCFEECC8-16D6-402A-AC27-DFCF69E8E334}"/>
    <dgm:cxn modelId="{5B0642DC-7282-4DEB-BF5B-93E1EF577174}" srcId="{BC3C284A-9672-4D89-BB63-027A26028C1E}" destId="{775B6164-ECBD-4DA8-99E5-0E077DDE2E54}" srcOrd="2" destOrd="0" parTransId="{5E6AE1F9-A85C-4986-AD99-E1A4451F38CE}" sibTransId="{5C21CA3A-DA33-4831-B139-3B81E0CDBB09}"/>
    <dgm:cxn modelId="{5BEAA3F2-8E67-40B9-BF17-0E32938AC3D3}" srcId="{172018B6-0A48-4DA1-95E8-99C849B94F4C}" destId="{04E7AA8F-11FC-4FF6-82D3-B1316489FDD2}" srcOrd="1" destOrd="0" parTransId="{6342D997-F5D5-4789-AC25-733C40CBF5AB}" sibTransId="{7414A6C8-42B4-433E-8FD9-59922ABADF61}"/>
    <dgm:cxn modelId="{D1293B7F-FBB5-4239-8918-D41C4196EBAA}" type="presParOf" srcId="{60F0E90C-4446-4A2B-8566-1CCA56639300}" destId="{79B799B5-2041-4E7E-A01E-31BFD3F239BD}" srcOrd="0" destOrd="0" presId="urn:microsoft.com/office/officeart/2005/8/layout/vList6"/>
    <dgm:cxn modelId="{54E66093-00A8-43D2-BA96-473714CEEB43}" type="presParOf" srcId="{79B799B5-2041-4E7E-A01E-31BFD3F239BD}" destId="{C75E5D23-2A83-4DD8-B201-303A4FFB6284}" srcOrd="0" destOrd="0" presId="urn:microsoft.com/office/officeart/2005/8/layout/vList6"/>
    <dgm:cxn modelId="{CB09D40A-8CFD-449A-A926-5745BAF430E5}" type="presParOf" srcId="{79B799B5-2041-4E7E-A01E-31BFD3F239BD}" destId="{68EB525E-CA76-4D94-8B30-753CD842202E}" srcOrd="1" destOrd="0" presId="urn:microsoft.com/office/officeart/2005/8/layout/vList6"/>
    <dgm:cxn modelId="{69FF9FA0-C5B5-44CA-A163-A146415438FD}" type="presParOf" srcId="{60F0E90C-4446-4A2B-8566-1CCA56639300}" destId="{C320ED7B-A4E0-4618-87CC-E1EE0C7434D3}" srcOrd="1" destOrd="0" presId="urn:microsoft.com/office/officeart/2005/8/layout/vList6"/>
    <dgm:cxn modelId="{30BA7FED-2F89-475F-BEDC-A46677BA2EA4}" type="presParOf" srcId="{60F0E90C-4446-4A2B-8566-1CCA56639300}" destId="{FFD1A4B8-4CFC-4053-BBE7-B9E7B7DEB43D}" srcOrd="2" destOrd="0" presId="urn:microsoft.com/office/officeart/2005/8/layout/vList6"/>
    <dgm:cxn modelId="{D683F408-2E7F-4AAF-8C9E-5508D7C12413}" type="presParOf" srcId="{FFD1A4B8-4CFC-4053-BBE7-B9E7B7DEB43D}" destId="{3EBAC7D3-FDCC-4D81-B25A-C85C60A69AAC}" srcOrd="0" destOrd="0" presId="urn:microsoft.com/office/officeart/2005/8/layout/vList6"/>
    <dgm:cxn modelId="{A6A7D3C4-F943-4973-957A-0B6CBB4CEF24}" type="presParOf" srcId="{FFD1A4B8-4CFC-4053-BBE7-B9E7B7DEB43D}" destId="{A972E0D1-174D-446C-A463-A839A0166F6D}" srcOrd="1" destOrd="0" presId="urn:microsoft.com/office/officeart/2005/8/layout/vList6"/>
    <dgm:cxn modelId="{13BC7845-41F7-493F-9370-C4EE9F2A14C0}" type="presParOf" srcId="{60F0E90C-4446-4A2B-8566-1CCA56639300}" destId="{96D03763-4B09-4494-B416-ADCEFCE77C84}" srcOrd="3" destOrd="0" presId="urn:microsoft.com/office/officeart/2005/8/layout/vList6"/>
    <dgm:cxn modelId="{5AC61B92-87EB-4577-B3A9-BC7CFCF5A71B}" type="presParOf" srcId="{60F0E90C-4446-4A2B-8566-1CCA56639300}" destId="{6B29117C-5743-44E6-AE7F-ECF5D63F5F3D}" srcOrd="4" destOrd="0" presId="urn:microsoft.com/office/officeart/2005/8/layout/vList6"/>
    <dgm:cxn modelId="{0B7BCA57-8221-4F03-BE16-3BE9AB536CD0}" type="presParOf" srcId="{6B29117C-5743-44E6-AE7F-ECF5D63F5F3D}" destId="{5698CC14-5E9F-4DAD-AF2C-3A880FEFA0BF}" srcOrd="0" destOrd="0" presId="urn:microsoft.com/office/officeart/2005/8/layout/vList6"/>
    <dgm:cxn modelId="{0E329A42-E004-4540-B652-0A37C5AFEBB9}" type="presParOf" srcId="{6B29117C-5743-44E6-AE7F-ECF5D63F5F3D}" destId="{BBD16059-4ADE-4FEB-A9A2-28F094441436}" srcOrd="1" destOrd="0" presId="urn:microsoft.com/office/officeart/2005/8/layout/vList6"/>
    <dgm:cxn modelId="{00F16384-F481-4C71-95C0-0ACEF74F59CB}" type="presParOf" srcId="{60F0E90C-4446-4A2B-8566-1CCA56639300}" destId="{3739635D-AE27-4AD7-8EF0-94DB28DA4A6C}" srcOrd="5" destOrd="0" presId="urn:microsoft.com/office/officeart/2005/8/layout/vList6"/>
    <dgm:cxn modelId="{46A59D00-E60D-47C9-9E11-A71DD883E333}" type="presParOf" srcId="{60F0E90C-4446-4A2B-8566-1CCA56639300}" destId="{53D6ADD4-DF6A-450A-8DB0-AE6963A14178}" srcOrd="6" destOrd="0" presId="urn:microsoft.com/office/officeart/2005/8/layout/vList6"/>
    <dgm:cxn modelId="{9135ACF5-4BB7-4189-A793-981FA9428862}" type="presParOf" srcId="{53D6ADD4-DF6A-450A-8DB0-AE6963A14178}" destId="{C0481674-9F75-479F-8AF5-A6C89E0FA90B}" srcOrd="0" destOrd="0" presId="urn:microsoft.com/office/officeart/2005/8/layout/vList6"/>
    <dgm:cxn modelId="{07B558ED-C5AE-4F4B-B0D2-842D560EE19A}" type="presParOf" srcId="{53D6ADD4-DF6A-450A-8DB0-AE6963A14178}" destId="{3E81537B-336E-4B98-A215-1C027245A1F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5A7D2-96A9-4A78-B8BD-2E188F89720A}">
      <dsp:nvSpPr>
        <dsp:cNvPr id="0" name=""/>
        <dsp:cNvSpPr/>
      </dsp:nvSpPr>
      <dsp:spPr>
        <a:xfrm>
          <a:off x="0" y="340116"/>
          <a:ext cx="109728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39EBBE-197C-4B83-A00B-FBD61B058B17}">
      <dsp:nvSpPr>
        <dsp:cNvPr id="0" name=""/>
        <dsp:cNvSpPr/>
      </dsp:nvSpPr>
      <dsp:spPr>
        <a:xfrm>
          <a:off x="522386" y="59676"/>
          <a:ext cx="10447723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3200" kern="1200">
              <a:latin typeface="Bembo Std" panose="02020605060306020A03" pitchFamily="18" charset="0"/>
            </a:rPr>
            <a:t>País: República El Salvador </a:t>
          </a:r>
          <a:endParaRPr lang="es-SV" sz="3200" kern="1200" dirty="0">
            <a:latin typeface="Bembo Std" panose="02020605060306020A03" pitchFamily="18" charset="0"/>
          </a:endParaRPr>
        </a:p>
      </dsp:txBody>
      <dsp:txXfrm>
        <a:off x="549766" y="87056"/>
        <a:ext cx="10392963" cy="506120"/>
      </dsp:txXfrm>
    </dsp:sp>
    <dsp:sp modelId="{363978F3-B68D-4ACA-ADA7-2E81388887AA}">
      <dsp:nvSpPr>
        <dsp:cNvPr id="0" name=""/>
        <dsp:cNvSpPr/>
      </dsp:nvSpPr>
      <dsp:spPr>
        <a:xfrm>
          <a:off x="0" y="2696123"/>
          <a:ext cx="109728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780253"/>
              <a:satOff val="-973"/>
              <a:lumOff val="2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9687C3-9EE2-41BC-BF63-B5E3FC778925}">
      <dsp:nvSpPr>
        <dsp:cNvPr id="0" name=""/>
        <dsp:cNvSpPr/>
      </dsp:nvSpPr>
      <dsp:spPr>
        <a:xfrm>
          <a:off x="521850" y="921516"/>
          <a:ext cx="10447236" cy="2055047"/>
        </a:xfrm>
        <a:prstGeom prst="roundRect">
          <a:avLst/>
        </a:prstGeom>
        <a:solidFill>
          <a:schemeClr val="accent2">
            <a:hueOff val="780253"/>
            <a:satOff val="-973"/>
            <a:lumOff val="2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400" kern="1200">
              <a:latin typeface="Bembo Std" panose="02020605060306020A03" pitchFamily="18" charset="0"/>
            </a:rPr>
            <a:t>Título: </a:t>
          </a:r>
          <a:r>
            <a:rPr lang="es-SV" sz="2400" b="1" kern="1200">
              <a:latin typeface="Bembo Std" panose="02020605060306020A03" pitchFamily="18" charset="0"/>
            </a:rPr>
            <a:t>Fortalecimiento de las respuestas nacionales de la TB y el VIH, con especial atención a las poblaciones clave y alineación con los objetivos internacionales para ambas enfermedades</a:t>
          </a:r>
          <a:endParaRPr lang="es-SV" sz="2400" b="1" kern="1200" dirty="0">
            <a:latin typeface="Bembo Std" panose="02020605060306020A03" pitchFamily="18" charset="0"/>
          </a:endParaRPr>
        </a:p>
      </dsp:txBody>
      <dsp:txXfrm>
        <a:off x="622169" y="1021835"/>
        <a:ext cx="10246598" cy="1854409"/>
      </dsp:txXfrm>
    </dsp:sp>
    <dsp:sp modelId="{C91EE0FB-BAEB-4873-8824-2BDB376519E8}">
      <dsp:nvSpPr>
        <dsp:cNvPr id="0" name=""/>
        <dsp:cNvSpPr/>
      </dsp:nvSpPr>
      <dsp:spPr>
        <a:xfrm>
          <a:off x="0" y="3557963"/>
          <a:ext cx="109728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1611" tIns="395732" rIns="851611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SV" sz="3200" kern="1200" dirty="0">
            <a:solidFill>
              <a:schemeClr val="tx1">
                <a:lumMod val="95000"/>
                <a:lumOff val="5000"/>
              </a:schemeClr>
            </a:solidFill>
            <a:latin typeface="Bembo Std" panose="02020605060306020A03" pitchFamily="18" charset="0"/>
          </a:endParaRPr>
        </a:p>
      </dsp:txBody>
      <dsp:txXfrm>
        <a:off x="0" y="3557963"/>
        <a:ext cx="10972800" cy="478800"/>
      </dsp:txXfrm>
    </dsp:sp>
    <dsp:sp modelId="{D2613000-37AF-48FA-B669-5D9CF2CC8977}">
      <dsp:nvSpPr>
        <dsp:cNvPr id="0" name=""/>
        <dsp:cNvSpPr/>
      </dsp:nvSpPr>
      <dsp:spPr>
        <a:xfrm>
          <a:off x="522386" y="3277523"/>
          <a:ext cx="10447723" cy="56088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3200" kern="1200" dirty="0">
              <a:latin typeface="Bembo Std" panose="02020605060306020A03" pitchFamily="18" charset="0"/>
            </a:rPr>
            <a:t>Código  SLV-C-MOH </a:t>
          </a:r>
        </a:p>
      </dsp:txBody>
      <dsp:txXfrm>
        <a:off x="549766" y="3304903"/>
        <a:ext cx="10392963" cy="506120"/>
      </dsp:txXfrm>
    </dsp:sp>
    <dsp:sp modelId="{C8C165BA-241E-4869-A1B9-616D81F546AC}">
      <dsp:nvSpPr>
        <dsp:cNvPr id="0" name=""/>
        <dsp:cNvSpPr/>
      </dsp:nvSpPr>
      <dsp:spPr>
        <a:xfrm>
          <a:off x="0" y="4419803"/>
          <a:ext cx="109728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D6484B-A106-4E3C-968B-9C9B659521A2}">
      <dsp:nvSpPr>
        <dsp:cNvPr id="0" name=""/>
        <dsp:cNvSpPr/>
      </dsp:nvSpPr>
      <dsp:spPr>
        <a:xfrm>
          <a:off x="522386" y="4139363"/>
          <a:ext cx="10447723" cy="56088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3200" kern="1200" dirty="0">
              <a:latin typeface="Bembo Std" panose="02020605060306020A03" pitchFamily="18" charset="0"/>
            </a:rPr>
            <a:t>Componentes:  VIH,  Tuberculosis (COVID 19)  </a:t>
          </a:r>
        </a:p>
      </dsp:txBody>
      <dsp:txXfrm>
        <a:off x="549766" y="4166743"/>
        <a:ext cx="10392963" cy="506120"/>
      </dsp:txXfrm>
    </dsp:sp>
    <dsp:sp modelId="{4C9DE0DF-5FCD-4360-BA5F-6658E0D7FE2F}">
      <dsp:nvSpPr>
        <dsp:cNvPr id="0" name=""/>
        <dsp:cNvSpPr/>
      </dsp:nvSpPr>
      <dsp:spPr>
        <a:xfrm>
          <a:off x="0" y="5281643"/>
          <a:ext cx="109728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843E66-D097-4E9E-9C8D-DA78413EDFEC}">
      <dsp:nvSpPr>
        <dsp:cNvPr id="0" name=""/>
        <dsp:cNvSpPr/>
      </dsp:nvSpPr>
      <dsp:spPr>
        <a:xfrm>
          <a:off x="522386" y="5001203"/>
          <a:ext cx="10447723" cy="56088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3200" kern="1200">
              <a:latin typeface="Bembo Std" panose="02020605060306020A03" pitchFamily="18" charset="0"/>
            </a:rPr>
            <a:t>Receptor Principal: Ministerio de Salud </a:t>
          </a:r>
          <a:endParaRPr lang="es-SV" sz="3200" kern="1200" dirty="0">
            <a:latin typeface="Bembo Std" panose="02020605060306020A03" pitchFamily="18" charset="0"/>
          </a:endParaRPr>
        </a:p>
      </dsp:txBody>
      <dsp:txXfrm>
        <a:off x="549766" y="5028583"/>
        <a:ext cx="10392963" cy="506120"/>
      </dsp:txXfrm>
    </dsp:sp>
    <dsp:sp modelId="{02516C8D-C248-4D1E-9A3B-D6D25F56E034}">
      <dsp:nvSpPr>
        <dsp:cNvPr id="0" name=""/>
        <dsp:cNvSpPr/>
      </dsp:nvSpPr>
      <dsp:spPr>
        <a:xfrm>
          <a:off x="0" y="6143483"/>
          <a:ext cx="109728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901266"/>
              <a:satOff val="-4866"/>
              <a:lumOff val="11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B3D855-553D-40F5-89D5-5C733D253E4B}">
      <dsp:nvSpPr>
        <dsp:cNvPr id="0" name=""/>
        <dsp:cNvSpPr/>
      </dsp:nvSpPr>
      <dsp:spPr>
        <a:xfrm>
          <a:off x="522386" y="5863043"/>
          <a:ext cx="10447723" cy="560880"/>
        </a:xfrm>
        <a:prstGeom prst="roundRect">
          <a:avLst/>
        </a:prstGeom>
        <a:solidFill>
          <a:schemeClr val="accent2">
            <a:hueOff val="3901266"/>
            <a:satOff val="-4866"/>
            <a:lumOff val="11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400" kern="1200">
              <a:latin typeface="Bembo Std" panose="02020605060306020A03" pitchFamily="18" charset="0"/>
            </a:rPr>
            <a:t>Período implementación: 01 de enero 2022 hasta 31 diciembre 2024</a:t>
          </a:r>
          <a:endParaRPr lang="es-SV" sz="2400" kern="1200" dirty="0">
            <a:latin typeface="Bembo Std" panose="02020605060306020A03" pitchFamily="18" charset="0"/>
          </a:endParaRPr>
        </a:p>
      </dsp:txBody>
      <dsp:txXfrm>
        <a:off x="549766" y="5890423"/>
        <a:ext cx="10392963" cy="506120"/>
      </dsp:txXfrm>
    </dsp:sp>
    <dsp:sp modelId="{69260A47-6810-4653-A487-27E32B9155A3}">
      <dsp:nvSpPr>
        <dsp:cNvPr id="0" name=""/>
        <dsp:cNvSpPr/>
      </dsp:nvSpPr>
      <dsp:spPr>
        <a:xfrm>
          <a:off x="0" y="7005323"/>
          <a:ext cx="109728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A3C36C-8E11-4EC9-9944-303DA9C045AB}">
      <dsp:nvSpPr>
        <dsp:cNvPr id="0" name=""/>
        <dsp:cNvSpPr/>
      </dsp:nvSpPr>
      <dsp:spPr>
        <a:xfrm>
          <a:off x="522386" y="6724883"/>
          <a:ext cx="10447723" cy="56088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3200" kern="1200" dirty="0">
              <a:latin typeface="Bembo Std" panose="02020605060306020A03" pitchFamily="18" charset="0"/>
            </a:rPr>
            <a:t>Monto convenio:  $14,132,329.00</a:t>
          </a:r>
        </a:p>
      </dsp:txBody>
      <dsp:txXfrm>
        <a:off x="549766" y="6752263"/>
        <a:ext cx="10392963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B525E-CA76-4D94-8B30-753CD842202E}">
      <dsp:nvSpPr>
        <dsp:cNvPr id="0" name=""/>
        <dsp:cNvSpPr/>
      </dsp:nvSpPr>
      <dsp:spPr>
        <a:xfrm>
          <a:off x="5394959" y="1750"/>
          <a:ext cx="8092440" cy="1388998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2000" kern="1200" dirty="0">
              <a:latin typeface="Bembo Std" panose="02020605060306020A03" pitchFamily="18" charset="0"/>
            </a:rPr>
            <a:t>Ejecución Focalizada 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2000" kern="1200" dirty="0">
              <a:latin typeface="Bembo Std" panose="02020605060306020A03" pitchFamily="18" charset="0"/>
            </a:rPr>
            <a:t>Evaluación 14 indicadores contractuales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2000" b="1" kern="1200" dirty="0">
              <a:latin typeface="Bembo Std" panose="02020605060306020A03" pitchFamily="18" charset="0"/>
            </a:rPr>
            <a:t>$ 8,404,959.00</a:t>
          </a:r>
        </a:p>
      </dsp:txBody>
      <dsp:txXfrm>
        <a:off x="5394959" y="175375"/>
        <a:ext cx="7571566" cy="1041748"/>
      </dsp:txXfrm>
    </dsp:sp>
    <dsp:sp modelId="{C75E5D23-2A83-4DD8-B201-303A4FFB6284}">
      <dsp:nvSpPr>
        <dsp:cNvPr id="0" name=""/>
        <dsp:cNvSpPr/>
      </dsp:nvSpPr>
      <dsp:spPr>
        <a:xfrm>
          <a:off x="0" y="0"/>
          <a:ext cx="5394959" cy="1388998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800" b="1" kern="1200" dirty="0">
              <a:solidFill>
                <a:schemeClr val="tx1"/>
              </a:solidFill>
              <a:latin typeface="Bembo Std" panose="02020605060306020A03" pitchFamily="18" charset="0"/>
            </a:rPr>
            <a:t>VIH</a:t>
          </a:r>
          <a:r>
            <a:rPr lang="es-SV" sz="2800" kern="1200" dirty="0">
              <a:solidFill>
                <a:schemeClr val="tx1"/>
              </a:solidFill>
              <a:latin typeface="Bembo Std" panose="02020605060306020A03" pitchFamily="18" charset="0"/>
            </a:rPr>
            <a:t> </a:t>
          </a:r>
        </a:p>
      </dsp:txBody>
      <dsp:txXfrm>
        <a:off x="67805" y="67805"/>
        <a:ext cx="5259349" cy="1253388"/>
      </dsp:txXfrm>
    </dsp:sp>
    <dsp:sp modelId="{A972E0D1-174D-446C-A463-A839A0166F6D}">
      <dsp:nvSpPr>
        <dsp:cNvPr id="0" name=""/>
        <dsp:cNvSpPr/>
      </dsp:nvSpPr>
      <dsp:spPr>
        <a:xfrm>
          <a:off x="5394959" y="1529649"/>
          <a:ext cx="8092440" cy="1388998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1800" b="0" kern="1200" dirty="0">
              <a:solidFill>
                <a:schemeClr val="tx1"/>
              </a:solidFill>
              <a:latin typeface="Bembo Std" panose="02020605060306020A03" pitchFamily="18" charset="0"/>
            </a:rPr>
            <a:t>Readecuación Laboratorio Nacional de Salud Pública</a:t>
          </a:r>
          <a:endParaRPr lang="es-SV" sz="1800" b="0" kern="1200" dirty="0">
            <a:latin typeface="Bembo Std" panose="02020605060306020A03" pitchFamily="18" charset="0"/>
          </a:endParaRP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1800" kern="1200" dirty="0">
              <a:latin typeface="Bembo Std" panose="02020605060306020A03" pitchFamily="18" charset="0"/>
            </a:rPr>
            <a:t>Ejecución año 2022</a:t>
          </a:r>
        </a:p>
      </dsp:txBody>
      <dsp:txXfrm>
        <a:off x="5394959" y="1703274"/>
        <a:ext cx="7571566" cy="1041748"/>
      </dsp:txXfrm>
    </dsp:sp>
    <dsp:sp modelId="{3EBAC7D3-FDCC-4D81-B25A-C85C60A69AAC}">
      <dsp:nvSpPr>
        <dsp:cNvPr id="0" name=""/>
        <dsp:cNvSpPr/>
      </dsp:nvSpPr>
      <dsp:spPr>
        <a:xfrm>
          <a:off x="0" y="1529649"/>
          <a:ext cx="5394959" cy="1388998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400" b="1" kern="1200" dirty="0">
              <a:solidFill>
                <a:schemeClr val="tx1"/>
              </a:solidFill>
              <a:latin typeface="Bembo Std" panose="02020605060306020A03" pitchFamily="18" charset="0"/>
            </a:rPr>
            <a:t>Canje de Deuda:</a:t>
          </a:r>
        </a:p>
      </dsp:txBody>
      <dsp:txXfrm>
        <a:off x="67805" y="1597454"/>
        <a:ext cx="5259349" cy="1253388"/>
      </dsp:txXfrm>
    </dsp:sp>
    <dsp:sp modelId="{BBD16059-4ADE-4FEB-A9A2-28F094441436}">
      <dsp:nvSpPr>
        <dsp:cNvPr id="0" name=""/>
        <dsp:cNvSpPr/>
      </dsp:nvSpPr>
      <dsp:spPr>
        <a:xfrm>
          <a:off x="5394959" y="3057548"/>
          <a:ext cx="8092440" cy="1388998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2400" b="1" kern="1200" dirty="0">
              <a:solidFill>
                <a:schemeClr val="accent1"/>
              </a:solidFill>
              <a:latin typeface="Bembo Std" panose="02020605060306020A03" pitchFamily="18" charset="0"/>
            </a:rPr>
            <a:t>Financiamiento para Mitigación a impacto COVID 19 </a:t>
          </a: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2400" b="1" kern="1200" dirty="0">
              <a:solidFill>
                <a:schemeClr val="accent1"/>
              </a:solidFill>
              <a:latin typeface="Bembo Std" panose="02020605060306020A03" pitchFamily="18" charset="0"/>
            </a:rPr>
            <a:t>Ejecución 2022-2023</a:t>
          </a: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2400" b="1" kern="1200" dirty="0">
              <a:solidFill>
                <a:schemeClr val="accent1"/>
              </a:solidFill>
              <a:latin typeface="Bembo Std" panose="02020605060306020A03" pitchFamily="18" charset="0"/>
            </a:rPr>
            <a:t>$2,715,114.00</a:t>
          </a:r>
        </a:p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SV" sz="2400" b="0" kern="1200" dirty="0">
            <a:solidFill>
              <a:schemeClr val="accent1"/>
            </a:solidFill>
            <a:latin typeface="Bembo Std" panose="02020605060306020A03" pitchFamily="18" charset="0"/>
          </a:endParaRPr>
        </a:p>
      </dsp:txBody>
      <dsp:txXfrm>
        <a:off x="5394959" y="3231173"/>
        <a:ext cx="7571566" cy="1041748"/>
      </dsp:txXfrm>
    </dsp:sp>
    <dsp:sp modelId="{5698CC14-5E9F-4DAD-AF2C-3A880FEFA0BF}">
      <dsp:nvSpPr>
        <dsp:cNvPr id="0" name=""/>
        <dsp:cNvSpPr/>
      </dsp:nvSpPr>
      <dsp:spPr>
        <a:xfrm>
          <a:off x="0" y="3057548"/>
          <a:ext cx="5394959" cy="1388998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3600" b="1" kern="1200" dirty="0">
              <a:solidFill>
                <a:schemeClr val="accent1"/>
              </a:solidFill>
              <a:latin typeface="Bembo Std" panose="02020605060306020A03" pitchFamily="18" charset="0"/>
            </a:rPr>
            <a:t>C19 RM</a:t>
          </a:r>
        </a:p>
      </dsp:txBody>
      <dsp:txXfrm>
        <a:off x="67805" y="3125353"/>
        <a:ext cx="5259349" cy="1253388"/>
      </dsp:txXfrm>
    </dsp:sp>
    <dsp:sp modelId="{3E81537B-336E-4B98-A215-1C027245A1F1}">
      <dsp:nvSpPr>
        <dsp:cNvPr id="0" name=""/>
        <dsp:cNvSpPr/>
      </dsp:nvSpPr>
      <dsp:spPr>
        <a:xfrm>
          <a:off x="5394959" y="4585447"/>
          <a:ext cx="8092440" cy="1388998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2000" kern="1200" dirty="0">
              <a:latin typeface="Bembo Std" panose="02020605060306020A03" pitchFamily="18" charset="0"/>
            </a:rPr>
            <a:t>Financiamiento Basado en Resultados  </a:t>
          </a:r>
          <a:r>
            <a:rPr lang="es-SV" sz="2000" kern="1200" dirty="0" err="1">
              <a:latin typeface="Bembo Std" panose="02020605060306020A03" pitchFamily="18" charset="0"/>
            </a:rPr>
            <a:t>vrs</a:t>
          </a:r>
          <a:r>
            <a:rPr lang="es-SV" sz="2000" kern="1200" dirty="0">
              <a:latin typeface="Bembo Std" panose="02020605060306020A03" pitchFamily="18" charset="0"/>
            </a:rPr>
            <a:t> Penalidad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2000" kern="1200" dirty="0">
              <a:latin typeface="Bembo Std" panose="02020605060306020A03" pitchFamily="18" charset="0"/>
            </a:rPr>
            <a:t>Evaluación 4 indicadores contractuales 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2000" b="1" kern="1200" dirty="0">
              <a:latin typeface="Bembo Std" panose="02020605060306020A03" pitchFamily="18" charset="0"/>
            </a:rPr>
            <a:t>$3,182,056.00</a:t>
          </a:r>
        </a:p>
      </dsp:txBody>
      <dsp:txXfrm>
        <a:off x="5394959" y="4759072"/>
        <a:ext cx="7571566" cy="1041748"/>
      </dsp:txXfrm>
    </dsp:sp>
    <dsp:sp modelId="{C0481674-9F75-479F-8AF5-A6C89E0FA90B}">
      <dsp:nvSpPr>
        <dsp:cNvPr id="0" name=""/>
        <dsp:cNvSpPr/>
      </dsp:nvSpPr>
      <dsp:spPr>
        <a:xfrm>
          <a:off x="0" y="4585447"/>
          <a:ext cx="5394959" cy="1388998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800" b="1" kern="1200" dirty="0">
              <a:solidFill>
                <a:schemeClr val="tx1"/>
              </a:solidFill>
              <a:latin typeface="Bembo Std" panose="02020605060306020A03" pitchFamily="18" charset="0"/>
            </a:rPr>
            <a:t>Tuberculosis</a:t>
          </a:r>
        </a:p>
      </dsp:txBody>
      <dsp:txXfrm>
        <a:off x="67805" y="4653252"/>
        <a:ext cx="5259349" cy="1253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1803279-5F01-4573-882F-7E3CE79F144A}"/>
              </a:ext>
            </a:extLst>
          </p:cNvPr>
          <p:cNvSpPr txBox="1"/>
          <p:nvPr/>
        </p:nvSpPr>
        <p:spPr>
          <a:xfrm>
            <a:off x="1527023" y="2781300"/>
            <a:ext cx="15233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SV" sz="3600" dirty="0">
                <a:latin typeface="Arial Black" panose="020B0A04020102020204" pitchFamily="34" charset="0"/>
              </a:rPr>
              <a:t>Avances en la Implementación de la Subvención C19RM 2.0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1231659-BAB6-489E-9FFB-9EFC4F9E0C16}"/>
              </a:ext>
            </a:extLst>
          </p:cNvPr>
          <p:cNvSpPr txBox="1"/>
          <p:nvPr/>
        </p:nvSpPr>
        <p:spPr>
          <a:xfrm>
            <a:off x="5181600" y="4152900"/>
            <a:ext cx="6732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SV" sz="2800" dirty="0"/>
              <a:t>Presenta: Dra. Ana Guadalupe Flores </a:t>
            </a:r>
            <a:r>
              <a:rPr lang="es-SV" sz="2800" dirty="0" err="1"/>
              <a:t>Flores</a:t>
            </a:r>
            <a:r>
              <a:rPr lang="es-SV" sz="2800" dirty="0"/>
              <a:t>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6837D26-53E4-4B88-B4AF-7E5147579D44}"/>
              </a:ext>
            </a:extLst>
          </p:cNvPr>
          <p:cNvSpPr txBox="1"/>
          <p:nvPr/>
        </p:nvSpPr>
        <p:spPr>
          <a:xfrm>
            <a:off x="7239000" y="5688568"/>
            <a:ext cx="3175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/>
              <a:t>San Salvador 6 de abril de 2022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5">
            <a:extLst>
              <a:ext uri="{FF2B5EF4-FFF2-40B4-BE49-F238E27FC236}">
                <a16:creationId xmlns:a16="http://schemas.microsoft.com/office/drawing/2014/main" id="{CA08DCAA-DA13-4B4B-876D-5D93425277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02" t="30534" r="19274" b="25702"/>
          <a:stretch/>
        </p:blipFill>
        <p:spPr>
          <a:xfrm>
            <a:off x="1676400" y="342900"/>
            <a:ext cx="16230600" cy="870880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5041809-A40C-40F7-9B58-6B56DB61E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4277833"/>
            <a:ext cx="16002000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62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DDF085F2-7411-4601-8B87-3339E14A45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2558035"/>
              </p:ext>
            </p:extLst>
          </p:nvPr>
        </p:nvGraphicFramePr>
        <p:xfrm>
          <a:off x="1828800" y="342900"/>
          <a:ext cx="16001999" cy="876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836BA9E6-0EBD-4C09-AC86-215365E1D67F}"/>
              </a:ext>
            </a:extLst>
          </p:cNvPr>
          <p:cNvSpPr/>
          <p:nvPr/>
        </p:nvSpPr>
        <p:spPr>
          <a:xfrm>
            <a:off x="2209800" y="6896100"/>
            <a:ext cx="12649200" cy="3810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40278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 descr="&quot;&quot;">
            <a:extLst>
              <a:ext uri="{FF2B5EF4-FFF2-40B4-BE49-F238E27FC236}">
                <a16:creationId xmlns:a16="http://schemas.microsoft.com/office/drawing/2014/main" id="{88598145-FFB2-460A-B0B9-2D8FB89D960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1600">
              <a:defRPr/>
            </a:pPr>
            <a:endParaRPr lang="en-US" sz="27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Freeform: Shape 10" descr="&quot;&quot;">
            <a:extLst>
              <a:ext uri="{FF2B5EF4-FFF2-40B4-BE49-F238E27FC236}">
                <a16:creationId xmlns:a16="http://schemas.microsoft.com/office/drawing/2014/main" id="{61F73F7C-38DF-42E8-BE6F-454BC7FDABE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3112295"/>
            <a:ext cx="18288000" cy="7174706"/>
          </a:xfrm>
          <a:custGeom>
            <a:avLst/>
            <a:gdLst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884769 w 12192000"/>
              <a:gd name="connsiteY20" fmla="*/ 115817 h 4783510"/>
              <a:gd name="connsiteX21" fmla="*/ 11269135 w 12192000"/>
              <a:gd name="connsiteY21" fmla="*/ 11581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62559 w 12192000"/>
              <a:gd name="connsiteY35" fmla="*/ 990346 h 4783510"/>
              <a:gd name="connsiteX36" fmla="*/ 11895040 w 12192000"/>
              <a:gd name="connsiteY36" fmla="*/ 1014200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884769 w 12192000"/>
              <a:gd name="connsiteY20" fmla="*/ 115817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62559 w 12192000"/>
              <a:gd name="connsiteY35" fmla="*/ 990346 h 4783510"/>
              <a:gd name="connsiteX36" fmla="*/ 11895040 w 12192000"/>
              <a:gd name="connsiteY36" fmla="*/ 1014200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62559 w 12192000"/>
              <a:gd name="connsiteY35" fmla="*/ 990346 h 4783510"/>
              <a:gd name="connsiteX36" fmla="*/ 11895040 w 12192000"/>
              <a:gd name="connsiteY36" fmla="*/ 1014200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95040 w 12192000"/>
              <a:gd name="connsiteY35" fmla="*/ 1014200 h 4783510"/>
              <a:gd name="connsiteX36" fmla="*/ 11959068 w 12192000"/>
              <a:gd name="connsiteY36" fmla="*/ 979087 h 4783510"/>
              <a:gd name="connsiteX37" fmla="*/ 11974871 w 12192000"/>
              <a:gd name="connsiteY37" fmla="*/ 981280 h 4783510"/>
              <a:gd name="connsiteX38" fmla="*/ 11996673 w 12192000"/>
              <a:gd name="connsiteY38" fmla="*/ 989271 h 4783510"/>
              <a:gd name="connsiteX39" fmla="*/ 12064304 w 12192000"/>
              <a:gd name="connsiteY39" fmla="*/ 976743 h 4783510"/>
              <a:gd name="connsiteX40" fmla="*/ 12108011 w 12192000"/>
              <a:gd name="connsiteY40" fmla="*/ 949852 h 4783510"/>
              <a:gd name="connsiteX41" fmla="*/ 12137961 w 12192000"/>
              <a:gd name="connsiteY41" fmla="*/ 928659 h 4783510"/>
              <a:gd name="connsiteX42" fmla="*/ 12152392 w 12192000"/>
              <a:gd name="connsiteY42" fmla="*/ 940852 h 4783510"/>
              <a:gd name="connsiteX43" fmla="*/ 12187275 w 12192000"/>
              <a:gd name="connsiteY43" fmla="*/ 939175 h 4783510"/>
              <a:gd name="connsiteX44" fmla="*/ 12192000 w 12192000"/>
              <a:gd name="connsiteY44" fmla="*/ 932202 h 4783510"/>
              <a:gd name="connsiteX45" fmla="*/ 12192000 w 12192000"/>
              <a:gd name="connsiteY45" fmla="*/ 1423622 h 4783510"/>
              <a:gd name="connsiteX46" fmla="*/ 12192000 w 12192000"/>
              <a:gd name="connsiteY46" fmla="*/ 2783600 h 4783510"/>
              <a:gd name="connsiteX47" fmla="*/ 12192000 w 12192000"/>
              <a:gd name="connsiteY47" fmla="*/ 4783510 h 4783510"/>
              <a:gd name="connsiteX48" fmla="*/ 2 w 12192000"/>
              <a:gd name="connsiteY48" fmla="*/ 4783510 h 4783510"/>
              <a:gd name="connsiteX49" fmla="*/ 2 w 12192000"/>
              <a:gd name="connsiteY49" fmla="*/ 1855074 h 4783510"/>
              <a:gd name="connsiteX50" fmla="*/ 0 w 12192000"/>
              <a:gd name="connsiteY50" fmla="*/ 1855074 h 4783510"/>
              <a:gd name="connsiteX51" fmla="*/ 0 w 12192000"/>
              <a:gd name="connsiteY51" fmla="*/ 3676 h 4783510"/>
              <a:gd name="connsiteX52" fmla="*/ 4725 w 12192000"/>
              <a:gd name="connsiteY52" fmla="*/ 10649 h 4783510"/>
              <a:gd name="connsiteX53" fmla="*/ 39608 w 12192000"/>
              <a:gd name="connsiteY53" fmla="*/ 12325 h 4783510"/>
              <a:gd name="connsiteX54" fmla="*/ 54039 w 12192000"/>
              <a:gd name="connsiteY54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91635 w 12192000"/>
              <a:gd name="connsiteY35" fmla="*/ 997172 h 4783510"/>
              <a:gd name="connsiteX36" fmla="*/ 11959068 w 12192000"/>
              <a:gd name="connsiteY36" fmla="*/ 979087 h 4783510"/>
              <a:gd name="connsiteX37" fmla="*/ 11974871 w 12192000"/>
              <a:gd name="connsiteY37" fmla="*/ 981280 h 4783510"/>
              <a:gd name="connsiteX38" fmla="*/ 11996673 w 12192000"/>
              <a:gd name="connsiteY38" fmla="*/ 989271 h 4783510"/>
              <a:gd name="connsiteX39" fmla="*/ 12064304 w 12192000"/>
              <a:gd name="connsiteY39" fmla="*/ 976743 h 4783510"/>
              <a:gd name="connsiteX40" fmla="*/ 12108011 w 12192000"/>
              <a:gd name="connsiteY40" fmla="*/ 949852 h 4783510"/>
              <a:gd name="connsiteX41" fmla="*/ 12137961 w 12192000"/>
              <a:gd name="connsiteY41" fmla="*/ 928659 h 4783510"/>
              <a:gd name="connsiteX42" fmla="*/ 12152392 w 12192000"/>
              <a:gd name="connsiteY42" fmla="*/ 940852 h 4783510"/>
              <a:gd name="connsiteX43" fmla="*/ 12187275 w 12192000"/>
              <a:gd name="connsiteY43" fmla="*/ 939175 h 4783510"/>
              <a:gd name="connsiteX44" fmla="*/ 12192000 w 12192000"/>
              <a:gd name="connsiteY44" fmla="*/ 932202 h 4783510"/>
              <a:gd name="connsiteX45" fmla="*/ 12192000 w 12192000"/>
              <a:gd name="connsiteY45" fmla="*/ 1423622 h 4783510"/>
              <a:gd name="connsiteX46" fmla="*/ 12192000 w 12192000"/>
              <a:gd name="connsiteY46" fmla="*/ 2783600 h 4783510"/>
              <a:gd name="connsiteX47" fmla="*/ 12192000 w 12192000"/>
              <a:gd name="connsiteY47" fmla="*/ 4783510 h 4783510"/>
              <a:gd name="connsiteX48" fmla="*/ 2 w 12192000"/>
              <a:gd name="connsiteY48" fmla="*/ 4783510 h 4783510"/>
              <a:gd name="connsiteX49" fmla="*/ 2 w 12192000"/>
              <a:gd name="connsiteY49" fmla="*/ 1855074 h 4783510"/>
              <a:gd name="connsiteX50" fmla="*/ 0 w 12192000"/>
              <a:gd name="connsiteY50" fmla="*/ 1855074 h 4783510"/>
              <a:gd name="connsiteX51" fmla="*/ 0 w 12192000"/>
              <a:gd name="connsiteY51" fmla="*/ 3676 h 4783510"/>
              <a:gd name="connsiteX52" fmla="*/ 4725 w 12192000"/>
              <a:gd name="connsiteY52" fmla="*/ 10649 h 4783510"/>
              <a:gd name="connsiteX53" fmla="*/ 39608 w 12192000"/>
              <a:gd name="connsiteY53" fmla="*/ 12325 h 4783510"/>
              <a:gd name="connsiteX54" fmla="*/ 54039 w 12192000"/>
              <a:gd name="connsiteY54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26422 w 12192000"/>
              <a:gd name="connsiteY34" fmla="*/ 995644 h 4783510"/>
              <a:gd name="connsiteX35" fmla="*/ 11891635 w 12192000"/>
              <a:gd name="connsiteY35" fmla="*/ 997172 h 4783510"/>
              <a:gd name="connsiteX36" fmla="*/ 11959068 w 12192000"/>
              <a:gd name="connsiteY36" fmla="*/ 979087 h 4783510"/>
              <a:gd name="connsiteX37" fmla="*/ 11974871 w 12192000"/>
              <a:gd name="connsiteY37" fmla="*/ 981280 h 4783510"/>
              <a:gd name="connsiteX38" fmla="*/ 11996673 w 12192000"/>
              <a:gd name="connsiteY38" fmla="*/ 989271 h 4783510"/>
              <a:gd name="connsiteX39" fmla="*/ 12064304 w 12192000"/>
              <a:gd name="connsiteY39" fmla="*/ 976743 h 4783510"/>
              <a:gd name="connsiteX40" fmla="*/ 12108011 w 12192000"/>
              <a:gd name="connsiteY40" fmla="*/ 949852 h 4783510"/>
              <a:gd name="connsiteX41" fmla="*/ 12137961 w 12192000"/>
              <a:gd name="connsiteY41" fmla="*/ 928659 h 4783510"/>
              <a:gd name="connsiteX42" fmla="*/ 12152392 w 12192000"/>
              <a:gd name="connsiteY42" fmla="*/ 940852 h 4783510"/>
              <a:gd name="connsiteX43" fmla="*/ 12187275 w 12192000"/>
              <a:gd name="connsiteY43" fmla="*/ 939175 h 4783510"/>
              <a:gd name="connsiteX44" fmla="*/ 12192000 w 12192000"/>
              <a:gd name="connsiteY44" fmla="*/ 932202 h 4783510"/>
              <a:gd name="connsiteX45" fmla="*/ 12192000 w 12192000"/>
              <a:gd name="connsiteY45" fmla="*/ 1423622 h 4783510"/>
              <a:gd name="connsiteX46" fmla="*/ 12192000 w 12192000"/>
              <a:gd name="connsiteY46" fmla="*/ 2783600 h 4783510"/>
              <a:gd name="connsiteX47" fmla="*/ 12192000 w 12192000"/>
              <a:gd name="connsiteY47" fmla="*/ 4783510 h 4783510"/>
              <a:gd name="connsiteX48" fmla="*/ 2 w 12192000"/>
              <a:gd name="connsiteY48" fmla="*/ 4783510 h 4783510"/>
              <a:gd name="connsiteX49" fmla="*/ 2 w 12192000"/>
              <a:gd name="connsiteY49" fmla="*/ 1855074 h 4783510"/>
              <a:gd name="connsiteX50" fmla="*/ 0 w 12192000"/>
              <a:gd name="connsiteY50" fmla="*/ 1855074 h 4783510"/>
              <a:gd name="connsiteX51" fmla="*/ 0 w 12192000"/>
              <a:gd name="connsiteY51" fmla="*/ 3676 h 4783510"/>
              <a:gd name="connsiteX52" fmla="*/ 4725 w 12192000"/>
              <a:gd name="connsiteY52" fmla="*/ 10649 h 4783510"/>
              <a:gd name="connsiteX53" fmla="*/ 39608 w 12192000"/>
              <a:gd name="connsiteY53" fmla="*/ 12325 h 4783510"/>
              <a:gd name="connsiteX54" fmla="*/ 54039 w 12192000"/>
              <a:gd name="connsiteY54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5844 w 12192000"/>
              <a:gd name="connsiteY32" fmla="*/ 1008189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5844 w 12192000"/>
              <a:gd name="connsiteY32" fmla="*/ 1008189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08599 w 12192000"/>
              <a:gd name="connsiteY32" fmla="*/ 997972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08599 w 12192000"/>
              <a:gd name="connsiteY32" fmla="*/ 997972 h 4783510"/>
              <a:gd name="connsiteX33" fmla="*/ 11766504 w 12192000"/>
              <a:gd name="connsiteY33" fmla="*/ 976255 h 4783510"/>
              <a:gd name="connsiteX34" fmla="*/ 11774818 w 12192000"/>
              <a:gd name="connsiteY34" fmla="*/ 1009269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08599 w 12192000"/>
              <a:gd name="connsiteY32" fmla="*/ 997972 h 4783510"/>
              <a:gd name="connsiteX33" fmla="*/ 11766504 w 12192000"/>
              <a:gd name="connsiteY33" fmla="*/ 976255 h 4783510"/>
              <a:gd name="connsiteX34" fmla="*/ 11781629 w 12192000"/>
              <a:gd name="connsiteY34" fmla="*/ 985430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4783510">
                <a:moveTo>
                  <a:pt x="54039" y="133"/>
                </a:moveTo>
                <a:cubicBezTo>
                  <a:pt x="63704" y="2639"/>
                  <a:pt x="62723" y="39358"/>
                  <a:pt x="83989" y="21326"/>
                </a:cubicBezTo>
                <a:cubicBezTo>
                  <a:pt x="105981" y="-11024"/>
                  <a:pt x="111081" y="45279"/>
                  <a:pt x="127696" y="48217"/>
                </a:cubicBezTo>
                <a:cubicBezTo>
                  <a:pt x="144311" y="51155"/>
                  <a:pt x="175067" y="46490"/>
                  <a:pt x="195328" y="60745"/>
                </a:cubicBezTo>
                <a:cubicBezTo>
                  <a:pt x="202114" y="49815"/>
                  <a:pt x="211298" y="72404"/>
                  <a:pt x="217130" y="52754"/>
                </a:cubicBezTo>
                <a:cubicBezTo>
                  <a:pt x="224172" y="55476"/>
                  <a:pt x="227826" y="61398"/>
                  <a:pt x="232932" y="50560"/>
                </a:cubicBezTo>
                <a:cubicBezTo>
                  <a:pt x="248268" y="92855"/>
                  <a:pt x="280981" y="52963"/>
                  <a:pt x="296960" y="85674"/>
                </a:cubicBezTo>
                <a:cubicBezTo>
                  <a:pt x="299830" y="67582"/>
                  <a:pt x="319291" y="68613"/>
                  <a:pt x="329442" y="61820"/>
                </a:cubicBezTo>
                <a:cubicBezTo>
                  <a:pt x="298380" y="131083"/>
                  <a:pt x="368905" y="57302"/>
                  <a:pt x="386012" y="80741"/>
                </a:cubicBezTo>
                <a:cubicBezTo>
                  <a:pt x="377510" y="29578"/>
                  <a:pt x="414386" y="72354"/>
                  <a:pt x="425496" y="47729"/>
                </a:cubicBezTo>
                <a:cubicBezTo>
                  <a:pt x="437040" y="71659"/>
                  <a:pt x="445854" y="45812"/>
                  <a:pt x="459561" y="55824"/>
                </a:cubicBezTo>
                <a:cubicBezTo>
                  <a:pt x="489863" y="61969"/>
                  <a:pt x="520202" y="89712"/>
                  <a:pt x="559233" y="72799"/>
                </a:cubicBezTo>
                <a:cubicBezTo>
                  <a:pt x="577813" y="147164"/>
                  <a:pt x="623281" y="104139"/>
                  <a:pt x="661345" y="147481"/>
                </a:cubicBezTo>
                <a:cubicBezTo>
                  <a:pt x="683250" y="156781"/>
                  <a:pt x="717059" y="121215"/>
                  <a:pt x="725095" y="161274"/>
                </a:cubicBezTo>
                <a:cubicBezTo>
                  <a:pt x="734778" y="137222"/>
                  <a:pt x="744590" y="176885"/>
                  <a:pt x="755536" y="180724"/>
                </a:cubicBezTo>
                <a:cubicBezTo>
                  <a:pt x="764056" y="165505"/>
                  <a:pt x="768536" y="179043"/>
                  <a:pt x="776480" y="182273"/>
                </a:cubicBezTo>
                <a:cubicBezTo>
                  <a:pt x="779946" y="172829"/>
                  <a:pt x="786646" y="173541"/>
                  <a:pt x="789058" y="184824"/>
                </a:cubicBezTo>
                <a:cubicBezTo>
                  <a:pt x="786138" y="210571"/>
                  <a:pt x="809228" y="198414"/>
                  <a:pt x="811171" y="216295"/>
                </a:cubicBezTo>
                <a:cubicBezTo>
                  <a:pt x="821323" y="219407"/>
                  <a:pt x="856662" y="208499"/>
                  <a:pt x="878029" y="215023"/>
                </a:cubicBezTo>
                <a:lnTo>
                  <a:pt x="884769" y="220986"/>
                </a:lnTo>
                <a:lnTo>
                  <a:pt x="1600387" y="354356"/>
                </a:lnTo>
                <a:lnTo>
                  <a:pt x="9012952" y="1139547"/>
                </a:lnTo>
                <a:lnTo>
                  <a:pt x="11269135" y="1154978"/>
                </a:lnTo>
                <a:lnTo>
                  <a:pt x="11276593" y="1158504"/>
                </a:lnTo>
                <a:cubicBezTo>
                  <a:pt x="11284278" y="1160597"/>
                  <a:pt x="11291853" y="1160653"/>
                  <a:pt x="11298713" y="1157049"/>
                </a:cubicBezTo>
                <a:cubicBezTo>
                  <a:pt x="11308980" y="1128196"/>
                  <a:pt x="11367293" y="1148970"/>
                  <a:pt x="11380829" y="1144822"/>
                </a:cubicBezTo>
                <a:cubicBezTo>
                  <a:pt x="11382772" y="1126940"/>
                  <a:pt x="11405862" y="1139097"/>
                  <a:pt x="11402942" y="1113350"/>
                </a:cubicBezTo>
                <a:cubicBezTo>
                  <a:pt x="11405355" y="1102067"/>
                  <a:pt x="11412054" y="1101355"/>
                  <a:pt x="11415520" y="1110800"/>
                </a:cubicBezTo>
                <a:cubicBezTo>
                  <a:pt x="11423464" y="1107569"/>
                  <a:pt x="11427945" y="1094031"/>
                  <a:pt x="11436464" y="1109251"/>
                </a:cubicBezTo>
                <a:cubicBezTo>
                  <a:pt x="11447410" y="1105411"/>
                  <a:pt x="11457222" y="1065748"/>
                  <a:pt x="11466905" y="1089800"/>
                </a:cubicBezTo>
                <a:cubicBezTo>
                  <a:pt x="11474941" y="1049741"/>
                  <a:pt x="11508751" y="1085307"/>
                  <a:pt x="11530655" y="1076007"/>
                </a:cubicBezTo>
                <a:cubicBezTo>
                  <a:pt x="11568719" y="1032666"/>
                  <a:pt x="11614187" y="1075691"/>
                  <a:pt x="11632767" y="1001326"/>
                </a:cubicBezTo>
                <a:cubicBezTo>
                  <a:pt x="11671799" y="1018238"/>
                  <a:pt x="11678297" y="1004118"/>
                  <a:pt x="11708599" y="997972"/>
                </a:cubicBezTo>
                <a:cubicBezTo>
                  <a:pt x="11722307" y="987960"/>
                  <a:pt x="11754960" y="1000186"/>
                  <a:pt x="11766504" y="976255"/>
                </a:cubicBezTo>
                <a:cubicBezTo>
                  <a:pt x="11775270" y="975867"/>
                  <a:pt x="11771643" y="982199"/>
                  <a:pt x="11781629" y="985430"/>
                </a:cubicBezTo>
                <a:cubicBezTo>
                  <a:pt x="11791615" y="988661"/>
                  <a:pt x="11808655" y="993119"/>
                  <a:pt x="11826422" y="995644"/>
                </a:cubicBezTo>
                <a:cubicBezTo>
                  <a:pt x="11847845" y="1001968"/>
                  <a:pt x="11866122" y="1002202"/>
                  <a:pt x="11891635" y="997172"/>
                </a:cubicBezTo>
                <a:cubicBezTo>
                  <a:pt x="11907614" y="964462"/>
                  <a:pt x="11943732" y="1021381"/>
                  <a:pt x="11959068" y="979087"/>
                </a:cubicBezTo>
                <a:cubicBezTo>
                  <a:pt x="11964175" y="989925"/>
                  <a:pt x="11967829" y="984002"/>
                  <a:pt x="11974871" y="981280"/>
                </a:cubicBezTo>
                <a:cubicBezTo>
                  <a:pt x="11980703" y="1000930"/>
                  <a:pt x="11989887" y="978341"/>
                  <a:pt x="11996673" y="989271"/>
                </a:cubicBezTo>
                <a:cubicBezTo>
                  <a:pt x="12016933" y="975016"/>
                  <a:pt x="12047689" y="979681"/>
                  <a:pt x="12064304" y="976743"/>
                </a:cubicBezTo>
                <a:cubicBezTo>
                  <a:pt x="12080919" y="973805"/>
                  <a:pt x="12075802" y="961775"/>
                  <a:pt x="12108011" y="949852"/>
                </a:cubicBezTo>
                <a:cubicBezTo>
                  <a:pt x="12129277" y="967884"/>
                  <a:pt x="12128297" y="931165"/>
                  <a:pt x="12137961" y="928659"/>
                </a:cubicBezTo>
                <a:cubicBezTo>
                  <a:pt x="12141183" y="927823"/>
                  <a:pt x="12145587" y="930789"/>
                  <a:pt x="12152392" y="940852"/>
                </a:cubicBezTo>
                <a:cubicBezTo>
                  <a:pt x="12158285" y="946241"/>
                  <a:pt x="12172554" y="936871"/>
                  <a:pt x="12187275" y="939175"/>
                </a:cubicBezTo>
                <a:lnTo>
                  <a:pt x="12192000" y="932202"/>
                </a:lnTo>
                <a:lnTo>
                  <a:pt x="12192000" y="1423622"/>
                </a:lnTo>
                <a:lnTo>
                  <a:pt x="12192000" y="2783600"/>
                </a:lnTo>
                <a:lnTo>
                  <a:pt x="12192000" y="4783510"/>
                </a:lnTo>
                <a:lnTo>
                  <a:pt x="2" y="4783510"/>
                </a:lnTo>
                <a:lnTo>
                  <a:pt x="2" y="1855074"/>
                </a:lnTo>
                <a:lnTo>
                  <a:pt x="0" y="1855074"/>
                </a:lnTo>
                <a:lnTo>
                  <a:pt x="0" y="3676"/>
                </a:lnTo>
                <a:lnTo>
                  <a:pt x="4725" y="10649"/>
                </a:lnTo>
                <a:cubicBezTo>
                  <a:pt x="19446" y="8345"/>
                  <a:pt x="33716" y="17715"/>
                  <a:pt x="39608" y="12325"/>
                </a:cubicBezTo>
                <a:cubicBezTo>
                  <a:pt x="46413" y="2263"/>
                  <a:pt x="50817" y="-703"/>
                  <a:pt x="54039" y="13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1600">
              <a:defRPr/>
            </a:pPr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DABF1DC4-CA04-40EE-AA58-09EFE91D834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597199" y="590654"/>
            <a:ext cx="2561627" cy="643476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1600">
              <a:defRPr/>
            </a:pPr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809A5D0-52D0-45B3-8EF3-28421DA2602F}"/>
              </a:ext>
            </a:extLst>
          </p:cNvPr>
          <p:cNvSpPr txBox="1"/>
          <p:nvPr/>
        </p:nvSpPr>
        <p:spPr>
          <a:xfrm>
            <a:off x="4199523" y="645974"/>
            <a:ext cx="12127707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371600">
              <a:defRPr/>
            </a:pPr>
            <a:r>
              <a:rPr lang="es-MX" sz="3600" b="1" dirty="0">
                <a:latin typeface="Calibri" panose="020F0502020204030204" pitchFamily="34" charset="0"/>
              </a:rPr>
              <a:t> </a:t>
            </a:r>
          </a:p>
          <a:p>
            <a:pPr algn="ctr">
              <a:defRPr sz="3200" b="0" i="0" u="none" strike="noStrike" kern="1200" spc="0" baseline="0">
                <a:solidFill>
                  <a:srgbClr val="4F81BD"/>
                </a:solidFill>
                <a:latin typeface="Bembo Std" panose="02020605060306020A03" pitchFamily="18" charset="0"/>
                <a:ea typeface="+mn-ea"/>
                <a:cs typeface="+mn-cs"/>
              </a:defRPr>
            </a:pPr>
            <a:r>
              <a:rPr lang="es-SV" sz="3200" dirty="0">
                <a:solidFill>
                  <a:schemeClr val="accent1"/>
                </a:solidFill>
                <a:latin typeface="Bembo Std" panose="02020605060306020A03" pitchFamily="18" charset="0"/>
              </a:rPr>
              <a:t>Subvención SLV-C-MOH </a:t>
            </a:r>
          </a:p>
          <a:p>
            <a:pPr algn="ctr">
              <a:defRPr sz="3200" b="0" i="0" u="none" strike="noStrike" kern="1200" spc="0" baseline="0">
                <a:solidFill>
                  <a:srgbClr val="4F81BD"/>
                </a:solidFill>
                <a:latin typeface="Bembo Std" panose="02020605060306020A03" pitchFamily="18" charset="0"/>
                <a:ea typeface="+mn-ea"/>
                <a:cs typeface="+mn-cs"/>
              </a:defRPr>
            </a:pPr>
            <a:r>
              <a:rPr lang="es-MX" sz="3200" dirty="0">
                <a:solidFill>
                  <a:schemeClr val="accent1"/>
                </a:solidFill>
                <a:latin typeface="Bembo Std" panose="02020605060306020A03" pitchFamily="18" charset="0"/>
              </a:rPr>
              <a:t>PLAN DE COMPRAS 2022 POR GESTOR </a:t>
            </a:r>
          </a:p>
        </p:txBody>
      </p:sp>
      <p:graphicFrame>
        <p:nvGraphicFramePr>
          <p:cNvPr id="3" name="Tabla 4">
            <a:extLst>
              <a:ext uri="{FF2B5EF4-FFF2-40B4-BE49-F238E27FC236}">
                <a16:creationId xmlns:a16="http://schemas.microsoft.com/office/drawing/2014/main" id="{3C90C6D3-B8BF-495E-9E93-EF2FE58471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6947965"/>
              </p:ext>
            </p:extLst>
          </p:nvPr>
        </p:nvGraphicFramePr>
        <p:xfrm>
          <a:off x="3048000" y="2705101"/>
          <a:ext cx="13868400" cy="5181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3680">
                  <a:extLst>
                    <a:ext uri="{9D8B030D-6E8A-4147-A177-3AD203B41FA5}">
                      <a16:colId xmlns:a16="http://schemas.microsoft.com/office/drawing/2014/main" val="3632876157"/>
                    </a:ext>
                  </a:extLst>
                </a:gridCol>
                <a:gridCol w="4379495">
                  <a:extLst>
                    <a:ext uri="{9D8B030D-6E8A-4147-A177-3AD203B41FA5}">
                      <a16:colId xmlns:a16="http://schemas.microsoft.com/office/drawing/2014/main" val="2610693421"/>
                    </a:ext>
                  </a:extLst>
                </a:gridCol>
                <a:gridCol w="3650220">
                  <a:extLst>
                    <a:ext uri="{9D8B030D-6E8A-4147-A177-3AD203B41FA5}">
                      <a16:colId xmlns:a16="http://schemas.microsoft.com/office/drawing/2014/main" val="259308860"/>
                    </a:ext>
                  </a:extLst>
                </a:gridCol>
                <a:gridCol w="3065005">
                  <a:extLst>
                    <a:ext uri="{9D8B030D-6E8A-4147-A177-3AD203B41FA5}">
                      <a16:colId xmlns:a16="http://schemas.microsoft.com/office/drawing/2014/main" val="2264699835"/>
                    </a:ext>
                  </a:extLst>
                </a:gridCol>
              </a:tblGrid>
              <a:tr h="952997">
                <a:tc>
                  <a:txBody>
                    <a:bodyPr/>
                    <a:lstStyle/>
                    <a:p>
                      <a:pPr algn="ctr"/>
                      <a:r>
                        <a:rPr lang="es-SV" sz="2400" dirty="0">
                          <a:latin typeface="Bembo Std" panose="02020605060306020A03" pitchFamily="18" charset="0"/>
                        </a:rPr>
                        <a:t>GESTOR DE COMPRAS 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2400" dirty="0">
                          <a:latin typeface="Bembo Std" panose="02020605060306020A03" pitchFamily="18" charset="0"/>
                        </a:rPr>
                        <a:t>SLV-C-MOH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2400" dirty="0">
                          <a:latin typeface="Bembo Std" panose="02020605060306020A03" pitchFamily="18" charset="0"/>
                        </a:rPr>
                        <a:t>COVID 19 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2400" dirty="0">
                          <a:latin typeface="Bembo Std" panose="02020605060306020A03" pitchFamily="18" charset="0"/>
                        </a:rPr>
                        <a:t>TOTAL 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3528026264"/>
                  </a:ext>
                </a:extLst>
              </a:tr>
              <a:tr h="847109">
                <a:tc>
                  <a:txBody>
                    <a:bodyPr/>
                    <a:lstStyle/>
                    <a:p>
                      <a:r>
                        <a:rPr lang="es-SV" sz="3600" dirty="0">
                          <a:latin typeface="Bembo Std" panose="02020605060306020A03" pitchFamily="18" charset="0"/>
                        </a:rPr>
                        <a:t>PNUD 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marL="457200" lvl="1" algn="ctr" defTabSz="914400" rtl="0" eaLnBrk="1" fontAlgn="ctr" latinLnBrk="0" hangingPunct="1"/>
                      <a:r>
                        <a:rPr lang="es-SV" sz="3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embo Std" panose="02020605060306020A03" pitchFamily="18" charset="0"/>
                          <a:ea typeface="+mn-ea"/>
                          <a:cs typeface="+mn-cs"/>
                        </a:rPr>
                        <a:t>$            2,591,630.75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lvl="1" algn="l" defTabSz="914400" rtl="0" eaLnBrk="1" fontAlgn="ctr" latinLnBrk="0" hangingPunct="1"/>
                      <a:r>
                        <a:rPr lang="es-SV" sz="3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embo Std" panose="02020605060306020A03" pitchFamily="18" charset="0"/>
                          <a:ea typeface="+mn-ea"/>
                          <a:cs typeface="+mn-cs"/>
                        </a:rPr>
                        <a:t> $    723,902.86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r" fontAlgn="t"/>
                      <a:r>
                        <a:rPr lang="es-SV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Bembo Std" panose="02020605060306020A03" pitchFamily="18" charset="0"/>
                        </a:rPr>
                        <a:t>$3,315,533.61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37970557"/>
                  </a:ext>
                </a:extLst>
              </a:tr>
              <a:tr h="952997">
                <a:tc>
                  <a:txBody>
                    <a:bodyPr/>
                    <a:lstStyle/>
                    <a:p>
                      <a:r>
                        <a:rPr lang="es-SV" sz="3600" dirty="0">
                          <a:latin typeface="Bembo Std" panose="02020605060306020A03" pitchFamily="18" charset="0"/>
                        </a:rPr>
                        <a:t>WAMBO 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marL="457200" lvl="1" algn="ctr" defTabSz="914400" rtl="0" eaLnBrk="1" fontAlgn="ctr" latinLnBrk="0" hangingPunct="1"/>
                      <a:r>
                        <a:rPr lang="es-SV" sz="3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embo Std" panose="02020605060306020A03" pitchFamily="18" charset="0"/>
                          <a:ea typeface="+mn-ea"/>
                          <a:cs typeface="+mn-cs"/>
                        </a:rPr>
                        <a:t>$              421,823.63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s-SV" sz="3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embo Std" panose="02020605060306020A03" pitchFamily="18" charset="0"/>
                          <a:ea typeface="+mn-ea"/>
                          <a:cs typeface="+mn-cs"/>
                        </a:rPr>
                        <a:t> $    332,448.21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r" fontAlgn="t"/>
                      <a:r>
                        <a:rPr lang="es-SV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Bembo Std" panose="02020605060306020A03" pitchFamily="18" charset="0"/>
                        </a:rPr>
                        <a:t>$754,271.84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51795252"/>
                  </a:ext>
                </a:extLst>
              </a:tr>
              <a:tr h="952997">
                <a:tc>
                  <a:txBody>
                    <a:bodyPr/>
                    <a:lstStyle/>
                    <a:p>
                      <a:r>
                        <a:rPr lang="es-SV" sz="3600" dirty="0">
                          <a:latin typeface="Bembo Std" panose="02020605060306020A03" pitchFamily="18" charset="0"/>
                        </a:rPr>
                        <a:t>MINSAL 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marL="457200" lvl="1" algn="ctr" defTabSz="914400" rtl="0" eaLnBrk="1" fontAlgn="ctr" latinLnBrk="0" hangingPunct="1"/>
                      <a:r>
                        <a:rPr lang="es-SV" sz="3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embo Std" panose="02020605060306020A03" pitchFamily="18" charset="0"/>
                          <a:ea typeface="+mn-ea"/>
                          <a:cs typeface="+mn-cs"/>
                        </a:rPr>
                        <a:t> $             153,458.05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s-SV" sz="3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embo Std" panose="02020605060306020A03" pitchFamily="18" charset="0"/>
                          <a:ea typeface="+mn-ea"/>
                          <a:cs typeface="+mn-cs"/>
                        </a:rPr>
                        <a:t> $  1,112,256.00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r" fontAlgn="t"/>
                      <a:r>
                        <a:rPr lang="es-SV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Bembo Std" panose="02020605060306020A03" pitchFamily="18" charset="0"/>
                        </a:rPr>
                        <a:t>$1,265,714.05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92049603"/>
                  </a:ext>
                </a:extLst>
              </a:tr>
              <a:tr h="847109">
                <a:tc>
                  <a:txBody>
                    <a:bodyPr/>
                    <a:lstStyle/>
                    <a:p>
                      <a:r>
                        <a:rPr lang="es-SV" sz="3600" dirty="0">
                          <a:latin typeface="Bembo Std" panose="02020605060306020A03" pitchFamily="18" charset="0"/>
                        </a:rPr>
                        <a:t>OPS </a:t>
                      </a:r>
                    </a:p>
                  </a:txBody>
                  <a:tcPr marL="137160" marR="137160" marT="68580" marB="68580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lvl="1" algn="ctr" defTabSz="914400" rtl="0" eaLnBrk="1" fontAlgn="ctr" latinLnBrk="0" hangingPunct="1"/>
                      <a:r>
                        <a:rPr lang="es-SV" sz="3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embo Std" panose="02020605060306020A03" pitchFamily="18" charset="0"/>
                          <a:ea typeface="+mn-ea"/>
                          <a:cs typeface="+mn-cs"/>
                        </a:rPr>
                        <a:t> $             957,799.27 </a:t>
                      </a: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es-SV" sz="3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embo Std" panose="02020605060306020A03" pitchFamily="18" charset="0"/>
                          <a:ea typeface="+mn-ea"/>
                          <a:cs typeface="+mn-cs"/>
                        </a:rPr>
                        <a:t>$           0</a:t>
                      </a:r>
                    </a:p>
                  </a:txBody>
                  <a:tcPr marL="137160" marR="137160" marT="68580" marB="68580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 algn="r" fontAlgn="t"/>
                      <a:r>
                        <a:rPr lang="es-SV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Bembo Std" panose="02020605060306020A03" pitchFamily="18" charset="0"/>
                        </a:rPr>
                        <a:t>$957,799.27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7436731"/>
                  </a:ext>
                </a:extLst>
              </a:tr>
              <a:tr h="628390">
                <a:tc gridSpan="2">
                  <a:txBody>
                    <a:bodyPr/>
                    <a:lstStyle/>
                    <a:p>
                      <a:pPr marL="457200" lvl="1" algn="r" defTabSz="914400" rtl="0" eaLnBrk="1" fontAlgn="t" latinLnBrk="0" hangingPunct="1"/>
                      <a:r>
                        <a:rPr lang="es-SV" sz="2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embo Std" panose="02020605060306020A03" pitchFamily="18" charset="0"/>
                          <a:ea typeface="+mn-ea"/>
                          <a:cs typeface="+mn-cs"/>
                        </a:rPr>
                        <a:t>$4,124,711.70 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SV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lvl="1" algn="r" defTabSz="914400" rtl="0" eaLnBrk="1" fontAlgn="t" latinLnBrk="0" hangingPunct="1"/>
                      <a:r>
                        <a:rPr lang="es-SV" sz="2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embo Std" panose="02020605060306020A03" pitchFamily="18" charset="0"/>
                          <a:ea typeface="+mn-ea"/>
                          <a:cs typeface="+mn-cs"/>
                        </a:rPr>
                        <a:t>$2,168,607.00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lvl="1" algn="r" defTabSz="914400" rtl="0" eaLnBrk="1" fontAlgn="t" latinLnBrk="0" hangingPunct="1"/>
                      <a:r>
                        <a:rPr lang="es-SV" sz="2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embo Std" panose="02020605060306020A03" pitchFamily="18" charset="0"/>
                          <a:ea typeface="+mn-ea"/>
                          <a:cs typeface="+mn-cs"/>
                        </a:rPr>
                        <a:t>$6,293,318.77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20278677"/>
                  </a:ext>
                </a:extLst>
              </a:tr>
            </a:tbl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096505E0-0554-4000-8835-F3990752423F}"/>
              </a:ext>
            </a:extLst>
          </p:cNvPr>
          <p:cNvSpPr/>
          <p:nvPr/>
        </p:nvSpPr>
        <p:spPr>
          <a:xfrm>
            <a:off x="10158826" y="7277100"/>
            <a:ext cx="3709574" cy="60960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43475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 descr="&quot;&quot;">
            <a:extLst>
              <a:ext uri="{FF2B5EF4-FFF2-40B4-BE49-F238E27FC236}">
                <a16:creationId xmlns:a16="http://schemas.microsoft.com/office/drawing/2014/main" id="{88598145-FFB2-460A-B0B9-2D8FB89D960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1600">
              <a:defRPr/>
            </a:pPr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Freeform: Shape 10" descr="&quot;&quot;">
            <a:extLst>
              <a:ext uri="{FF2B5EF4-FFF2-40B4-BE49-F238E27FC236}">
                <a16:creationId xmlns:a16="http://schemas.microsoft.com/office/drawing/2014/main" id="{61F73F7C-38DF-42E8-BE6F-454BC7FDABE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3112295"/>
            <a:ext cx="18288000" cy="7174706"/>
          </a:xfrm>
          <a:custGeom>
            <a:avLst/>
            <a:gdLst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884769 w 12192000"/>
              <a:gd name="connsiteY20" fmla="*/ 115817 h 4783510"/>
              <a:gd name="connsiteX21" fmla="*/ 11269135 w 12192000"/>
              <a:gd name="connsiteY21" fmla="*/ 11581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62559 w 12192000"/>
              <a:gd name="connsiteY35" fmla="*/ 990346 h 4783510"/>
              <a:gd name="connsiteX36" fmla="*/ 11895040 w 12192000"/>
              <a:gd name="connsiteY36" fmla="*/ 1014200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884769 w 12192000"/>
              <a:gd name="connsiteY20" fmla="*/ 115817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62559 w 12192000"/>
              <a:gd name="connsiteY35" fmla="*/ 990346 h 4783510"/>
              <a:gd name="connsiteX36" fmla="*/ 11895040 w 12192000"/>
              <a:gd name="connsiteY36" fmla="*/ 1014200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62559 w 12192000"/>
              <a:gd name="connsiteY35" fmla="*/ 990346 h 4783510"/>
              <a:gd name="connsiteX36" fmla="*/ 11895040 w 12192000"/>
              <a:gd name="connsiteY36" fmla="*/ 1014200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95040 w 12192000"/>
              <a:gd name="connsiteY35" fmla="*/ 1014200 h 4783510"/>
              <a:gd name="connsiteX36" fmla="*/ 11959068 w 12192000"/>
              <a:gd name="connsiteY36" fmla="*/ 979087 h 4783510"/>
              <a:gd name="connsiteX37" fmla="*/ 11974871 w 12192000"/>
              <a:gd name="connsiteY37" fmla="*/ 981280 h 4783510"/>
              <a:gd name="connsiteX38" fmla="*/ 11996673 w 12192000"/>
              <a:gd name="connsiteY38" fmla="*/ 989271 h 4783510"/>
              <a:gd name="connsiteX39" fmla="*/ 12064304 w 12192000"/>
              <a:gd name="connsiteY39" fmla="*/ 976743 h 4783510"/>
              <a:gd name="connsiteX40" fmla="*/ 12108011 w 12192000"/>
              <a:gd name="connsiteY40" fmla="*/ 949852 h 4783510"/>
              <a:gd name="connsiteX41" fmla="*/ 12137961 w 12192000"/>
              <a:gd name="connsiteY41" fmla="*/ 928659 h 4783510"/>
              <a:gd name="connsiteX42" fmla="*/ 12152392 w 12192000"/>
              <a:gd name="connsiteY42" fmla="*/ 940852 h 4783510"/>
              <a:gd name="connsiteX43" fmla="*/ 12187275 w 12192000"/>
              <a:gd name="connsiteY43" fmla="*/ 939175 h 4783510"/>
              <a:gd name="connsiteX44" fmla="*/ 12192000 w 12192000"/>
              <a:gd name="connsiteY44" fmla="*/ 932202 h 4783510"/>
              <a:gd name="connsiteX45" fmla="*/ 12192000 w 12192000"/>
              <a:gd name="connsiteY45" fmla="*/ 1423622 h 4783510"/>
              <a:gd name="connsiteX46" fmla="*/ 12192000 w 12192000"/>
              <a:gd name="connsiteY46" fmla="*/ 2783600 h 4783510"/>
              <a:gd name="connsiteX47" fmla="*/ 12192000 w 12192000"/>
              <a:gd name="connsiteY47" fmla="*/ 4783510 h 4783510"/>
              <a:gd name="connsiteX48" fmla="*/ 2 w 12192000"/>
              <a:gd name="connsiteY48" fmla="*/ 4783510 h 4783510"/>
              <a:gd name="connsiteX49" fmla="*/ 2 w 12192000"/>
              <a:gd name="connsiteY49" fmla="*/ 1855074 h 4783510"/>
              <a:gd name="connsiteX50" fmla="*/ 0 w 12192000"/>
              <a:gd name="connsiteY50" fmla="*/ 1855074 h 4783510"/>
              <a:gd name="connsiteX51" fmla="*/ 0 w 12192000"/>
              <a:gd name="connsiteY51" fmla="*/ 3676 h 4783510"/>
              <a:gd name="connsiteX52" fmla="*/ 4725 w 12192000"/>
              <a:gd name="connsiteY52" fmla="*/ 10649 h 4783510"/>
              <a:gd name="connsiteX53" fmla="*/ 39608 w 12192000"/>
              <a:gd name="connsiteY53" fmla="*/ 12325 h 4783510"/>
              <a:gd name="connsiteX54" fmla="*/ 54039 w 12192000"/>
              <a:gd name="connsiteY54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91635 w 12192000"/>
              <a:gd name="connsiteY35" fmla="*/ 997172 h 4783510"/>
              <a:gd name="connsiteX36" fmla="*/ 11959068 w 12192000"/>
              <a:gd name="connsiteY36" fmla="*/ 979087 h 4783510"/>
              <a:gd name="connsiteX37" fmla="*/ 11974871 w 12192000"/>
              <a:gd name="connsiteY37" fmla="*/ 981280 h 4783510"/>
              <a:gd name="connsiteX38" fmla="*/ 11996673 w 12192000"/>
              <a:gd name="connsiteY38" fmla="*/ 989271 h 4783510"/>
              <a:gd name="connsiteX39" fmla="*/ 12064304 w 12192000"/>
              <a:gd name="connsiteY39" fmla="*/ 976743 h 4783510"/>
              <a:gd name="connsiteX40" fmla="*/ 12108011 w 12192000"/>
              <a:gd name="connsiteY40" fmla="*/ 949852 h 4783510"/>
              <a:gd name="connsiteX41" fmla="*/ 12137961 w 12192000"/>
              <a:gd name="connsiteY41" fmla="*/ 928659 h 4783510"/>
              <a:gd name="connsiteX42" fmla="*/ 12152392 w 12192000"/>
              <a:gd name="connsiteY42" fmla="*/ 940852 h 4783510"/>
              <a:gd name="connsiteX43" fmla="*/ 12187275 w 12192000"/>
              <a:gd name="connsiteY43" fmla="*/ 939175 h 4783510"/>
              <a:gd name="connsiteX44" fmla="*/ 12192000 w 12192000"/>
              <a:gd name="connsiteY44" fmla="*/ 932202 h 4783510"/>
              <a:gd name="connsiteX45" fmla="*/ 12192000 w 12192000"/>
              <a:gd name="connsiteY45" fmla="*/ 1423622 h 4783510"/>
              <a:gd name="connsiteX46" fmla="*/ 12192000 w 12192000"/>
              <a:gd name="connsiteY46" fmla="*/ 2783600 h 4783510"/>
              <a:gd name="connsiteX47" fmla="*/ 12192000 w 12192000"/>
              <a:gd name="connsiteY47" fmla="*/ 4783510 h 4783510"/>
              <a:gd name="connsiteX48" fmla="*/ 2 w 12192000"/>
              <a:gd name="connsiteY48" fmla="*/ 4783510 h 4783510"/>
              <a:gd name="connsiteX49" fmla="*/ 2 w 12192000"/>
              <a:gd name="connsiteY49" fmla="*/ 1855074 h 4783510"/>
              <a:gd name="connsiteX50" fmla="*/ 0 w 12192000"/>
              <a:gd name="connsiteY50" fmla="*/ 1855074 h 4783510"/>
              <a:gd name="connsiteX51" fmla="*/ 0 w 12192000"/>
              <a:gd name="connsiteY51" fmla="*/ 3676 h 4783510"/>
              <a:gd name="connsiteX52" fmla="*/ 4725 w 12192000"/>
              <a:gd name="connsiteY52" fmla="*/ 10649 h 4783510"/>
              <a:gd name="connsiteX53" fmla="*/ 39608 w 12192000"/>
              <a:gd name="connsiteY53" fmla="*/ 12325 h 4783510"/>
              <a:gd name="connsiteX54" fmla="*/ 54039 w 12192000"/>
              <a:gd name="connsiteY54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26422 w 12192000"/>
              <a:gd name="connsiteY34" fmla="*/ 995644 h 4783510"/>
              <a:gd name="connsiteX35" fmla="*/ 11891635 w 12192000"/>
              <a:gd name="connsiteY35" fmla="*/ 997172 h 4783510"/>
              <a:gd name="connsiteX36" fmla="*/ 11959068 w 12192000"/>
              <a:gd name="connsiteY36" fmla="*/ 979087 h 4783510"/>
              <a:gd name="connsiteX37" fmla="*/ 11974871 w 12192000"/>
              <a:gd name="connsiteY37" fmla="*/ 981280 h 4783510"/>
              <a:gd name="connsiteX38" fmla="*/ 11996673 w 12192000"/>
              <a:gd name="connsiteY38" fmla="*/ 989271 h 4783510"/>
              <a:gd name="connsiteX39" fmla="*/ 12064304 w 12192000"/>
              <a:gd name="connsiteY39" fmla="*/ 976743 h 4783510"/>
              <a:gd name="connsiteX40" fmla="*/ 12108011 w 12192000"/>
              <a:gd name="connsiteY40" fmla="*/ 949852 h 4783510"/>
              <a:gd name="connsiteX41" fmla="*/ 12137961 w 12192000"/>
              <a:gd name="connsiteY41" fmla="*/ 928659 h 4783510"/>
              <a:gd name="connsiteX42" fmla="*/ 12152392 w 12192000"/>
              <a:gd name="connsiteY42" fmla="*/ 940852 h 4783510"/>
              <a:gd name="connsiteX43" fmla="*/ 12187275 w 12192000"/>
              <a:gd name="connsiteY43" fmla="*/ 939175 h 4783510"/>
              <a:gd name="connsiteX44" fmla="*/ 12192000 w 12192000"/>
              <a:gd name="connsiteY44" fmla="*/ 932202 h 4783510"/>
              <a:gd name="connsiteX45" fmla="*/ 12192000 w 12192000"/>
              <a:gd name="connsiteY45" fmla="*/ 1423622 h 4783510"/>
              <a:gd name="connsiteX46" fmla="*/ 12192000 w 12192000"/>
              <a:gd name="connsiteY46" fmla="*/ 2783600 h 4783510"/>
              <a:gd name="connsiteX47" fmla="*/ 12192000 w 12192000"/>
              <a:gd name="connsiteY47" fmla="*/ 4783510 h 4783510"/>
              <a:gd name="connsiteX48" fmla="*/ 2 w 12192000"/>
              <a:gd name="connsiteY48" fmla="*/ 4783510 h 4783510"/>
              <a:gd name="connsiteX49" fmla="*/ 2 w 12192000"/>
              <a:gd name="connsiteY49" fmla="*/ 1855074 h 4783510"/>
              <a:gd name="connsiteX50" fmla="*/ 0 w 12192000"/>
              <a:gd name="connsiteY50" fmla="*/ 1855074 h 4783510"/>
              <a:gd name="connsiteX51" fmla="*/ 0 w 12192000"/>
              <a:gd name="connsiteY51" fmla="*/ 3676 h 4783510"/>
              <a:gd name="connsiteX52" fmla="*/ 4725 w 12192000"/>
              <a:gd name="connsiteY52" fmla="*/ 10649 h 4783510"/>
              <a:gd name="connsiteX53" fmla="*/ 39608 w 12192000"/>
              <a:gd name="connsiteY53" fmla="*/ 12325 h 4783510"/>
              <a:gd name="connsiteX54" fmla="*/ 54039 w 12192000"/>
              <a:gd name="connsiteY54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5844 w 12192000"/>
              <a:gd name="connsiteY32" fmla="*/ 1008189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5844 w 12192000"/>
              <a:gd name="connsiteY32" fmla="*/ 1008189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08599 w 12192000"/>
              <a:gd name="connsiteY32" fmla="*/ 997972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08599 w 12192000"/>
              <a:gd name="connsiteY32" fmla="*/ 997972 h 4783510"/>
              <a:gd name="connsiteX33" fmla="*/ 11766504 w 12192000"/>
              <a:gd name="connsiteY33" fmla="*/ 976255 h 4783510"/>
              <a:gd name="connsiteX34" fmla="*/ 11774818 w 12192000"/>
              <a:gd name="connsiteY34" fmla="*/ 1009269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08599 w 12192000"/>
              <a:gd name="connsiteY32" fmla="*/ 997972 h 4783510"/>
              <a:gd name="connsiteX33" fmla="*/ 11766504 w 12192000"/>
              <a:gd name="connsiteY33" fmla="*/ 976255 h 4783510"/>
              <a:gd name="connsiteX34" fmla="*/ 11781629 w 12192000"/>
              <a:gd name="connsiteY34" fmla="*/ 985430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4783510">
                <a:moveTo>
                  <a:pt x="54039" y="133"/>
                </a:moveTo>
                <a:cubicBezTo>
                  <a:pt x="63704" y="2639"/>
                  <a:pt x="62723" y="39358"/>
                  <a:pt x="83989" y="21326"/>
                </a:cubicBezTo>
                <a:cubicBezTo>
                  <a:pt x="105981" y="-11024"/>
                  <a:pt x="111081" y="45279"/>
                  <a:pt x="127696" y="48217"/>
                </a:cubicBezTo>
                <a:cubicBezTo>
                  <a:pt x="144311" y="51155"/>
                  <a:pt x="175067" y="46490"/>
                  <a:pt x="195328" y="60745"/>
                </a:cubicBezTo>
                <a:cubicBezTo>
                  <a:pt x="202114" y="49815"/>
                  <a:pt x="211298" y="72404"/>
                  <a:pt x="217130" y="52754"/>
                </a:cubicBezTo>
                <a:cubicBezTo>
                  <a:pt x="224172" y="55476"/>
                  <a:pt x="227826" y="61398"/>
                  <a:pt x="232932" y="50560"/>
                </a:cubicBezTo>
                <a:cubicBezTo>
                  <a:pt x="248268" y="92855"/>
                  <a:pt x="280981" y="52963"/>
                  <a:pt x="296960" y="85674"/>
                </a:cubicBezTo>
                <a:cubicBezTo>
                  <a:pt x="299830" y="67582"/>
                  <a:pt x="319291" y="68613"/>
                  <a:pt x="329442" y="61820"/>
                </a:cubicBezTo>
                <a:cubicBezTo>
                  <a:pt x="298380" y="131083"/>
                  <a:pt x="368905" y="57302"/>
                  <a:pt x="386012" y="80741"/>
                </a:cubicBezTo>
                <a:cubicBezTo>
                  <a:pt x="377510" y="29578"/>
                  <a:pt x="414386" y="72354"/>
                  <a:pt x="425496" y="47729"/>
                </a:cubicBezTo>
                <a:cubicBezTo>
                  <a:pt x="437040" y="71659"/>
                  <a:pt x="445854" y="45812"/>
                  <a:pt x="459561" y="55824"/>
                </a:cubicBezTo>
                <a:cubicBezTo>
                  <a:pt x="489863" y="61969"/>
                  <a:pt x="520202" y="89712"/>
                  <a:pt x="559233" y="72799"/>
                </a:cubicBezTo>
                <a:cubicBezTo>
                  <a:pt x="577813" y="147164"/>
                  <a:pt x="623281" y="104139"/>
                  <a:pt x="661345" y="147481"/>
                </a:cubicBezTo>
                <a:cubicBezTo>
                  <a:pt x="683250" y="156781"/>
                  <a:pt x="717059" y="121215"/>
                  <a:pt x="725095" y="161274"/>
                </a:cubicBezTo>
                <a:cubicBezTo>
                  <a:pt x="734778" y="137222"/>
                  <a:pt x="744590" y="176885"/>
                  <a:pt x="755536" y="180724"/>
                </a:cubicBezTo>
                <a:cubicBezTo>
                  <a:pt x="764056" y="165505"/>
                  <a:pt x="768536" y="179043"/>
                  <a:pt x="776480" y="182273"/>
                </a:cubicBezTo>
                <a:cubicBezTo>
                  <a:pt x="779946" y="172829"/>
                  <a:pt x="786646" y="173541"/>
                  <a:pt x="789058" y="184824"/>
                </a:cubicBezTo>
                <a:cubicBezTo>
                  <a:pt x="786138" y="210571"/>
                  <a:pt x="809228" y="198414"/>
                  <a:pt x="811171" y="216295"/>
                </a:cubicBezTo>
                <a:cubicBezTo>
                  <a:pt x="821323" y="219407"/>
                  <a:pt x="856662" y="208499"/>
                  <a:pt x="878029" y="215023"/>
                </a:cubicBezTo>
                <a:lnTo>
                  <a:pt x="884769" y="220986"/>
                </a:lnTo>
                <a:lnTo>
                  <a:pt x="1600387" y="354356"/>
                </a:lnTo>
                <a:lnTo>
                  <a:pt x="9012952" y="1139547"/>
                </a:lnTo>
                <a:lnTo>
                  <a:pt x="11269135" y="1154978"/>
                </a:lnTo>
                <a:lnTo>
                  <a:pt x="11276593" y="1158504"/>
                </a:lnTo>
                <a:cubicBezTo>
                  <a:pt x="11284278" y="1160597"/>
                  <a:pt x="11291853" y="1160653"/>
                  <a:pt x="11298713" y="1157049"/>
                </a:cubicBezTo>
                <a:cubicBezTo>
                  <a:pt x="11308980" y="1128196"/>
                  <a:pt x="11367293" y="1148970"/>
                  <a:pt x="11380829" y="1144822"/>
                </a:cubicBezTo>
                <a:cubicBezTo>
                  <a:pt x="11382772" y="1126940"/>
                  <a:pt x="11405862" y="1139097"/>
                  <a:pt x="11402942" y="1113350"/>
                </a:cubicBezTo>
                <a:cubicBezTo>
                  <a:pt x="11405355" y="1102067"/>
                  <a:pt x="11412054" y="1101355"/>
                  <a:pt x="11415520" y="1110800"/>
                </a:cubicBezTo>
                <a:cubicBezTo>
                  <a:pt x="11423464" y="1107569"/>
                  <a:pt x="11427945" y="1094031"/>
                  <a:pt x="11436464" y="1109251"/>
                </a:cubicBezTo>
                <a:cubicBezTo>
                  <a:pt x="11447410" y="1105411"/>
                  <a:pt x="11457222" y="1065748"/>
                  <a:pt x="11466905" y="1089800"/>
                </a:cubicBezTo>
                <a:cubicBezTo>
                  <a:pt x="11474941" y="1049741"/>
                  <a:pt x="11508751" y="1085307"/>
                  <a:pt x="11530655" y="1076007"/>
                </a:cubicBezTo>
                <a:cubicBezTo>
                  <a:pt x="11568719" y="1032666"/>
                  <a:pt x="11614187" y="1075691"/>
                  <a:pt x="11632767" y="1001326"/>
                </a:cubicBezTo>
                <a:cubicBezTo>
                  <a:pt x="11671799" y="1018238"/>
                  <a:pt x="11678297" y="1004118"/>
                  <a:pt x="11708599" y="997972"/>
                </a:cubicBezTo>
                <a:cubicBezTo>
                  <a:pt x="11722307" y="987960"/>
                  <a:pt x="11754960" y="1000186"/>
                  <a:pt x="11766504" y="976255"/>
                </a:cubicBezTo>
                <a:cubicBezTo>
                  <a:pt x="11775270" y="975867"/>
                  <a:pt x="11771643" y="982199"/>
                  <a:pt x="11781629" y="985430"/>
                </a:cubicBezTo>
                <a:cubicBezTo>
                  <a:pt x="11791615" y="988661"/>
                  <a:pt x="11808655" y="993119"/>
                  <a:pt x="11826422" y="995644"/>
                </a:cubicBezTo>
                <a:cubicBezTo>
                  <a:pt x="11847845" y="1001968"/>
                  <a:pt x="11866122" y="1002202"/>
                  <a:pt x="11891635" y="997172"/>
                </a:cubicBezTo>
                <a:cubicBezTo>
                  <a:pt x="11907614" y="964462"/>
                  <a:pt x="11943732" y="1021381"/>
                  <a:pt x="11959068" y="979087"/>
                </a:cubicBezTo>
                <a:cubicBezTo>
                  <a:pt x="11964175" y="989925"/>
                  <a:pt x="11967829" y="984002"/>
                  <a:pt x="11974871" y="981280"/>
                </a:cubicBezTo>
                <a:cubicBezTo>
                  <a:pt x="11980703" y="1000930"/>
                  <a:pt x="11989887" y="978341"/>
                  <a:pt x="11996673" y="989271"/>
                </a:cubicBezTo>
                <a:cubicBezTo>
                  <a:pt x="12016933" y="975016"/>
                  <a:pt x="12047689" y="979681"/>
                  <a:pt x="12064304" y="976743"/>
                </a:cubicBezTo>
                <a:cubicBezTo>
                  <a:pt x="12080919" y="973805"/>
                  <a:pt x="12075802" y="961775"/>
                  <a:pt x="12108011" y="949852"/>
                </a:cubicBezTo>
                <a:cubicBezTo>
                  <a:pt x="12129277" y="967884"/>
                  <a:pt x="12128297" y="931165"/>
                  <a:pt x="12137961" y="928659"/>
                </a:cubicBezTo>
                <a:cubicBezTo>
                  <a:pt x="12141183" y="927823"/>
                  <a:pt x="12145587" y="930789"/>
                  <a:pt x="12152392" y="940852"/>
                </a:cubicBezTo>
                <a:cubicBezTo>
                  <a:pt x="12158285" y="946241"/>
                  <a:pt x="12172554" y="936871"/>
                  <a:pt x="12187275" y="939175"/>
                </a:cubicBezTo>
                <a:lnTo>
                  <a:pt x="12192000" y="932202"/>
                </a:lnTo>
                <a:lnTo>
                  <a:pt x="12192000" y="1423622"/>
                </a:lnTo>
                <a:lnTo>
                  <a:pt x="12192000" y="2783600"/>
                </a:lnTo>
                <a:lnTo>
                  <a:pt x="12192000" y="4783510"/>
                </a:lnTo>
                <a:lnTo>
                  <a:pt x="2" y="4783510"/>
                </a:lnTo>
                <a:lnTo>
                  <a:pt x="2" y="1855074"/>
                </a:lnTo>
                <a:lnTo>
                  <a:pt x="0" y="1855074"/>
                </a:lnTo>
                <a:lnTo>
                  <a:pt x="0" y="3676"/>
                </a:lnTo>
                <a:lnTo>
                  <a:pt x="4725" y="10649"/>
                </a:lnTo>
                <a:cubicBezTo>
                  <a:pt x="19446" y="8345"/>
                  <a:pt x="33716" y="17715"/>
                  <a:pt x="39608" y="12325"/>
                </a:cubicBezTo>
                <a:cubicBezTo>
                  <a:pt x="46413" y="2263"/>
                  <a:pt x="50817" y="-703"/>
                  <a:pt x="54039" y="13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1600">
              <a:defRPr/>
            </a:pPr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DABF1DC4-CA04-40EE-AA58-09EFE91D834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597199" y="590654"/>
            <a:ext cx="2561627" cy="643476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1600">
              <a:defRPr/>
            </a:pPr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809A5D0-52D0-45B3-8EF3-28421DA2602F}"/>
              </a:ext>
            </a:extLst>
          </p:cNvPr>
          <p:cNvSpPr txBox="1"/>
          <p:nvPr/>
        </p:nvSpPr>
        <p:spPr>
          <a:xfrm>
            <a:off x="4407693" y="510512"/>
            <a:ext cx="12127707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371600">
              <a:defRPr/>
            </a:pPr>
            <a:r>
              <a:rPr lang="es-MX" sz="3600" b="1" dirty="0">
                <a:latin typeface="Calibri" panose="020F0502020204030204" pitchFamily="34" charset="0"/>
              </a:rPr>
              <a:t> </a:t>
            </a:r>
          </a:p>
          <a:p>
            <a:pPr algn="ctr">
              <a:defRPr/>
            </a:pPr>
            <a:r>
              <a:rPr lang="es-MX" sz="3600" dirty="0">
                <a:solidFill>
                  <a:schemeClr val="accent1">
                    <a:lumMod val="50000"/>
                  </a:schemeClr>
                </a:solidFill>
                <a:latin typeface="Britannic Bold" panose="020B0903060703020204" pitchFamily="34" charset="0"/>
              </a:rPr>
              <a:t>Presupuesto  C19 RM 2022 PNUD</a:t>
            </a:r>
          </a:p>
          <a:p>
            <a:pPr algn="ctr">
              <a:defRPr/>
            </a:pPr>
            <a:endParaRPr lang="es-MX" sz="3600" dirty="0">
              <a:solidFill>
                <a:schemeClr val="accent1">
                  <a:lumMod val="50000"/>
                </a:schemeClr>
              </a:solidFill>
              <a:latin typeface="Britannic Bold" panose="020B0903060703020204" pitchFamily="34" charset="0"/>
            </a:endParaRPr>
          </a:p>
          <a:p>
            <a:pPr algn="ctr">
              <a:defRPr/>
            </a:pPr>
            <a:r>
              <a:rPr lang="es-MX" sz="2400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 Readecuación de áreas e instalación de tanques contenedores agua para 17 asilos, equipo para el suministro de oxigeno de alta pureza, Antiséptico en gel, jabón liquido frasco de 950-1000 ml con dispensador  </a:t>
            </a:r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EAB450B8-35B5-405C-BE8E-1EB7105B14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0586819"/>
              </p:ext>
            </p:extLst>
          </p:nvPr>
        </p:nvGraphicFramePr>
        <p:xfrm>
          <a:off x="3810000" y="3619500"/>
          <a:ext cx="13182599" cy="4974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5874">
                  <a:extLst>
                    <a:ext uri="{9D8B030D-6E8A-4147-A177-3AD203B41FA5}">
                      <a16:colId xmlns:a16="http://schemas.microsoft.com/office/drawing/2014/main" val="3766658762"/>
                    </a:ext>
                  </a:extLst>
                </a:gridCol>
                <a:gridCol w="5542526">
                  <a:extLst>
                    <a:ext uri="{9D8B030D-6E8A-4147-A177-3AD203B41FA5}">
                      <a16:colId xmlns:a16="http://schemas.microsoft.com/office/drawing/2014/main" val="3861738282"/>
                    </a:ext>
                  </a:extLst>
                </a:gridCol>
                <a:gridCol w="4394199">
                  <a:extLst>
                    <a:ext uri="{9D8B030D-6E8A-4147-A177-3AD203B41FA5}">
                      <a16:colId xmlns:a16="http://schemas.microsoft.com/office/drawing/2014/main" val="2723035767"/>
                    </a:ext>
                  </a:extLst>
                </a:gridCol>
              </a:tblGrid>
              <a:tr h="706905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Módulo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Especifico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0956831"/>
                  </a:ext>
                </a:extLst>
              </a:tr>
              <a:tr h="839408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3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Productos Químicos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SV" sz="3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                    520,815.67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75807177"/>
                  </a:ext>
                </a:extLst>
              </a:tr>
              <a:tr h="728835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COVID19</a:t>
                      </a:r>
                      <a:endParaRPr lang="es-SV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Generales y Arrendamientos Diversos</a:t>
                      </a:r>
                      <a:endParaRPr lang="es-SV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65,815.48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37335471"/>
                  </a:ext>
                </a:extLst>
              </a:tr>
              <a:tr h="628358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COVID19</a:t>
                      </a:r>
                      <a:endParaRPr lang="es-SV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Médicos y de Laboratorios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3,238.95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57298739"/>
                  </a:ext>
                </a:extLst>
              </a:tr>
              <a:tr h="628358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COVID19</a:t>
                      </a:r>
                      <a:endParaRPr lang="es-SV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Muebles Diversos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SV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                     34,000.00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62176183"/>
                  </a:ext>
                </a:extLst>
              </a:tr>
              <a:tr h="628358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3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Obras de Infraestructura Diversas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100,032.76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84390569"/>
                  </a:ext>
                </a:extLst>
              </a:tr>
              <a:tr h="62835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SV" sz="3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Totales 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723,902.86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64274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0885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FD6738-618F-4D2C-8699-8EFBDD7E1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192" y="1411333"/>
            <a:ext cx="14589509" cy="159856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SV" sz="3600" dirty="0">
                <a:solidFill>
                  <a:schemeClr val="accent1">
                    <a:lumMod val="50000"/>
                  </a:schemeClr>
                </a:solidFill>
                <a:latin typeface="Britannic Bold" panose="020B0903060703020204" pitchFamily="34" charset="0"/>
                <a:ea typeface="+mn-ea"/>
                <a:cs typeface="+mn-cs"/>
              </a:rPr>
              <a:t>Presupuesto C19 RM 2022 WAMBO</a:t>
            </a:r>
            <a:br>
              <a:rPr lang="es-SV" sz="3600" dirty="0">
                <a:solidFill>
                  <a:schemeClr val="accent1">
                    <a:lumMod val="50000"/>
                  </a:schemeClr>
                </a:solidFill>
                <a:latin typeface="Britannic Bold" panose="020B0903060703020204" pitchFamily="34" charset="0"/>
                <a:ea typeface="+mn-ea"/>
                <a:cs typeface="+mn-cs"/>
              </a:rPr>
            </a:br>
            <a:br>
              <a:rPr lang="es-SV" sz="3600" dirty="0">
                <a:solidFill>
                  <a:schemeClr val="accent1">
                    <a:lumMod val="50000"/>
                  </a:schemeClr>
                </a:solidFill>
                <a:latin typeface="Britannic Bold" panose="020B0903060703020204" pitchFamily="34" charset="0"/>
                <a:ea typeface="+mn-ea"/>
                <a:cs typeface="+mn-cs"/>
              </a:rPr>
            </a:br>
            <a:r>
              <a:rPr lang="es-SV" sz="3100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  <a:ea typeface="+mn-ea"/>
                <a:cs typeface="+mn-cs"/>
              </a:rPr>
              <a:t>Aspiradores de secreciones, concentradores de oxigeno, oxímetros, termómetros infrarrojos, mascarillas quirúrgicas, guantes, botas de hule. </a:t>
            </a:r>
            <a:endParaRPr lang="es-SV" sz="3600" dirty="0">
              <a:solidFill>
                <a:schemeClr val="accent1">
                  <a:lumMod val="50000"/>
                </a:schemeClr>
              </a:solidFill>
              <a:latin typeface="Bembo Std" panose="02020605060306020A03" pitchFamily="18" charset="0"/>
              <a:ea typeface="+mn-ea"/>
              <a:cs typeface="+mn-cs"/>
            </a:endParaRPr>
          </a:p>
        </p:txBody>
      </p:sp>
      <p:pic>
        <p:nvPicPr>
          <p:cNvPr id="5" name="Imagen 1" descr="image001">
            <a:extLst>
              <a:ext uri="{FF2B5EF4-FFF2-40B4-BE49-F238E27FC236}">
                <a16:creationId xmlns:a16="http://schemas.microsoft.com/office/drawing/2014/main" id="{8797F899-C5D0-4FFE-804A-9CBED1F7B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3147947" cy="149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73E8B9EC-B10E-4E22-8021-64822B13FD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1470450"/>
              </p:ext>
            </p:extLst>
          </p:nvPr>
        </p:nvGraphicFramePr>
        <p:xfrm>
          <a:off x="3048000" y="3314699"/>
          <a:ext cx="13106400" cy="5013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5222">
                  <a:extLst>
                    <a:ext uri="{9D8B030D-6E8A-4147-A177-3AD203B41FA5}">
                      <a16:colId xmlns:a16="http://schemas.microsoft.com/office/drawing/2014/main" val="1753754733"/>
                    </a:ext>
                  </a:extLst>
                </a:gridCol>
                <a:gridCol w="6954425">
                  <a:extLst>
                    <a:ext uri="{9D8B030D-6E8A-4147-A177-3AD203B41FA5}">
                      <a16:colId xmlns:a16="http://schemas.microsoft.com/office/drawing/2014/main" val="1987361279"/>
                    </a:ext>
                  </a:extLst>
                </a:gridCol>
                <a:gridCol w="3776753">
                  <a:extLst>
                    <a:ext uri="{9D8B030D-6E8A-4147-A177-3AD203B41FA5}">
                      <a16:colId xmlns:a16="http://schemas.microsoft.com/office/drawing/2014/main" val="343074317"/>
                    </a:ext>
                  </a:extLst>
                </a:gridCol>
              </a:tblGrid>
              <a:tr h="726243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Módulo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Específico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8037595"/>
                  </a:ext>
                </a:extLst>
              </a:tr>
              <a:tr h="726243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Productos Químicos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SV" sz="3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                       2,835.00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94155646"/>
                  </a:ext>
                </a:extLst>
              </a:tr>
              <a:tr h="1193824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COVID19</a:t>
                      </a:r>
                      <a:endParaRPr lang="es-SV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3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Materiales e Instrumental de Laboratorios y Uso Médico</a:t>
                      </a:r>
                      <a:endParaRPr lang="es-SV" sz="3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244,194.51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96835416"/>
                  </a:ext>
                </a:extLst>
              </a:tr>
              <a:tr h="818481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COVID19</a:t>
                      </a:r>
                      <a:endParaRPr lang="es-SV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generales y arrendamientos diversos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53,548.70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16744681"/>
                  </a:ext>
                </a:extLst>
              </a:tr>
              <a:tr h="726243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Médicos y de Laboratorios</a:t>
                      </a:r>
                      <a:endParaRPr lang="es-SV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SV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                     31,870.00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93827295"/>
                  </a:ext>
                </a:extLst>
              </a:tr>
              <a:tr h="72624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SV" sz="3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Totales 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332,448.21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62145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1412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FD6738-618F-4D2C-8699-8EFBDD7E1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9046"/>
            <a:ext cx="16840200" cy="2438054"/>
          </a:xfrm>
        </p:spPr>
        <p:txBody>
          <a:bodyPr>
            <a:normAutofit fontScale="90000"/>
          </a:bodyPr>
          <a:lstStyle/>
          <a:p>
            <a:r>
              <a:rPr lang="es-SV" sz="4200" dirty="0">
                <a:solidFill>
                  <a:schemeClr val="accent1">
                    <a:lumMod val="50000"/>
                  </a:schemeClr>
                </a:solidFill>
                <a:latin typeface="Britannic Bold" panose="020B0903060703020204" pitchFamily="34" charset="0"/>
                <a:ea typeface="+mn-ea"/>
                <a:cs typeface="+mn-cs"/>
              </a:rPr>
              <a:t>Presupuesto Transformación Digital </a:t>
            </a:r>
            <a:br>
              <a:rPr lang="es-SV" sz="4200" dirty="0">
                <a:solidFill>
                  <a:schemeClr val="accent1">
                    <a:lumMod val="50000"/>
                  </a:schemeClr>
                </a:solidFill>
                <a:latin typeface="Britannic Bold" panose="020B0903060703020204" pitchFamily="34" charset="0"/>
                <a:ea typeface="+mn-ea"/>
                <a:cs typeface="+mn-cs"/>
              </a:rPr>
            </a:br>
            <a:r>
              <a:rPr lang="es-SV" sz="4200" dirty="0">
                <a:solidFill>
                  <a:schemeClr val="accent1">
                    <a:lumMod val="50000"/>
                  </a:schemeClr>
                </a:solidFill>
                <a:latin typeface="Britannic Bold" panose="020B0903060703020204" pitchFamily="34" charset="0"/>
                <a:ea typeface="+mn-ea"/>
                <a:cs typeface="+mn-cs"/>
              </a:rPr>
              <a:t>C19 RM 2022 MINSAL</a:t>
            </a:r>
            <a:br>
              <a:rPr lang="es-SV" sz="4200" dirty="0">
                <a:solidFill>
                  <a:schemeClr val="accent1">
                    <a:lumMod val="50000"/>
                  </a:schemeClr>
                </a:solidFill>
                <a:latin typeface="Britannic Bold" panose="020B0903060703020204" pitchFamily="34" charset="0"/>
                <a:ea typeface="+mn-ea"/>
                <a:cs typeface="+mn-cs"/>
              </a:rPr>
            </a:br>
            <a:r>
              <a:rPr lang="es-SV" sz="4200" dirty="0">
                <a:solidFill>
                  <a:schemeClr val="accent1">
                    <a:lumMod val="50000"/>
                  </a:schemeClr>
                </a:solidFill>
                <a:latin typeface="Britannic Bold" panose="020B0903060703020204" pitchFamily="34" charset="0"/>
                <a:ea typeface="+mn-ea"/>
                <a:cs typeface="+mn-cs"/>
              </a:rPr>
              <a:t> </a:t>
            </a:r>
            <a:br>
              <a:rPr lang="es-SV" sz="4200" dirty="0">
                <a:solidFill>
                  <a:schemeClr val="accent1">
                    <a:lumMod val="50000"/>
                  </a:schemeClr>
                </a:solidFill>
                <a:latin typeface="Britannic Bold" panose="020B0903060703020204" pitchFamily="34" charset="0"/>
                <a:ea typeface="+mn-ea"/>
                <a:cs typeface="+mn-cs"/>
              </a:rPr>
            </a:br>
            <a:r>
              <a:rPr lang="es-MX" sz="3100" b="0" i="0" u="none" strike="noStrike" baseline="0" dirty="0">
                <a:latin typeface="Bembo Std" panose="02020605060306020A03" pitchFamily="18" charset="0"/>
              </a:rPr>
              <a:t>El propósito final de la Transformación Digital es la integración del Sistema Nacional Integrado de </a:t>
            </a:r>
            <a:r>
              <a:rPr lang="es-SV" sz="3100" b="0" i="0" u="none" strike="noStrike" baseline="0" dirty="0">
                <a:latin typeface="Bembo Std" panose="02020605060306020A03" pitchFamily="18" charset="0"/>
              </a:rPr>
              <a:t>Salud (SNIS) </a:t>
            </a:r>
            <a:br>
              <a:rPr lang="es-SV" sz="3100" b="0" i="0" u="none" strike="noStrike" baseline="0" dirty="0">
                <a:latin typeface="Bembo Std" panose="02020605060306020A03" pitchFamily="18" charset="0"/>
              </a:rPr>
            </a:br>
            <a:r>
              <a:rPr lang="es-SV" sz="3100" b="0" i="0" u="none" strike="noStrike" baseline="0" dirty="0">
                <a:latin typeface="Bembo Std" panose="02020605060306020A03" pitchFamily="18" charset="0"/>
              </a:rPr>
              <a:t>e instalación de expediente en línea</a:t>
            </a:r>
            <a:r>
              <a:rPr lang="es-SV" sz="3100" dirty="0">
                <a:latin typeface="Bembo Std" panose="02020605060306020A03" pitchFamily="18" charset="0"/>
              </a:rPr>
              <a:t>, registro nominal</a:t>
            </a:r>
            <a:r>
              <a:rPr lang="es-SV" sz="3100" b="0" i="0" u="none" strike="noStrike" baseline="0" dirty="0">
                <a:latin typeface="Bembo Std" panose="02020605060306020A03" pitchFamily="18" charset="0"/>
              </a:rPr>
              <a:t>: </a:t>
            </a:r>
            <a:br>
              <a:rPr lang="es-SV" sz="3100" b="0" i="0" u="none" strike="noStrike" baseline="0" dirty="0">
                <a:latin typeface="Bembo Std" panose="02020605060306020A03" pitchFamily="18" charset="0"/>
              </a:rPr>
            </a:br>
            <a:r>
              <a:rPr lang="es-SV" sz="3100" b="0" i="0" u="none" strike="noStrike" baseline="0" dirty="0">
                <a:latin typeface="Bembo Std" panose="02020605060306020A03" pitchFamily="18" charset="0"/>
              </a:rPr>
              <a:t>Servidores, </a:t>
            </a:r>
            <a:r>
              <a:rPr lang="es-SV" sz="3100" b="0" i="0" u="none" strike="noStrike" baseline="0" dirty="0" err="1">
                <a:latin typeface="Bembo Std" panose="02020605060306020A03" pitchFamily="18" charset="0"/>
              </a:rPr>
              <a:t>tablets</a:t>
            </a:r>
            <a:r>
              <a:rPr lang="es-SV" sz="3100" b="0" i="0" u="none" strike="noStrike" baseline="0" dirty="0">
                <a:latin typeface="Bembo Std" panose="02020605060306020A03" pitchFamily="18" charset="0"/>
              </a:rPr>
              <a:t>, equipos de computo, servicios de cableado puntos de red y UPS.</a:t>
            </a:r>
            <a:r>
              <a:rPr lang="es-SV" sz="5300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  <a:ea typeface="+mn-ea"/>
                <a:cs typeface="+mn-cs"/>
              </a:rPr>
              <a:t> </a:t>
            </a:r>
            <a:endParaRPr lang="es-SV" sz="4200" dirty="0">
              <a:solidFill>
                <a:schemeClr val="accent1">
                  <a:lumMod val="50000"/>
                </a:schemeClr>
              </a:solidFill>
              <a:latin typeface="Bembo Std" panose="02020605060306020A03" pitchFamily="18" charset="0"/>
              <a:ea typeface="+mn-ea"/>
              <a:cs typeface="+mn-cs"/>
            </a:endParaRPr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0DC56CF9-78A6-475D-83EB-526364896A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3760750"/>
              </p:ext>
            </p:extLst>
          </p:nvPr>
        </p:nvGraphicFramePr>
        <p:xfrm>
          <a:off x="2995859" y="4000500"/>
          <a:ext cx="13539542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588">
                  <a:extLst>
                    <a:ext uri="{9D8B030D-6E8A-4147-A177-3AD203B41FA5}">
                      <a16:colId xmlns:a16="http://schemas.microsoft.com/office/drawing/2014/main" val="2339844332"/>
                    </a:ext>
                  </a:extLst>
                </a:gridCol>
                <a:gridCol w="6424208">
                  <a:extLst>
                    <a:ext uri="{9D8B030D-6E8A-4147-A177-3AD203B41FA5}">
                      <a16:colId xmlns:a16="http://schemas.microsoft.com/office/drawing/2014/main" val="4169734045"/>
                    </a:ext>
                  </a:extLst>
                </a:gridCol>
                <a:gridCol w="5152746">
                  <a:extLst>
                    <a:ext uri="{9D8B030D-6E8A-4147-A177-3AD203B41FA5}">
                      <a16:colId xmlns:a16="http://schemas.microsoft.com/office/drawing/2014/main" val="134334217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Módulo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Específico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1123686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3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Material Informático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SV" sz="3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                     176,655.00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5651926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SV" sz="3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Servicios de Telecomunicaciones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SV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                      87,833.00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641411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COVID19</a:t>
                      </a:r>
                      <a:endParaRPr lang="es-SV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SV" sz="3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Equipo Informático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847,768.00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81883089"/>
                  </a:ext>
                </a:extLst>
              </a:tr>
              <a:tr h="6858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SV" sz="3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Totales 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1,112,256.00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42189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1530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462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96046F0B-9915-473C-9F18-704D46467941}"/>
              </a:ext>
            </a:extLst>
          </p:cNvPr>
          <p:cNvSpPr txBox="1"/>
          <p:nvPr/>
        </p:nvSpPr>
        <p:spPr>
          <a:xfrm>
            <a:off x="7473332" y="800100"/>
            <a:ext cx="4519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SV" sz="3600" dirty="0">
                <a:latin typeface="Arial Black" panose="020B0A04020102020204" pitchFamily="34" charset="0"/>
              </a:rPr>
              <a:t>ANTECEDENTES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FA1B1D-13E6-40BC-BF21-15628ADDFE91}"/>
              </a:ext>
            </a:extLst>
          </p:cNvPr>
          <p:cNvSpPr txBox="1"/>
          <p:nvPr/>
        </p:nvSpPr>
        <p:spPr>
          <a:xfrm>
            <a:off x="2438400" y="2019300"/>
            <a:ext cx="1333500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2800" dirty="0">
                <a:latin typeface="Bembo Std" panose="02020605060306020A03" pitchFamily="18" charset="0"/>
              </a:rPr>
              <a:t>Carta de presentación financiamiento Mitigación COVID 19 – 7 de abril 2021 Sra. Giulia Perrone, Gerente Regional América Latina y el Caribe: </a:t>
            </a:r>
          </a:p>
          <a:p>
            <a:pPr algn="just"/>
            <a:endParaRPr lang="es-SV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MX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“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Bembo Std" panose="02020605060306020A03" pitchFamily="18" charset="0"/>
              </a:rPr>
              <a:t>El financiamiento adicional puesto a disposición por el Mecanismo de respuesta a la COVID-19 (C19RM) del Fondo Mundial presenta una oportunidad importante para América Latina y el Caribe (ALC) para: </a:t>
            </a:r>
          </a:p>
          <a:p>
            <a:pPr algn="just">
              <a:lnSpc>
                <a:spcPct val="150000"/>
              </a:lnSpc>
            </a:pPr>
            <a:r>
              <a:rPr lang="es-MX" sz="2400" b="0" i="0" u="none" strike="noStrike" baseline="0" dirty="0">
                <a:solidFill>
                  <a:srgbClr val="000000"/>
                </a:solidFill>
                <a:latin typeface="Bembo Std" panose="02020605060306020A03" pitchFamily="18" charset="0"/>
              </a:rPr>
              <a:t>• Responder a necesidades inmediatas en las respuestas nacionales a la COVID-19; </a:t>
            </a:r>
          </a:p>
          <a:p>
            <a:pPr algn="just">
              <a:lnSpc>
                <a:spcPct val="150000"/>
              </a:lnSpc>
            </a:pPr>
            <a:r>
              <a:rPr lang="es-MX" sz="2400" b="0" i="0" u="none" strike="noStrike" baseline="0" dirty="0">
                <a:solidFill>
                  <a:srgbClr val="000000"/>
                </a:solidFill>
                <a:latin typeface="Bembo Std" panose="02020605060306020A03" pitchFamily="18" charset="0"/>
              </a:rPr>
              <a:t>• Adaptar las intervenciones al VIH, la tuberculosis y la malaria para recuperar los avances perdidos y encaminar las respuestas hacia el logro de las metas nacionales e internacionales; y </a:t>
            </a:r>
          </a:p>
          <a:p>
            <a:pPr algn="just">
              <a:lnSpc>
                <a:spcPct val="150000"/>
              </a:lnSpc>
            </a:pPr>
            <a:r>
              <a:rPr lang="es-MX" sz="2400" b="0" i="0" u="none" strike="noStrike" baseline="0" dirty="0">
                <a:solidFill>
                  <a:srgbClr val="000000"/>
                </a:solidFill>
                <a:latin typeface="Bembo Std" panose="02020605060306020A03" pitchFamily="18" charset="0"/>
              </a:rPr>
              <a:t>• Preparar una salida sostenible de la pandemia para los sistemas de salud y comunitarias de la región. </a:t>
            </a:r>
          </a:p>
          <a:p>
            <a:endParaRPr lang="es-SV" sz="3600" dirty="0">
              <a:latin typeface="Bembo Std" panose="02020605060306020A03" pitchFamily="18" charset="0"/>
            </a:endParaRPr>
          </a:p>
          <a:p>
            <a:r>
              <a:rPr lang="es-MX" sz="2400" dirty="0">
                <a:solidFill>
                  <a:srgbClr val="000000"/>
                </a:solidFill>
                <a:latin typeface="Bembo Std" panose="02020605060306020A03" pitchFamily="18" charset="0"/>
              </a:rPr>
              <a:t>Por favor asegurarse que el dialogo país incluya el mecanismo de coordinación nacional de la COVID-19 y las comunidades más afectadas por la pandemia.” </a:t>
            </a:r>
            <a:endParaRPr lang="es-SV" sz="2400" dirty="0">
              <a:solidFill>
                <a:srgbClr val="000000"/>
              </a:solidFill>
              <a:latin typeface="Bembo Std" panose="02020605060306020A03" pitchFamily="18" charset="0"/>
            </a:endParaRPr>
          </a:p>
          <a:p>
            <a:pPr algn="just"/>
            <a:endParaRPr lang="es-SV" sz="3200" dirty="0">
              <a:latin typeface="Bembo Std" panose="02020605060306020A03" pitchFamily="18" charset="0"/>
            </a:endParaRPr>
          </a:p>
          <a:p>
            <a:pPr algn="just"/>
            <a:endParaRPr lang="es-SV" sz="2800" dirty="0">
              <a:latin typeface="Bembo Std" panose="02020605060306020A03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96046F0B-9915-473C-9F18-704D46467941}"/>
              </a:ext>
            </a:extLst>
          </p:cNvPr>
          <p:cNvSpPr txBox="1"/>
          <p:nvPr/>
        </p:nvSpPr>
        <p:spPr>
          <a:xfrm>
            <a:off x="7473332" y="800100"/>
            <a:ext cx="4519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SV" sz="3600" dirty="0">
                <a:latin typeface="Arial Black" panose="020B0A04020102020204" pitchFamily="34" charset="0"/>
              </a:rPr>
              <a:t>ANTECEDENTES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D3FD946-ADA0-4B18-88D3-77B2F374EC75}"/>
              </a:ext>
            </a:extLst>
          </p:cNvPr>
          <p:cNvSpPr txBox="1"/>
          <p:nvPr/>
        </p:nvSpPr>
        <p:spPr>
          <a:xfrm>
            <a:off x="2514600" y="1943100"/>
            <a:ext cx="14782800" cy="5569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s-SV" sz="2000" b="1" dirty="0">
                <a:latin typeface="Bembo Std" panose="02020605060306020A03" pitchFamily="18" charset="0"/>
              </a:rPr>
              <a:t> </a:t>
            </a:r>
            <a:r>
              <a:rPr lang="es-SV" sz="2400" b="1" dirty="0">
                <a:latin typeface="Bembo Std" panose="02020605060306020A03" pitchFamily="18" charset="0"/>
              </a:rPr>
              <a:t>7 Abril 21</a:t>
            </a:r>
          </a:p>
          <a:p>
            <a:pPr lvl="0" algn="just">
              <a:lnSpc>
                <a:spcPct val="150000"/>
              </a:lnSpc>
            </a:pPr>
            <a:r>
              <a:rPr lang="es-SV" sz="240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Bembo Std" panose="02020605060306020A03" pitchFamily="18" charset="0"/>
              </a:rPr>
              <a:t>Carta Asignación Financiamiento C19 RM División de Gestión de Subvenciones FM: </a:t>
            </a:r>
          </a:p>
          <a:p>
            <a:pPr lvl="0" algn="just">
              <a:lnSpc>
                <a:spcPct val="150000"/>
              </a:lnSpc>
            </a:pPr>
            <a:r>
              <a:rPr lang="es-SV" sz="2400" b="1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Bembo Std" panose="02020605060306020A03" pitchFamily="18" charset="0"/>
              </a:rPr>
              <a:t>15%  Asignación país para 2020-2022 ($2.8 millones)</a:t>
            </a:r>
          </a:p>
          <a:p>
            <a:pPr lvl="0" algn="just">
              <a:lnSpc>
                <a:spcPct val="150000"/>
              </a:lnSpc>
            </a:pPr>
            <a:r>
              <a:rPr lang="es-SV" sz="2400" b="1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Bembo Std" panose="02020605060306020A03" pitchFamily="18" charset="0"/>
              </a:rPr>
              <a:t>Áreas prioritarias:  </a:t>
            </a:r>
            <a:r>
              <a:rPr lang="es-MX" sz="2400" dirty="0">
                <a:latin typeface="Bembo Std" panose="02020605060306020A03" pitchFamily="18" charset="0"/>
              </a:rPr>
              <a:t>Los factores que se deberán tener en cuenta a la hora de realizar concesiones definitivas por encima de la Asignación básica del C19RM para cada solicitante serán, entre otros, los siguientes: </a:t>
            </a:r>
          </a:p>
          <a:p>
            <a:pPr lvl="0" algn="just">
              <a:lnSpc>
                <a:spcPct val="150000"/>
              </a:lnSpc>
            </a:pPr>
            <a:r>
              <a:rPr lang="es-MX" sz="2400" dirty="0">
                <a:latin typeface="Bembo Std" panose="02020605060306020A03" pitchFamily="18" charset="0"/>
              </a:rPr>
              <a:t>• Consideraciones relativas a la COVID-19</a:t>
            </a:r>
          </a:p>
          <a:p>
            <a:pPr lvl="0" algn="just">
              <a:lnSpc>
                <a:spcPct val="150000"/>
              </a:lnSpc>
            </a:pPr>
            <a:r>
              <a:rPr lang="es-MX" sz="2400" dirty="0"/>
              <a:t>• </a:t>
            </a:r>
            <a:r>
              <a:rPr lang="es-MX" sz="2400" dirty="0">
                <a:latin typeface="Bembo Std" panose="02020605060306020A03" pitchFamily="18" charset="0"/>
              </a:rPr>
              <a:t>El alcance de la interrupción de los servicios en los programas financiados por el Fondo Mundial</a:t>
            </a:r>
          </a:p>
          <a:p>
            <a:pPr lvl="0" algn="just">
              <a:lnSpc>
                <a:spcPct val="150000"/>
              </a:lnSpc>
            </a:pPr>
            <a:r>
              <a:rPr lang="es-MX" sz="2400" dirty="0">
                <a:latin typeface="Bembo Std" panose="02020605060306020A03" pitchFamily="18" charset="0"/>
              </a:rPr>
              <a:t>• Los montos del financiamiento del C19RM concedidos previamente y los avances en la utilización de estos fondos; y </a:t>
            </a:r>
          </a:p>
          <a:p>
            <a:pPr lvl="0" algn="just">
              <a:lnSpc>
                <a:spcPct val="150000"/>
              </a:lnSpc>
            </a:pPr>
            <a:r>
              <a:rPr lang="es-MX" sz="2400" dirty="0">
                <a:latin typeface="Bembo Std" panose="02020605060306020A03" pitchFamily="18" charset="0"/>
              </a:rPr>
              <a:t>• La disponibilidad de fondos de otras fuentes.</a:t>
            </a:r>
            <a:endParaRPr lang="es-SV" sz="2400" b="1" u="none" dirty="0">
              <a:solidFill>
                <a:schemeClr val="tx2">
                  <a:lumMod val="60000"/>
                  <a:lumOff val="40000"/>
                </a:schemeClr>
              </a:solidFill>
              <a:latin typeface="Bembo Std" panose="02020605060306020A03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s-SV" sz="2400" b="1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Bembo Std" panose="02020605060306020A03" pitchFamily="18" charset="0"/>
              </a:rPr>
              <a:t> </a:t>
            </a:r>
            <a:endParaRPr lang="es-SV" sz="2400" dirty="0">
              <a:latin typeface="Bembo Std" panose="02020605060306020A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846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96046F0B-9915-473C-9F18-704D46467941}"/>
              </a:ext>
            </a:extLst>
          </p:cNvPr>
          <p:cNvSpPr txBox="1"/>
          <p:nvPr/>
        </p:nvSpPr>
        <p:spPr>
          <a:xfrm>
            <a:off x="7473332" y="800100"/>
            <a:ext cx="4519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SV" sz="3600" dirty="0">
                <a:latin typeface="Arial Black" panose="020B0A04020102020204" pitchFamily="34" charset="0"/>
              </a:rPr>
              <a:t>ANTECEDENTES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D3FD946-ADA0-4B18-88D3-77B2F374EC75}"/>
              </a:ext>
            </a:extLst>
          </p:cNvPr>
          <p:cNvSpPr txBox="1"/>
          <p:nvPr/>
        </p:nvSpPr>
        <p:spPr>
          <a:xfrm>
            <a:off x="2514600" y="1943100"/>
            <a:ext cx="14782800" cy="6677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s-SV" sz="2000" b="1" dirty="0">
                <a:latin typeface="Bembo Std" panose="02020605060306020A03" pitchFamily="18" charset="0"/>
              </a:rPr>
              <a:t> </a:t>
            </a:r>
            <a:r>
              <a:rPr lang="es-SV" sz="2400" b="1" dirty="0">
                <a:latin typeface="Bembo Std" panose="02020605060306020A03" pitchFamily="18" charset="0"/>
              </a:rPr>
              <a:t>7 Abril 21</a:t>
            </a:r>
          </a:p>
          <a:p>
            <a:pPr lvl="0" algn="just">
              <a:lnSpc>
                <a:spcPct val="150000"/>
              </a:lnSpc>
            </a:pPr>
            <a:r>
              <a:rPr lang="es-MX" sz="2400" dirty="0">
                <a:latin typeface="Bembo Std" panose="02020605060306020A03" pitchFamily="18" charset="0"/>
              </a:rPr>
              <a:t>La Solicitud completa de financiamiento del C19RM puede incluir solicitudes de financiamiento para </a:t>
            </a:r>
            <a:r>
              <a:rPr lang="es-MX" sz="2400" b="1" dirty="0">
                <a:latin typeface="Bembo Std" panose="02020605060306020A03" pitchFamily="18" charset="0"/>
              </a:rPr>
              <a:t>tres áreas prioritarias: </a:t>
            </a:r>
          </a:p>
          <a:p>
            <a:pPr lvl="0" algn="just">
              <a:lnSpc>
                <a:spcPct val="150000"/>
              </a:lnSpc>
            </a:pPr>
            <a:r>
              <a:rPr lang="es-MX" sz="2400" dirty="0">
                <a:latin typeface="Bembo Std" panose="02020605060306020A03" pitchFamily="18" charset="0"/>
              </a:rPr>
              <a:t>• </a:t>
            </a:r>
            <a:r>
              <a:rPr lang="es-MX" sz="2400" b="1" dirty="0">
                <a:latin typeface="Bembo Std" panose="02020605060306020A03" pitchFamily="18" charset="0"/>
              </a:rPr>
              <a:t>Intervenciones de control y contención de la COVID-19,</a:t>
            </a:r>
            <a:r>
              <a:rPr lang="es-MX" sz="2400" dirty="0">
                <a:latin typeface="Bembo Std" panose="02020605060306020A03" pitchFamily="18" charset="0"/>
              </a:rPr>
              <a:t> lo que incluye EPI, medios de diagnóstico, tratamiento, comunicaciones y otras medidas públicas, tal como se especifica en las directrices de la OMS; </a:t>
            </a:r>
          </a:p>
          <a:p>
            <a:pPr lvl="0" algn="just">
              <a:lnSpc>
                <a:spcPct val="150000"/>
              </a:lnSpc>
            </a:pPr>
            <a:r>
              <a:rPr lang="es-MX" sz="2400" dirty="0">
                <a:latin typeface="Bembo Std" panose="02020605060306020A03" pitchFamily="18" charset="0"/>
              </a:rPr>
              <a:t>• </a:t>
            </a:r>
            <a:r>
              <a:rPr lang="es-MX" sz="2400" b="1" dirty="0">
                <a:latin typeface="Bembo Std" panose="02020605060306020A03" pitchFamily="18" charset="0"/>
              </a:rPr>
              <a:t>Medidas de mitigación de riesgos relacionadas con la COVID-19 para los programas de lucha contra el VIH, la tuberculosis y la malaria</a:t>
            </a:r>
            <a:r>
              <a:rPr lang="es-MX" sz="2400" dirty="0">
                <a:latin typeface="Bembo Std" panose="02020605060306020A03" pitchFamily="18" charset="0"/>
              </a:rPr>
              <a:t>, incluido, entre otros, el apoyo a las intervenciones de la COVID-19 necesarias para la ejecución segura de campañas y programas de VIH, tuberculosis y malaria a nivel comunitario y de los centros de salud; y </a:t>
            </a:r>
          </a:p>
          <a:p>
            <a:pPr lvl="0" algn="just">
              <a:lnSpc>
                <a:spcPct val="150000"/>
              </a:lnSpc>
            </a:pPr>
            <a:r>
              <a:rPr lang="es-MX" sz="2400" dirty="0">
                <a:latin typeface="Bembo Std" panose="02020605060306020A03" pitchFamily="18" charset="0"/>
              </a:rPr>
              <a:t>• </a:t>
            </a:r>
            <a:r>
              <a:rPr lang="es-MX" sz="2400" b="1" dirty="0">
                <a:latin typeface="Bembo Std" panose="02020605060306020A03" pitchFamily="18" charset="0"/>
              </a:rPr>
              <a:t>Refuerzo ampliado de aspectos clave de los sistemas de salud y comunitarios, </a:t>
            </a:r>
            <a:r>
              <a:rPr lang="es-MX" sz="2400" dirty="0">
                <a:latin typeface="Bembo Std" panose="02020605060306020A03" pitchFamily="18" charset="0"/>
              </a:rPr>
              <a:t>como las redes nacionales de laboratorios, las cadenas de suministro y las respuestas comunitarias, para abordar los enfoques basados en la promoción, los servicios, la rendición de cuentas y los derechos humanos. </a:t>
            </a:r>
            <a:endParaRPr lang="es-SV" sz="2400" b="1" dirty="0">
              <a:solidFill>
                <a:schemeClr val="tx2">
                  <a:lumMod val="60000"/>
                  <a:lumOff val="40000"/>
                </a:schemeClr>
              </a:solidFill>
              <a:latin typeface="Bembo Std" panose="02020605060306020A03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s-SV" sz="2400" b="1" u="none" dirty="0">
                <a:solidFill>
                  <a:schemeClr val="tx2">
                    <a:lumMod val="60000"/>
                    <a:lumOff val="40000"/>
                  </a:schemeClr>
                </a:solidFill>
                <a:latin typeface="Bembo Std" panose="02020605060306020A03" pitchFamily="18" charset="0"/>
              </a:rPr>
              <a:t> </a:t>
            </a:r>
            <a:endParaRPr lang="es-SV" sz="2400" dirty="0">
              <a:latin typeface="Bembo Std" panose="02020605060306020A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184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96046F0B-9915-473C-9F18-704D46467941}"/>
              </a:ext>
            </a:extLst>
          </p:cNvPr>
          <p:cNvSpPr txBox="1"/>
          <p:nvPr/>
        </p:nvSpPr>
        <p:spPr>
          <a:xfrm>
            <a:off x="7473332" y="800100"/>
            <a:ext cx="4519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SV" sz="3600" dirty="0">
                <a:latin typeface="Arial Black" panose="020B0A04020102020204" pitchFamily="34" charset="0"/>
              </a:rPr>
              <a:t>ANTECEDENTES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D3FD946-ADA0-4B18-88D3-77B2F374EC75}"/>
              </a:ext>
            </a:extLst>
          </p:cNvPr>
          <p:cNvSpPr txBox="1"/>
          <p:nvPr/>
        </p:nvSpPr>
        <p:spPr>
          <a:xfrm>
            <a:off x="3048000" y="2946911"/>
            <a:ext cx="13487400" cy="5015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SV" sz="2400" b="1" dirty="0">
                <a:latin typeface="Bembo Std" panose="02020605060306020A03" pitchFamily="18" charset="0"/>
              </a:rPr>
              <a:t> </a:t>
            </a:r>
            <a:r>
              <a:rPr lang="es-MX" sz="2400" dirty="0">
                <a:latin typeface="Bembo Std" panose="02020605060306020A03" pitchFamily="18" charset="0"/>
              </a:rPr>
              <a:t>Consideraciones importantes para la elaboración de solicitudes de financiamiento del C19RM </a:t>
            </a:r>
          </a:p>
          <a:p>
            <a:pPr algn="just">
              <a:lnSpc>
                <a:spcPct val="150000"/>
              </a:lnSpc>
            </a:pPr>
            <a:r>
              <a:rPr lang="es-MX" sz="2400" dirty="0">
                <a:latin typeface="Bembo Std" panose="02020605060306020A03" pitchFamily="18" charset="0"/>
              </a:rPr>
              <a:t>La Solicitud completa de financiamiento del C19RM debe cumplir los siguientes requisitos: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dirty="0">
                <a:latin typeface="Bembo Std" panose="02020605060306020A03" pitchFamily="18" charset="0"/>
              </a:rPr>
              <a:t>Directrices de la OMS.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dirty="0">
                <a:latin typeface="Bembo Std" panose="02020605060306020A03" pitchFamily="18" charset="0"/>
              </a:rPr>
              <a:t>Equidad de género y derechos humanos. </a:t>
            </a:r>
            <a:endParaRPr lang="es-MX" sz="2000" dirty="0">
              <a:latin typeface="Bembo Std" panose="02020605060306020A03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dirty="0">
                <a:latin typeface="Bembo Std" panose="02020605060306020A03" pitchFamily="18" charset="0"/>
              </a:rPr>
              <a:t>Armonización y aprobación</a:t>
            </a:r>
            <a:r>
              <a:rPr lang="es-MX" sz="2000" dirty="0">
                <a:latin typeface="Bembo Std" panose="02020605060306020A03" pitchFamily="18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dirty="0">
                <a:latin typeface="Bembo Std" panose="02020605060306020A03" pitchFamily="18" charset="0"/>
              </a:rPr>
              <a:t>Coordinación del financiamiento basada en pruebas</a:t>
            </a:r>
            <a:r>
              <a:rPr lang="es-MX" sz="2000" dirty="0">
                <a:latin typeface="Bembo Std" panose="02020605060306020A03" pitchFamily="18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dirty="0">
                <a:latin typeface="Bembo Std" panose="02020605060306020A03" pitchFamily="18" charset="0"/>
              </a:rPr>
              <a:t>Fuentes de financiamiento</a:t>
            </a:r>
            <a:r>
              <a:rPr lang="es-MX" sz="2000" dirty="0">
                <a:latin typeface="Bembo Std" panose="02020605060306020A03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dirty="0">
                <a:latin typeface="Bembo Std" panose="02020605060306020A03" pitchFamily="18" charset="0"/>
              </a:rPr>
              <a:t>Optimización de los recursos</a:t>
            </a:r>
            <a:r>
              <a:rPr lang="es-MX" sz="2000" dirty="0">
                <a:latin typeface="Bembo Std" panose="02020605060306020A03" pitchFamily="18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dirty="0">
                <a:latin typeface="Bembo Std" panose="02020605060306020A03" pitchFamily="18" charset="0"/>
              </a:rPr>
              <a:t>Inversiones de los sistemas de salud. </a:t>
            </a:r>
            <a:endParaRPr lang="es-SV" sz="2400" dirty="0">
              <a:latin typeface="Bembo Std" panose="02020605060306020A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850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96046F0B-9915-473C-9F18-704D46467941}"/>
              </a:ext>
            </a:extLst>
          </p:cNvPr>
          <p:cNvSpPr txBox="1"/>
          <p:nvPr/>
        </p:nvSpPr>
        <p:spPr>
          <a:xfrm>
            <a:off x="7473332" y="800100"/>
            <a:ext cx="4519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SV" sz="3600" dirty="0">
                <a:latin typeface="Arial Black" panose="020B0A04020102020204" pitchFamily="34" charset="0"/>
              </a:rPr>
              <a:t>ANTECEDENTES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D3FD946-ADA0-4B18-88D3-77B2F374EC75}"/>
              </a:ext>
            </a:extLst>
          </p:cNvPr>
          <p:cNvSpPr txBox="1"/>
          <p:nvPr/>
        </p:nvSpPr>
        <p:spPr>
          <a:xfrm>
            <a:off x="2514600" y="2427918"/>
            <a:ext cx="14782800" cy="6677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SV" sz="2400" b="1" dirty="0">
                <a:latin typeface="Bembo Std" panose="02020605060306020A03" pitchFamily="18" charset="0"/>
              </a:rPr>
              <a:t> E</a:t>
            </a:r>
            <a:r>
              <a:rPr lang="es-MX" sz="2400" b="0" i="0" dirty="0">
                <a:solidFill>
                  <a:srgbClr val="000000"/>
                </a:solidFill>
                <a:effectLst/>
                <a:latin typeface="Bembo Std" panose="02020605060306020A03" pitchFamily="18" charset="0"/>
              </a:rPr>
              <a:t>l Mecanismo Coordinador de País -MCP ES- creó el Comité de Propuestas C19RM, conformado por miembros del MCP – ES, equipo técnico del Programa Nacional de ITS/VIH, Programa Nacional de Tuberculosis, asimismo por integrantes de ALF, ONUSIDA, Plan Internacional, Comisión Nacional de Coordinación de la COVID-19 y por un consultor externo para la elaboración de la solicitud, la consultora de OBSERVA TB y el consultor de Plataforma LAC, con la finalidad de dirigir el proceso de diálogos comunitarios y posteriormente la elaboración de la solicitud C19RM.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b="0" i="0" dirty="0">
                <a:solidFill>
                  <a:srgbClr val="000000"/>
                </a:solidFill>
                <a:effectLst/>
                <a:latin typeface="Bembo Std" panose="02020605060306020A03" pitchFamily="18" charset="0"/>
              </a:rPr>
              <a:t>Los diálogos se realizaron en coordinación con todo este equipo y abarcaron 5 sectores: Personas afectadas por el VIH, TB y Malaria, PASTM (5 de mayo), Poblaciones Clave, PC (5 de mayo); Personas Adultas Mayores, PMM (12 de mayo); Personas con Discapacidad, </a:t>
            </a:r>
            <a:r>
              <a:rPr lang="es-MX" sz="2400" b="0" i="0" dirty="0" err="1">
                <a:solidFill>
                  <a:srgbClr val="000000"/>
                </a:solidFill>
                <a:effectLst/>
                <a:latin typeface="Bembo Std" panose="02020605060306020A03" pitchFamily="18" charset="0"/>
              </a:rPr>
              <a:t>PcD</a:t>
            </a:r>
            <a:r>
              <a:rPr lang="es-MX" sz="2400" b="0" i="0" dirty="0">
                <a:solidFill>
                  <a:srgbClr val="000000"/>
                </a:solidFill>
                <a:effectLst/>
                <a:latin typeface="Bembo Std" panose="02020605060306020A03" pitchFamily="18" charset="0"/>
              </a:rPr>
              <a:t> (14 de mayo); y Personas Afectadas por la TB, PATB (20 de mayo).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b="0" i="0" dirty="0">
                <a:solidFill>
                  <a:srgbClr val="000000"/>
                </a:solidFill>
                <a:effectLst/>
                <a:latin typeface="Bembo Std" panose="02020605060306020A03" pitchFamily="18" charset="0"/>
              </a:rPr>
              <a:t>Estos diálogos se realizaron en las modalidades virtual, dual y presencial adaptándose a cada una de las poblaciones y ajustando la metodología para la participación significativa de cada sector.</a:t>
            </a:r>
          </a:p>
          <a:p>
            <a:pPr lvl="0" algn="just">
              <a:lnSpc>
                <a:spcPct val="150000"/>
              </a:lnSpc>
            </a:pPr>
            <a:endParaRPr lang="es-SV" sz="2400" dirty="0">
              <a:latin typeface="Bembo Std" panose="02020605060306020A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948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781CE7F8-E577-4677-86E9-3117412FEE00}"/>
              </a:ext>
            </a:extLst>
          </p:cNvPr>
          <p:cNvSpPr txBox="1"/>
          <p:nvPr/>
        </p:nvSpPr>
        <p:spPr>
          <a:xfrm>
            <a:off x="1518083" y="437971"/>
            <a:ext cx="13431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600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Convenio SLV-C-MOH 2022-2024</a:t>
            </a:r>
          </a:p>
          <a:p>
            <a:pPr algn="ctr"/>
            <a:r>
              <a:rPr lang="es-SV" sz="3600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 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927A5C51-04D9-43D1-A03F-64D6E2CAFF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6461414"/>
              </p:ext>
            </p:extLst>
          </p:nvPr>
        </p:nvGraphicFramePr>
        <p:xfrm>
          <a:off x="3657600" y="1485900"/>
          <a:ext cx="10972800" cy="754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1144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61A09D77-799A-4706-B3F5-DCC59C5238CE}"/>
              </a:ext>
            </a:extLst>
          </p:cNvPr>
          <p:cNvSpPr txBox="1"/>
          <p:nvPr/>
        </p:nvSpPr>
        <p:spPr>
          <a:xfrm>
            <a:off x="536570" y="1681904"/>
            <a:ext cx="15090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6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Financiamiento consolidado: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81CE7F8-E577-4677-86E9-3117412FEE00}"/>
              </a:ext>
            </a:extLst>
          </p:cNvPr>
          <p:cNvSpPr txBox="1"/>
          <p:nvPr/>
        </p:nvSpPr>
        <p:spPr>
          <a:xfrm>
            <a:off x="1518083" y="1291816"/>
            <a:ext cx="13431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6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Subvención SLV-C-MOH 2022-2024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9B239A05-7C3E-4F0F-B787-D2B5A7C317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5915374"/>
              </p:ext>
            </p:extLst>
          </p:nvPr>
        </p:nvGraphicFramePr>
        <p:xfrm>
          <a:off x="2743200" y="2628899"/>
          <a:ext cx="13487400" cy="5976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3520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781CE7F8-E577-4677-86E9-3117412FEE00}"/>
              </a:ext>
            </a:extLst>
          </p:cNvPr>
          <p:cNvSpPr txBox="1"/>
          <p:nvPr/>
        </p:nvSpPr>
        <p:spPr>
          <a:xfrm rot="5400000">
            <a:off x="6255604" y="-2803386"/>
            <a:ext cx="1661993" cy="8077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endParaRPr lang="en-US" sz="2400" dirty="0">
              <a:solidFill>
                <a:schemeClr val="accent1">
                  <a:lumMod val="50000"/>
                </a:schemeClr>
              </a:solidFill>
              <a:latin typeface="Britannic Bold" panose="020B0903060703020204" pitchFamily="34" charset="0"/>
            </a:endParaRPr>
          </a:p>
          <a:p>
            <a:pPr algn="ctr"/>
            <a:r>
              <a:rPr lang="es-SV" sz="2400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POBLACIONES CLAVES  C19 RM  2.0 </a:t>
            </a:r>
          </a:p>
          <a:p>
            <a:pPr algn="ctr"/>
            <a:r>
              <a:rPr lang="es-SV" sz="2400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 2022-2024</a:t>
            </a:r>
          </a:p>
          <a:p>
            <a:pPr algn="ctr"/>
            <a:endParaRPr lang="es-SV" sz="2400" dirty="0">
              <a:solidFill>
                <a:schemeClr val="accent1">
                  <a:lumMod val="50000"/>
                </a:schemeClr>
              </a:solidFill>
              <a:latin typeface="Bembo Std" panose="02020605060306020A03" pitchFamily="18" charset="0"/>
            </a:endParaRPr>
          </a:p>
        </p:txBody>
      </p:sp>
      <p:sp>
        <p:nvSpPr>
          <p:cNvPr id="2" name="Triángulo isósceles 1">
            <a:extLst>
              <a:ext uri="{FF2B5EF4-FFF2-40B4-BE49-F238E27FC236}">
                <a16:creationId xmlns:a16="http://schemas.microsoft.com/office/drawing/2014/main" id="{C3161A53-018E-4FAE-B799-AB1EF81BC648}"/>
              </a:ext>
            </a:extLst>
          </p:cNvPr>
          <p:cNvSpPr/>
          <p:nvPr/>
        </p:nvSpPr>
        <p:spPr>
          <a:xfrm>
            <a:off x="3545457" y="1849773"/>
            <a:ext cx="7129731" cy="7492635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sz="2700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1CA3C078-E136-4BD2-97C8-4269317E1BDD}"/>
              </a:ext>
            </a:extLst>
          </p:cNvPr>
          <p:cNvSpPr/>
          <p:nvPr/>
        </p:nvSpPr>
        <p:spPr>
          <a:xfrm>
            <a:off x="7063031" y="3006300"/>
            <a:ext cx="6140208" cy="78931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28625" indent="-428625">
              <a:buFont typeface="Arial" panose="020B0604020202020204" pitchFamily="34" charset="0"/>
              <a:buChar char="•"/>
            </a:pPr>
            <a:endParaRPr lang="es-SV" sz="2400" dirty="0">
              <a:solidFill>
                <a:srgbClr val="000000"/>
              </a:solidFill>
              <a:latin typeface="Bembo Std" panose="02020605060306020A03" pitchFamily="18" charset="0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ED3A3D7D-84E4-4664-BE3D-8500992FCEA9}"/>
              </a:ext>
            </a:extLst>
          </p:cNvPr>
          <p:cNvSpPr/>
          <p:nvPr/>
        </p:nvSpPr>
        <p:spPr>
          <a:xfrm>
            <a:off x="7063030" y="4431671"/>
            <a:ext cx="6140207" cy="78931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28625" indent="-428625">
              <a:buFont typeface="Arial" panose="020B0604020202020204" pitchFamily="34" charset="0"/>
              <a:buChar char="•"/>
            </a:pPr>
            <a:endParaRPr lang="es-SV" sz="2400" dirty="0">
              <a:solidFill>
                <a:srgbClr val="000000"/>
              </a:solidFill>
              <a:latin typeface="Bembo Std" panose="02020605060306020A03" pitchFamily="18" charset="0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D840B44B-2FD7-458F-9C8C-A2D579FC1CC4}"/>
              </a:ext>
            </a:extLst>
          </p:cNvPr>
          <p:cNvSpPr/>
          <p:nvPr/>
        </p:nvSpPr>
        <p:spPr>
          <a:xfrm>
            <a:off x="7063031" y="5909388"/>
            <a:ext cx="6140205" cy="78931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28625" indent="-428625">
              <a:buFont typeface="Arial" panose="020B0604020202020204" pitchFamily="34" charset="0"/>
              <a:buChar char="•"/>
            </a:pPr>
            <a:endParaRPr lang="es-SV" sz="2400" dirty="0">
              <a:solidFill>
                <a:srgbClr val="000000"/>
              </a:solidFill>
              <a:latin typeface="Bembo Std" panose="02020605060306020A03" pitchFamily="18" charset="0"/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1A031CE7-334E-47C7-BBA2-506C123B0636}"/>
              </a:ext>
            </a:extLst>
          </p:cNvPr>
          <p:cNvSpPr/>
          <p:nvPr/>
        </p:nvSpPr>
        <p:spPr>
          <a:xfrm>
            <a:off x="7063029" y="7290414"/>
            <a:ext cx="6140205" cy="78931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28625" indent="-428625">
              <a:buFont typeface="Arial" panose="020B0604020202020204" pitchFamily="34" charset="0"/>
              <a:buChar char="•"/>
            </a:pPr>
            <a:endParaRPr lang="es-SV" sz="2400" dirty="0">
              <a:solidFill>
                <a:srgbClr val="000000"/>
              </a:solidFill>
              <a:latin typeface="Bembo Std" panose="02020605060306020A03" pitchFamily="18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3D30837-2885-4848-ADAA-4A8C0CBC9BE9}"/>
              </a:ext>
            </a:extLst>
          </p:cNvPr>
          <p:cNvSpPr txBox="1"/>
          <p:nvPr/>
        </p:nvSpPr>
        <p:spPr>
          <a:xfrm>
            <a:off x="7315200" y="3086100"/>
            <a:ext cx="5715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Representantes de la OSC : Personas Afectadas por el VIH, la TB y la Malaria (PASTM) y Poblaciones Clave (PC)</a:t>
            </a:r>
            <a:endParaRPr lang="es-SV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819ECE2-A2D7-4041-96D0-7F4118CEBDC2}"/>
              </a:ext>
            </a:extLst>
          </p:cNvPr>
          <p:cNvSpPr txBox="1"/>
          <p:nvPr/>
        </p:nvSpPr>
        <p:spPr>
          <a:xfrm>
            <a:off x="7315200" y="4408101"/>
            <a:ext cx="58880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Personas alta vulnerabilidad: Asma, Enfermedad pulmonar obstructiva crónica (EPOC),  fibrosis pulmonar idiopática y quística, e  Hipertensión Pulmonar </a:t>
            </a:r>
            <a:endParaRPr lang="es-SV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879E7BD-A550-4970-9F51-B900E99A5851}"/>
              </a:ext>
            </a:extLst>
          </p:cNvPr>
          <p:cNvSpPr txBox="1"/>
          <p:nvPr/>
        </p:nvSpPr>
        <p:spPr>
          <a:xfrm>
            <a:off x="7315200" y="6221968"/>
            <a:ext cx="556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Personas con Discapacidad (</a:t>
            </a:r>
            <a:r>
              <a:rPr lang="es-MX" dirty="0" err="1"/>
              <a:t>PcD</a:t>
            </a:r>
            <a:r>
              <a:rPr lang="es-MX" dirty="0"/>
              <a:t>) </a:t>
            </a:r>
            <a:endParaRPr lang="es-SV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66EB843-9180-43A9-9822-22663EED9DDD}"/>
              </a:ext>
            </a:extLst>
          </p:cNvPr>
          <p:cNvSpPr txBox="1"/>
          <p:nvPr/>
        </p:nvSpPr>
        <p:spPr>
          <a:xfrm>
            <a:off x="7467600" y="7517368"/>
            <a:ext cx="556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Personas adultos mayor en albergues</a:t>
            </a:r>
            <a:endParaRPr lang="es-SV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727ABA2-EE27-47F1-8C91-1F01C2511B0A}"/>
              </a:ext>
            </a:extLst>
          </p:cNvPr>
          <p:cNvSpPr txBox="1"/>
          <p:nvPr/>
        </p:nvSpPr>
        <p:spPr>
          <a:xfrm>
            <a:off x="13335000" y="5118437"/>
            <a:ext cx="5181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SV" sz="2000" b="1" dirty="0">
                <a:latin typeface="Bembo Std" panose="02020605060306020A03" pitchFamily="18" charset="0"/>
              </a:rPr>
              <a:t>Objetivo Principal</a:t>
            </a:r>
          </a:p>
          <a:p>
            <a:pPr lvl="0"/>
            <a:r>
              <a:rPr lang="es-SV" sz="2000" b="1" dirty="0">
                <a:latin typeface="Bembo Std" panose="02020605060306020A03" pitchFamily="18" charset="0"/>
              </a:rPr>
              <a:t>Mitigar impacto COVID 19 en las poblaciones priorizadas  </a:t>
            </a:r>
          </a:p>
        </p:txBody>
      </p:sp>
    </p:spTree>
    <p:extLst>
      <p:ext uri="{BB962C8B-B14F-4D97-AF65-F5344CB8AC3E}">
        <p14:creationId xmlns:p14="http://schemas.microsoft.com/office/powerpoint/2010/main" val="3641570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1261</Words>
  <Application>Microsoft Office PowerPoint</Application>
  <PresentationFormat>Personalizado</PresentationFormat>
  <Paragraphs>165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Bembo Std</vt:lpstr>
      <vt:lpstr>Calibri</vt:lpstr>
      <vt:lpstr>Arial</vt:lpstr>
      <vt:lpstr>Arial Black</vt:lpstr>
      <vt:lpstr>Britannic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Presupuesto C19 RM 2022 WAMBO  Aspiradores de secreciones, concentradores de oxigeno, oxímetros, termómetros infrarrojos, mascarillas quirúrgicas, guantes, botas de hule. </vt:lpstr>
      <vt:lpstr>Presupuesto Transformación Digital  C19 RM 2022 MINSAL   El propósito final de la Transformación Digital es la integración del Sistema Nacional Integrado de Salud (SNIS)  e instalación de expediente en línea, registro nominal:  Servidores, tablets, equipos de computo, servicios de cableado puntos de red y UPS.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Dra. Guadalupe Flores</dc:creator>
  <cp:lastModifiedBy>gflores</cp:lastModifiedBy>
  <cp:revision>35</cp:revision>
  <dcterms:created xsi:type="dcterms:W3CDTF">2006-08-16T00:00:00Z</dcterms:created>
  <dcterms:modified xsi:type="dcterms:W3CDTF">2022-04-06T15:20:39Z</dcterms:modified>
  <dc:identifier>DAE8ZGc9Oho</dc:identifier>
</cp:coreProperties>
</file>