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4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DBDC81-BA6F-4E3D-B459-298F37A9012A}" v="6" dt="2022-05-18T01:13:14.6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CE72-AEA4-4686-8AE2-B4D9D72B918B}" type="datetimeFigureOut">
              <a:rPr lang="es-US" smtClean="0"/>
              <a:t>5/18/2022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86DB-23E3-47A5-95B0-D969BD94C67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35285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CE72-AEA4-4686-8AE2-B4D9D72B918B}" type="datetimeFigureOut">
              <a:rPr lang="es-US" smtClean="0"/>
              <a:t>5/18/2022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86DB-23E3-47A5-95B0-D969BD94C67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6714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CE72-AEA4-4686-8AE2-B4D9D72B918B}" type="datetimeFigureOut">
              <a:rPr lang="es-US" smtClean="0"/>
              <a:t>5/18/2022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86DB-23E3-47A5-95B0-D969BD94C674}" type="slidenum">
              <a:rPr lang="es-US" smtClean="0"/>
              <a:t>‹#›</a:t>
            </a:fld>
            <a:endParaRPr lang="es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9608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CE72-AEA4-4686-8AE2-B4D9D72B918B}" type="datetimeFigureOut">
              <a:rPr lang="es-US" smtClean="0"/>
              <a:t>5/18/2022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86DB-23E3-47A5-95B0-D969BD94C67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70488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CE72-AEA4-4686-8AE2-B4D9D72B918B}" type="datetimeFigureOut">
              <a:rPr lang="es-US" smtClean="0"/>
              <a:t>5/18/2022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86DB-23E3-47A5-95B0-D969BD94C674}" type="slidenum">
              <a:rPr lang="es-US" smtClean="0"/>
              <a:t>‹#›</a:t>
            </a:fld>
            <a:endParaRPr lang="es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446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CE72-AEA4-4686-8AE2-B4D9D72B918B}" type="datetimeFigureOut">
              <a:rPr lang="es-US" smtClean="0"/>
              <a:t>5/18/2022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86DB-23E3-47A5-95B0-D969BD94C67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730574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CE72-AEA4-4686-8AE2-B4D9D72B918B}" type="datetimeFigureOut">
              <a:rPr lang="es-US" smtClean="0"/>
              <a:t>5/18/2022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86DB-23E3-47A5-95B0-D969BD94C67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112480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CE72-AEA4-4686-8AE2-B4D9D72B918B}" type="datetimeFigureOut">
              <a:rPr lang="es-US" smtClean="0"/>
              <a:t>5/18/2022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86DB-23E3-47A5-95B0-D969BD94C67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7708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CE72-AEA4-4686-8AE2-B4D9D72B918B}" type="datetimeFigureOut">
              <a:rPr lang="es-US" smtClean="0"/>
              <a:t>5/18/2022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86DB-23E3-47A5-95B0-D969BD94C67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31794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CE72-AEA4-4686-8AE2-B4D9D72B918B}" type="datetimeFigureOut">
              <a:rPr lang="es-US" smtClean="0"/>
              <a:t>5/18/2022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86DB-23E3-47A5-95B0-D969BD94C67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3452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CE72-AEA4-4686-8AE2-B4D9D72B918B}" type="datetimeFigureOut">
              <a:rPr lang="es-US" smtClean="0"/>
              <a:t>5/18/2022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86DB-23E3-47A5-95B0-D969BD94C67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16157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CE72-AEA4-4686-8AE2-B4D9D72B918B}" type="datetimeFigureOut">
              <a:rPr lang="es-US" smtClean="0"/>
              <a:t>5/18/2022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86DB-23E3-47A5-95B0-D969BD94C67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6345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CE72-AEA4-4686-8AE2-B4D9D72B918B}" type="datetimeFigureOut">
              <a:rPr lang="es-US" smtClean="0"/>
              <a:t>5/18/2022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86DB-23E3-47A5-95B0-D969BD94C67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4868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CE72-AEA4-4686-8AE2-B4D9D72B918B}" type="datetimeFigureOut">
              <a:rPr lang="es-US" smtClean="0"/>
              <a:t>5/18/2022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86DB-23E3-47A5-95B0-D969BD94C67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3812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CE72-AEA4-4686-8AE2-B4D9D72B918B}" type="datetimeFigureOut">
              <a:rPr lang="es-US" smtClean="0"/>
              <a:t>5/18/2022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86DB-23E3-47A5-95B0-D969BD94C67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9728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CE72-AEA4-4686-8AE2-B4D9D72B918B}" type="datetimeFigureOut">
              <a:rPr lang="es-US" smtClean="0"/>
              <a:t>5/18/2022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86DB-23E3-47A5-95B0-D969BD94C67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80460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CE72-AEA4-4686-8AE2-B4D9D72B918B}" type="datetimeFigureOut">
              <a:rPr lang="es-US" smtClean="0"/>
              <a:t>5/18/2022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7086DB-23E3-47A5-95B0-D969BD94C674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0887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ascdashboard.aapmr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lancet.com/journals/eclinm/article/PIIS2589-5370(21)00299-6/fulltext" TargetMode="External"/><Relationship Id="rId2" Type="http://schemas.openxmlformats.org/officeDocument/2006/relationships/hyperlink" Target="https://onlinelibrary.wiley.com/doi/epdf/10.1111/joim.1320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D1D45F-A8A4-CA22-5431-6DE84C368E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S" dirty="0"/>
              <a:t>SÍNDROME POST COVID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9C68E2-C554-8D18-550E-B118A4D19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084989" cy="1490431"/>
          </a:xfrm>
        </p:spPr>
        <p:txBody>
          <a:bodyPr>
            <a:noAutofit/>
          </a:bodyPr>
          <a:lstStyle/>
          <a:p>
            <a:pPr algn="ctr"/>
            <a:r>
              <a:rPr lang="es-US" sz="1400" dirty="0"/>
              <a:t>Dr. Carlos Godínez.</a:t>
            </a:r>
          </a:p>
          <a:p>
            <a:pPr algn="ctr"/>
            <a:r>
              <a:rPr lang="es-US" sz="1400" dirty="0" err="1"/>
              <a:t>Internal</a:t>
            </a:r>
            <a:r>
              <a:rPr lang="es-US" sz="1400" dirty="0"/>
              <a:t> Medicine</a:t>
            </a:r>
          </a:p>
          <a:p>
            <a:pPr algn="ctr"/>
            <a:r>
              <a:rPr lang="es-US" sz="1400" dirty="0" err="1"/>
              <a:t>Critical</a:t>
            </a:r>
            <a:r>
              <a:rPr lang="es-US" sz="1400" dirty="0"/>
              <a:t> care.</a:t>
            </a:r>
          </a:p>
          <a:p>
            <a:pPr algn="ctr"/>
            <a:r>
              <a:rPr lang="es-US" sz="1400" dirty="0"/>
              <a:t>Project Management.</a:t>
            </a:r>
          </a:p>
        </p:txBody>
      </p:sp>
    </p:spTree>
    <p:extLst>
      <p:ext uri="{BB962C8B-B14F-4D97-AF65-F5344CB8AC3E}">
        <p14:creationId xmlns:p14="http://schemas.microsoft.com/office/powerpoint/2010/main" val="3652705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870845-DC06-B916-5A52-BA11D6806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Esta entidad ¿ es exclusiva del SARS COV2?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E6379D-3B28-56B8-D61F-C8CE0615A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S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AF5AA1BF-AE51-39D0-1E8E-76B6E25C1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49" y="1254570"/>
            <a:ext cx="10663310" cy="5074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463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C1432-FD95-3334-455B-5C634C70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LA HUELLA DE LA PANDEMIA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5317212-BF35-184C-313E-8AF7DEF901E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6307" y="2160588"/>
            <a:ext cx="6619423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483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84179B-53D1-FC49-A417-7BEAD1FD5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03" y="681037"/>
            <a:ext cx="4685644" cy="719203"/>
          </a:xfrm>
        </p:spPr>
        <p:txBody>
          <a:bodyPr/>
          <a:lstStyle/>
          <a:p>
            <a:r>
              <a:rPr lang="es-US" dirty="0"/>
              <a:t>DEFINICIÓN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3E3D41-FFBF-3EA3-0E8D-CDFBEC124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S" dirty="0"/>
              <a:t>Incluye 3 categorías.</a:t>
            </a:r>
          </a:p>
          <a:p>
            <a:r>
              <a:rPr lang="es-US" dirty="0"/>
              <a:t>1. Daño celular directo</a:t>
            </a:r>
          </a:p>
          <a:p>
            <a:r>
              <a:rPr lang="es-US" dirty="0"/>
              <a:t>2. Causa por hospitalización crónica</a:t>
            </a:r>
          </a:p>
          <a:p>
            <a:r>
              <a:rPr lang="es-US" dirty="0"/>
              <a:t>3. Después de la recuperación de la fase aguda.</a:t>
            </a:r>
          </a:p>
        </p:txBody>
      </p:sp>
    </p:spTree>
    <p:extLst>
      <p:ext uri="{BB962C8B-B14F-4D97-AF65-F5344CB8AC3E}">
        <p14:creationId xmlns:p14="http://schemas.microsoft.com/office/powerpoint/2010/main" val="3150465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DE2ECE-2F89-951D-1608-0750F81FC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DEFINICIÓN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B8BEA2-85D0-7424-3F01-65C0C1060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0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b="1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COVID-19 agudo:</a:t>
            </a:r>
            <a:r>
              <a:rPr lang="es-ES" sz="18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 signos y </a:t>
            </a:r>
            <a:r>
              <a:rPr lang="es-ES" sz="1800" b="0" i="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sintomas</a:t>
            </a:r>
            <a:r>
              <a:rPr lang="es-ES" sz="18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 de la enfermedad por COVID-19 por un periodo </a:t>
            </a:r>
            <a:r>
              <a:rPr lang="es-ES" sz="1800" b="0" i="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maximo</a:t>
            </a:r>
            <a:r>
              <a:rPr lang="es-ES" sz="18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 de 4 semanas.  </a:t>
            </a:r>
          </a:p>
          <a:p>
            <a:pPr algn="just" rtl="0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b="1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COVID-19 sintomático persistente o en curso:</a:t>
            </a:r>
            <a:r>
              <a:rPr lang="es-ES" sz="18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 signos y </a:t>
            </a:r>
            <a:r>
              <a:rPr lang="es-ES" sz="1800" b="0" i="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sintomas</a:t>
            </a:r>
            <a:r>
              <a:rPr lang="es-ES" sz="18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 de COVID-19 por un periodo de 4 a 12 semanas aproximadamente.  </a:t>
            </a:r>
          </a:p>
          <a:p>
            <a:pPr algn="just" rtl="0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800" b="1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Síndrome post COVID-19:</a:t>
            </a:r>
            <a:r>
              <a:rPr lang="es-ES" sz="18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 Signos y síntomas que se desarrollan durante o después de una infección por COVID‐19, que continúan durante más de 12 semanas y no se explican por un diagnóstico alternativo.  </a:t>
            </a: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379434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61FA63-4F4B-CA52-4AAD-D712CC6A4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353B886-8820-BD30-7075-46C486A7CB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632" y="211700"/>
            <a:ext cx="7370812" cy="681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271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A459C-ED27-D2CB-0E04-7E3F38A38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¿ CUAL ES LA CAUSA?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2C17CF0-417A-536F-1EB4-F2846F465F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95706" y="2160588"/>
            <a:ext cx="6760625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152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B38FCC-884B-A60A-3466-ABA2D6E85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¿ CUANTAS PERSONAS LO PADECEN?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D35B18-74D6-6FC2-6111-60F8FC2BA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s-ES" sz="1600" b="0" i="0" dirty="0">
                <a:solidFill>
                  <a:srgbClr val="1A1A1A"/>
                </a:solidFill>
                <a:effectLst/>
                <a:latin typeface="Spectral"/>
              </a:rPr>
              <a:t>La carga de COVID 19 persistente ha sido extremadamente difícil de comprender. Las estimaciones de prevalencia e incidencia han variado ampliamente del 2% al 75% debido a 3 razones</a:t>
            </a:r>
            <a:r>
              <a:rPr lang="es-ES" sz="1600" dirty="0">
                <a:solidFill>
                  <a:srgbClr val="1A1A1A"/>
                </a:solidFill>
                <a:latin typeface="Spectral"/>
              </a:rPr>
              <a:t>:</a:t>
            </a:r>
          </a:p>
          <a:p>
            <a:r>
              <a:rPr lang="es-ES" sz="1600" dirty="0">
                <a:solidFill>
                  <a:srgbClr val="1A1A1A"/>
                </a:solidFill>
                <a:latin typeface="Spectral"/>
              </a:rPr>
              <a:t>1.</a:t>
            </a:r>
            <a:r>
              <a:rPr lang="es-US" b="1" i="1" dirty="0">
                <a:solidFill>
                  <a:srgbClr val="1A1A1A"/>
                </a:solidFill>
                <a:effectLst/>
                <a:latin typeface="Spectral"/>
              </a:rPr>
              <a:t> Definiciones inconsistentes</a:t>
            </a:r>
            <a:endParaRPr lang="es-ES" sz="1600" b="1" i="1" dirty="0">
              <a:solidFill>
                <a:srgbClr val="1A1A1A"/>
              </a:solidFill>
              <a:effectLst/>
              <a:latin typeface="Spectral"/>
            </a:endParaRPr>
          </a:p>
          <a:p>
            <a:r>
              <a:rPr lang="es-ES" sz="1600" b="1" i="1" dirty="0">
                <a:solidFill>
                  <a:srgbClr val="1A1A1A"/>
                </a:solidFill>
                <a:latin typeface="Spectral"/>
              </a:rPr>
              <a:t>2.</a:t>
            </a:r>
            <a:r>
              <a:rPr lang="es-US" b="1" i="1" dirty="0">
                <a:solidFill>
                  <a:srgbClr val="1A1A1A"/>
                </a:solidFill>
                <a:effectLst/>
                <a:latin typeface="Spectral"/>
              </a:rPr>
              <a:t> Marcos diferentes</a:t>
            </a:r>
            <a:endParaRPr lang="es-ES" sz="1600" b="1" i="1" dirty="0">
              <a:solidFill>
                <a:srgbClr val="1A1A1A"/>
              </a:solidFill>
              <a:latin typeface="Spectral"/>
            </a:endParaRPr>
          </a:p>
          <a:p>
            <a:r>
              <a:rPr lang="es-ES" sz="1600" b="1" i="1" dirty="0">
                <a:solidFill>
                  <a:srgbClr val="1A1A1A"/>
                </a:solidFill>
                <a:latin typeface="Spectral"/>
              </a:rPr>
              <a:t>3.</a:t>
            </a:r>
            <a:r>
              <a:rPr lang="es-US" b="1" i="1" dirty="0">
                <a:solidFill>
                  <a:srgbClr val="1A1A1A"/>
                </a:solidFill>
                <a:effectLst/>
                <a:latin typeface="Spectral"/>
              </a:rPr>
              <a:t> Falta de grupos de control</a:t>
            </a:r>
            <a:endParaRPr lang="es-ES" sz="1600" b="1" i="1" dirty="0">
              <a:solidFill>
                <a:srgbClr val="1A1A1A"/>
              </a:solidFill>
              <a:effectLst/>
              <a:latin typeface="Spectral"/>
            </a:endParaRPr>
          </a:p>
          <a:p>
            <a:pPr>
              <a:lnSpc>
                <a:spcPct val="150000"/>
              </a:lnSpc>
            </a:pPr>
            <a:r>
              <a:rPr lang="es-ES" sz="1600" dirty="0">
                <a:solidFill>
                  <a:srgbClr val="1A1A1A"/>
                </a:solidFill>
                <a:latin typeface="Spectral"/>
              </a:rPr>
              <a:t>No obstante, la Academia Americana de Medicina Física y Rehabilitación utiliza una estimación del 30% en su </a:t>
            </a:r>
            <a:r>
              <a:rPr lang="es-ES" sz="1600" dirty="0">
                <a:solidFill>
                  <a:srgbClr val="1A1A1A"/>
                </a:solidFill>
                <a:latin typeface="Spectr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panel de COVID persistente</a:t>
            </a:r>
            <a:r>
              <a:rPr lang="es-ES" sz="1600" dirty="0">
                <a:solidFill>
                  <a:srgbClr val="1A1A1A"/>
                </a:solidFill>
                <a:latin typeface="Spectral"/>
              </a:rPr>
              <a:t>, lo que equivale a 23.44 millones de americanos actualmente experimentando COVID persistente. El Reino Unido da una estimación oficial de COVID persistente, lo que equivaldría a unos 6 millones de americanos. </a:t>
            </a:r>
          </a:p>
          <a:p>
            <a:pPr>
              <a:lnSpc>
                <a:spcPct val="150000"/>
              </a:lnSpc>
            </a:pPr>
            <a:r>
              <a:rPr lang="es-ES" sz="1600" dirty="0">
                <a:solidFill>
                  <a:srgbClr val="1A1A1A"/>
                </a:solidFill>
                <a:latin typeface="Spectral"/>
              </a:rPr>
              <a:t>Existe evidencia que hasta un 80% de las personas pueden tener algún síntoma residual después de 4 semanas de haberse recuperado de COVID.</a:t>
            </a: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484989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19505-D960-795E-68CA-CC4D21215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Síntomas de COVID persistente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14C0EC6E-C3A2-B649-9F81-0983B13E69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049969"/>
              </p:ext>
            </p:extLst>
          </p:nvPr>
        </p:nvGraphicFramePr>
        <p:xfrm>
          <a:off x="2827605" y="1505243"/>
          <a:ext cx="6654020" cy="4586066"/>
        </p:xfrm>
        <a:graphic>
          <a:graphicData uri="http://schemas.openxmlformats.org/drawingml/2006/table">
            <a:tbl>
              <a:tblPr/>
              <a:tblGrid>
                <a:gridCol w="3327010">
                  <a:extLst>
                    <a:ext uri="{9D8B030D-6E8A-4147-A177-3AD203B41FA5}">
                      <a16:colId xmlns:a16="http://schemas.microsoft.com/office/drawing/2014/main" val="3717499396"/>
                    </a:ext>
                  </a:extLst>
                </a:gridCol>
                <a:gridCol w="3327010">
                  <a:extLst>
                    <a:ext uri="{9D8B030D-6E8A-4147-A177-3AD203B41FA5}">
                      <a16:colId xmlns:a16="http://schemas.microsoft.com/office/drawing/2014/main" val="4270050884"/>
                    </a:ext>
                  </a:extLst>
                </a:gridCol>
              </a:tblGrid>
              <a:tr h="325465"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1" i="0">
                          <a:solidFill>
                            <a:srgbClr val="0070C0"/>
                          </a:solidFill>
                          <a:effectLst/>
                          <a:latin typeface="Calibri Light" panose="020F0302020204030204" pitchFamily="34" charset="0"/>
                        </a:rPr>
                        <a:t>Síntoma </a:t>
                      </a:r>
                      <a:endParaRPr lang="es-GT" b="1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0E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1" i="0">
                          <a:solidFill>
                            <a:srgbClr val="0070C0"/>
                          </a:solidFill>
                          <a:effectLst/>
                          <a:latin typeface="Calibri Light" panose="020F0302020204030204" pitchFamily="34" charset="0"/>
                        </a:rPr>
                        <a:t>% </a:t>
                      </a:r>
                      <a:endParaRPr lang="es-GT" b="1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0E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534360"/>
                  </a:ext>
                </a:extLst>
              </a:tr>
              <a:tr h="336312"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1" i="0">
                          <a:effectLst/>
                          <a:latin typeface="Calibri Light" panose="020F0302020204030204" pitchFamily="34" charset="0"/>
                        </a:rPr>
                        <a:t>Fatiga </a:t>
                      </a:r>
                      <a:endParaRPr lang="es-GT" b="1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0" i="0">
                          <a:effectLst/>
                          <a:latin typeface="Calibri Light" panose="020F0302020204030204" pitchFamily="34" charset="0"/>
                        </a:rPr>
                        <a:t>55 </a:t>
                      </a:r>
                      <a:endParaRPr lang="es-GT" b="0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5716490"/>
                  </a:ext>
                </a:extLst>
              </a:tr>
              <a:tr h="336312"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1" i="0">
                          <a:effectLst/>
                          <a:latin typeface="Calibri Light" panose="020F0302020204030204" pitchFamily="34" charset="0"/>
                        </a:rPr>
                        <a:t>Anosmia </a:t>
                      </a:r>
                      <a:endParaRPr lang="es-GT" b="1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0" i="0">
                          <a:effectLst/>
                          <a:latin typeface="Calibri Light" panose="020F0302020204030204" pitchFamily="34" charset="0"/>
                        </a:rPr>
                        <a:t>46 </a:t>
                      </a:r>
                      <a:endParaRPr lang="es-GT" b="0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075038"/>
                  </a:ext>
                </a:extLst>
              </a:tr>
              <a:tr h="336312"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1" i="0">
                          <a:effectLst/>
                          <a:latin typeface="Calibri Light" panose="020F0302020204030204" pitchFamily="34" charset="0"/>
                        </a:rPr>
                        <a:t>Pérdida de memoria </a:t>
                      </a:r>
                      <a:endParaRPr lang="es-GT" b="1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0" i="0">
                          <a:effectLst/>
                          <a:latin typeface="Calibri Light" panose="020F0302020204030204" pitchFamily="34" charset="0"/>
                        </a:rPr>
                        <a:t>34 </a:t>
                      </a:r>
                      <a:endParaRPr lang="es-GT" b="0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923648"/>
                  </a:ext>
                </a:extLst>
              </a:tr>
              <a:tr h="336312"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1" i="0">
                          <a:effectLst/>
                          <a:latin typeface="Calibri Light" panose="020F0302020204030204" pitchFamily="34" charset="0"/>
                        </a:rPr>
                        <a:t>Problemas de sueño </a:t>
                      </a:r>
                      <a:endParaRPr lang="es-GT" b="1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0" i="0">
                          <a:effectLst/>
                          <a:latin typeface="Calibri Light" panose="020F0302020204030204" pitchFamily="34" charset="0"/>
                        </a:rPr>
                        <a:t>31 </a:t>
                      </a:r>
                      <a:endParaRPr lang="es-GT" b="0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251125"/>
                  </a:ext>
                </a:extLst>
              </a:tr>
              <a:tr h="336312"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1" i="0">
                          <a:effectLst/>
                          <a:latin typeface="Calibri Light" panose="020F0302020204030204" pitchFamily="34" charset="0"/>
                        </a:rPr>
                        <a:t>Diarreo o vómito </a:t>
                      </a:r>
                      <a:endParaRPr lang="es-GT" b="1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0" i="0">
                          <a:effectLst/>
                          <a:latin typeface="Calibri Light" panose="020F0302020204030204" pitchFamily="34" charset="0"/>
                        </a:rPr>
                        <a:t>31 </a:t>
                      </a:r>
                      <a:endParaRPr lang="es-GT" b="0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398503"/>
                  </a:ext>
                </a:extLst>
              </a:tr>
              <a:tr h="314021"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1" i="0">
                          <a:effectLst/>
                          <a:latin typeface="Calibri Light" panose="020F0302020204030204" pitchFamily="34" charset="0"/>
                        </a:rPr>
                        <a:t>Disgeusia </a:t>
                      </a:r>
                      <a:endParaRPr lang="es-GT" b="1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0" i="0">
                          <a:effectLst/>
                          <a:latin typeface="Calibri Light" panose="020F0302020204030204" pitchFamily="34" charset="0"/>
                        </a:rPr>
                        <a:t>31 </a:t>
                      </a:r>
                      <a:endParaRPr lang="es-GT" b="0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044574"/>
                  </a:ext>
                </a:extLst>
              </a:tr>
              <a:tr h="336312"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1" i="0">
                          <a:effectLst/>
                          <a:latin typeface="Calibri Light" panose="020F0302020204030204" pitchFamily="34" charset="0"/>
                        </a:rPr>
                        <a:t>Cambios de conducta </a:t>
                      </a:r>
                      <a:endParaRPr lang="es-GT" b="1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0" i="0">
                          <a:effectLst/>
                          <a:latin typeface="Calibri Light" panose="020F0302020204030204" pitchFamily="34" charset="0"/>
                        </a:rPr>
                        <a:t>27 </a:t>
                      </a:r>
                      <a:endParaRPr lang="es-GT" b="0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406578"/>
                  </a:ext>
                </a:extLst>
              </a:tr>
              <a:tr h="314021"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1" i="0">
                          <a:effectLst/>
                          <a:latin typeface="Calibri Light" panose="020F0302020204030204" pitchFamily="34" charset="0"/>
                        </a:rPr>
                        <a:t>Alopecia </a:t>
                      </a:r>
                      <a:endParaRPr lang="es-GT" b="1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0" i="0">
                          <a:effectLst/>
                          <a:latin typeface="Calibri Light" panose="020F0302020204030204" pitchFamily="34" charset="0"/>
                        </a:rPr>
                        <a:t>20 </a:t>
                      </a:r>
                      <a:endParaRPr lang="es-GT" b="0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065626"/>
                  </a:ext>
                </a:extLst>
              </a:tr>
              <a:tr h="314021"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1" i="0">
                          <a:effectLst/>
                          <a:latin typeface="Calibri Light" panose="020F0302020204030204" pitchFamily="34" charset="0"/>
                        </a:rPr>
                        <a:t>Cefalea </a:t>
                      </a:r>
                      <a:endParaRPr lang="es-GT" b="1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0" i="0">
                          <a:effectLst/>
                          <a:latin typeface="Calibri Light" panose="020F0302020204030204" pitchFamily="34" charset="0"/>
                        </a:rPr>
                        <a:t>18 </a:t>
                      </a:r>
                      <a:endParaRPr lang="es-GT" b="0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929013"/>
                  </a:ext>
                </a:extLst>
              </a:tr>
              <a:tr h="314021"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1" i="0">
                          <a:effectLst/>
                          <a:latin typeface="Calibri Light" panose="020F0302020204030204" pitchFamily="34" charset="0"/>
                        </a:rPr>
                        <a:t>Tos </a:t>
                      </a:r>
                      <a:endParaRPr lang="es-GT" b="1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0" i="0">
                          <a:effectLst/>
                          <a:latin typeface="Calibri Light" panose="020F0302020204030204" pitchFamily="34" charset="0"/>
                        </a:rPr>
                        <a:t>17 </a:t>
                      </a:r>
                      <a:endParaRPr lang="es-GT" b="0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223371"/>
                  </a:ext>
                </a:extLst>
              </a:tr>
              <a:tr h="314021"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1" i="0">
                          <a:effectLst/>
                          <a:latin typeface="Calibri Light" panose="020F0302020204030204" pitchFamily="34" charset="0"/>
                        </a:rPr>
                        <a:t>Mialgia </a:t>
                      </a:r>
                      <a:endParaRPr lang="es-GT" b="1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0" i="0">
                          <a:effectLst/>
                          <a:latin typeface="Calibri Light" panose="020F0302020204030204" pitchFamily="34" charset="0"/>
                        </a:rPr>
                        <a:t>16 </a:t>
                      </a:r>
                      <a:endParaRPr lang="es-GT" b="0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600891"/>
                  </a:ext>
                </a:extLst>
              </a:tr>
              <a:tr h="336312"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1" i="0">
                          <a:effectLst/>
                          <a:latin typeface="Calibri Light" panose="020F0302020204030204" pitchFamily="34" charset="0"/>
                        </a:rPr>
                        <a:t>Disnea </a:t>
                      </a:r>
                      <a:endParaRPr lang="es-GT" b="1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0" i="0">
                          <a:effectLst/>
                          <a:latin typeface="Calibri Light" panose="020F0302020204030204" pitchFamily="34" charset="0"/>
                        </a:rPr>
                        <a:t>14 </a:t>
                      </a:r>
                      <a:endParaRPr lang="es-GT" b="0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0957026"/>
                  </a:ext>
                </a:extLst>
              </a:tr>
              <a:tr h="336312"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1" i="0">
                          <a:effectLst/>
                          <a:latin typeface="Calibri Light" panose="020F0302020204030204" pitchFamily="34" charset="0"/>
                        </a:rPr>
                        <a:t>Dolor de pecho </a:t>
                      </a:r>
                      <a:endParaRPr lang="es-GT" b="1" i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GT" sz="1200" b="0" i="0" dirty="0">
                          <a:effectLst/>
                          <a:latin typeface="Calibri Light" panose="020F0302020204030204" pitchFamily="34" charset="0"/>
                        </a:rPr>
                        <a:t>11 </a:t>
                      </a:r>
                      <a:endParaRPr lang="es-GT" b="0" i="0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882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51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242C2A-D910-1843-B99C-05723031B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¿Cuánto duran los síntomas?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E71379-47FB-548D-7FE3-9C8F6FFE8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ES" sz="1600" dirty="0">
                <a:solidFill>
                  <a:srgbClr val="1A1A1A"/>
                </a:solidFill>
                <a:latin typeface="Spectral"/>
              </a:rPr>
              <a:t>Los síntomas mejoran para algunos pasados 30 días, para otros pasados 90, y otros siguen con síntomas después de dos años. Por ejemplo, un </a:t>
            </a:r>
            <a:r>
              <a:rPr lang="es-ES" sz="1600" dirty="0">
                <a:solidFill>
                  <a:srgbClr val="1A1A1A"/>
                </a:solidFill>
                <a:latin typeface="Spectr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estudio multicéntrico</a:t>
            </a:r>
            <a:r>
              <a:rPr lang="es-ES" sz="1600" dirty="0">
                <a:solidFill>
                  <a:srgbClr val="1A1A1A"/>
                </a:solidFill>
                <a:latin typeface="Spectral"/>
              </a:rPr>
              <a:t> con gente que perdió el gusto y el olfato encontró que a los dos meses, del 75-80% de ellos lo habían recuperado, y a los 6 meses, el 95% lo habían recuperado. En una muestra de pacientes internacionales de COVID persistente, el </a:t>
            </a:r>
            <a:r>
              <a:rPr lang="es-ES" sz="1600" dirty="0">
                <a:solidFill>
                  <a:srgbClr val="1A1A1A"/>
                </a:solidFill>
                <a:latin typeface="Spectr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91%</a:t>
            </a:r>
            <a:r>
              <a:rPr lang="es-ES" sz="1600" dirty="0">
                <a:solidFill>
                  <a:srgbClr val="1A1A1A"/>
                </a:solidFill>
                <a:latin typeface="Spectral"/>
              </a:rPr>
              <a:t> todavía tenían síntomas después de 6 meses. </a:t>
            </a:r>
            <a:endParaRPr lang="es-US" sz="1600" dirty="0">
              <a:solidFill>
                <a:srgbClr val="1A1A1A"/>
              </a:solidFill>
              <a:latin typeface="Spectral"/>
            </a:endParaRPr>
          </a:p>
        </p:txBody>
      </p:sp>
    </p:spTree>
    <p:extLst>
      <p:ext uri="{BB962C8B-B14F-4D97-AF65-F5344CB8AC3E}">
        <p14:creationId xmlns:p14="http://schemas.microsoft.com/office/powerpoint/2010/main" val="34900808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416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Faceta</vt:lpstr>
      <vt:lpstr>SÍNDROME POST COVID</vt:lpstr>
      <vt:lpstr>LA HUELLA DE LA PANDEMIA</vt:lpstr>
      <vt:lpstr>DEFINICIÓN</vt:lpstr>
      <vt:lpstr>DEFINICIÓN</vt:lpstr>
      <vt:lpstr>PowerPoint Presentation</vt:lpstr>
      <vt:lpstr>¿ CUAL ES LA CAUSA?</vt:lpstr>
      <vt:lpstr>¿ CUANTAS PERSONAS LO PADECEN?</vt:lpstr>
      <vt:lpstr>Síntomas de COVID persistente</vt:lpstr>
      <vt:lpstr>¿Cuánto duran los síntomas?</vt:lpstr>
      <vt:lpstr>Esta entidad ¿ es exclusiva del SARS COV2?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SÍNDROME POST COVID</dc:title>
  <dc:creator>Godinez, Carlos</dc:creator>
  <cp:lastModifiedBy>Godinez, Carlos</cp:lastModifiedBy>
  <cp:revision>2</cp:revision>
  <dcterms:created xsi:type="dcterms:W3CDTF">2022-05-10T15:39:16Z</dcterms:created>
  <dcterms:modified xsi:type="dcterms:W3CDTF">2022-05-18T14:47:05Z</dcterms:modified>
</cp:coreProperties>
</file>