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75" r:id="rId18"/>
    <p:sldId id="273" r:id="rId19"/>
    <p:sldId id="276" r:id="rId20"/>
    <p:sldId id="259" r:id="rId21"/>
  </p:sldIdLst>
  <p:sldSz cx="18288000" cy="10287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Arial Rounded MT Bold" panose="020F070403050403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6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MCP-ES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GOBIERNO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MTS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ONG´S INTL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ONG´S NACIONALES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COOPERACIÓN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PERSONAS AFECTADAS VIH, TB, MALARIA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PRIVADO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OBF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ACADÉMICO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2000" dirty="0">
              <a:latin typeface="Arial Rounded MT Bold" panose="020F0704030504030204" pitchFamily="34" charset="0"/>
            </a:rPr>
            <a:t>HSH/</a:t>
          </a:r>
        </a:p>
        <a:p>
          <a:r>
            <a:rPr lang="es-MX" sz="2000" dirty="0">
              <a:latin typeface="Arial Rounded MT Bold" panose="020F0704030504030204" pitchFamily="34" charset="0"/>
            </a:rPr>
            <a:t>Mujeres Trans</a:t>
          </a:r>
          <a:endParaRPr lang="es-SV" sz="20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20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 custLinFactNeighborX="-1515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5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5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44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44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44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44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44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44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44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44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44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44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44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5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2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2800" dirty="0">
              <a:latin typeface="Arial Rounded MT Bold" panose="020F0704030504030204" pitchFamily="34" charset="0"/>
            </a:rPr>
            <a:t>Interno	</a:t>
          </a:r>
          <a:endParaRPr lang="es-SV" sz="2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2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2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2800" dirty="0">
              <a:latin typeface="Arial Rounded MT Bold" panose="020F0704030504030204" pitchFamily="34" charset="0"/>
            </a:rPr>
            <a:t>Estatutos</a:t>
          </a:r>
          <a:endParaRPr lang="es-SV" sz="2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2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2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2800" dirty="0">
              <a:latin typeface="Arial Rounded MT Bold" panose="020F0704030504030204" pitchFamily="34" charset="0"/>
            </a:rPr>
            <a:t>Política de conflicto de interés</a:t>
          </a:r>
          <a:endParaRPr lang="es-SV" sz="2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2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2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2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2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2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2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2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2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2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2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2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2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2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2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2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2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2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2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2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2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2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2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2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2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 custLinFactNeighborX="0" custLinFactNeighborY="328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3840662" y="2021427"/>
          <a:ext cx="5035838" cy="50358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MCP-ES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4578143" y="2758908"/>
        <a:ext cx="3560876" cy="3560876"/>
      </dsp:txXfrm>
    </dsp:sp>
    <dsp:sp modelId="{E6E8D847-14D0-46C9-B3A0-AEE342038064}">
      <dsp:nvSpPr>
        <dsp:cNvPr id="0" name=""/>
        <dsp:cNvSpPr/>
      </dsp:nvSpPr>
      <dsp:spPr>
        <a:xfrm>
          <a:off x="5198990" y="898"/>
          <a:ext cx="2517919" cy="25179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GOBIERNO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5567731" y="369639"/>
        <a:ext cx="1780437" cy="1780437"/>
      </dsp:txXfrm>
    </dsp:sp>
    <dsp:sp modelId="{67999539-ECF0-4BD7-8A67-379B117D390F}">
      <dsp:nvSpPr>
        <dsp:cNvPr id="0" name=""/>
        <dsp:cNvSpPr/>
      </dsp:nvSpPr>
      <dsp:spPr>
        <a:xfrm>
          <a:off x="7126625" y="627225"/>
          <a:ext cx="2517919" cy="25179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MTS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7495366" y="995966"/>
        <a:ext cx="1780437" cy="1780437"/>
      </dsp:txXfrm>
    </dsp:sp>
    <dsp:sp modelId="{8C2B65F7-EAF4-4580-8964-EFCD857A7831}">
      <dsp:nvSpPr>
        <dsp:cNvPr id="0" name=""/>
        <dsp:cNvSpPr/>
      </dsp:nvSpPr>
      <dsp:spPr>
        <a:xfrm>
          <a:off x="8317969" y="2266969"/>
          <a:ext cx="2517919" cy="25179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ONG´S INTL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8686710" y="2635710"/>
        <a:ext cx="1780437" cy="1780437"/>
      </dsp:txXfrm>
    </dsp:sp>
    <dsp:sp modelId="{1EB15011-B6F8-4675-A3AE-CAE425F08E89}">
      <dsp:nvSpPr>
        <dsp:cNvPr id="0" name=""/>
        <dsp:cNvSpPr/>
      </dsp:nvSpPr>
      <dsp:spPr>
        <a:xfrm>
          <a:off x="8317969" y="4293805"/>
          <a:ext cx="2517919" cy="25179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ONG´S NACIONALES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8686710" y="4662546"/>
        <a:ext cx="1780437" cy="1780437"/>
      </dsp:txXfrm>
    </dsp:sp>
    <dsp:sp modelId="{C0C60894-2CAF-40D5-8DF1-F3BD5D33CB19}">
      <dsp:nvSpPr>
        <dsp:cNvPr id="0" name=""/>
        <dsp:cNvSpPr/>
      </dsp:nvSpPr>
      <dsp:spPr>
        <a:xfrm>
          <a:off x="7128675" y="5873369"/>
          <a:ext cx="2856654" cy="26382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COOPERACIÓN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7547022" y="6259735"/>
        <a:ext cx="2019960" cy="1865543"/>
      </dsp:txXfrm>
    </dsp:sp>
    <dsp:sp modelId="{26DBC8D9-EDBF-4C75-9BB8-B8359B3B725F}">
      <dsp:nvSpPr>
        <dsp:cNvPr id="0" name=""/>
        <dsp:cNvSpPr/>
      </dsp:nvSpPr>
      <dsp:spPr>
        <a:xfrm>
          <a:off x="5198990" y="6559876"/>
          <a:ext cx="2517919" cy="25179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5567731" y="6928617"/>
        <a:ext cx="1780437" cy="1780437"/>
      </dsp:txXfrm>
    </dsp:sp>
    <dsp:sp modelId="{7A031BD9-87BD-48BC-8410-ADF9D5C3CB81}">
      <dsp:nvSpPr>
        <dsp:cNvPr id="0" name=""/>
        <dsp:cNvSpPr/>
      </dsp:nvSpPr>
      <dsp:spPr>
        <a:xfrm>
          <a:off x="3271355" y="5933549"/>
          <a:ext cx="2517919" cy="251791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PRIVADO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3640096" y="6302290"/>
        <a:ext cx="1780437" cy="1780437"/>
      </dsp:txXfrm>
    </dsp:sp>
    <dsp:sp modelId="{3B0AEBFB-1CF1-4660-B63F-23DB646A2FB5}">
      <dsp:nvSpPr>
        <dsp:cNvPr id="0" name=""/>
        <dsp:cNvSpPr/>
      </dsp:nvSpPr>
      <dsp:spPr>
        <a:xfrm>
          <a:off x="2080011" y="4293805"/>
          <a:ext cx="2517919" cy="25179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OBF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2448752" y="4662546"/>
        <a:ext cx="1780437" cy="1780437"/>
      </dsp:txXfrm>
    </dsp:sp>
    <dsp:sp modelId="{70F8C22A-12E0-49E8-A884-1B2BEDBDD29C}">
      <dsp:nvSpPr>
        <dsp:cNvPr id="0" name=""/>
        <dsp:cNvSpPr/>
      </dsp:nvSpPr>
      <dsp:spPr>
        <a:xfrm>
          <a:off x="2080011" y="2266969"/>
          <a:ext cx="2517919" cy="25179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ACADÉMICO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2448752" y="2635710"/>
        <a:ext cx="1780437" cy="1780437"/>
      </dsp:txXfrm>
    </dsp:sp>
    <dsp:sp modelId="{566A1F38-8642-4DAB-B2E4-BDA8A16E94EB}">
      <dsp:nvSpPr>
        <dsp:cNvPr id="0" name=""/>
        <dsp:cNvSpPr/>
      </dsp:nvSpPr>
      <dsp:spPr>
        <a:xfrm>
          <a:off x="3271355" y="627225"/>
          <a:ext cx="2517919" cy="25179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Rounded MT Bold" panose="020F0704030504030204" pitchFamily="34" charset="0"/>
            </a:rPr>
            <a:t>Mujeres Trans</a:t>
          </a:r>
          <a:endParaRPr lang="es-SV" sz="2000" kern="1200" dirty="0">
            <a:latin typeface="Arial Rounded MT Bold" panose="020F0704030504030204" pitchFamily="34" charset="0"/>
          </a:endParaRPr>
        </a:p>
      </dsp:txBody>
      <dsp:txXfrm>
        <a:off x="3640096" y="995966"/>
        <a:ext cx="1780437" cy="1780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74912"/>
          <a:ext cx="4786312" cy="48413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 marL="0" lvl="0" indent="0" algn="ctr" defTabSz="1689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>
              <a:latin typeface="Arial Rounded MT Bold" panose="020F0704030504030204" pitchFamily="34" charset="0"/>
            </a:rPr>
            <a:t>ante el Fondo Mundial</a:t>
          </a:r>
          <a:endParaRPr lang="es-SV" sz="3800" kern="1200" dirty="0">
            <a:latin typeface="Arial Rounded MT Bold" panose="020F0704030504030204" pitchFamily="34" charset="0"/>
          </a:endParaRPr>
        </a:p>
      </dsp:txBody>
      <dsp:txXfrm>
        <a:off x="0" y="474912"/>
        <a:ext cx="4786312" cy="4841374"/>
      </dsp:txXfrm>
    </dsp:sp>
    <dsp:sp modelId="{ADB08DD1-CB21-48F2-9515-665A26A7AC18}">
      <dsp:nvSpPr>
        <dsp:cNvPr id="0" name=""/>
        <dsp:cNvSpPr/>
      </dsp:nvSpPr>
      <dsp:spPr>
        <a:xfrm>
          <a:off x="5264943" y="474912"/>
          <a:ext cx="4786312" cy="4841374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sz="3800" kern="1200" dirty="0">
            <a:latin typeface="Arial Rounded MT Bold" panose="020F0704030504030204" pitchFamily="34" charset="0"/>
          </a:endParaRPr>
        </a:p>
      </dsp:txBody>
      <dsp:txXfrm>
        <a:off x="5264943" y="474912"/>
        <a:ext cx="4786312" cy="4841374"/>
      </dsp:txXfrm>
    </dsp:sp>
    <dsp:sp modelId="{260AE955-F63D-4AAE-B6E0-84C9FF08C78E}">
      <dsp:nvSpPr>
        <dsp:cNvPr id="0" name=""/>
        <dsp:cNvSpPr/>
      </dsp:nvSpPr>
      <dsp:spPr>
        <a:xfrm>
          <a:off x="10529887" y="474912"/>
          <a:ext cx="4786312" cy="484137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3800" kern="1200" dirty="0">
            <a:latin typeface="Arial Rounded MT Bold" panose="020F0704030504030204" pitchFamily="34" charset="0"/>
          </a:endParaRPr>
        </a:p>
      </dsp:txBody>
      <dsp:txXfrm>
        <a:off x="10529887" y="474912"/>
        <a:ext cx="4786312" cy="4841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6098" y="0"/>
          <a:ext cx="1150972" cy="115097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121196" y="115097"/>
          <a:ext cx="920777" cy="920777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396857" y="1150972"/>
          <a:ext cx="3404960" cy="48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t" anchorCtr="0">
          <a:noAutofit/>
        </a:bodyPr>
        <a:lstStyle/>
        <a:p>
          <a:pPr marL="0" lvl="0" indent="0" algn="l" defTabSz="19558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44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396857" y="1150972"/>
        <a:ext cx="3404960" cy="4843675"/>
      </dsp:txXfrm>
    </dsp:sp>
    <dsp:sp modelId="{AE3A9EBF-B12D-4B47-908B-B607671C2F4F}">
      <dsp:nvSpPr>
        <dsp:cNvPr id="0" name=""/>
        <dsp:cNvSpPr/>
      </dsp:nvSpPr>
      <dsp:spPr>
        <a:xfrm>
          <a:off x="1396857" y="0"/>
          <a:ext cx="3404960" cy="115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5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6857" y="0"/>
        <a:ext cx="3404960" cy="1150972"/>
      </dsp:txXfrm>
    </dsp:sp>
    <dsp:sp modelId="{8C119D2A-9D62-4C6A-B0BB-60A04B253952}">
      <dsp:nvSpPr>
        <dsp:cNvPr id="0" name=""/>
        <dsp:cNvSpPr/>
      </dsp:nvSpPr>
      <dsp:spPr>
        <a:xfrm>
          <a:off x="5041603" y="0"/>
          <a:ext cx="1150972" cy="115097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5156700" y="115097"/>
          <a:ext cx="920777" cy="92077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5934062" y="1150972"/>
          <a:ext cx="4401557" cy="48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t" anchorCtr="0">
          <a:noAutofit/>
        </a:bodyPr>
        <a:lstStyle/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44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5934062" y="1150972"/>
        <a:ext cx="4401557" cy="4843675"/>
      </dsp:txXfrm>
    </dsp:sp>
    <dsp:sp modelId="{4B9EABCD-B259-4F72-92FA-29CAC838D424}">
      <dsp:nvSpPr>
        <dsp:cNvPr id="0" name=""/>
        <dsp:cNvSpPr/>
      </dsp:nvSpPr>
      <dsp:spPr>
        <a:xfrm>
          <a:off x="6432361" y="0"/>
          <a:ext cx="3404960" cy="115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5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2361" y="0"/>
        <a:ext cx="3404960" cy="1150972"/>
      </dsp:txXfrm>
    </dsp:sp>
    <dsp:sp modelId="{009EB165-7FE8-43CB-8AA0-4F0229D77F57}">
      <dsp:nvSpPr>
        <dsp:cNvPr id="0" name=""/>
        <dsp:cNvSpPr/>
      </dsp:nvSpPr>
      <dsp:spPr>
        <a:xfrm>
          <a:off x="10575406" y="0"/>
          <a:ext cx="1150972" cy="115097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10690503" y="115097"/>
          <a:ext cx="920777" cy="92077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11341388" y="1150972"/>
          <a:ext cx="4654512" cy="48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t" anchorCtr="0">
          <a:noAutofit/>
        </a:bodyPr>
        <a:lstStyle/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955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4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11341388" y="1150972"/>
        <a:ext cx="4654512" cy="4843675"/>
      </dsp:txXfrm>
    </dsp:sp>
    <dsp:sp modelId="{73701B6D-4449-41E9-8D28-2D8B715B42A3}">
      <dsp:nvSpPr>
        <dsp:cNvPr id="0" name=""/>
        <dsp:cNvSpPr/>
      </dsp:nvSpPr>
      <dsp:spPr>
        <a:xfrm>
          <a:off x="11966164" y="0"/>
          <a:ext cx="3404960" cy="115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5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66164" y="0"/>
        <a:ext cx="3404960" cy="1150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986061" y="1723708"/>
          <a:ext cx="5943600" cy="249618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Interno	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 rot="5400000">
        <a:off x="2709770" y="1188719"/>
        <a:ext cx="2496182" cy="3566160"/>
      </dsp:txXfrm>
    </dsp:sp>
    <dsp:sp modelId="{F51A29A3-153A-43D4-BF3C-D82F85D1F58D}">
      <dsp:nvSpPr>
        <dsp:cNvPr id="0" name=""/>
        <dsp:cNvSpPr/>
      </dsp:nvSpPr>
      <dsp:spPr>
        <a:xfrm rot="16200000">
          <a:off x="-1707505" y="1723708"/>
          <a:ext cx="5943600" cy="249618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Estatutos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 rot="5400000">
        <a:off x="16204" y="1188719"/>
        <a:ext cx="2496182" cy="3566160"/>
      </dsp:txXfrm>
    </dsp:sp>
    <dsp:sp modelId="{65CD4C35-1BCD-458E-A002-A4FB7387B3C4}">
      <dsp:nvSpPr>
        <dsp:cNvPr id="0" name=""/>
        <dsp:cNvSpPr/>
      </dsp:nvSpPr>
      <dsp:spPr>
        <a:xfrm rot="16200000">
          <a:off x="6426028" y="1723708"/>
          <a:ext cx="5943600" cy="249618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 rot="5400000">
        <a:off x="8149737" y="1188719"/>
        <a:ext cx="2496182" cy="3566160"/>
      </dsp:txXfrm>
    </dsp:sp>
    <dsp:sp modelId="{B8C92E8A-719E-4DC7-A262-68DFA213FE01}">
      <dsp:nvSpPr>
        <dsp:cNvPr id="0" name=""/>
        <dsp:cNvSpPr/>
      </dsp:nvSpPr>
      <dsp:spPr>
        <a:xfrm rot="16200000">
          <a:off x="3743008" y="1723708"/>
          <a:ext cx="5943600" cy="2496182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5466717" y="1188719"/>
        <a:ext cx="2496182" cy="3566160"/>
      </dsp:txXfrm>
    </dsp:sp>
    <dsp:sp modelId="{BCAEA95D-7B26-4442-95F7-17B0718638EE}">
      <dsp:nvSpPr>
        <dsp:cNvPr id="0" name=""/>
        <dsp:cNvSpPr/>
      </dsp:nvSpPr>
      <dsp:spPr>
        <a:xfrm rot="16200000">
          <a:off x="9112813" y="1723708"/>
          <a:ext cx="5943600" cy="2496182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10836522" y="1188719"/>
        <a:ext cx="2496182" cy="3566160"/>
      </dsp:txXfrm>
    </dsp:sp>
    <dsp:sp modelId="{D0F7ECA5-C543-4421-B651-C118E44A3B76}">
      <dsp:nvSpPr>
        <dsp:cNvPr id="0" name=""/>
        <dsp:cNvSpPr/>
      </dsp:nvSpPr>
      <dsp:spPr>
        <a:xfrm rot="16200000">
          <a:off x="11705908" y="1723708"/>
          <a:ext cx="5943600" cy="249618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13429617" y="1188719"/>
        <a:ext cx="2496182" cy="356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0"/>
          <a:ext cx="7381082" cy="73810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3690541" y="0"/>
          <a:ext cx="9373921" cy="73810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2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3690541" y="0"/>
        <a:ext cx="9373921" cy="1568479"/>
      </dsp:txXfrm>
    </dsp:sp>
    <dsp:sp modelId="{2C4947A2-761C-426F-A80E-08E994D4C51E}">
      <dsp:nvSpPr>
        <dsp:cNvPr id="0" name=""/>
        <dsp:cNvSpPr/>
      </dsp:nvSpPr>
      <dsp:spPr>
        <a:xfrm>
          <a:off x="968767" y="1568479"/>
          <a:ext cx="5443547" cy="54435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3690541" y="1568479"/>
          <a:ext cx="9373921" cy="54435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2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3690541" y="1568479"/>
        <a:ext cx="9373921" cy="1568479"/>
      </dsp:txXfrm>
    </dsp:sp>
    <dsp:sp modelId="{0561FCC7-FA5A-4C75-9A9B-53D0A11009FD}">
      <dsp:nvSpPr>
        <dsp:cNvPr id="0" name=""/>
        <dsp:cNvSpPr/>
      </dsp:nvSpPr>
      <dsp:spPr>
        <a:xfrm>
          <a:off x="1937534" y="3136959"/>
          <a:ext cx="3506013" cy="35060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3690541" y="3136959"/>
          <a:ext cx="9373921" cy="3506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2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3690541" y="3136959"/>
        <a:ext cx="9373921" cy="1568479"/>
      </dsp:txXfrm>
    </dsp:sp>
    <dsp:sp modelId="{A9784F89-D2AC-48F7-9DCC-9723464A7C3E}">
      <dsp:nvSpPr>
        <dsp:cNvPr id="0" name=""/>
        <dsp:cNvSpPr/>
      </dsp:nvSpPr>
      <dsp:spPr>
        <a:xfrm>
          <a:off x="2906301" y="4705439"/>
          <a:ext cx="1568479" cy="15684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3690541" y="4705439"/>
          <a:ext cx="9373921" cy="1568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2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2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3690541" y="4705439"/>
        <a:ext cx="9373921" cy="1568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2077075" y="3086100"/>
            <a:ext cx="14133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Proceso de Elección de representantes ante el MCP-ES</a:t>
            </a:r>
          </a:p>
          <a:p>
            <a:pPr algn="ctr"/>
            <a:r>
              <a:rPr lang="es-SV" sz="3600" dirty="0">
                <a:latin typeface="Arial Black" panose="020B0A04020102020204" pitchFamily="34" charset="0"/>
              </a:rPr>
              <a:t>Del Sector de personas afectadas por la Malaria </a:t>
            </a:r>
          </a:p>
          <a:p>
            <a:pPr algn="ctr"/>
            <a:r>
              <a:rPr lang="es-SV" sz="3600" dirty="0">
                <a:latin typeface="Arial Black" panose="020B0A04020102020204" pitchFamily="34" charset="0"/>
              </a:rPr>
              <a:t>Período 2022-2025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6699916" y="7277100"/>
            <a:ext cx="4669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2800" dirty="0"/>
              <a:t>Presenta: </a:t>
            </a:r>
          </a:p>
          <a:p>
            <a:pPr algn="ctr"/>
            <a:r>
              <a:rPr lang="es-SV" sz="2800" dirty="0"/>
              <a:t>Lcda. Marta Alicia de Magaña</a:t>
            </a:r>
          </a:p>
          <a:p>
            <a:pPr algn="ctr"/>
            <a:r>
              <a:rPr lang="es-SV" sz="2800" dirty="0"/>
              <a:t>Directora Ejecutiva del MCP-ES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629849" y="9334500"/>
            <a:ext cx="280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Jueves 12 de mayo del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55A54C-A7AC-940D-3A27-25CC86D5C477}"/>
              </a:ext>
            </a:extLst>
          </p:cNvPr>
          <p:cNvSpPr txBox="1"/>
          <p:nvPr/>
        </p:nvSpPr>
        <p:spPr>
          <a:xfrm>
            <a:off x="5005239" y="419100"/>
            <a:ext cx="8277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Representatividad en el MCP-ES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64B84B-87FD-63C2-4811-F353C3664328}"/>
              </a:ext>
            </a:extLst>
          </p:cNvPr>
          <p:cNvSpPr txBox="1"/>
          <p:nvPr/>
        </p:nvSpPr>
        <p:spPr>
          <a:xfrm>
            <a:off x="2514600" y="1790700"/>
            <a:ext cx="7239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Que las personas representantes propietarias y suplentes trasladarán al MCP-ES las peticiones, posturas y opiniones de sus respectivos sectores para las consideraciones y toma de decisiones y del mismo modo transmitirán la información pertinente proporcionada por el MCP-ES a sus respectivos sectores.</a:t>
            </a:r>
            <a:endParaRPr lang="es-SV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56AB21-BEBB-618A-EBB5-FC0A68A41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6" r="10559"/>
          <a:stretch/>
        </p:blipFill>
        <p:spPr>
          <a:xfrm>
            <a:off x="10591800" y="2324100"/>
            <a:ext cx="6774543" cy="61531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7204B2B-61F5-E2E8-0159-99FC3179582E}"/>
              </a:ext>
            </a:extLst>
          </p:cNvPr>
          <p:cNvSpPr txBox="1"/>
          <p:nvPr/>
        </p:nvSpPr>
        <p:spPr>
          <a:xfrm>
            <a:off x="12039600" y="8057834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3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032CA8-7665-75CE-4291-C8610D2C0006}"/>
              </a:ext>
            </a:extLst>
          </p:cNvPr>
          <p:cNvSpPr txBox="1"/>
          <p:nvPr/>
        </p:nvSpPr>
        <p:spPr>
          <a:xfrm>
            <a:off x="4139713" y="419100"/>
            <a:ext cx="10008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De las organizaciones/instituciones y </a:t>
            </a:r>
          </a:p>
          <a:p>
            <a:pPr algn="ctr"/>
            <a:r>
              <a:rPr lang="es-SV" sz="3600" dirty="0">
                <a:latin typeface="Arial Black" panose="020B0A04020102020204" pitchFamily="34" charset="0"/>
              </a:rPr>
              <a:t>personas representantes en el MCP-ES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C4EEB5-8A69-185A-8B93-0E632CD70A5B}"/>
              </a:ext>
            </a:extLst>
          </p:cNvPr>
          <p:cNvSpPr/>
          <p:nvPr/>
        </p:nvSpPr>
        <p:spPr>
          <a:xfrm>
            <a:off x="1600200" y="4762500"/>
            <a:ext cx="7427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3600" dirty="0"/>
          </a:p>
        </p:txBody>
      </p:sp>
      <p:sp>
        <p:nvSpPr>
          <p:cNvPr id="4" name="1 Marcador de contenido">
            <a:extLst>
              <a:ext uri="{FF2B5EF4-FFF2-40B4-BE49-F238E27FC236}">
                <a16:creationId xmlns:a16="http://schemas.microsoft.com/office/drawing/2014/main" id="{A36B77F9-3FC4-7893-C415-8CF01586E7A1}"/>
              </a:ext>
            </a:extLst>
          </p:cNvPr>
          <p:cNvSpPr txBox="1">
            <a:spLocks/>
          </p:cNvSpPr>
          <p:nvPr/>
        </p:nvSpPr>
        <p:spPr>
          <a:xfrm>
            <a:off x="9372600" y="4898202"/>
            <a:ext cx="8305800" cy="4187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sz="3200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sz="3200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>.</a:t>
            </a:r>
            <a:endParaRPr lang="es-SV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3810A1-CF3C-6399-1C5D-53FED307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27834"/>
            <a:ext cx="2252330" cy="20847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A01B9A-8214-9065-2D82-9C0EE148F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992" y="2552700"/>
            <a:ext cx="2035015" cy="20350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70A79D-71A1-920C-ADE3-116FA4FDE4E1}"/>
              </a:ext>
            </a:extLst>
          </p:cNvPr>
          <p:cNvSpPr txBox="1"/>
          <p:nvPr/>
        </p:nvSpPr>
        <p:spPr>
          <a:xfrm>
            <a:off x="6307421" y="9683234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122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F02CD5-F383-C109-4F59-919D8C945F09}"/>
              </a:ext>
            </a:extLst>
          </p:cNvPr>
          <p:cNvSpPr txBox="1"/>
          <p:nvPr/>
        </p:nvSpPr>
        <p:spPr>
          <a:xfrm>
            <a:off x="5550708" y="419100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Código de Ética del MCP-ES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F7FFFD8-8A95-0F66-3E36-4C16C860F64A}"/>
              </a:ext>
            </a:extLst>
          </p:cNvPr>
          <p:cNvGrpSpPr/>
          <p:nvPr/>
        </p:nvGrpSpPr>
        <p:grpSpPr>
          <a:xfrm>
            <a:off x="2362200" y="1790700"/>
            <a:ext cx="15163800" cy="6294405"/>
            <a:chOff x="2971800" y="2933700"/>
            <a:chExt cx="10929897" cy="3980413"/>
          </a:xfrm>
        </p:grpSpPr>
        <p:sp>
          <p:nvSpPr>
            <p:cNvPr id="3" name="Marcador de contenido 2">
              <a:extLst>
                <a:ext uri="{FF2B5EF4-FFF2-40B4-BE49-F238E27FC236}">
                  <a16:creationId xmlns:a16="http://schemas.microsoft.com/office/drawing/2014/main" id="{DD8C594C-DDD4-14A5-A582-D0DC7BEC5004}"/>
                </a:ext>
              </a:extLst>
            </p:cNvPr>
            <p:cNvSpPr txBox="1">
              <a:spLocks/>
            </p:cNvSpPr>
            <p:nvPr/>
          </p:nvSpPr>
          <p:spPr>
            <a:xfrm>
              <a:off x="2971800" y="2933700"/>
              <a:ext cx="7848600" cy="2094451"/>
            </a:xfrm>
            <a:prstGeom prst="rect">
              <a:avLst/>
            </a:prstGeom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itchFamily="34" charset="0"/>
                <a:buNone/>
              </a:pPr>
              <a:r>
                <a:rPr lang="es-SV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  </a:r>
            </a:p>
            <a:p>
              <a:pPr algn="just"/>
              <a:endParaRPr lang="es-SV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3D4FC48-BB84-DEB4-CC6C-1826415013C9}"/>
                </a:ext>
              </a:extLst>
            </p:cNvPr>
            <p:cNvSpPr/>
            <p:nvPr/>
          </p:nvSpPr>
          <p:spPr>
            <a:xfrm>
              <a:off x="2971801" y="5133488"/>
              <a:ext cx="7848599" cy="177113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defRPr/>
              </a:pPr>
              <a:endParaRPr lang="es-SV" sz="2000" dirty="0">
                <a:latin typeface="Arial" pitchFamily="34" charset="0"/>
                <a:cs typeface="Arial" pitchFamily="34" charset="0"/>
              </a:endParaRPr>
            </a:p>
            <a:p>
              <a:pPr algn="just">
                <a:defRPr/>
              </a:pPr>
              <a:r>
                <a:rPr lang="es-SV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Es calificable de negligencia el ausentismo injustificado a las sesiones del MCP-ES, así como el incumplimiento de las comisiones o encargos establecidos por el MCP-ES o su Comité Ejecutivo. </a:t>
              </a:r>
            </a:p>
            <a:p>
              <a:pPr algn="just">
                <a:defRPr/>
              </a:pPr>
              <a:endParaRPr lang="es-SV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AF3297D-34D6-F3B1-1848-F424839B0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2" r="31933"/>
            <a:stretch/>
          </p:blipFill>
          <p:spPr>
            <a:xfrm>
              <a:off x="10935214" y="2933700"/>
              <a:ext cx="2966483" cy="209445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ED87CFC-8961-EC75-35FD-47EACFC9D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5215" y="5133489"/>
              <a:ext cx="2966482" cy="178062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9F9DB10-DB42-B59D-46FD-DC1F5B45399A}"/>
              </a:ext>
            </a:extLst>
          </p:cNvPr>
          <p:cNvSpPr txBox="1"/>
          <p:nvPr/>
        </p:nvSpPr>
        <p:spPr>
          <a:xfrm>
            <a:off x="7294903" y="9683234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4494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CD5135-D7FE-531C-3C03-1E3AC7CCE372}"/>
              </a:ext>
            </a:extLst>
          </p:cNvPr>
          <p:cNvSpPr txBox="1"/>
          <p:nvPr/>
        </p:nvSpPr>
        <p:spPr>
          <a:xfrm>
            <a:off x="3306291" y="342900"/>
            <a:ext cx="12132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Representación en Asambleas por sector 2021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DD1E4F-307C-EFF1-26F7-DF01CA5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5" t="16034" r="14083" b="3959"/>
          <a:stretch/>
        </p:blipFill>
        <p:spPr>
          <a:xfrm>
            <a:off x="2743200" y="1714499"/>
            <a:ext cx="13106400" cy="86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5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A6FA5A-F2AC-2843-2EC5-19370FE7D5A9}"/>
              </a:ext>
            </a:extLst>
          </p:cNvPr>
          <p:cNvSpPr txBox="1"/>
          <p:nvPr/>
        </p:nvSpPr>
        <p:spPr>
          <a:xfrm>
            <a:off x="914400" y="190500"/>
            <a:ext cx="173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Representación propietario y suplente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E46C98-9F60-30F9-94D0-8E37C1C50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b="6496"/>
          <a:stretch/>
        </p:blipFill>
        <p:spPr>
          <a:xfrm>
            <a:off x="2057400" y="1181100"/>
            <a:ext cx="13748421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D194CC-6324-9B8A-5D3B-75F9C4DA96A1}"/>
              </a:ext>
            </a:extLst>
          </p:cNvPr>
          <p:cNvSpPr txBox="1"/>
          <p:nvPr/>
        </p:nvSpPr>
        <p:spPr>
          <a:xfrm>
            <a:off x="5847542" y="800100"/>
            <a:ext cx="6592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dirty="0">
                <a:latin typeface="Arial Black" panose="020B0A04020102020204" pitchFamily="34" charset="0"/>
              </a:rPr>
              <a:t>Perfil del Delegado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CAC2CF-34E9-4FBF-46F8-9A2594BA5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3390900"/>
            <a:ext cx="6286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B690F-8C4A-3140-035E-13343FFB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3" y="1333500"/>
            <a:ext cx="8229600" cy="1143000"/>
          </a:xfrm>
        </p:spPr>
        <p:txBody>
          <a:bodyPr/>
          <a:lstStyle/>
          <a:p>
            <a:r>
              <a:rPr lang="es-SV" dirty="0"/>
              <a:t>Perfil del Delegado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0B1A7F-712A-1FDC-8902-44549EE4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324100"/>
            <a:ext cx="12649200" cy="5105400"/>
          </a:xfrm>
        </p:spPr>
        <p:txBody>
          <a:bodyPr/>
          <a:lstStyle/>
          <a:p>
            <a:r>
              <a:rPr lang="es-SV" dirty="0"/>
              <a:t>Cuente con teléfono inteligente, datos móviles, aplicaciones de mensajería (WhatsApp)</a:t>
            </a:r>
          </a:p>
          <a:p>
            <a:r>
              <a:rPr lang="es-SV" dirty="0"/>
              <a:t>Persona con autonomía para movilizarse</a:t>
            </a:r>
          </a:p>
          <a:p>
            <a:r>
              <a:rPr lang="es-SV" dirty="0"/>
              <a:t>Disponibilidad de tiempo</a:t>
            </a:r>
          </a:p>
          <a:p>
            <a:r>
              <a:rPr lang="es-SV" dirty="0"/>
              <a:t>Responsable</a:t>
            </a:r>
          </a:p>
          <a:p>
            <a:r>
              <a:rPr lang="es-SV" dirty="0"/>
              <a:t>Puntualidad</a:t>
            </a:r>
          </a:p>
          <a:p>
            <a:r>
              <a:rPr lang="es-SV" dirty="0"/>
              <a:t>Comprometida con el trabajo</a:t>
            </a:r>
          </a:p>
          <a:p>
            <a:r>
              <a:rPr lang="es-SV" dirty="0"/>
              <a:t>Que el delegado sea sociable y participativo</a:t>
            </a:r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0322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1D29DC-A07A-E060-738B-CE449BBBC505}"/>
              </a:ext>
            </a:extLst>
          </p:cNvPr>
          <p:cNvSpPr txBox="1"/>
          <p:nvPr/>
        </p:nvSpPr>
        <p:spPr>
          <a:xfrm>
            <a:off x="2109585" y="571500"/>
            <a:ext cx="14068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800" dirty="0">
                <a:latin typeface="Arial Black" panose="020B0A04020102020204" pitchFamily="34" charset="0"/>
              </a:rPr>
              <a:t>Propuesta de Metodología para Votación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6EEE3F-B2E0-C836-C7F7-F703A55FE661}"/>
              </a:ext>
            </a:extLst>
          </p:cNvPr>
          <p:cNvSpPr txBox="1">
            <a:spLocks/>
          </p:cNvSpPr>
          <p:nvPr/>
        </p:nvSpPr>
        <p:spPr>
          <a:xfrm>
            <a:off x="2286000" y="2171700"/>
            <a:ext cx="14892136" cy="701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u="sng">
                <a:latin typeface="Arial Rounded MT Bold" panose="020F0704030504030204" pitchFamily="34" charset="0"/>
              </a:rPr>
              <a:t>Propietario</a:t>
            </a:r>
          </a:p>
          <a:p>
            <a:pPr algn="just">
              <a:buFontTx/>
              <a:buChar char="-"/>
            </a:pPr>
            <a:r>
              <a:rPr lang="es-MX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 algn="just">
              <a:buFontTx/>
              <a:buChar char="-"/>
            </a:pPr>
            <a:r>
              <a:rPr lang="es-MX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 algn="just">
              <a:buFontTx/>
              <a:buChar char="-"/>
            </a:pPr>
            <a:r>
              <a:rPr lang="es-MX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 algn="just">
              <a:buFontTx/>
              <a:buChar char="-"/>
            </a:pPr>
            <a:r>
              <a:rPr lang="es-MX">
                <a:latin typeface="Arial Rounded MT Bold" panose="020F0704030504030204" pitchFamily="34" charset="0"/>
              </a:rPr>
              <a:t>Proponer a las personas u organizaciones a nominar, que sean elegibles para el proceso en primera instancia para representante propietario. </a:t>
            </a:r>
          </a:p>
          <a:p>
            <a:pPr algn="just">
              <a:buFontTx/>
              <a:buChar char="-"/>
            </a:pPr>
            <a:r>
              <a:rPr lang="es-MX">
                <a:latin typeface="Arial Rounded MT Bold" panose="020F0704030504030204" pitchFamily="34" charset="0"/>
              </a:rPr>
              <a:t>Se entregan boletas de votación para ejercer voto secreto</a:t>
            </a:r>
          </a:p>
          <a:p>
            <a:pPr algn="just">
              <a:buFontTx/>
              <a:buChar char="-"/>
            </a:pPr>
            <a:r>
              <a:rPr lang="es-MX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>
                <a:latin typeface="Arial Rounded MT Bold" panose="020F0704030504030204" pitchFamily="34" charset="0"/>
              </a:rPr>
              <a:t>La persona o la organización con mayoría de votos será la representante propietaria.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0B4BF1-7B78-12F7-1B81-78A993165384}"/>
              </a:ext>
            </a:extLst>
          </p:cNvPr>
          <p:cNvSpPr txBox="1"/>
          <p:nvPr/>
        </p:nvSpPr>
        <p:spPr>
          <a:xfrm>
            <a:off x="2590800" y="934616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Arial Rounded MT Bold" panose="020F0704030504030204" pitchFamily="34" charset="0"/>
              </a:rPr>
              <a:t>* De haber un empate de votos, se hará segunda ronda de votación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309732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BC7E51-F98A-9BAF-2ABE-C044F8BD9375}"/>
              </a:ext>
            </a:extLst>
          </p:cNvPr>
          <p:cNvSpPr txBox="1"/>
          <p:nvPr/>
        </p:nvSpPr>
        <p:spPr>
          <a:xfrm>
            <a:off x="3761971" y="647700"/>
            <a:ext cx="1076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800" dirty="0">
                <a:latin typeface="Arial Black" panose="020B0A04020102020204" pitchFamily="34" charset="0"/>
              </a:rPr>
              <a:t>Perfil del Delegado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785F4C-13AE-560B-C968-39F0490F2027}"/>
              </a:ext>
            </a:extLst>
          </p:cNvPr>
          <p:cNvSpPr txBox="1">
            <a:spLocks/>
          </p:cNvSpPr>
          <p:nvPr/>
        </p:nvSpPr>
        <p:spPr>
          <a:xfrm>
            <a:off x="2514600" y="1874103"/>
            <a:ext cx="14325600" cy="800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MX" sz="36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 algn="just">
              <a:buFont typeface="Arial" pitchFamily="34" charset="0"/>
              <a:buNone/>
            </a:pPr>
            <a:endParaRPr lang="es-MX" sz="3600" dirty="0">
              <a:latin typeface="Arial Rounded MT Bold" panose="020F0704030504030204" pitchFamily="34" charset="0"/>
            </a:endParaRPr>
          </a:p>
          <a:p>
            <a:pPr algn="just">
              <a:buFontTx/>
              <a:buChar char="-"/>
            </a:pPr>
            <a:r>
              <a:rPr lang="es-MX" sz="3600" dirty="0">
                <a:latin typeface="Arial Rounded MT Bold" panose="020F0704030504030204" pitchFamily="34" charset="0"/>
              </a:rPr>
              <a:t>Proponer a las personas u organizaciones a nominar, que sean elegibles para el proceso para representante suplente. </a:t>
            </a:r>
          </a:p>
          <a:p>
            <a:pPr algn="just">
              <a:buFontTx/>
              <a:buChar char="-"/>
            </a:pPr>
            <a:r>
              <a:rPr lang="es-MX" sz="3600" dirty="0">
                <a:latin typeface="Arial Rounded MT Bold" panose="020F0704030504030204" pitchFamily="34" charset="0"/>
              </a:rPr>
              <a:t>Se entregan boletas de votación para ejercer voto secreto.</a:t>
            </a:r>
          </a:p>
          <a:p>
            <a:pPr algn="just">
              <a:buFontTx/>
              <a:buChar char="-"/>
            </a:pPr>
            <a:r>
              <a:rPr lang="es-MX" sz="3600" dirty="0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3600" dirty="0">
                <a:latin typeface="Arial Rounded MT Bold" panose="020F0704030504030204" pitchFamily="34" charset="0"/>
              </a:rPr>
              <a:t>La persona u organización con mayoría de votos será la representante suplente.</a:t>
            </a:r>
          </a:p>
          <a:p>
            <a:pPr algn="just">
              <a:buFontTx/>
              <a:buChar char="-"/>
            </a:pPr>
            <a:endParaRPr lang="es-MX" sz="3600" dirty="0">
              <a:latin typeface="Arial Rounded MT Bold" panose="020F070403050403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MX" sz="36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319634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8BA536-3A14-9C68-C0BB-7264907F1380}"/>
              </a:ext>
            </a:extLst>
          </p:cNvPr>
          <p:cNvSpPr txBox="1"/>
          <p:nvPr/>
        </p:nvSpPr>
        <p:spPr>
          <a:xfrm>
            <a:off x="3886200" y="6362700"/>
            <a:ext cx="12468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dirty="0">
                <a:latin typeface="Arial Black" panose="020B0A04020102020204" pitchFamily="34" charset="0"/>
              </a:rPr>
              <a:t>Espacio para preguntas y/o comentarios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FB50F7-1E59-6F5B-8FC5-53B8C907E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00"/>
          <a:stretch/>
        </p:blipFill>
        <p:spPr>
          <a:xfrm>
            <a:off x="4481714" y="1599485"/>
            <a:ext cx="11277600" cy="46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4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657600" y="219075"/>
            <a:ext cx="1137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SECTORES REPRESENTADOS EN EL MCP-ES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FC006C5-6A73-CE48-4959-BE48D41CC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922805"/>
              </p:ext>
            </p:extLst>
          </p:nvPr>
        </p:nvGraphicFramePr>
        <p:xfrm>
          <a:off x="2686050" y="989231"/>
          <a:ext cx="12915900" cy="907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5C77C912-A8A4-A1D2-0AE2-6719EED73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916154"/>
              </p:ext>
            </p:extLst>
          </p:nvPr>
        </p:nvGraphicFramePr>
        <p:xfrm>
          <a:off x="2286000" y="2705100"/>
          <a:ext cx="15316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64EBB43-E848-89E4-1177-3B37193A505E}"/>
              </a:ext>
            </a:extLst>
          </p:cNvPr>
          <p:cNvSpPr txBox="1"/>
          <p:nvPr/>
        </p:nvSpPr>
        <p:spPr>
          <a:xfrm>
            <a:off x="4495800" y="1144369"/>
            <a:ext cx="1007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PRINCIPALES FUNCIONES DEL MCP-ES</a:t>
            </a:r>
          </a:p>
        </p:txBody>
      </p:sp>
    </p:spTree>
    <p:extLst>
      <p:ext uri="{BB962C8B-B14F-4D97-AF65-F5344CB8AC3E}">
        <p14:creationId xmlns:p14="http://schemas.microsoft.com/office/powerpoint/2010/main" val="331605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0F66AD76-FC2E-A231-250D-AA77C48D6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325258"/>
              </p:ext>
            </p:extLst>
          </p:nvPr>
        </p:nvGraphicFramePr>
        <p:xfrm>
          <a:off x="1752600" y="2628900"/>
          <a:ext cx="16002000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52EB9B3-1677-6E54-C727-8741A8739BF8}"/>
              </a:ext>
            </a:extLst>
          </p:cNvPr>
          <p:cNvSpPr txBox="1"/>
          <p:nvPr/>
        </p:nvSpPr>
        <p:spPr>
          <a:xfrm>
            <a:off x="4759787" y="800100"/>
            <a:ext cx="876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QUE NO HACEMOS COMO MCP-ES</a:t>
            </a:r>
          </a:p>
        </p:txBody>
      </p:sp>
    </p:spTree>
    <p:extLst>
      <p:ext uri="{BB962C8B-B14F-4D97-AF65-F5344CB8AC3E}">
        <p14:creationId xmlns:p14="http://schemas.microsoft.com/office/powerpoint/2010/main" val="339656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E1398B-98FD-278D-E59E-CCDBA2BFD832}"/>
              </a:ext>
            </a:extLst>
          </p:cNvPr>
          <p:cNvSpPr txBox="1"/>
          <p:nvPr/>
        </p:nvSpPr>
        <p:spPr>
          <a:xfrm>
            <a:off x="3265344" y="342900"/>
            <a:ext cx="1175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DOCUMENTOS DE GOBERNANZA DEL MCP-ES</a:t>
            </a:r>
          </a:p>
        </p:txBody>
      </p:sp>
      <p:graphicFrame>
        <p:nvGraphicFramePr>
          <p:cNvPr id="3" name="3 Marcador de contenido">
            <a:extLst>
              <a:ext uri="{FF2B5EF4-FFF2-40B4-BE49-F238E27FC236}">
                <a16:creationId xmlns:a16="http://schemas.microsoft.com/office/drawing/2014/main" id="{1A3EF73A-2369-7AB7-1741-F63CE91C0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656147"/>
              </p:ext>
            </p:extLst>
          </p:nvPr>
        </p:nvGraphicFramePr>
        <p:xfrm>
          <a:off x="2362200" y="2628900"/>
          <a:ext cx="1592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19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3DDA4B-ECBE-3232-106D-154A35FA340B}"/>
              </a:ext>
            </a:extLst>
          </p:cNvPr>
          <p:cNvSpPr txBox="1"/>
          <p:nvPr/>
        </p:nvSpPr>
        <p:spPr>
          <a:xfrm>
            <a:off x="2366856" y="419100"/>
            <a:ext cx="13554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Procedimientos de selección, </a:t>
            </a:r>
            <a:br>
              <a:rPr lang="es-SV" sz="3600" dirty="0">
                <a:latin typeface="Arial Black" panose="020B0A04020102020204" pitchFamily="34" charset="0"/>
              </a:rPr>
            </a:br>
            <a:r>
              <a:rPr lang="es-SV" sz="3600" dirty="0">
                <a:latin typeface="Arial Black" panose="020B0A04020102020204" pitchFamily="34" charset="0"/>
              </a:rPr>
              <a:t>Derechos, obligaciones y sanciones de los miembros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3865B5-5B55-8F52-C28B-F4EA8EE2C8B5}"/>
              </a:ext>
            </a:extLst>
          </p:cNvPr>
          <p:cNvSpPr/>
          <p:nvPr/>
        </p:nvSpPr>
        <p:spPr>
          <a:xfrm>
            <a:off x="2133600" y="2095500"/>
            <a:ext cx="10345036" cy="746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36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760BEB-3453-0A7A-2BC8-C29B7EDD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0" y="3619500"/>
            <a:ext cx="5219700" cy="38671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6838997-8784-48E6-09E8-CB1657A3A6DB}"/>
              </a:ext>
            </a:extLst>
          </p:cNvPr>
          <p:cNvSpPr txBox="1"/>
          <p:nvPr/>
        </p:nvSpPr>
        <p:spPr>
          <a:xfrm>
            <a:off x="4116623" y="9896475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5540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F2F7CD-5F4C-B60D-876D-8E4CAEFCE552}"/>
              </a:ext>
            </a:extLst>
          </p:cNvPr>
          <p:cNvSpPr txBox="1"/>
          <p:nvPr/>
        </p:nvSpPr>
        <p:spPr>
          <a:xfrm>
            <a:off x="2366856" y="124260"/>
            <a:ext cx="13554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Procedimientos de selección, </a:t>
            </a:r>
            <a:br>
              <a:rPr lang="es-SV" sz="3600" dirty="0">
                <a:latin typeface="Arial Black" panose="020B0A04020102020204" pitchFamily="34" charset="0"/>
              </a:rPr>
            </a:br>
            <a:r>
              <a:rPr lang="es-SV" sz="3600" dirty="0">
                <a:latin typeface="Arial Black" panose="020B0A04020102020204" pitchFamily="34" charset="0"/>
              </a:rPr>
              <a:t>Derechos, obligaciones y sanciones de los miembros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CF7DE35-53D6-D478-CDA7-83DAFDAE6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456975"/>
              </p:ext>
            </p:extLst>
          </p:nvPr>
        </p:nvGraphicFramePr>
        <p:xfrm>
          <a:off x="2133600" y="2247900"/>
          <a:ext cx="13064462" cy="738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4C7B785-8C3A-BC02-2B5C-487108C1947C}"/>
              </a:ext>
            </a:extLst>
          </p:cNvPr>
          <p:cNvSpPr/>
          <p:nvPr/>
        </p:nvSpPr>
        <p:spPr>
          <a:xfrm>
            <a:off x="762000" y="1324589"/>
            <a:ext cx="17237738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con los siguientes requisitos:</a:t>
            </a:r>
            <a:endParaRPr lang="es-SV" sz="2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C642FB-2F49-529E-F28B-A4746655AD4B}"/>
              </a:ext>
            </a:extLst>
          </p:cNvPr>
          <p:cNvSpPr txBox="1"/>
          <p:nvPr/>
        </p:nvSpPr>
        <p:spPr>
          <a:xfrm>
            <a:off x="5826431" y="9948446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12224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0F4362-B6D1-F4B8-8D18-2C8229B2EF02}"/>
              </a:ext>
            </a:extLst>
          </p:cNvPr>
          <p:cNvSpPr txBox="1"/>
          <p:nvPr/>
        </p:nvSpPr>
        <p:spPr>
          <a:xfrm>
            <a:off x="2366856" y="419100"/>
            <a:ext cx="13554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Procedimientos de selección, </a:t>
            </a:r>
            <a:br>
              <a:rPr lang="es-SV" sz="3600" dirty="0">
                <a:latin typeface="Arial Black" panose="020B0A04020102020204" pitchFamily="34" charset="0"/>
              </a:rPr>
            </a:br>
            <a:r>
              <a:rPr lang="es-SV" sz="3600" dirty="0">
                <a:latin typeface="Arial Black" panose="020B0A04020102020204" pitchFamily="34" charset="0"/>
              </a:rPr>
              <a:t>Derechos, obligaciones y sanciones de los miembros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1A170D2-2626-DF3B-1779-8B91DE176D9C}"/>
              </a:ext>
            </a:extLst>
          </p:cNvPr>
          <p:cNvSpPr/>
          <p:nvPr/>
        </p:nvSpPr>
        <p:spPr>
          <a:xfrm>
            <a:off x="7795022" y="2102389"/>
            <a:ext cx="9704849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_trad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sz="3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0F833F-C322-93EE-E902-308A9BE245C9}"/>
              </a:ext>
            </a:extLst>
          </p:cNvPr>
          <p:cNvSpPr/>
          <p:nvPr/>
        </p:nvSpPr>
        <p:spPr>
          <a:xfrm>
            <a:off x="7858586" y="5448300"/>
            <a:ext cx="94226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>
              <a:defRPr/>
            </a:pPr>
            <a:r>
              <a:rPr lang="es-ES_trad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sz="3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D6A0AAA7-9C8E-7C2E-E026-46AEB8A68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4191000" y="2509655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3D6C03-477A-9531-6675-13AEFF16E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728192"/>
            <a:ext cx="2708047" cy="2672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AC826-7BED-608D-F32F-D83D8DE79C35}"/>
              </a:ext>
            </a:extLst>
          </p:cNvPr>
          <p:cNvSpPr txBox="1"/>
          <p:nvPr/>
        </p:nvSpPr>
        <p:spPr>
          <a:xfrm>
            <a:off x="3657600" y="9683234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569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869EDE-0330-5F03-F144-62BCA8714B80}"/>
              </a:ext>
            </a:extLst>
          </p:cNvPr>
          <p:cNvSpPr txBox="1"/>
          <p:nvPr/>
        </p:nvSpPr>
        <p:spPr>
          <a:xfrm>
            <a:off x="5005239" y="419100"/>
            <a:ext cx="8277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latin typeface="Arial Black" panose="020B0A04020102020204" pitchFamily="34" charset="0"/>
              </a:rPr>
              <a:t>Representatividad en el MCP-ES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310767-36ED-3A2B-7F4A-DEED5A086DE1}"/>
              </a:ext>
            </a:extLst>
          </p:cNvPr>
          <p:cNvSpPr/>
          <p:nvPr/>
        </p:nvSpPr>
        <p:spPr>
          <a:xfrm>
            <a:off x="2057400" y="2095500"/>
            <a:ext cx="8789582" cy="7464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altLang="es-SV" sz="36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36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EC0104-DEE5-3616-6A02-F978EFA2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80510" y="3402190"/>
            <a:ext cx="6888168" cy="38175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2C59ED-BBE8-0270-C045-2D418737D29D}"/>
              </a:ext>
            </a:extLst>
          </p:cNvPr>
          <p:cNvSpPr txBox="1"/>
          <p:nvPr/>
        </p:nvSpPr>
        <p:spPr>
          <a:xfrm>
            <a:off x="12115799" y="8755069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3630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989</Words>
  <Application>Microsoft Office PowerPoint</Application>
  <PresentationFormat>Personalizado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 Rounded MT Bold</vt:lpstr>
      <vt:lpstr>Arial</vt:lpstr>
      <vt:lpstr>Calibri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 del Delegado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Karla Eugenia Rivera Arévalo</cp:lastModifiedBy>
  <cp:revision>6</cp:revision>
  <dcterms:created xsi:type="dcterms:W3CDTF">2006-08-16T00:00:00Z</dcterms:created>
  <dcterms:modified xsi:type="dcterms:W3CDTF">2022-05-12T18:46:24Z</dcterms:modified>
  <dc:identifier>DAE8ZGc9Oho</dc:identifier>
</cp:coreProperties>
</file>