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80" r:id="rId4"/>
    <p:sldId id="279" r:id="rId5"/>
    <p:sldId id="271" r:id="rId6"/>
    <p:sldId id="272" r:id="rId7"/>
    <p:sldId id="273" r:id="rId8"/>
    <p:sldId id="274" r:id="rId9"/>
    <p:sldId id="262" r:id="rId10"/>
    <p:sldId id="275" r:id="rId11"/>
    <p:sldId id="276" r:id="rId12"/>
    <p:sldId id="277" r:id="rId13"/>
    <p:sldId id="278" r:id="rId14"/>
    <p:sldId id="281" r:id="rId15"/>
    <p:sldId id="282" r:id="rId16"/>
    <p:sldId id="283" r:id="rId17"/>
    <p:sldId id="263" r:id="rId18"/>
  </p:sldIdLst>
  <p:sldSz cx="9144000" cy="5143500" type="screen16x9"/>
  <p:notesSz cx="6797675" cy="99298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ource Sans Pro" panose="020B0604020202020204" charset="0"/>
      <p:regular r:id="rId25"/>
      <p:bold r:id="rId26"/>
      <p:italic r:id="rId27"/>
      <p:boldItalic r:id="rId28"/>
    </p:embeddedFont>
    <p:embeddedFont>
      <p:font typeface="Broadway" panose="04040905080B02020502" pitchFamily="82" charset="0"/>
      <p:regular r:id="rId29"/>
    </p:embeddedFont>
    <p:embeddedFont>
      <p:font typeface="Source Sans Pro SemiBold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40">
          <p15:clr>
            <a:srgbClr val="9AA0A6"/>
          </p15:clr>
        </p15:guide>
        <p15:guide id="3" pos="504">
          <p15:clr>
            <a:srgbClr val="9AA0A6"/>
          </p15:clr>
        </p15:guide>
        <p15:guide id="4" orient="horz" pos="216">
          <p15:clr>
            <a:srgbClr val="9AA0A6"/>
          </p15:clr>
        </p15:guide>
        <p15:guide id="5" orient="horz" pos="2736">
          <p15:clr>
            <a:srgbClr val="9AA0A6"/>
          </p15:clr>
        </p15:guide>
        <p15:guide id="6" orient="horz" pos="300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512"/>
        <p:guide pos="240"/>
        <p:guide pos="504"/>
        <p:guide orient="horz" pos="216"/>
        <p:guide orient="horz" pos="2736"/>
        <p:guide orient="horz" pos="3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D3A7C-F66A-4A2B-873A-1199CE9DCD9D}" type="datetimeFigureOut">
              <a:rPr lang="es-SV" smtClean="0"/>
              <a:t>9/7/2022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058C-F3D0-4478-920E-D44E7C709B4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99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675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5fb589e1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5fb589e1f_0_1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855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5fb589e1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5fb589e1f_0_11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92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5fb589e1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5fb589e1f_0_11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979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5fb589e1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5fb589e1f_0_11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318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5fb589e1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5fb589e1f_0_11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756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5fb589e1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5fb589e1f_0_11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110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5fb589e1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5fb589e1f_0_11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457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5fb589e1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5fb589e1f_0_11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317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5fb589e1f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5fb589e1f_0_24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19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5fb589e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5fb589e1f_0_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1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5fb589e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5fb589e1f_0_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43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5fb589e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5fb589e1f_0_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29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5fb589e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5fb589e1f_0_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94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5fb589e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5fb589e1f_0_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80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5fb589e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5fb589e1f_0_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53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5fb589e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5fb589e1f_0_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50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5fb589e1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5fb589e1f_0_11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86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tmp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3" Type="http://schemas.openxmlformats.org/officeDocument/2006/relationships/image" Target="../media/image4.png"/><Relationship Id="rId7" Type="http://schemas.openxmlformats.org/officeDocument/2006/relationships/image" Target="../media/image28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00" y="342900"/>
            <a:ext cx="418750" cy="418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633910" y="552275"/>
            <a:ext cx="0" cy="4427400"/>
          </a:xfrm>
          <a:prstGeom prst="straightConnector1">
            <a:avLst/>
          </a:prstGeom>
          <a:noFill/>
          <a:ln w="19050" cap="flat" cmpd="sng">
            <a:solidFill>
              <a:srgbClr val="E6393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715925" y="4546900"/>
            <a:ext cx="2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HIVOS – REDCA+ </a:t>
            </a:r>
            <a:r>
              <a:rPr lang="en" sz="1000" b="1" dirty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ALEP </a:t>
            </a:r>
            <a:r>
              <a:rPr lang="en" sz="1000" b="1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–PC-C19RM</a:t>
            </a:r>
            <a:endParaRPr sz="1000" b="1" dirty="0">
              <a:solidFill>
                <a:srgbClr val="2F30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281225" y="382925"/>
            <a:ext cx="2827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Día </a:t>
            </a:r>
            <a:r>
              <a:rPr lang="en" sz="1000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22 </a:t>
            </a:r>
            <a:r>
              <a:rPr lang="en" sz="1000" dirty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| </a:t>
            </a:r>
            <a:r>
              <a:rPr lang="en" sz="1000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</a:t>
            </a:r>
            <a:r>
              <a:rPr lang="en" sz="1000" dirty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| </a:t>
            </a:r>
            <a:r>
              <a:rPr lang="en" sz="1000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2022</a:t>
            </a:r>
            <a:endParaRPr sz="1000" dirty="0">
              <a:solidFill>
                <a:srgbClr val="2F30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4075" y="1494532"/>
            <a:ext cx="50797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“Promoviendo mejores condiciones de vida y derechos humanos de las personas con VIH y otras poblaciones clave, a través de servicios integrales, diferenciados y con mayores recursos para apoyar la sostenibilidad de la respuesta regional al VIH”</a:t>
            </a:r>
            <a:endParaRPr lang="es-BO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BO" sz="800" b="1" dirty="0">
              <a:solidFill>
                <a:schemeClr val="tx1"/>
              </a:solidFill>
            </a:endParaRPr>
          </a:p>
          <a:p>
            <a:pPr algn="ctr"/>
            <a:r>
              <a:rPr lang="es-BO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C19 </a:t>
            </a:r>
            <a:r>
              <a:rPr lang="es-BO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 </a:t>
            </a:r>
          </a:p>
          <a:p>
            <a:pPr algn="ctr"/>
            <a:r>
              <a:rPr lang="es-BO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ALEP y Poblaciones Clave</a:t>
            </a:r>
          </a:p>
          <a:p>
            <a:pPr algn="ctr"/>
            <a:endParaRPr lang="es-BO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BO" sz="1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</a:t>
            </a:r>
            <a:r>
              <a:rPr lang="es-BO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8 Julio  </a:t>
            </a:r>
            <a:r>
              <a:rPr lang="es-BO" sz="1000" b="1" dirty="0"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endParaRPr lang="es-BO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BO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BO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BO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BO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BO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Dra.  Carmen Figueroa/ Oficial proyecto C19RM        </a:t>
            </a:r>
            <a:endParaRPr lang="es-BO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25" y="3469402"/>
            <a:ext cx="987638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073" y="3479148"/>
            <a:ext cx="1005927" cy="16643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4" y="551014"/>
            <a:ext cx="3877216" cy="22196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7" y="2971497"/>
            <a:ext cx="3877216" cy="217200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SV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11700" y="3585681"/>
            <a:ext cx="3999900" cy="98319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La Vacunación nos brinda la oportunidad de minimizar las complicaciones de la enfermedad y evitar mas muertes por COVID-19</a:t>
            </a:r>
            <a:endParaRPr lang="es-SV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Continuar con  las medidas de Bioseguridad nos brinda la oportunidad de minimizar el avance de los contagios ante nuevas variantes del virus.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29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811" y="303817"/>
            <a:ext cx="1362500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64289" y="4009200"/>
            <a:ext cx="1362500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289" y="0"/>
            <a:ext cx="1371719" cy="16033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11" y="904126"/>
            <a:ext cx="5951501" cy="343800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071972" y="4342127"/>
            <a:ext cx="5760327" cy="712757"/>
          </a:xfrm>
        </p:spPr>
        <p:txBody>
          <a:bodyPr/>
          <a:lstStyle/>
          <a:p>
            <a:r>
              <a:rPr lang="es-ES" dirty="0" smtClean="0"/>
              <a:t>Nuestro rostro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705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66" y="3345112"/>
            <a:ext cx="1371719" cy="16033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77629" cy="25332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71" y="0"/>
            <a:ext cx="3377630" cy="25332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86" y="1613584"/>
            <a:ext cx="3377629" cy="18999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7" y="2884184"/>
            <a:ext cx="2976937" cy="223270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377629" y="445025"/>
            <a:ext cx="2488916" cy="5727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Reuniones de equipo.</a:t>
            </a:r>
            <a:endParaRPr lang="es-SV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2784296" y="3513500"/>
            <a:ext cx="1527303" cy="1055374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Reuniones con equipo de Receptor Principal: HIVOS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56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66" y="3345112"/>
            <a:ext cx="1371719" cy="16033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599" y="2303570"/>
            <a:ext cx="3542016" cy="2656512"/>
          </a:xfrm>
          <a:prstGeom prst="rect">
            <a:avLst/>
          </a:prstGeo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" r="10219" b="1"/>
          <a:stretch/>
        </p:blipFill>
        <p:spPr>
          <a:xfrm>
            <a:off x="891261" y="255859"/>
            <a:ext cx="4461575" cy="30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66" y="3345112"/>
            <a:ext cx="1371719" cy="1603387"/>
          </a:xfrm>
          <a:prstGeom prst="rect">
            <a:avLst/>
          </a:prstGeom>
        </p:spPr>
      </p:pic>
      <p:pic>
        <p:nvPicPr>
          <p:cNvPr id="7" name="Imagen 6" descr="PORTADA AGENDA FORO REV AO final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21968" r="20112"/>
          <a:stretch/>
        </p:blipFill>
        <p:spPr>
          <a:xfrm>
            <a:off x="2989781" y="1282201"/>
            <a:ext cx="2979504" cy="2062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n 5" descr="NOTA CONCEPTUAL   FORO NACIONAL- 22 junio 2022  Final - Wor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20436" r="22310" b="-2181"/>
          <a:stretch/>
        </p:blipFill>
        <p:spPr>
          <a:xfrm>
            <a:off x="174660" y="310846"/>
            <a:ext cx="3010329" cy="2205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PROGRAMA FORO NACIONAL (AO) final - Wor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18963" r="20236"/>
          <a:stretch/>
        </p:blipFill>
        <p:spPr>
          <a:xfrm>
            <a:off x="5445304" y="2391904"/>
            <a:ext cx="3369924" cy="2440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26778" y="445025"/>
            <a:ext cx="5205522" cy="572700"/>
          </a:xfrm>
        </p:spPr>
        <p:txBody>
          <a:bodyPr>
            <a:noAutofit/>
          </a:bodyPr>
          <a:lstStyle/>
          <a:p>
            <a:r>
              <a:rPr lang="es-ES" sz="1400" dirty="0" smtClean="0">
                <a:latin typeface="Broadway" panose="04040905080B02020502" pitchFamily="82" charset="0"/>
              </a:rPr>
              <a:t>Documentos elaborados para foro nacional. 22 junio 2022</a:t>
            </a:r>
            <a:endParaRPr lang="es-SV" sz="14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66" y="3345112"/>
            <a:ext cx="1371719" cy="16033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37" y="2556387"/>
            <a:ext cx="1794084" cy="2392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9" y="462337"/>
            <a:ext cx="2927948" cy="2195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71" y="1211515"/>
            <a:ext cx="3387903" cy="2540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637052" y="445025"/>
            <a:ext cx="5195248" cy="572700"/>
          </a:xfrm>
        </p:spPr>
        <p:txBody>
          <a:bodyPr>
            <a:normAutofit/>
          </a:bodyPr>
          <a:lstStyle/>
          <a:p>
            <a:r>
              <a:rPr lang="es-ES" sz="1400" b="1" dirty="0" smtClean="0"/>
              <a:t>Entrega de material promocional de proyecto, ponencias.</a:t>
            </a:r>
            <a:endParaRPr lang="es-SV" sz="1400" b="1" dirty="0"/>
          </a:p>
        </p:txBody>
      </p:sp>
    </p:spTree>
    <p:extLst>
      <p:ext uri="{BB962C8B-B14F-4D97-AF65-F5344CB8AC3E}">
        <p14:creationId xmlns:p14="http://schemas.microsoft.com/office/powerpoint/2010/main" val="17812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66" y="3345112"/>
            <a:ext cx="1371719" cy="1603387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47934"/>
            <a:ext cx="9526" cy="47632"/>
          </a:xfrm>
          <a:prstGeom prst="rect">
            <a:avLst/>
          </a:prstGeom>
        </p:spPr>
      </p:pic>
      <p:pic>
        <p:nvPicPr>
          <p:cNvPr id="7" name="Imagen 6" descr="Nota conceptual TALLER NACIONAL  18 y 19 junio 2022 - Wor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t="18771" r="20614"/>
          <a:stretch/>
        </p:blipFill>
        <p:spPr>
          <a:xfrm>
            <a:off x="506642" y="902052"/>
            <a:ext cx="2776467" cy="2046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Portada y programa de  TALLER NACIONAL Agosto 2022 - Wor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20980" r="50562" b="8243"/>
          <a:stretch/>
        </p:blipFill>
        <p:spPr>
          <a:xfrm>
            <a:off x="3838485" y="1671454"/>
            <a:ext cx="2198669" cy="2814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n 8" descr="Portada y programa de  TALLER NACIONAL Agosto 2022 - Word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9" t="19880" r="20225" b="7906"/>
          <a:stretch/>
        </p:blipFill>
        <p:spPr>
          <a:xfrm>
            <a:off x="6592531" y="1980654"/>
            <a:ext cx="2161050" cy="2728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72664" y="445025"/>
            <a:ext cx="5359635" cy="572700"/>
          </a:xfrm>
        </p:spPr>
        <p:txBody>
          <a:bodyPr>
            <a:noAutofit/>
          </a:bodyPr>
          <a:lstStyle/>
          <a:p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Preparación de documentos para taller nacional, nota conceptual, portada y programa del evento.</a:t>
            </a:r>
            <a:endParaRPr lang="es-SV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4100" y="1134050"/>
            <a:ext cx="1177900" cy="13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4022000" y="1197125"/>
            <a:ext cx="1621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¡Muchas</a:t>
            </a:r>
            <a:endParaRPr sz="24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Gracias!</a:t>
            </a:r>
            <a:endParaRPr sz="24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4022000" y="1979775"/>
            <a:ext cx="2277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dirty="0" smtClean="0">
                <a:solidFill>
                  <a:srgbClr val="95C6D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ALEP-PC-C19RM</a:t>
            </a:r>
            <a:endParaRPr sz="1500" i="1" dirty="0">
              <a:solidFill>
                <a:srgbClr val="95C6D5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381350" y="358100"/>
            <a:ext cx="782450" cy="4427400"/>
            <a:chOff x="381350" y="358100"/>
            <a:chExt cx="782450" cy="4427400"/>
          </a:xfrm>
        </p:grpSpPr>
        <p:pic>
          <p:nvPicPr>
            <p:cNvPr id="125" name="Google Shape;12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350" y="4348075"/>
              <a:ext cx="418750" cy="418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9" name="Google Shape;129;p18"/>
            <p:cNvCxnSpPr/>
            <p:nvPr/>
          </p:nvCxnSpPr>
          <p:spPr>
            <a:xfrm>
              <a:off x="1163800" y="358100"/>
              <a:ext cx="0" cy="4427400"/>
            </a:xfrm>
            <a:prstGeom prst="straightConnector1">
              <a:avLst/>
            </a:prstGeom>
            <a:noFill/>
            <a:ln w="19050" cap="flat" cmpd="sng">
              <a:solidFill>
                <a:srgbClr val="E6393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" name="Google Shape;130;p18"/>
          <p:cNvSpPr txBox="1"/>
          <p:nvPr/>
        </p:nvSpPr>
        <p:spPr>
          <a:xfrm>
            <a:off x="1392750" y="525225"/>
            <a:ext cx="227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C19RM</a:t>
            </a:r>
            <a:endParaRPr sz="2400" b="1" dirty="0">
              <a:solidFill>
                <a:srgbClr val="2F30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15092" y="1451555"/>
            <a:ext cx="6760396" cy="3117320"/>
          </a:xfrm>
        </p:spPr>
        <p:txBody>
          <a:bodyPr>
            <a:normAutofit/>
          </a:bodyPr>
          <a:lstStyle/>
          <a:p>
            <a:r>
              <a:rPr lang="es-ES" dirty="0" smtClean="0"/>
              <a:t>OG: Mejorar </a:t>
            </a:r>
            <a:r>
              <a:rPr lang="es-ES" dirty="0"/>
              <a:t>la calidad de vida y disfrute de los derechos humanos de las personas con VIH y las otras poblaciones clave en América Latina, accediendo a una atención integral y diferenciada, en una región con Estados que respondan efectivamente, ofrezcan calidad en los servicios y mejoren la inversión de presupuestos para la sostenibilidad integral de la respuesta al VIH</a:t>
            </a:r>
            <a:r>
              <a:rPr lang="es-ES" dirty="0" smtClean="0"/>
              <a:t>.</a:t>
            </a:r>
          </a:p>
          <a:p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246" y="152994"/>
            <a:ext cx="1298561" cy="1298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381350" y="358100"/>
            <a:ext cx="782450" cy="4427400"/>
            <a:chOff x="381350" y="358100"/>
            <a:chExt cx="782450" cy="4427400"/>
          </a:xfrm>
        </p:grpSpPr>
        <p:pic>
          <p:nvPicPr>
            <p:cNvPr id="125" name="Google Shape;12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350" y="4348075"/>
              <a:ext cx="418750" cy="418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9" name="Google Shape;129;p18"/>
            <p:cNvCxnSpPr/>
            <p:nvPr/>
          </p:nvCxnSpPr>
          <p:spPr>
            <a:xfrm>
              <a:off x="1163800" y="358100"/>
              <a:ext cx="0" cy="4427400"/>
            </a:xfrm>
            <a:prstGeom prst="straightConnector1">
              <a:avLst/>
            </a:prstGeom>
            <a:noFill/>
            <a:ln w="19050" cap="flat" cmpd="sng">
              <a:solidFill>
                <a:srgbClr val="E6393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" name="Google Shape;130;p18"/>
          <p:cNvSpPr txBox="1"/>
          <p:nvPr/>
        </p:nvSpPr>
        <p:spPr>
          <a:xfrm>
            <a:off x="1392750" y="525225"/>
            <a:ext cx="227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C19RM</a:t>
            </a:r>
            <a:endParaRPr sz="2400" b="1" dirty="0">
              <a:solidFill>
                <a:srgbClr val="2F30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15092" y="1152475"/>
            <a:ext cx="6760396" cy="34164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s-ES" dirty="0" smtClean="0"/>
              <a:t>OE:</a:t>
            </a:r>
          </a:p>
          <a:p>
            <a:r>
              <a:rPr lang="es-ES" dirty="0"/>
              <a:t>OE1. Establecer mecanismos regionales y nacionales para el mapeo, monitoreo y movilización del incremento de la financiación doméstica para intervenciones en personas con VIH y las otras poblaciones clave, para movilización de recursos para sus organizaciones. </a:t>
            </a:r>
          </a:p>
          <a:p>
            <a:r>
              <a:rPr lang="es-ES" dirty="0" smtClean="0"/>
              <a:t>OE2</a:t>
            </a:r>
            <a:r>
              <a:rPr lang="es-ES" dirty="0"/>
              <a:t>. Promover y demandar la institucionalización de estrategias políticas, técnicas y financieras para la reducción de las desigualdades en el acceso a los servicios de salud integral para las personas con VIH y las otras poblaciones clave de la región de América Latina. </a:t>
            </a:r>
            <a:endParaRPr lang="es-ES" dirty="0" smtClean="0"/>
          </a:p>
          <a:p>
            <a:r>
              <a:rPr lang="es-ES" dirty="0" smtClean="0"/>
              <a:t>OE3</a:t>
            </a:r>
            <a:r>
              <a:rPr lang="es-ES" dirty="0"/>
              <a:t>. Consolidar las habilidades para la mejora del conocimiento, generación y uso de información estratégica sobre personas con VIH y las otras poblaciones clave, para la toma de decisiones y la incidencia desde las comunidades afectadas.</a:t>
            </a:r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246" y="152994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381350" y="358100"/>
            <a:ext cx="782450" cy="4427400"/>
            <a:chOff x="381350" y="358100"/>
            <a:chExt cx="782450" cy="4427400"/>
          </a:xfrm>
        </p:grpSpPr>
        <p:pic>
          <p:nvPicPr>
            <p:cNvPr id="125" name="Google Shape;12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350" y="4348075"/>
              <a:ext cx="418750" cy="418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9" name="Google Shape;129;p18"/>
            <p:cNvCxnSpPr/>
            <p:nvPr/>
          </p:nvCxnSpPr>
          <p:spPr>
            <a:xfrm>
              <a:off x="1163800" y="358100"/>
              <a:ext cx="0" cy="4427400"/>
            </a:xfrm>
            <a:prstGeom prst="straightConnector1">
              <a:avLst/>
            </a:prstGeom>
            <a:noFill/>
            <a:ln w="19050" cap="flat" cmpd="sng">
              <a:solidFill>
                <a:srgbClr val="E6393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" name="Google Shape;130;p18"/>
          <p:cNvSpPr txBox="1"/>
          <p:nvPr/>
        </p:nvSpPr>
        <p:spPr>
          <a:xfrm>
            <a:off x="1392750" y="525225"/>
            <a:ext cx="227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C19RM</a:t>
            </a:r>
            <a:endParaRPr sz="2400" b="1" dirty="0">
              <a:solidFill>
                <a:srgbClr val="2F30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15092" y="1152475"/>
            <a:ext cx="6760396" cy="341640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Este proyecto regional es una iniciativa que tiene el propósito de mejorar, la calidad de vida y disfrute de los derechos humanos de las personas con VIH y poblaciones clave en América Latina. </a:t>
            </a:r>
          </a:p>
          <a:p>
            <a:r>
              <a:rPr lang="es-ES" dirty="0"/>
              <a:t>Fue elaborado en un proceso de diálogo y articulación de la Alianza Liderazgo en Positivo – ALEP-, conformada por las redes regionales de personas con VIH y por organizaciones de poblaciones clave, con el acompañamiento técnico/financiero de HIVOS, además de ONUSIDA, OPS/OMS y PNUD. </a:t>
            </a:r>
          </a:p>
          <a:p>
            <a:endParaRPr lang="es-ES" dirty="0"/>
          </a:p>
          <a:p>
            <a:r>
              <a:rPr lang="es-ES" dirty="0"/>
              <a:t>La Alianza Liderazgo en Positivo (ALEP) se conforma por seis (6) redes regionales de personas con VIH y 4 redes regionales de poblaciones Clave: </a:t>
            </a:r>
            <a:endParaRPr lang="es-SV" dirty="0"/>
          </a:p>
          <a:p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246" y="152994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381350" y="358100"/>
            <a:ext cx="782450" cy="4427400"/>
            <a:chOff x="381350" y="358100"/>
            <a:chExt cx="782450" cy="4427400"/>
          </a:xfrm>
        </p:grpSpPr>
        <p:pic>
          <p:nvPicPr>
            <p:cNvPr id="125" name="Google Shape;12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350" y="4348075"/>
              <a:ext cx="418750" cy="418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9" name="Google Shape;129;p18"/>
            <p:cNvCxnSpPr/>
            <p:nvPr/>
          </p:nvCxnSpPr>
          <p:spPr>
            <a:xfrm>
              <a:off x="1163800" y="358100"/>
              <a:ext cx="0" cy="4427400"/>
            </a:xfrm>
            <a:prstGeom prst="straightConnector1">
              <a:avLst/>
            </a:prstGeom>
            <a:noFill/>
            <a:ln w="19050" cap="flat" cmpd="sng">
              <a:solidFill>
                <a:srgbClr val="E6393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" name="Google Shape;130;p18"/>
          <p:cNvSpPr txBox="1"/>
          <p:nvPr/>
        </p:nvSpPr>
        <p:spPr>
          <a:xfrm>
            <a:off x="1392750" y="525225"/>
            <a:ext cx="227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C19RM</a:t>
            </a:r>
            <a:endParaRPr sz="2400" b="1" dirty="0">
              <a:solidFill>
                <a:srgbClr val="2F30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15092" y="1152475"/>
            <a:ext cx="6760396" cy="34164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s-ES" sz="1600" b="1" dirty="0" smtClean="0"/>
              <a:t> </a:t>
            </a:r>
            <a:r>
              <a:rPr lang="es-ES" b="1" dirty="0"/>
              <a:t>Alianza Liderazgo en Positivo: </a:t>
            </a:r>
          </a:p>
          <a:p>
            <a:pPr marL="0" indent="0">
              <a:buNone/>
            </a:pPr>
            <a:endParaRPr lang="es-ES" sz="1200" b="1" dirty="0"/>
          </a:p>
          <a:p>
            <a:pPr marL="114300" indent="0">
              <a:buNone/>
            </a:pPr>
            <a:r>
              <a:rPr lang="es-ES" dirty="0"/>
              <a:t>1. Red Centroamericana de Personas con VIH – REDCA+</a:t>
            </a:r>
          </a:p>
          <a:p>
            <a:pPr marL="114300" indent="0">
              <a:buNone/>
            </a:pPr>
            <a:r>
              <a:rPr lang="es-ES" dirty="0"/>
              <a:t> 2. Red Latinoamericana de Personas con VIH – REDLA+ </a:t>
            </a:r>
          </a:p>
          <a:p>
            <a:pPr marL="114300" indent="0">
              <a:buNone/>
            </a:pPr>
            <a:r>
              <a:rPr lang="es-ES" dirty="0"/>
              <a:t>3. Coalición Internacional de Preparación para el Tratamiento América Latina y Caribe – ITPC/LATCA </a:t>
            </a:r>
          </a:p>
          <a:p>
            <a:pPr marL="114300" indent="0">
              <a:buNone/>
            </a:pPr>
            <a:r>
              <a:rPr lang="es-ES" dirty="0"/>
              <a:t>4. Comunidad Internacional de Mujeres con VIH – ICW Latina</a:t>
            </a:r>
          </a:p>
          <a:p>
            <a:pPr marL="114300" indent="0">
              <a:buNone/>
            </a:pPr>
            <a:r>
              <a:rPr lang="es-ES" dirty="0"/>
              <a:t> 5. Movimiento Latinoamericano y del Caribe de Mujeres Positivas – MLCM+ </a:t>
            </a:r>
          </a:p>
          <a:p>
            <a:pPr marL="114300" indent="0">
              <a:buNone/>
            </a:pPr>
            <a:r>
              <a:rPr lang="es-ES" dirty="0"/>
              <a:t>6. Red Latinoamericana y del Caribe de Jóvenes Positivos – J+LAC </a:t>
            </a:r>
          </a:p>
          <a:p>
            <a:pPr marL="0" indent="0">
              <a:buNone/>
            </a:pPr>
            <a:endParaRPr lang="es-ES" sz="1100" dirty="0"/>
          </a:p>
          <a:p>
            <a:pPr marL="114300" indent="0">
              <a:buNone/>
            </a:pPr>
            <a:r>
              <a:rPr lang="es-ES" dirty="0"/>
              <a:t> </a:t>
            </a:r>
            <a:r>
              <a:rPr lang="es-ES" b="1" dirty="0"/>
              <a:t>Redes de Poblaciones Clave: </a:t>
            </a:r>
          </a:p>
          <a:p>
            <a:pPr marL="0" indent="0">
              <a:buNone/>
            </a:pPr>
            <a:endParaRPr lang="es-ES" sz="1600" b="1" dirty="0"/>
          </a:p>
          <a:p>
            <a:pPr marL="114300" indent="0">
              <a:buNone/>
            </a:pPr>
            <a:r>
              <a:rPr lang="es-ES" dirty="0"/>
              <a:t>7. Gay Latino, por los hombres que tienen sexo con hombres</a:t>
            </a:r>
          </a:p>
          <a:p>
            <a:pPr marL="114300" indent="0">
              <a:buNone/>
            </a:pPr>
            <a:r>
              <a:rPr lang="es-ES" dirty="0"/>
              <a:t> 8. Red Latinoamericana y del Caribe de Personas </a:t>
            </a:r>
            <a:r>
              <a:rPr lang="es-ES" dirty="0" err="1"/>
              <a:t>Trans</a:t>
            </a:r>
            <a:r>
              <a:rPr lang="es-ES" dirty="0"/>
              <a:t> – </a:t>
            </a:r>
            <a:r>
              <a:rPr lang="es-ES" dirty="0" err="1"/>
              <a:t>RedLacTrans</a:t>
            </a:r>
            <a:endParaRPr lang="es-ES" dirty="0"/>
          </a:p>
          <a:p>
            <a:pPr marL="114300" indent="0">
              <a:buNone/>
            </a:pPr>
            <a:r>
              <a:rPr lang="es-ES" dirty="0"/>
              <a:t> 9. Red Latinoamericana de Personas que usan Drogas, LANPUD </a:t>
            </a:r>
          </a:p>
          <a:p>
            <a:pPr marL="114300" indent="0">
              <a:buNone/>
            </a:pPr>
            <a:r>
              <a:rPr lang="es-ES" dirty="0"/>
              <a:t>10. Plataforma Latinoamericana de Personas que Ejercen el Trabajo Sexual - PLAPERTS </a:t>
            </a:r>
            <a:endParaRPr lang="es-SV" dirty="0"/>
          </a:p>
          <a:p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156" y="73121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381350" y="358100"/>
            <a:ext cx="782450" cy="4427400"/>
            <a:chOff x="381350" y="358100"/>
            <a:chExt cx="782450" cy="4427400"/>
          </a:xfrm>
        </p:grpSpPr>
        <p:pic>
          <p:nvPicPr>
            <p:cNvPr id="125" name="Google Shape;12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350" y="4348075"/>
              <a:ext cx="418750" cy="418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9" name="Google Shape;129;p18"/>
            <p:cNvCxnSpPr/>
            <p:nvPr/>
          </p:nvCxnSpPr>
          <p:spPr>
            <a:xfrm>
              <a:off x="1163800" y="358100"/>
              <a:ext cx="0" cy="4427400"/>
            </a:xfrm>
            <a:prstGeom prst="straightConnector1">
              <a:avLst/>
            </a:prstGeom>
            <a:noFill/>
            <a:ln w="19050" cap="flat" cmpd="sng">
              <a:solidFill>
                <a:srgbClr val="E6393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" name="Google Shape;130;p18"/>
          <p:cNvSpPr txBox="1"/>
          <p:nvPr/>
        </p:nvSpPr>
        <p:spPr>
          <a:xfrm>
            <a:off x="1392750" y="525225"/>
            <a:ext cx="227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C19RM</a:t>
            </a:r>
            <a:endParaRPr sz="2400" b="1" dirty="0">
              <a:solidFill>
                <a:srgbClr val="2F30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15092" y="1152475"/>
            <a:ext cx="6760396" cy="3416400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es-BO" dirty="0" smtClean="0"/>
              <a:t>Periodo de Ejecución de proyecto: </a:t>
            </a:r>
            <a:r>
              <a:rPr lang="es-BO" dirty="0"/>
              <a:t>Enero a septiembre 2022</a:t>
            </a:r>
          </a:p>
          <a:p>
            <a:pPr fontAlgn="t"/>
            <a:endParaRPr lang="es-BO" dirty="0"/>
          </a:p>
          <a:p>
            <a:pPr fontAlgn="t"/>
            <a:r>
              <a:rPr lang="es-BO" dirty="0"/>
              <a:t>Países participantes (11): </a:t>
            </a:r>
          </a:p>
          <a:p>
            <a:pPr marL="0" indent="0" algn="ctr" fontAlgn="t">
              <a:buNone/>
            </a:pPr>
            <a:r>
              <a:rPr lang="es-BO" dirty="0"/>
              <a:t>Guatemala.</a:t>
            </a:r>
          </a:p>
          <a:p>
            <a:pPr marL="0" indent="0" algn="ctr" fontAlgn="t">
              <a:buNone/>
            </a:pPr>
            <a:r>
              <a:rPr lang="es-BO" dirty="0"/>
              <a:t>El Salvador.</a:t>
            </a:r>
          </a:p>
          <a:p>
            <a:pPr marL="0" indent="0" algn="ctr" fontAlgn="t">
              <a:buNone/>
            </a:pPr>
            <a:r>
              <a:rPr lang="es-BO" dirty="0"/>
              <a:t>Honduras.</a:t>
            </a:r>
          </a:p>
          <a:p>
            <a:pPr marL="0" indent="0" algn="ctr" fontAlgn="t">
              <a:buNone/>
            </a:pPr>
            <a:r>
              <a:rPr lang="es-BO" dirty="0"/>
              <a:t> Nicaragua.</a:t>
            </a:r>
          </a:p>
          <a:p>
            <a:pPr marL="0" indent="0" algn="ctr" fontAlgn="t">
              <a:buNone/>
            </a:pPr>
            <a:r>
              <a:rPr lang="es-BO" dirty="0"/>
              <a:t>Costa Rica.</a:t>
            </a:r>
          </a:p>
          <a:p>
            <a:pPr marL="0" indent="0" algn="ctr" fontAlgn="t">
              <a:buNone/>
            </a:pPr>
            <a:r>
              <a:rPr lang="es-BO" dirty="0"/>
              <a:t>Panamá.</a:t>
            </a:r>
          </a:p>
          <a:p>
            <a:pPr marL="0" indent="0" algn="ctr" fontAlgn="t">
              <a:buNone/>
            </a:pPr>
            <a:r>
              <a:rPr lang="es-BO" dirty="0"/>
              <a:t>Colombia.</a:t>
            </a:r>
          </a:p>
          <a:p>
            <a:pPr marL="0" indent="0" algn="ctr" fontAlgn="t">
              <a:buNone/>
            </a:pPr>
            <a:r>
              <a:rPr lang="es-BO" dirty="0"/>
              <a:t>Ecuador.</a:t>
            </a:r>
          </a:p>
          <a:p>
            <a:pPr marL="0" indent="0" algn="ctr" fontAlgn="t">
              <a:buNone/>
            </a:pPr>
            <a:r>
              <a:rPr lang="es-BO" dirty="0"/>
              <a:t>Bolivia.</a:t>
            </a:r>
          </a:p>
          <a:p>
            <a:pPr marL="0" indent="0" algn="ctr" fontAlgn="t">
              <a:buNone/>
            </a:pPr>
            <a:r>
              <a:rPr lang="es-BO" dirty="0"/>
              <a:t>Perú.</a:t>
            </a:r>
          </a:p>
          <a:p>
            <a:pPr marL="0" indent="0" algn="ctr" fontAlgn="t">
              <a:buNone/>
            </a:pPr>
            <a:r>
              <a:rPr lang="es-BO" dirty="0"/>
              <a:t>Paraguay</a:t>
            </a:r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207" y="430044"/>
            <a:ext cx="1298561" cy="12985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714" y="2860675"/>
            <a:ext cx="1585097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381350" y="358100"/>
            <a:ext cx="782450" cy="4427400"/>
            <a:chOff x="381350" y="358100"/>
            <a:chExt cx="782450" cy="4427400"/>
          </a:xfrm>
        </p:grpSpPr>
        <p:pic>
          <p:nvPicPr>
            <p:cNvPr id="125" name="Google Shape;12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350" y="4348075"/>
              <a:ext cx="418750" cy="418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9" name="Google Shape;129;p18"/>
            <p:cNvCxnSpPr/>
            <p:nvPr/>
          </p:nvCxnSpPr>
          <p:spPr>
            <a:xfrm>
              <a:off x="1163800" y="358100"/>
              <a:ext cx="0" cy="4427400"/>
            </a:xfrm>
            <a:prstGeom prst="straightConnector1">
              <a:avLst/>
            </a:prstGeom>
            <a:noFill/>
            <a:ln w="19050" cap="flat" cmpd="sng">
              <a:solidFill>
                <a:srgbClr val="E6393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" name="Google Shape;130;p18"/>
          <p:cNvSpPr txBox="1"/>
          <p:nvPr/>
        </p:nvSpPr>
        <p:spPr>
          <a:xfrm>
            <a:off x="1392749" y="525225"/>
            <a:ext cx="683402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Á</a:t>
            </a:r>
            <a:r>
              <a:rPr lang="en" sz="2400" b="1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REAS PROGRAMATICAS-C19RM</a:t>
            </a:r>
            <a:endParaRPr sz="2400" b="1" dirty="0">
              <a:solidFill>
                <a:srgbClr val="2F30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15092" y="1152475"/>
            <a:ext cx="6760396" cy="34164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1. Campaña regional de información, comunicación, movilización social y comunitaria.  </a:t>
            </a:r>
          </a:p>
          <a:p>
            <a:r>
              <a:rPr lang="es-ES" dirty="0"/>
              <a:t>2. Prevención de la violencia basada en el género (VBG) y respuesta a los problemas de salud mental.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 3. Movilización comunitaria regional para el cumplimiento de los compromisos en VIH en el contexto de COVID-19.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 4. Fortalecimiento de las capacidades de las OSC para la demanda de un abordaje adecuado del VIH en el contexto de la COVID-19. </a:t>
            </a:r>
            <a:endParaRPr lang="es-SV" dirty="0"/>
          </a:p>
          <a:p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445" y="152928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381350" y="358100"/>
            <a:ext cx="782450" cy="4427400"/>
            <a:chOff x="381350" y="358100"/>
            <a:chExt cx="782450" cy="4427400"/>
          </a:xfrm>
        </p:grpSpPr>
        <p:pic>
          <p:nvPicPr>
            <p:cNvPr id="125" name="Google Shape;12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350" y="4348075"/>
              <a:ext cx="418750" cy="418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9" name="Google Shape;129;p18"/>
            <p:cNvCxnSpPr/>
            <p:nvPr/>
          </p:nvCxnSpPr>
          <p:spPr>
            <a:xfrm>
              <a:off x="1163800" y="358100"/>
              <a:ext cx="0" cy="4427400"/>
            </a:xfrm>
            <a:prstGeom prst="straightConnector1">
              <a:avLst/>
            </a:prstGeom>
            <a:noFill/>
            <a:ln w="19050" cap="flat" cmpd="sng">
              <a:solidFill>
                <a:srgbClr val="E6393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" name="Google Shape;130;p18"/>
          <p:cNvSpPr txBox="1"/>
          <p:nvPr/>
        </p:nvSpPr>
        <p:spPr>
          <a:xfrm>
            <a:off x="1392749" y="525225"/>
            <a:ext cx="189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C19RM</a:t>
            </a:r>
            <a:endParaRPr sz="2400" b="1" dirty="0">
              <a:solidFill>
                <a:srgbClr val="2F30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15092" y="1152475"/>
            <a:ext cx="6760396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dirty="0" smtClean="0"/>
              <a:t>ACTIVIDADES</a:t>
            </a:r>
          </a:p>
          <a:p>
            <a:r>
              <a:rPr lang="es-ES" dirty="0" smtClean="0"/>
              <a:t>Seminario Regional: 13 y 14 junio San José, Costa Rica.</a:t>
            </a:r>
          </a:p>
          <a:p>
            <a:r>
              <a:rPr lang="es-ES" dirty="0" smtClean="0"/>
              <a:t>Foro Nacional: San Salvador, El Salvador. 22 junio 2022.</a:t>
            </a:r>
          </a:p>
          <a:p>
            <a:r>
              <a:rPr lang="es-ES" dirty="0" smtClean="0"/>
              <a:t>Taller Nacional de prevención de Violencia Basada en Género: 18 agosto 2022.</a:t>
            </a:r>
          </a:p>
          <a:p>
            <a:r>
              <a:rPr lang="es-ES" dirty="0" smtClean="0"/>
              <a:t>Taller Resiliencia/ Salud Mental en poblaciones VIH/COVID-19: 19 agosto 2022</a:t>
            </a:r>
          </a:p>
          <a:p>
            <a:pPr marL="114300" indent="0">
              <a:buNone/>
            </a:pPr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439" y="0"/>
            <a:ext cx="1298561" cy="12985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2459" y="3393373"/>
            <a:ext cx="137171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888" y="820100"/>
            <a:ext cx="1362500" cy="11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2709388" y="1167275"/>
            <a:ext cx="47694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1">
                <a:solidFill>
                  <a:srgbClr val="2F30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Algo muy importante que decir.</a:t>
            </a:r>
            <a:endParaRPr sz="6500" b="1">
              <a:solidFill>
                <a:srgbClr val="2F30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434613" y="2946350"/>
            <a:ext cx="1362500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361" y="3332069"/>
            <a:ext cx="1005927" cy="166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801</Words>
  <Application>Microsoft Office PowerPoint</Application>
  <PresentationFormat>Presentación en pantalla (16:9)</PresentationFormat>
  <Paragraphs>81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Calibri</vt:lpstr>
      <vt:lpstr>Source Sans Pro</vt:lpstr>
      <vt:lpstr>Broadway</vt:lpstr>
      <vt:lpstr>Arial</vt:lpstr>
      <vt:lpstr>Source Sans Pro SemiBold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Reuniones de equipo.</vt:lpstr>
      <vt:lpstr>Presentación de PowerPoint</vt:lpstr>
      <vt:lpstr>Documentos elaborados para foro nacional. 22 junio 2022</vt:lpstr>
      <vt:lpstr>Entrega de material promocional de proyecto, ponencias.</vt:lpstr>
      <vt:lpstr>Preparación de documentos para taller nacional, nota conceptual, portada y programa del evento.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REDCA</dc:creator>
  <cp:lastModifiedBy>REDCA</cp:lastModifiedBy>
  <cp:revision>14</cp:revision>
  <cp:lastPrinted>2022-06-21T20:19:54Z</cp:lastPrinted>
  <dcterms:modified xsi:type="dcterms:W3CDTF">2022-07-09T23:28:29Z</dcterms:modified>
</cp:coreProperties>
</file>